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Lst>
  <p:notesMasterIdLst>
    <p:notesMasterId r:id="rId82"/>
  </p:notesMasterIdLst>
  <p:handoutMasterIdLst>
    <p:handoutMasterId r:id="rId83"/>
  </p:handoutMasterIdLst>
  <p:sldIdLst>
    <p:sldId id="427" r:id="rId3"/>
    <p:sldId id="336" r:id="rId4"/>
    <p:sldId id="342" r:id="rId5"/>
    <p:sldId id="343" r:id="rId6"/>
    <p:sldId id="344" r:id="rId7"/>
    <p:sldId id="345" r:id="rId8"/>
    <p:sldId id="346" r:id="rId9"/>
    <p:sldId id="347" r:id="rId10"/>
    <p:sldId id="348" r:id="rId11"/>
    <p:sldId id="349" r:id="rId12"/>
    <p:sldId id="350" r:id="rId13"/>
    <p:sldId id="355" r:id="rId14"/>
    <p:sldId id="356" r:id="rId15"/>
    <p:sldId id="357" r:id="rId16"/>
    <p:sldId id="358" r:id="rId17"/>
    <p:sldId id="359" r:id="rId18"/>
    <p:sldId id="360" r:id="rId19"/>
    <p:sldId id="361" r:id="rId20"/>
    <p:sldId id="364" r:id="rId21"/>
    <p:sldId id="365" r:id="rId22"/>
    <p:sldId id="368" r:id="rId23"/>
    <p:sldId id="371" r:id="rId24"/>
    <p:sldId id="372" r:id="rId25"/>
    <p:sldId id="373" r:id="rId26"/>
    <p:sldId id="377" r:id="rId27"/>
    <p:sldId id="378" r:id="rId28"/>
    <p:sldId id="379" r:id="rId29"/>
    <p:sldId id="380" r:id="rId30"/>
    <p:sldId id="381" r:id="rId31"/>
    <p:sldId id="382" r:id="rId32"/>
    <p:sldId id="383" r:id="rId33"/>
    <p:sldId id="384" r:id="rId34"/>
    <p:sldId id="385" r:id="rId35"/>
    <p:sldId id="386" r:id="rId36"/>
    <p:sldId id="387" r:id="rId37"/>
    <p:sldId id="388" r:id="rId38"/>
    <p:sldId id="389" r:id="rId39"/>
    <p:sldId id="390" r:id="rId40"/>
    <p:sldId id="391" r:id="rId41"/>
    <p:sldId id="392" r:id="rId42"/>
    <p:sldId id="393" r:id="rId43"/>
    <p:sldId id="394" r:id="rId44"/>
    <p:sldId id="395" r:id="rId45"/>
    <p:sldId id="396" r:id="rId46"/>
    <p:sldId id="397" r:id="rId47"/>
    <p:sldId id="398" r:id="rId48"/>
    <p:sldId id="399" r:id="rId49"/>
    <p:sldId id="400" r:id="rId50"/>
    <p:sldId id="401" r:id="rId51"/>
    <p:sldId id="402" r:id="rId52"/>
    <p:sldId id="403" r:id="rId53"/>
    <p:sldId id="404" r:id="rId54"/>
    <p:sldId id="405" r:id="rId55"/>
    <p:sldId id="406" r:id="rId56"/>
    <p:sldId id="407" r:id="rId57"/>
    <p:sldId id="408" r:id="rId58"/>
    <p:sldId id="410" r:id="rId59"/>
    <p:sldId id="412" r:id="rId60"/>
    <p:sldId id="426" r:id="rId61"/>
    <p:sldId id="413" r:id="rId62"/>
    <p:sldId id="414" r:id="rId63"/>
    <p:sldId id="415" r:id="rId64"/>
    <p:sldId id="416" r:id="rId65"/>
    <p:sldId id="417" r:id="rId66"/>
    <p:sldId id="418" r:id="rId67"/>
    <p:sldId id="419" r:id="rId68"/>
    <p:sldId id="420" r:id="rId69"/>
    <p:sldId id="421" r:id="rId70"/>
    <p:sldId id="422" r:id="rId71"/>
    <p:sldId id="423" r:id="rId72"/>
    <p:sldId id="424" r:id="rId73"/>
    <p:sldId id="257" r:id="rId74"/>
    <p:sldId id="262" r:id="rId75"/>
    <p:sldId id="264" r:id="rId76"/>
    <p:sldId id="334" r:id="rId77"/>
    <p:sldId id="335" r:id="rId78"/>
    <p:sldId id="428" r:id="rId79"/>
    <p:sldId id="266" r:id="rId80"/>
    <p:sldId id="261" r:id="rId81"/>
  </p:sldIdLst>
  <p:sldSz cx="9144000" cy="6858000" type="screen4x3"/>
  <p:notesSz cx="7104063" cy="10234613"/>
  <p:custDataLst>
    <p:tags r:id="rId8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8" d="100"/>
          <a:sy n="108" d="100"/>
        </p:scale>
        <p:origin x="-1790"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ags" Target="tags/tag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16/10/2015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16/10/2015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 Θέση εικόνας διαφάνειας"/>
          <p:cNvSpPr>
            <a:spLocks noGrp="1" noRot="1" noChangeAspect="1" noTextEdit="1"/>
          </p:cNvSpPr>
          <p:nvPr>
            <p:ph type="sldImg"/>
          </p:nvPr>
        </p:nvSpPr>
        <p:spPr>
          <a:ln/>
        </p:spPr>
      </p:sp>
      <p:sp>
        <p:nvSpPr>
          <p:cNvPr id="97283"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
        <p:nvSpPr>
          <p:cNvPr id="97284"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804986" indent="-309610">
              <a:defRPr>
                <a:solidFill>
                  <a:schemeClr val="tx1"/>
                </a:solidFill>
                <a:latin typeface="Arial" charset="0"/>
              </a:defRPr>
            </a:lvl2pPr>
            <a:lvl3pPr marL="1238441" indent="-247688">
              <a:defRPr>
                <a:solidFill>
                  <a:schemeClr val="tx1"/>
                </a:solidFill>
                <a:latin typeface="Arial" charset="0"/>
              </a:defRPr>
            </a:lvl3pPr>
            <a:lvl4pPr marL="1733817" indent="-247688">
              <a:defRPr>
                <a:solidFill>
                  <a:schemeClr val="tx1"/>
                </a:solidFill>
                <a:latin typeface="Arial" charset="0"/>
              </a:defRPr>
            </a:lvl4pPr>
            <a:lvl5pPr marL="2229193" indent="-247688">
              <a:defRPr>
                <a:solidFill>
                  <a:schemeClr val="tx1"/>
                </a:solidFill>
                <a:latin typeface="Arial" charset="0"/>
              </a:defRPr>
            </a:lvl5pPr>
            <a:lvl6pPr marL="2724569" indent="-247688" eaLnBrk="0" fontAlgn="base" hangingPunct="0">
              <a:spcBef>
                <a:spcPct val="0"/>
              </a:spcBef>
              <a:spcAft>
                <a:spcPct val="0"/>
              </a:spcAft>
              <a:defRPr>
                <a:solidFill>
                  <a:schemeClr val="tx1"/>
                </a:solidFill>
                <a:latin typeface="Arial" charset="0"/>
              </a:defRPr>
            </a:lvl6pPr>
            <a:lvl7pPr marL="3219945" indent="-247688" eaLnBrk="0" fontAlgn="base" hangingPunct="0">
              <a:spcBef>
                <a:spcPct val="0"/>
              </a:spcBef>
              <a:spcAft>
                <a:spcPct val="0"/>
              </a:spcAft>
              <a:defRPr>
                <a:solidFill>
                  <a:schemeClr val="tx1"/>
                </a:solidFill>
                <a:latin typeface="Arial" charset="0"/>
              </a:defRPr>
            </a:lvl7pPr>
            <a:lvl8pPr marL="3715322" indent="-247688" eaLnBrk="0" fontAlgn="base" hangingPunct="0">
              <a:spcBef>
                <a:spcPct val="0"/>
              </a:spcBef>
              <a:spcAft>
                <a:spcPct val="0"/>
              </a:spcAft>
              <a:defRPr>
                <a:solidFill>
                  <a:schemeClr val="tx1"/>
                </a:solidFill>
                <a:latin typeface="Arial" charset="0"/>
              </a:defRPr>
            </a:lvl8pPr>
            <a:lvl9pPr marL="4210698" indent="-247688" eaLnBrk="0" fontAlgn="base" hangingPunct="0">
              <a:spcBef>
                <a:spcPct val="0"/>
              </a:spcBef>
              <a:spcAft>
                <a:spcPct val="0"/>
              </a:spcAft>
              <a:defRPr>
                <a:solidFill>
                  <a:schemeClr val="tx1"/>
                </a:solidFill>
                <a:latin typeface="Arial" charset="0"/>
              </a:defRPr>
            </a:lvl9pPr>
          </a:lstStyle>
          <a:p>
            <a:fld id="{31CC9BF8-EA15-4BB2-88DE-831A08181F85}" type="slidenum">
              <a:rPr lang="el-GR" altLang="el-GR" smtClean="0"/>
              <a:pPr/>
              <a:t>18</a:t>
            </a:fld>
            <a:endParaRPr lang="el-GR" alt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72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73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74</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76</a:t>
            </a:fld>
            <a:endParaRPr lang="el-GR">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77</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78</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4638"/>
            <a:ext cx="8229600" cy="58515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5A8B6E79-C41C-47D4-B3EA-AE75877F27AE}" type="slidenum">
              <a:rPr lang="el-GR"/>
              <a:pPr>
                <a:defRPr/>
              </a:pPr>
              <a:t>‹#›</a:t>
            </a:fld>
            <a:endParaRPr lang="el-GR"/>
          </a:p>
        </p:txBody>
      </p:sp>
    </p:spTree>
    <p:extLst>
      <p:ext uri="{BB962C8B-B14F-4D97-AF65-F5344CB8AC3E}">
        <p14:creationId xmlns:p14="http://schemas.microsoft.com/office/powerpoint/2010/main" val="3226796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06B2C052-EC1E-4CF0-95B5-482407916A61}" type="slidenum">
              <a:rPr lang="el-GR"/>
              <a:pPr>
                <a:defRPr/>
              </a:pPr>
              <a:t>‹#›</a:t>
            </a:fld>
            <a:endParaRPr lang="el-GR"/>
          </a:p>
        </p:txBody>
      </p:sp>
    </p:spTree>
    <p:extLst>
      <p:ext uri="{BB962C8B-B14F-4D97-AF65-F5344CB8AC3E}">
        <p14:creationId xmlns:p14="http://schemas.microsoft.com/office/powerpoint/2010/main" val="811223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AD97715F-8C98-48F8-99A3-AA8F040ACC10}" type="slidenum">
              <a:rPr lang="el-GR"/>
              <a:pPr>
                <a:defRPr/>
              </a:pPr>
              <a:t>‹#›</a:t>
            </a:fld>
            <a:endParaRPr lang="el-GR"/>
          </a:p>
        </p:txBody>
      </p:sp>
    </p:spTree>
    <p:extLst>
      <p:ext uri="{BB962C8B-B14F-4D97-AF65-F5344CB8AC3E}">
        <p14:creationId xmlns:p14="http://schemas.microsoft.com/office/powerpoint/2010/main" val="1477823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Τίτλος, Αντικείμενο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E930D3F8-AA93-4568-B6F7-5217DCB36C41}" type="slidenum">
              <a:rPr lang="el-GR"/>
              <a:pPr>
                <a:defRPr/>
              </a:pPr>
              <a:t>‹#›</a:t>
            </a:fld>
            <a:endParaRPr lang="el-GR"/>
          </a:p>
        </p:txBody>
      </p:sp>
    </p:spTree>
    <p:extLst>
      <p:ext uri="{BB962C8B-B14F-4D97-AF65-F5344CB8AC3E}">
        <p14:creationId xmlns:p14="http://schemas.microsoft.com/office/powerpoint/2010/main" val="1016949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4648200" y="1600200"/>
            <a:ext cx="4038600" cy="4525963"/>
          </a:xfrm>
        </p:spPr>
        <p:txBody>
          <a:bodyPr/>
          <a:lstStyle/>
          <a:p>
            <a:pPr lvl="0"/>
            <a:endParaRPr lang="el-GR"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019E2820-62AF-4F34-9F91-5156F5B5A0C9}" type="slidenum">
              <a:rPr lang="el-GR"/>
              <a:pPr>
                <a:defRPr/>
              </a:pPr>
              <a:t>‹#›</a:t>
            </a:fld>
            <a:endParaRPr lang="el-GR"/>
          </a:p>
        </p:txBody>
      </p:sp>
    </p:spTree>
    <p:extLst>
      <p:ext uri="{BB962C8B-B14F-4D97-AF65-F5344CB8AC3E}">
        <p14:creationId xmlns:p14="http://schemas.microsoft.com/office/powerpoint/2010/main" val="320890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600200"/>
            <a:ext cx="8229600" cy="4525963"/>
          </a:xfrm>
        </p:spPr>
        <p:txBody>
          <a:bodyPr/>
          <a:lstStyle/>
          <a:p>
            <a:pPr lvl="0"/>
            <a:endParaRPr lang="el-G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784C1E75-1FD1-42C5-A27A-33B46373588A}" type="slidenum">
              <a:rPr lang="el-GR"/>
              <a:pPr>
                <a:defRPr/>
              </a:pPr>
              <a:t>‹#›</a:t>
            </a:fld>
            <a:endParaRPr lang="el-GR"/>
          </a:p>
        </p:txBody>
      </p:sp>
    </p:spTree>
    <p:extLst>
      <p:ext uri="{BB962C8B-B14F-4D97-AF65-F5344CB8AC3E}">
        <p14:creationId xmlns:p14="http://schemas.microsoft.com/office/powerpoint/2010/main" val="1835430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7001411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8846195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564468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9500793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906908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9476529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4094071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4588771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7540769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692457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708" r:id="rId12"/>
    <p:sldLayoutId id="2147483709" r:id="rId13"/>
    <p:sldLayoutId id="2147483710" r:id="rId14"/>
    <p:sldLayoutId id="2147483711" r:id="rId15"/>
    <p:sldLayoutId id="2147483712" r:id="rId16"/>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1389955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4.ncsu.edu/~hubbe/MiniEncy.htm"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awagami.com/awawashi/process.html"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cool.conservation-us.org/byorg/abbey/ap/ap01/ap01-4/ap01-415.html"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cool.conservation-us.org/byorg/abbey/ap/ap01/ap01-4/ap01-415.html"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cool.conservation-us.org/byorg/abbey/ap/ap01/ap01-4/ap01-415.html"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valmet.com/en/products/paper_board.nsf/WebWID/WTB-080904-2256F-2C27E?OpenDocument"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valmet.com/en/products/paper_board.nsf/WebWID/WTB-080904-2256F-2C27E?OpenDocument"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museum-digital.de/bawue/index.php?t=objekt&amp;oges=1422"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commons.wikimedia.org/wiki/File:Natpartij.png" TargetMode="External"/><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hyperlink" Target="https://creativecommons.org/licenses/by-sa/3.0/deed.en" TargetMode="External"/><Relationship Id="rId4" Type="http://schemas.openxmlformats.org/officeDocument/2006/relationships/hyperlink" Target="https://commons.wikimedia.org/wiki/User:BotMultichill"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hyperlink" Target="http://www.allpaper.nl/" TargetMode="External"/><Relationship Id="rId4" Type="http://schemas.openxmlformats.org/officeDocument/2006/relationships/hyperlink" Target="http://www.schutpapier.nl/upload/Background/Egoutteur_SJ_gedraaid.JP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chestofbooks.com/reference/American-Cyclopaedia-9/Paper.html" TargetMode="Externa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3" Type="http://schemas.openxmlformats.org/officeDocument/2006/relationships/hyperlink" Target="http://i00.i.aliimg.com/img/pb/603/609/241/1270881202767_hz_fileserver2_474779.jpg"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portal.tee.gr/portal/page/portal/PUBLICATIONS/SCIENTIFIC_PUBLICATIONS/SEIRA_III/ETOS_2004/tefhosA/6.pdf" TargetMode="External"/><Relationship Id="rId2" Type="http://schemas.openxmlformats.org/officeDocument/2006/relationships/hyperlink" Target="http://portal.tee.gr/portal/page/portal/SCIENTIFIC_WORK/EKDILOSEIS_P/EPISTHMONIKES_EVENTS/HLEKTROKINHTA%20ISXYOS/268/269/D4%20KONTOGIANNIS%20SAFAKAS.pdf" TargetMode="External"/><Relationship Id="rId1" Type="http://schemas.openxmlformats.org/officeDocument/2006/relationships/slideLayout" Target="../slideLayouts/slideLayout2.xml"/><Relationship Id="rId6" Type="http://schemas.openxmlformats.org/officeDocument/2006/relationships/hyperlink" Target="http://www4.ncsu.edu/~hubbe/TShoot/G_SPBrks.htm" TargetMode="External"/><Relationship Id="rId5" Type="http://schemas.openxmlformats.org/officeDocument/2006/relationships/hyperlink" Target="http://www.youtube.com/watch?v=Ssnmom-BkWA" TargetMode="External"/><Relationship Id="rId4" Type="http://schemas.openxmlformats.org/officeDocument/2006/relationships/hyperlink" Target="http://sites.google.com/site/paperfil/"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3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3" Type="http://schemas.openxmlformats.org/officeDocument/2006/relationships/hyperlink" Target="http://portal.tee.gr/portal/page/portal/SCIENTIFIC_WORK/EKDILOSEIS_P/EPISTHMONIKES_EVENTS/HLEKTROKINHTA%20ISXYOS/268/269/D4%20KONTOGIANNIS%20SAFAKAS.pdf" TargetMode="External"/><Relationship Id="rId7" Type="http://schemas.openxmlformats.org/officeDocument/2006/relationships/hyperlink" Target="http://www4.ncsu.edu/~hubbe/TShoot/G_SPBrks.htm"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hyperlink" Target="http://www.youtube.com/watch?v=Ssnmom-BkWA" TargetMode="External"/><Relationship Id="rId5" Type="http://schemas.openxmlformats.org/officeDocument/2006/relationships/hyperlink" Target="http://sites.google.com/site/paperfil/" TargetMode="External"/><Relationship Id="rId4" Type="http://schemas.openxmlformats.org/officeDocument/2006/relationships/hyperlink" Target="http://portal.tee.gr/portal/page/portal/PUBLICATIONS/SCIENTIFIC_PUBLICATIONS/SEIRA_III/ETOS_2004/tefhosA/6.pdf" TargetMode="Externa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Εκτυπωτικά Υποστρώματα (Θ)</a:t>
            </a:r>
            <a:endParaRPr lang="el-GR" sz="3600" b="1" dirty="0">
              <a:solidFill>
                <a:schemeClr val="tx1"/>
              </a:solidFill>
              <a:latin typeface="+mn-lt"/>
            </a:endParaRPr>
          </a:p>
        </p:txBody>
      </p:sp>
      <p:sp>
        <p:nvSpPr>
          <p:cNvPr id="3" name="Υπότιτλος 2"/>
          <p:cNvSpPr>
            <a:spLocks noGrp="1"/>
          </p:cNvSpPr>
          <p:nvPr>
            <p:ph type="subTitle" idx="1"/>
          </p:nvPr>
        </p:nvSpPr>
        <p:spPr>
          <a:xfrm>
            <a:off x="992696" y="3096543"/>
            <a:ext cx="7158608" cy="1752600"/>
          </a:xfrm>
        </p:spPr>
        <p:txBody>
          <a:bodyPr>
            <a:normAutofit fontScale="92500" lnSpcReduction="20000"/>
          </a:bodyPr>
          <a:lstStyle/>
          <a:p>
            <a:pPr>
              <a:spcBef>
                <a:spcPts val="0"/>
              </a:spcBef>
              <a:spcAft>
                <a:spcPts val="1200"/>
              </a:spcAft>
            </a:pPr>
            <a:r>
              <a:rPr lang="el-GR" sz="2800" b="1" dirty="0" smtClean="0"/>
              <a:t>Ενότητα </a:t>
            </a:r>
            <a:r>
              <a:rPr lang="en-US" sz="2800" b="1" dirty="0" smtClean="0"/>
              <a:t>5.1</a:t>
            </a:r>
            <a:r>
              <a:rPr lang="el-GR" sz="2800" dirty="0" smtClean="0"/>
              <a:t>:</a:t>
            </a:r>
            <a:r>
              <a:rPr lang="en-US" sz="2800" dirty="0" smtClean="0"/>
              <a:t> </a:t>
            </a:r>
            <a:r>
              <a:rPr lang="el-GR" sz="2800" dirty="0" smtClean="0"/>
              <a:t>Άλεση - </a:t>
            </a:r>
            <a:r>
              <a:rPr lang="el-GR" sz="2800" dirty="0" err="1" smtClean="0"/>
              <a:t>Χαρτοποίηση</a:t>
            </a:r>
            <a:endParaRPr lang="en-US" sz="2800" dirty="0" smtClean="0"/>
          </a:p>
          <a:p>
            <a:pPr>
              <a:spcBef>
                <a:spcPts val="0"/>
              </a:spcBef>
            </a:pPr>
            <a:r>
              <a:rPr lang="el-GR" sz="2400" dirty="0" smtClean="0"/>
              <a:t>Βασιλική </a:t>
            </a:r>
            <a:r>
              <a:rPr lang="el-GR" sz="2400" dirty="0" err="1" smtClean="0"/>
              <a:t>Μπέλεση</a:t>
            </a:r>
            <a:endParaRPr lang="en-US" sz="2400" dirty="0" smtClean="0"/>
          </a:p>
          <a:p>
            <a:pPr>
              <a:spcBef>
                <a:spcPts val="0"/>
              </a:spcBef>
            </a:pPr>
            <a:r>
              <a:rPr lang="el-GR" sz="2400" dirty="0" err="1"/>
              <a:t>Επίκ</a:t>
            </a:r>
            <a:r>
              <a:rPr lang="el-GR" sz="2400" dirty="0"/>
              <a:t>. </a:t>
            </a:r>
            <a:r>
              <a:rPr lang="el-GR" sz="2400"/>
              <a:t>Καθηγήτρια</a:t>
            </a:r>
          </a:p>
          <a:p>
            <a:pPr>
              <a:spcBef>
                <a:spcPts val="0"/>
              </a:spcBef>
            </a:pPr>
            <a:r>
              <a:rPr lang="el-GR" sz="2400" smtClean="0"/>
              <a:t>Τμήμα </a:t>
            </a:r>
            <a:r>
              <a:rPr lang="el-GR" sz="2400" dirty="0" smtClean="0"/>
              <a:t>Γραφιστικής </a:t>
            </a:r>
          </a:p>
          <a:p>
            <a:pPr>
              <a:spcBef>
                <a:spcPts val="0"/>
              </a:spcBef>
            </a:pPr>
            <a:r>
              <a:rPr lang="el-GR" sz="2400" dirty="0" smtClean="0"/>
              <a:t>Κατεύθυνση Τεχνολογίας Γραφικών Τεχνών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4254156125"/>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022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l-GR"/>
          </a:p>
        </p:txBody>
      </p:sp>
      <p:sp>
        <p:nvSpPr>
          <p:cNvPr id="2" name="Content Placeholder 1"/>
          <p:cNvSpPr>
            <a:spLocks noGrp="1"/>
          </p:cNvSpPr>
          <p:nvPr>
            <p:ph idx="1"/>
          </p:nvPr>
        </p:nvSpPr>
        <p:spPr/>
        <p:txBody>
          <a:bodyPr>
            <a:normAutofit/>
          </a:bodyPr>
          <a:lstStyle/>
          <a:p>
            <a:pPr>
              <a:spcAft>
                <a:spcPts val="600"/>
              </a:spcAft>
            </a:pPr>
            <a:r>
              <a:rPr lang="el-GR" sz="2800" dirty="0"/>
              <a:t>Ο χαρτοποιός έχει να διαλέξει ανάμεσα στην παλιά ή την σύγχρονη τεχνική για να φτιάξει το χαρτί που θέλει</a:t>
            </a:r>
            <a:r>
              <a:rPr lang="el-GR" sz="2800" dirty="0" smtClean="0"/>
              <a:t>.</a:t>
            </a:r>
          </a:p>
          <a:p>
            <a:pPr>
              <a:spcAft>
                <a:spcPts val="600"/>
              </a:spcAft>
            </a:pPr>
            <a:r>
              <a:rPr lang="el-GR" sz="2800" dirty="0" smtClean="0"/>
              <a:t>Όταν </a:t>
            </a:r>
            <a:r>
              <a:rPr lang="el-GR" sz="2800" dirty="0"/>
              <a:t>πρόκειται για </a:t>
            </a:r>
            <a:r>
              <a:rPr lang="el-GR" sz="2800" b="1" dirty="0">
                <a:solidFill>
                  <a:srgbClr val="820000"/>
                </a:solidFill>
              </a:rPr>
              <a:t>χαρτιά ποιότητας </a:t>
            </a:r>
            <a:r>
              <a:rPr lang="el-GR" sz="2800" dirty="0"/>
              <a:t>τα οποία δεν μπορούν να φτιάξουν τα σύγχρονα μηχανήματα τότε γίνεται</a:t>
            </a:r>
            <a:r>
              <a:rPr lang="el-GR" sz="2800" dirty="0">
                <a:solidFill>
                  <a:schemeClr val="accent2"/>
                </a:solidFill>
              </a:rPr>
              <a:t> </a:t>
            </a:r>
            <a:r>
              <a:rPr lang="el-GR" sz="2800" b="1" dirty="0">
                <a:solidFill>
                  <a:srgbClr val="820000"/>
                </a:solidFill>
              </a:rPr>
              <a:t>συγκερασμός των μεθόδων. </a:t>
            </a:r>
          </a:p>
        </p:txBody>
      </p:sp>
    </p:spTree>
    <p:extLst>
      <p:ext uri="{BB962C8B-B14F-4D97-AF65-F5344CB8AC3E}">
        <p14:creationId xmlns:p14="http://schemas.microsoft.com/office/powerpoint/2010/main" val="40140320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17410" name="Rectangle 3"/>
          <p:cNvSpPr>
            <a:spLocks noGrp="1" noChangeArrowheads="1"/>
          </p:cNvSpPr>
          <p:nvPr>
            <p:ph idx="1"/>
          </p:nvPr>
        </p:nvSpPr>
        <p:spPr/>
        <p:txBody>
          <a:bodyPr>
            <a:normAutofit lnSpcReduction="10000"/>
          </a:bodyPr>
          <a:lstStyle/>
          <a:p>
            <a:r>
              <a:rPr lang="el-GR" altLang="el-GR" sz="2400" dirty="0" smtClean="0"/>
              <a:t>Με τις Ολλανδικές δεξαμενές πραγματοποιείται ταυτόχρονα η</a:t>
            </a:r>
            <a:r>
              <a:rPr lang="el-GR" altLang="el-GR" sz="2400" b="1" dirty="0" smtClean="0">
                <a:solidFill>
                  <a:schemeClr val="accent2"/>
                </a:solidFill>
              </a:rPr>
              <a:t> </a:t>
            </a:r>
            <a:r>
              <a:rPr lang="el-GR" altLang="el-GR" sz="2400" b="1" dirty="0" smtClean="0">
                <a:solidFill>
                  <a:srgbClr val="820000"/>
                </a:solidFill>
              </a:rPr>
              <a:t>πολτοποίηση </a:t>
            </a:r>
            <a:r>
              <a:rPr lang="el-GR" altLang="el-GR" sz="2400" dirty="0" smtClean="0"/>
              <a:t>αλλά και η δεύτερη φάση επεξεργασίας του πολτού, η</a:t>
            </a:r>
            <a:r>
              <a:rPr lang="el-GR" altLang="el-GR" sz="2400" dirty="0" smtClean="0">
                <a:solidFill>
                  <a:srgbClr val="820000"/>
                </a:solidFill>
              </a:rPr>
              <a:t> </a:t>
            </a:r>
            <a:r>
              <a:rPr lang="el-GR" altLang="el-GR" sz="2400" b="1" dirty="0" smtClean="0">
                <a:solidFill>
                  <a:srgbClr val="820000"/>
                </a:solidFill>
              </a:rPr>
              <a:t>άλεσή </a:t>
            </a:r>
            <a:r>
              <a:rPr lang="el-GR" altLang="el-GR" sz="2400" dirty="0" smtClean="0"/>
              <a:t>του (</a:t>
            </a:r>
            <a:r>
              <a:rPr lang="en-US" altLang="el-GR" sz="2400" dirty="0" smtClean="0"/>
              <a:t>beating</a:t>
            </a:r>
            <a:r>
              <a:rPr lang="el-GR" altLang="el-GR" sz="2400" dirty="0" smtClean="0"/>
              <a:t>, </a:t>
            </a:r>
            <a:r>
              <a:rPr lang="en-US" altLang="el-GR" sz="2400" dirty="0" smtClean="0"/>
              <a:t>refining</a:t>
            </a:r>
            <a:r>
              <a:rPr lang="el-GR" altLang="el-GR" sz="2400" dirty="0" smtClean="0"/>
              <a:t>).</a:t>
            </a:r>
            <a:endParaRPr lang="en-US" altLang="el-GR" sz="2400" dirty="0" smtClean="0"/>
          </a:p>
          <a:p>
            <a:pPr marL="0" indent="0" algn="just" eaLnBrk="1" hangingPunct="1">
              <a:buFontTx/>
              <a:buNone/>
            </a:pPr>
            <a:endParaRPr lang="el-GR" altLang="el-GR" sz="2400" b="1" dirty="0" smtClean="0">
              <a:solidFill>
                <a:schemeClr val="accent2"/>
              </a:solidFill>
            </a:endParaRPr>
          </a:p>
          <a:p>
            <a:pPr marL="354013" indent="-268288" eaLnBrk="1" hangingPunct="1">
              <a:buFontTx/>
              <a:buNone/>
            </a:pPr>
            <a:r>
              <a:rPr lang="en-US" altLang="el-GR" sz="2400" b="1" dirty="0" smtClean="0">
                <a:solidFill>
                  <a:srgbClr val="820000"/>
                </a:solidFill>
              </a:rPr>
              <a:t>*** </a:t>
            </a:r>
            <a:r>
              <a:rPr lang="el-GR" altLang="el-GR" sz="2400" dirty="0" smtClean="0"/>
              <a:t>Πριν προχωρήσουμε να σημειωθεί ότι οι όροι </a:t>
            </a:r>
            <a:r>
              <a:rPr lang="en-GB" altLang="el-GR" sz="2400" b="1" dirty="0" smtClean="0">
                <a:solidFill>
                  <a:srgbClr val="820000"/>
                </a:solidFill>
              </a:rPr>
              <a:t>beating </a:t>
            </a:r>
            <a:r>
              <a:rPr lang="el-GR" altLang="el-GR" sz="2400" b="1" dirty="0" smtClean="0">
                <a:solidFill>
                  <a:srgbClr val="820000"/>
                </a:solidFill>
              </a:rPr>
              <a:t>και </a:t>
            </a:r>
            <a:r>
              <a:rPr lang="en-GB" altLang="el-GR" sz="2400" b="1" dirty="0" smtClean="0">
                <a:solidFill>
                  <a:srgbClr val="820000"/>
                </a:solidFill>
              </a:rPr>
              <a:t>refining</a:t>
            </a:r>
            <a:r>
              <a:rPr lang="el-GR" altLang="el-GR" sz="2400" b="1" dirty="0" smtClean="0">
                <a:solidFill>
                  <a:schemeClr val="accent2"/>
                </a:solidFill>
              </a:rPr>
              <a:t> </a:t>
            </a:r>
            <a:r>
              <a:rPr lang="el-GR" altLang="el-GR" sz="2400" dirty="0" smtClean="0"/>
              <a:t>χρησιμοποιούνται συχνά χωρίς διαφοροποίηση, </a:t>
            </a:r>
            <a:r>
              <a:rPr lang="el-GR" altLang="el-GR" sz="2400" b="1" dirty="0" smtClean="0"/>
              <a:t>αλλά </a:t>
            </a:r>
            <a:r>
              <a:rPr lang="el-GR" altLang="el-GR" sz="2400" dirty="0" smtClean="0"/>
              <a:t>ο όρος </a:t>
            </a:r>
            <a:r>
              <a:rPr lang="en-GB" altLang="el-GR" sz="2400" b="1" dirty="0" smtClean="0">
                <a:solidFill>
                  <a:srgbClr val="820000"/>
                </a:solidFill>
              </a:rPr>
              <a:t>refining</a:t>
            </a:r>
            <a:r>
              <a:rPr lang="el-GR" altLang="el-GR" sz="2400" b="1" dirty="0" smtClean="0">
                <a:solidFill>
                  <a:srgbClr val="820000"/>
                </a:solidFill>
              </a:rPr>
              <a:t> χρησιμοποιείται πλέον για τον πιο σύγχρονο εξοπλισμό που χρησιμοποιείται σε βιομηχανική κλίμακα.</a:t>
            </a:r>
          </a:p>
          <a:p>
            <a:pPr marL="0" indent="0" algn="just" eaLnBrk="1" hangingPunct="1">
              <a:buFontTx/>
              <a:buNone/>
            </a:pPr>
            <a:endParaRPr lang="el-GR" altLang="el-GR" sz="2400" b="1" i="1" dirty="0" smtClean="0">
              <a:solidFill>
                <a:srgbClr val="CC3399"/>
              </a:solidFill>
            </a:endParaRPr>
          </a:p>
          <a:p>
            <a:r>
              <a:rPr lang="el-GR" altLang="el-GR" sz="2400" dirty="0" smtClean="0"/>
              <a:t>Ο όρος </a:t>
            </a:r>
            <a:r>
              <a:rPr lang="en-US" altLang="el-GR" sz="2400" dirty="0" smtClean="0"/>
              <a:t>beating</a:t>
            </a:r>
            <a:r>
              <a:rPr lang="el-GR" altLang="el-GR" sz="2400" dirty="0" smtClean="0"/>
              <a:t> αναφέρεται συνήθως σε άλεση της </a:t>
            </a:r>
            <a:r>
              <a:rPr lang="el-GR" altLang="el-GR" sz="2400" dirty="0" err="1" smtClean="0"/>
              <a:t>χαρτόμαζας</a:t>
            </a:r>
            <a:r>
              <a:rPr lang="el-GR" altLang="el-GR" sz="2400" dirty="0" smtClean="0"/>
              <a:t> </a:t>
            </a:r>
            <a:r>
              <a:rPr lang="el-GR" altLang="el-GR" sz="2400" b="1" dirty="0" smtClean="0">
                <a:solidFill>
                  <a:srgbClr val="820000"/>
                </a:solidFill>
              </a:rPr>
              <a:t>σε εργαστηριακή κλίμακα.</a:t>
            </a:r>
          </a:p>
          <a:p>
            <a:r>
              <a:rPr lang="el-GR" altLang="el-GR" sz="2400" dirty="0" smtClean="0"/>
              <a:t>Μετά την πολτοποίηση ακολουθεί το άλεσμα του πολτού</a:t>
            </a:r>
          </a:p>
          <a:p>
            <a:endParaRPr lang="el-GR" altLang="el-GR" sz="2400" b="1" dirty="0" smtClean="0">
              <a:solidFill>
                <a:srgbClr val="820000"/>
              </a:solidFill>
            </a:endParaRPr>
          </a:p>
        </p:txBody>
      </p:sp>
    </p:spTree>
    <p:extLst>
      <p:ext uri="{BB962C8B-B14F-4D97-AF65-F5344CB8AC3E}">
        <p14:creationId xmlns:p14="http://schemas.microsoft.com/office/powerpoint/2010/main" val="2559569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22530" name="Rectangle 2"/>
          <p:cNvSpPr>
            <a:spLocks noGrp="1" noChangeArrowheads="1"/>
          </p:cNvSpPr>
          <p:nvPr>
            <p:ph idx="1"/>
          </p:nvPr>
        </p:nvSpPr>
        <p:spPr/>
        <p:txBody>
          <a:bodyPr>
            <a:normAutofit/>
          </a:bodyPr>
          <a:lstStyle/>
          <a:p>
            <a:pPr marL="0" indent="0" eaLnBrk="1" hangingPunct="1">
              <a:spcAft>
                <a:spcPts val="600"/>
              </a:spcAft>
              <a:buFontTx/>
              <a:buNone/>
            </a:pPr>
            <a:r>
              <a:rPr lang="el-GR" altLang="el-GR" sz="2800" dirty="0" smtClean="0"/>
              <a:t>Οι διάφοροι υπάρχοντες τύποι μηχανημάτων κατεργασίας ινών που χρησιμοποιούνται στην άλεση μπορούν να διακριθούν </a:t>
            </a:r>
            <a:endParaRPr lang="en-US" altLang="el-GR" sz="2800" dirty="0" smtClean="0"/>
          </a:p>
          <a:p>
            <a:pPr marL="571500" indent="-571500" eaLnBrk="1" hangingPunct="1">
              <a:spcAft>
                <a:spcPts val="600"/>
              </a:spcAft>
              <a:buFont typeface="+mj-lt"/>
              <a:buAutoNum type="romanLcPeriod"/>
            </a:pPr>
            <a:r>
              <a:rPr lang="en-US" altLang="el-GR" sz="2800" b="1" dirty="0" smtClean="0">
                <a:solidFill>
                  <a:schemeClr val="accent3">
                    <a:lumMod val="50000"/>
                  </a:schemeClr>
                </a:solidFill>
              </a:rPr>
              <a:t> </a:t>
            </a:r>
            <a:r>
              <a:rPr lang="el-GR" altLang="el-GR" sz="2800" b="1" dirty="0" smtClean="0">
                <a:solidFill>
                  <a:schemeClr val="accent3">
                    <a:lumMod val="50000"/>
                  </a:schemeClr>
                </a:solidFill>
              </a:rPr>
              <a:t>στις Ολλανδικές δεξαμενές και</a:t>
            </a:r>
            <a:endParaRPr lang="en-US" altLang="el-GR" sz="2800" b="1" dirty="0" smtClean="0">
              <a:solidFill>
                <a:schemeClr val="accent3">
                  <a:lumMod val="50000"/>
                </a:schemeClr>
              </a:solidFill>
            </a:endParaRPr>
          </a:p>
          <a:p>
            <a:pPr marL="571500" indent="-571500" eaLnBrk="1" hangingPunct="1">
              <a:spcAft>
                <a:spcPts val="600"/>
              </a:spcAft>
              <a:buFont typeface="+mj-lt"/>
              <a:buAutoNum type="romanLcPeriod"/>
            </a:pPr>
            <a:r>
              <a:rPr lang="en-US" altLang="el-GR" sz="2800" b="1" dirty="0" smtClean="0">
                <a:solidFill>
                  <a:schemeClr val="accent3">
                    <a:lumMod val="50000"/>
                  </a:schemeClr>
                </a:solidFill>
              </a:rPr>
              <a:t> </a:t>
            </a:r>
            <a:r>
              <a:rPr lang="el-GR" altLang="el-GR" sz="2800" b="1" dirty="0" smtClean="0">
                <a:solidFill>
                  <a:schemeClr val="accent3">
                    <a:lumMod val="50000"/>
                  </a:schemeClr>
                </a:solidFill>
              </a:rPr>
              <a:t>στα τριβεία (</a:t>
            </a:r>
            <a:r>
              <a:rPr lang="en-US" altLang="el-GR" sz="2800" b="1" dirty="0" smtClean="0">
                <a:solidFill>
                  <a:schemeClr val="accent3">
                    <a:lumMod val="50000"/>
                  </a:schemeClr>
                </a:solidFill>
              </a:rPr>
              <a:t>refiners</a:t>
            </a:r>
            <a:r>
              <a:rPr lang="el-GR" altLang="el-GR" sz="2800" b="1" dirty="0" smtClean="0">
                <a:solidFill>
                  <a:schemeClr val="accent3">
                    <a:lumMod val="50000"/>
                  </a:schemeClr>
                </a:solidFill>
              </a:rPr>
              <a:t>)</a:t>
            </a:r>
            <a:endParaRPr lang="en-US" altLang="el-GR" sz="2800" b="1" dirty="0" smtClean="0">
              <a:solidFill>
                <a:schemeClr val="accent3">
                  <a:lumMod val="50000"/>
                </a:schemeClr>
              </a:solidFill>
            </a:endParaRPr>
          </a:p>
          <a:p>
            <a:pPr marL="371475" indent="-371475" eaLnBrk="1" hangingPunct="1">
              <a:spcAft>
                <a:spcPts val="600"/>
              </a:spcAft>
              <a:buFontTx/>
              <a:buNone/>
            </a:pPr>
            <a:r>
              <a:rPr lang="en-US" altLang="el-GR" sz="2800" b="1" dirty="0" smtClean="0">
                <a:solidFill>
                  <a:schemeClr val="accent2"/>
                </a:solidFill>
              </a:rPr>
              <a:t>	</a:t>
            </a:r>
          </a:p>
          <a:p>
            <a:pPr marL="371475" indent="-371475" eaLnBrk="1" hangingPunct="1">
              <a:spcAft>
                <a:spcPts val="600"/>
              </a:spcAft>
              <a:buFontTx/>
              <a:buNone/>
            </a:pPr>
            <a:r>
              <a:rPr lang="en-US" altLang="el-GR" sz="2800" b="1" dirty="0" smtClean="0">
                <a:solidFill>
                  <a:schemeClr val="accent2"/>
                </a:solidFill>
              </a:rPr>
              <a:t>	</a:t>
            </a:r>
            <a:endParaRPr lang="el-GR" altLang="el-GR" sz="2800" dirty="0" smtClean="0">
              <a:solidFill>
                <a:schemeClr val="accent2"/>
              </a:solidFill>
            </a:endParaRPr>
          </a:p>
        </p:txBody>
      </p:sp>
    </p:spTree>
    <p:extLst>
      <p:ext uri="{BB962C8B-B14F-4D97-AF65-F5344CB8AC3E}">
        <p14:creationId xmlns:p14="http://schemas.microsoft.com/office/powerpoint/2010/main" val="3437598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23554" name="Rectangle 2"/>
          <p:cNvSpPr>
            <a:spLocks noGrp="1" noChangeArrowheads="1"/>
          </p:cNvSpPr>
          <p:nvPr>
            <p:ph idx="1"/>
          </p:nvPr>
        </p:nvSpPr>
        <p:spPr/>
        <p:txBody>
          <a:bodyPr/>
          <a:lstStyle/>
          <a:p>
            <a:pPr eaLnBrk="1" hangingPunct="1"/>
            <a:r>
              <a:rPr lang="el-GR" altLang="el-GR" sz="2800" dirty="0" smtClean="0"/>
              <a:t>Συνήθως ο όρος </a:t>
            </a:r>
            <a:r>
              <a:rPr lang="el-GR" altLang="el-GR" sz="2800" b="1" dirty="0" smtClean="0">
                <a:solidFill>
                  <a:srgbClr val="820000"/>
                </a:solidFill>
              </a:rPr>
              <a:t>«κτύπημα» </a:t>
            </a:r>
            <a:r>
              <a:rPr lang="el-GR" altLang="el-GR" sz="2800" dirty="0" smtClean="0"/>
              <a:t>(</a:t>
            </a:r>
            <a:r>
              <a:rPr lang="en-US" altLang="el-GR" sz="2800" dirty="0" smtClean="0"/>
              <a:t>beating</a:t>
            </a:r>
            <a:r>
              <a:rPr lang="el-GR" altLang="el-GR" sz="2800" dirty="0" smtClean="0"/>
              <a:t>) δηλώνει τη χρησιμοποίηση</a:t>
            </a:r>
            <a:r>
              <a:rPr lang="el-GR" altLang="el-GR" sz="2800" b="1" dirty="0" smtClean="0">
                <a:solidFill>
                  <a:srgbClr val="009900"/>
                </a:solidFill>
              </a:rPr>
              <a:t> </a:t>
            </a:r>
            <a:r>
              <a:rPr lang="el-GR" altLang="el-GR" sz="2800" b="1" dirty="0" smtClean="0">
                <a:solidFill>
                  <a:srgbClr val="820000"/>
                </a:solidFill>
              </a:rPr>
              <a:t>Ολλανδικών δεξαμενών</a:t>
            </a:r>
            <a:r>
              <a:rPr lang="el-GR" altLang="el-GR" sz="2800" dirty="0" smtClean="0">
                <a:solidFill>
                  <a:srgbClr val="820000"/>
                </a:solidFill>
              </a:rPr>
              <a:t> </a:t>
            </a:r>
            <a:r>
              <a:rPr lang="el-GR" altLang="el-GR" sz="2800" dirty="0" smtClean="0"/>
              <a:t>(όπου οι ίνες προσανατολίζονται </a:t>
            </a:r>
            <a:r>
              <a:rPr lang="el-GR" altLang="el-GR" sz="2800" b="1" dirty="0" smtClean="0">
                <a:solidFill>
                  <a:srgbClr val="820000"/>
                </a:solidFill>
              </a:rPr>
              <a:t>κάθετα</a:t>
            </a:r>
            <a:r>
              <a:rPr lang="el-GR" altLang="el-GR" sz="2800" b="1" dirty="0" smtClean="0">
                <a:solidFill>
                  <a:srgbClr val="009900"/>
                </a:solidFill>
              </a:rPr>
              <a:t> </a:t>
            </a:r>
            <a:r>
              <a:rPr lang="el-GR" altLang="el-GR" sz="2800" dirty="0" smtClean="0"/>
              <a:t>προς την επιφάνεια του τυμπάνου και η λειτουργία είναι </a:t>
            </a:r>
            <a:r>
              <a:rPr lang="el-GR" altLang="el-GR" sz="2800" b="1" dirty="0" smtClean="0">
                <a:solidFill>
                  <a:srgbClr val="820000"/>
                </a:solidFill>
              </a:rPr>
              <a:t>ασυνεχής</a:t>
            </a:r>
            <a:r>
              <a:rPr lang="el-GR" altLang="el-GR" sz="2800" dirty="0" smtClean="0"/>
              <a:t>),</a:t>
            </a:r>
            <a:r>
              <a:rPr lang="el-GR" altLang="el-GR" sz="2800" b="1" dirty="0" smtClean="0">
                <a:solidFill>
                  <a:srgbClr val="009900"/>
                </a:solidFill>
              </a:rPr>
              <a:t> </a:t>
            </a:r>
            <a:r>
              <a:rPr lang="el-GR" altLang="el-GR" sz="2800" dirty="0" smtClean="0"/>
              <a:t>ενώ ο όρος </a:t>
            </a:r>
            <a:r>
              <a:rPr lang="el-GR" altLang="el-GR" sz="2800" b="1" dirty="0" smtClean="0">
                <a:solidFill>
                  <a:srgbClr val="820000"/>
                </a:solidFill>
              </a:rPr>
              <a:t>«άλεση»</a:t>
            </a:r>
            <a:r>
              <a:rPr lang="el-GR" altLang="el-GR" sz="2800" dirty="0" smtClean="0">
                <a:solidFill>
                  <a:srgbClr val="820000"/>
                </a:solidFill>
              </a:rPr>
              <a:t> </a:t>
            </a:r>
            <a:r>
              <a:rPr lang="el-GR" altLang="el-GR" sz="2800" dirty="0" smtClean="0"/>
              <a:t>(</a:t>
            </a:r>
            <a:r>
              <a:rPr lang="en-US" altLang="el-GR" sz="2800" dirty="0" smtClean="0"/>
              <a:t>refining</a:t>
            </a:r>
            <a:r>
              <a:rPr lang="el-GR" altLang="el-GR" sz="2800" dirty="0" smtClean="0"/>
              <a:t>)</a:t>
            </a:r>
            <a:r>
              <a:rPr lang="en-US" altLang="el-GR" sz="2800" dirty="0" smtClean="0"/>
              <a:t> </a:t>
            </a:r>
            <a:r>
              <a:rPr lang="el-GR" altLang="el-GR" sz="2800" dirty="0" smtClean="0"/>
              <a:t>για τη χρησιμοποίηση τριβείων (όπου οι ίνες προσανατολίζονται </a:t>
            </a:r>
            <a:r>
              <a:rPr lang="el-GR" altLang="el-GR" sz="2800" b="1" dirty="0" smtClean="0">
                <a:solidFill>
                  <a:srgbClr val="820000"/>
                </a:solidFill>
              </a:rPr>
              <a:t>παράλληλα</a:t>
            </a:r>
            <a:r>
              <a:rPr lang="el-GR" altLang="el-GR" sz="2800" b="1" dirty="0" smtClean="0">
                <a:solidFill>
                  <a:srgbClr val="009900"/>
                </a:solidFill>
              </a:rPr>
              <a:t> </a:t>
            </a:r>
            <a:r>
              <a:rPr lang="el-GR" altLang="el-GR" sz="2800" dirty="0" smtClean="0"/>
              <a:t>προς την επιφάνεια του τυμπάνου και η λειτουργία είναι </a:t>
            </a:r>
            <a:r>
              <a:rPr lang="el-GR" altLang="el-GR" sz="2800" b="1" dirty="0" smtClean="0">
                <a:solidFill>
                  <a:srgbClr val="820000"/>
                </a:solidFill>
              </a:rPr>
              <a:t>συνεχής</a:t>
            </a:r>
            <a:r>
              <a:rPr lang="el-GR" altLang="el-GR" sz="2800" dirty="0" smtClean="0"/>
              <a:t>). </a:t>
            </a:r>
          </a:p>
          <a:p>
            <a:pPr algn="just" eaLnBrk="1" hangingPunct="1">
              <a:lnSpc>
                <a:spcPct val="90000"/>
              </a:lnSpc>
            </a:pPr>
            <a:endParaRPr lang="el-GR" altLang="el-GR" dirty="0" smtClean="0"/>
          </a:p>
          <a:p>
            <a:pPr algn="just" eaLnBrk="1" hangingPunct="1">
              <a:lnSpc>
                <a:spcPct val="90000"/>
              </a:lnSpc>
            </a:pPr>
            <a:endParaRPr lang="el-GR" altLang="el-GR" dirty="0" smtClean="0"/>
          </a:p>
        </p:txBody>
      </p:sp>
    </p:spTree>
    <p:extLst>
      <p:ext uri="{BB962C8B-B14F-4D97-AF65-F5344CB8AC3E}">
        <p14:creationId xmlns:p14="http://schemas.microsoft.com/office/powerpoint/2010/main" val="4260199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24578" name="Rectangle 2"/>
          <p:cNvSpPr>
            <a:spLocks noGrp="1" noChangeArrowheads="1"/>
          </p:cNvSpPr>
          <p:nvPr>
            <p:ph idx="1"/>
          </p:nvPr>
        </p:nvSpPr>
        <p:spPr/>
        <p:txBody>
          <a:bodyPr/>
          <a:lstStyle/>
          <a:p>
            <a:pPr>
              <a:spcAft>
                <a:spcPts val="600"/>
              </a:spcAft>
            </a:pPr>
            <a:r>
              <a:rPr lang="el-GR" altLang="el-GR" sz="2800" b="1" dirty="0" smtClean="0">
                <a:solidFill>
                  <a:srgbClr val="820000"/>
                </a:solidFill>
              </a:rPr>
              <a:t>Άλεσμα</a:t>
            </a:r>
            <a:r>
              <a:rPr lang="el-GR" altLang="el-GR" sz="2800" dirty="0" smtClean="0"/>
              <a:t> σημαίνει </a:t>
            </a:r>
            <a:r>
              <a:rPr lang="el-GR" altLang="el-GR" sz="2800" b="1" dirty="0" smtClean="0">
                <a:solidFill>
                  <a:srgbClr val="820000"/>
                </a:solidFill>
              </a:rPr>
              <a:t>«σπάσιμο» </a:t>
            </a:r>
            <a:r>
              <a:rPr lang="el-GR" altLang="el-GR" sz="2800" dirty="0" smtClean="0"/>
              <a:t>του</a:t>
            </a:r>
            <a:r>
              <a:rPr lang="el-GR" altLang="el-GR" sz="2800" b="1" dirty="0" smtClean="0">
                <a:solidFill>
                  <a:schemeClr val="accent2"/>
                </a:solidFill>
              </a:rPr>
              <a:t> </a:t>
            </a:r>
            <a:r>
              <a:rPr lang="el-GR" altLang="el-GR" sz="2800" b="1" dirty="0" smtClean="0">
                <a:solidFill>
                  <a:srgbClr val="820000"/>
                </a:solidFill>
              </a:rPr>
              <a:t>κυτταρικού περιβλήματος των ινών</a:t>
            </a:r>
            <a:r>
              <a:rPr lang="el-GR" altLang="el-GR" sz="2800" dirty="0" smtClean="0">
                <a:solidFill>
                  <a:srgbClr val="820000"/>
                </a:solidFill>
              </a:rPr>
              <a:t> </a:t>
            </a:r>
            <a:r>
              <a:rPr lang="el-GR" altLang="el-GR" sz="2800" dirty="0" smtClean="0"/>
              <a:t>και δημιουργία μικρών ινών ικανών να «υφανθούν» μεταξύ τους.</a:t>
            </a:r>
            <a:endParaRPr lang="en-US" altLang="el-GR" sz="2800" dirty="0" smtClean="0"/>
          </a:p>
          <a:p>
            <a:pPr>
              <a:spcAft>
                <a:spcPts val="600"/>
              </a:spcAft>
            </a:pPr>
            <a:r>
              <a:rPr lang="el-GR" altLang="el-GR" sz="2800" dirty="0" smtClean="0"/>
              <a:t>Η άλεση είναι μία </a:t>
            </a:r>
            <a:r>
              <a:rPr lang="el-GR" altLang="el-GR" sz="2800" b="1" dirty="0" smtClean="0">
                <a:solidFill>
                  <a:schemeClr val="accent4">
                    <a:lumMod val="75000"/>
                  </a:schemeClr>
                </a:solidFill>
              </a:rPr>
              <a:t>μηχανική διαδικασία </a:t>
            </a:r>
            <a:r>
              <a:rPr lang="el-GR" altLang="el-GR" sz="2800" dirty="0" smtClean="0"/>
              <a:t>στην οποία υπόκεινται ο πολτός και η οποία δίνει την δυνατότητα ανάπτυξης των βέλτιστων ιδιοτήτων του χαρτιού. </a:t>
            </a:r>
          </a:p>
          <a:p>
            <a:pPr eaLnBrk="1" hangingPunct="1">
              <a:spcAft>
                <a:spcPts val="600"/>
              </a:spcAft>
            </a:pPr>
            <a:endParaRPr lang="el-GR" altLang="el-GR" dirty="0" smtClean="0"/>
          </a:p>
        </p:txBody>
      </p:sp>
    </p:spTree>
    <p:extLst>
      <p:ext uri="{BB962C8B-B14F-4D97-AF65-F5344CB8AC3E}">
        <p14:creationId xmlns:p14="http://schemas.microsoft.com/office/powerpoint/2010/main" val="3703597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25602" name="Rectangle 3"/>
          <p:cNvSpPr>
            <a:spLocks noGrp="1" noChangeArrowheads="1"/>
          </p:cNvSpPr>
          <p:nvPr>
            <p:ph idx="1"/>
          </p:nvPr>
        </p:nvSpPr>
        <p:spPr/>
        <p:txBody>
          <a:bodyPr>
            <a:normAutofit/>
          </a:bodyPr>
          <a:lstStyle/>
          <a:p>
            <a:pPr>
              <a:spcAft>
                <a:spcPts val="600"/>
              </a:spcAft>
            </a:pPr>
            <a:r>
              <a:rPr lang="el-GR" altLang="el-GR" sz="2400" dirty="0" smtClean="0"/>
              <a:t>Θεωρείται ως το </a:t>
            </a:r>
            <a:r>
              <a:rPr lang="el-GR" altLang="el-GR" sz="2400" b="1" dirty="0" smtClean="0">
                <a:solidFill>
                  <a:srgbClr val="820000"/>
                </a:solidFill>
              </a:rPr>
              <a:t>πιο ενδιαφέρον στάδιο στην παρασκευή χαρτοπολτού</a:t>
            </a:r>
            <a:r>
              <a:rPr lang="el-GR" altLang="el-GR" sz="2400" b="1" dirty="0" smtClean="0">
                <a:solidFill>
                  <a:schemeClr val="accent2"/>
                </a:solidFill>
              </a:rPr>
              <a:t> </a:t>
            </a:r>
            <a:r>
              <a:rPr lang="el-GR" altLang="el-GR" sz="2400" dirty="0" smtClean="0"/>
              <a:t>επειδή τα τοιχώματα των κυττάρων ενοποιούνται για να παραχθούν πολλά </a:t>
            </a:r>
            <a:r>
              <a:rPr lang="el-GR" altLang="el-GR" sz="2400" dirty="0" err="1" smtClean="0"/>
              <a:t>μικροινίδια</a:t>
            </a:r>
            <a:r>
              <a:rPr lang="el-GR" altLang="el-GR" sz="2400" dirty="0" smtClean="0"/>
              <a:t>, που αυξάνουν τον αριθμό των ινών και τη μεταξύ των ινών επιφάνεια επαφής.</a:t>
            </a:r>
          </a:p>
          <a:p>
            <a:pPr>
              <a:spcAft>
                <a:spcPts val="600"/>
              </a:spcAft>
            </a:pPr>
            <a:r>
              <a:rPr lang="el-GR" altLang="el-GR" sz="2400" dirty="0" smtClean="0"/>
              <a:t>Σε αυτό το σημείο θα κάνουμε μία παρένθεση όπου θα παραθέσουμε εν συντομία σημαντικά συγκεντρωτικά στοιχεία για αυτή την διεργασία.</a:t>
            </a:r>
          </a:p>
        </p:txBody>
      </p:sp>
    </p:spTree>
    <p:extLst>
      <p:ext uri="{BB962C8B-B14F-4D97-AF65-F5344CB8AC3E}">
        <p14:creationId xmlns:p14="http://schemas.microsoft.com/office/powerpoint/2010/main" val="3722590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Η άλεση προκαλεί</a:t>
            </a:r>
            <a:r>
              <a:rPr lang="el-GR" dirty="0" smtClean="0"/>
              <a:t>:</a:t>
            </a:r>
            <a:endParaRPr lang="el-GR" dirty="0"/>
          </a:p>
        </p:txBody>
      </p:sp>
      <p:sp>
        <p:nvSpPr>
          <p:cNvPr id="342019" name="Rectangle 3"/>
          <p:cNvSpPr>
            <a:spLocks noGrp="1" noChangeArrowheads="1"/>
          </p:cNvSpPr>
          <p:nvPr>
            <p:ph idx="1"/>
          </p:nvPr>
        </p:nvSpPr>
        <p:spPr/>
        <p:txBody>
          <a:bodyPr>
            <a:normAutofit/>
          </a:bodyPr>
          <a:lstStyle/>
          <a:p>
            <a:pPr marL="457200" indent="-457200">
              <a:buFont typeface="+mj-lt"/>
              <a:buAutoNum type="arabicPeriod"/>
              <a:defRPr/>
            </a:pPr>
            <a:r>
              <a:rPr lang="el-GR" sz="2400" b="1" dirty="0" smtClean="0">
                <a:solidFill>
                  <a:schemeClr val="accent3">
                    <a:lumMod val="50000"/>
                  </a:schemeClr>
                </a:solidFill>
              </a:rPr>
              <a:t>«Άντληση» </a:t>
            </a:r>
            <a:r>
              <a:rPr lang="el-GR" sz="2400" dirty="0" smtClean="0"/>
              <a:t>νερού από το κυτταρικό τοίχωμα που το κάνει περισσότερο εύκαμπτο. Η συμπεριφορά αυτή μερικές φορές παρομοιάζεται με τον τρόπο που μαλακώνει το σπαγγέτι στο μαγείρεμα, δεδομένου ότι και στις δύο περιπτώσεις </a:t>
            </a:r>
            <a:r>
              <a:rPr lang="el-GR" sz="2400" b="1" dirty="0" smtClean="0">
                <a:solidFill>
                  <a:schemeClr val="accent4">
                    <a:lumMod val="75000"/>
                  </a:schemeClr>
                </a:solidFill>
              </a:rPr>
              <a:t>σπάνε δεσμοί υδρογόνου με την προσθήκη μορίων νερού. </a:t>
            </a:r>
            <a:endParaRPr lang="en-US" sz="2400" b="1" dirty="0" smtClean="0">
              <a:solidFill>
                <a:schemeClr val="accent4">
                  <a:lumMod val="75000"/>
                </a:schemeClr>
              </a:solidFill>
            </a:endParaRPr>
          </a:p>
          <a:p>
            <a:pPr>
              <a:defRPr/>
            </a:pPr>
            <a:r>
              <a:rPr lang="el-GR" sz="2400" dirty="0" smtClean="0"/>
              <a:t>Αν και αυτό θα μπορούσε να συμβεί σε κάθε περίπτωση που οι ίνες διαβρέχονται, παρόλα αυτά λόγω της </a:t>
            </a:r>
            <a:r>
              <a:rPr lang="el-GR" sz="2400" b="1" dirty="0" smtClean="0">
                <a:solidFill>
                  <a:srgbClr val="820000"/>
                </a:solidFill>
              </a:rPr>
              <a:t>έκτασης </a:t>
            </a:r>
            <a:r>
              <a:rPr lang="el-GR" sz="2400" dirty="0" smtClean="0"/>
              <a:t>με την οποία η άλεση </a:t>
            </a:r>
            <a:r>
              <a:rPr lang="el-GR" sz="2400" b="1" dirty="0" smtClean="0">
                <a:solidFill>
                  <a:srgbClr val="820000"/>
                </a:solidFill>
              </a:rPr>
              <a:t>διακόπτει την κρυσταλλικότητα των ινών </a:t>
            </a:r>
            <a:r>
              <a:rPr lang="el-GR" sz="2400" dirty="0" smtClean="0"/>
              <a:t>μπορεί να </a:t>
            </a:r>
            <a:r>
              <a:rPr lang="el-GR" sz="2400" dirty="0" err="1" smtClean="0"/>
              <a:t>προσροφάται</a:t>
            </a:r>
            <a:r>
              <a:rPr lang="el-GR" sz="2400" dirty="0" smtClean="0"/>
              <a:t> περισσότερο νερό στις </a:t>
            </a:r>
            <a:r>
              <a:rPr lang="el-GR" sz="2400" dirty="0" err="1" smtClean="0"/>
              <a:t>κυτταρινούχες</a:t>
            </a:r>
            <a:r>
              <a:rPr lang="el-GR" sz="2400" dirty="0" smtClean="0"/>
              <a:t> ίνες. </a:t>
            </a:r>
            <a:endParaRPr lang="en-US" sz="2400" dirty="0" smtClean="0"/>
          </a:p>
          <a:p>
            <a:pPr>
              <a:defRPr/>
            </a:pPr>
            <a:r>
              <a:rPr lang="el-GR" sz="2400" b="1" dirty="0" smtClean="0">
                <a:solidFill>
                  <a:schemeClr val="accent3">
                    <a:lumMod val="50000"/>
                  </a:schemeClr>
                </a:solidFill>
              </a:rPr>
              <a:t>Η πρόσληψη νερού διογκώνει τις ίνες και αυξάνει την ελαστικότητά τους.</a:t>
            </a:r>
            <a:r>
              <a:rPr lang="el-GR" sz="2400" dirty="0" smtClean="0">
                <a:solidFill>
                  <a:schemeClr val="accent3">
                    <a:lumMod val="50000"/>
                  </a:schemeClr>
                </a:solidFill>
              </a:rPr>
              <a:t> </a:t>
            </a:r>
          </a:p>
        </p:txBody>
      </p:sp>
    </p:spTree>
    <p:extLst>
      <p:ext uri="{BB962C8B-B14F-4D97-AF65-F5344CB8AC3E}">
        <p14:creationId xmlns:p14="http://schemas.microsoft.com/office/powerpoint/2010/main" val="17209432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27650" name="Rectangle 3"/>
          <p:cNvSpPr>
            <a:spLocks noGrp="1" noChangeArrowheads="1"/>
          </p:cNvSpPr>
          <p:nvPr>
            <p:ph idx="1"/>
          </p:nvPr>
        </p:nvSpPr>
        <p:spPr/>
        <p:txBody>
          <a:bodyPr/>
          <a:lstStyle/>
          <a:p>
            <a:pPr>
              <a:buNone/>
            </a:pPr>
            <a:r>
              <a:rPr lang="el-GR" altLang="el-GR" sz="2400" b="1" dirty="0" smtClean="0">
                <a:solidFill>
                  <a:schemeClr val="accent3">
                    <a:lumMod val="50000"/>
                  </a:schemeClr>
                </a:solidFill>
              </a:rPr>
              <a:t>2. Διαχωρισμό των ινιδίων της κυτταρίνης (</a:t>
            </a:r>
            <a:r>
              <a:rPr lang="el-GR" altLang="el-GR" sz="2400" b="1" dirty="0" err="1" smtClean="0">
                <a:solidFill>
                  <a:schemeClr val="accent3">
                    <a:lumMod val="50000"/>
                  </a:schemeClr>
                </a:solidFill>
              </a:rPr>
              <a:t>fibrillation</a:t>
            </a:r>
            <a:r>
              <a:rPr lang="el-GR" altLang="el-GR" sz="2400" b="1" dirty="0" smtClean="0">
                <a:solidFill>
                  <a:schemeClr val="accent3">
                    <a:lumMod val="50000"/>
                  </a:schemeClr>
                </a:solidFill>
              </a:rPr>
              <a:t>), </a:t>
            </a:r>
            <a:r>
              <a:rPr lang="el-GR" altLang="el-GR" sz="2400" dirty="0" smtClean="0"/>
              <a:t>που οδηγεί σε</a:t>
            </a:r>
            <a:r>
              <a:rPr lang="el-GR" altLang="el-GR" sz="2400" b="1" dirty="0" smtClean="0">
                <a:solidFill>
                  <a:schemeClr val="accent2"/>
                </a:solidFill>
              </a:rPr>
              <a:t> </a:t>
            </a:r>
            <a:r>
              <a:rPr lang="el-GR" altLang="el-GR" sz="2400" b="1" dirty="0" smtClean="0">
                <a:solidFill>
                  <a:srgbClr val="820000"/>
                </a:solidFill>
              </a:rPr>
              <a:t>αύξηση της ειδικής επιφάνειας </a:t>
            </a:r>
            <a:r>
              <a:rPr lang="el-GR" altLang="el-GR" sz="2400" dirty="0" smtClean="0"/>
              <a:t>των ινών και κατά συνέπεια σε βελτίωση της ανάπτυξης δεσμών μεταξύ των ινών στο τελικό φύλλο χαρτιού.</a:t>
            </a:r>
            <a:endParaRPr lang="en-US" altLang="el-GR" sz="2400" dirty="0" smtClean="0"/>
          </a:p>
          <a:p>
            <a:pPr algn="just" eaLnBrk="1" hangingPunct="1"/>
            <a:endParaRPr lang="el-GR" altLang="el-GR" b="1" dirty="0" smtClean="0">
              <a:solidFill>
                <a:schemeClr val="accent2"/>
              </a:solidFill>
            </a:endParaRPr>
          </a:p>
        </p:txBody>
      </p:sp>
      <p:pic>
        <p:nvPicPr>
          <p:cNvPr id="2765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926" y="3000372"/>
            <a:ext cx="3698901"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5754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28674" name="2 - Θέση περιεχομένου"/>
          <p:cNvSpPr>
            <a:spLocks noGrp="1"/>
          </p:cNvSpPr>
          <p:nvPr>
            <p:ph idx="1"/>
          </p:nvPr>
        </p:nvSpPr>
        <p:spPr/>
        <p:txBody>
          <a:bodyPr>
            <a:normAutofit/>
          </a:bodyPr>
          <a:lstStyle/>
          <a:p>
            <a:pPr eaLnBrk="1" hangingPunct="1">
              <a:buNone/>
            </a:pPr>
            <a:r>
              <a:rPr lang="el-GR" altLang="el-GR" sz="2400" b="1" dirty="0" smtClean="0">
                <a:solidFill>
                  <a:schemeClr val="accent3">
                    <a:lumMod val="50000"/>
                  </a:schemeClr>
                </a:solidFill>
              </a:rPr>
              <a:t>3. Αποδόμηση (</a:t>
            </a:r>
            <a:r>
              <a:rPr lang="en-US" altLang="el-GR" sz="2400" b="1" dirty="0" smtClean="0">
                <a:solidFill>
                  <a:schemeClr val="accent3">
                    <a:lumMod val="50000"/>
                  </a:schemeClr>
                </a:solidFill>
              </a:rPr>
              <a:t>delamination</a:t>
            </a:r>
            <a:r>
              <a:rPr lang="el-GR" altLang="el-GR" sz="2400" b="1" dirty="0" smtClean="0">
                <a:solidFill>
                  <a:schemeClr val="accent3">
                    <a:lumMod val="50000"/>
                  </a:schemeClr>
                </a:solidFill>
              </a:rPr>
              <a:t>) </a:t>
            </a:r>
            <a:r>
              <a:rPr lang="el-GR" altLang="el-GR" sz="2400" dirty="0" smtClean="0"/>
              <a:t>του κυτταρικού τοιχώματος μεταξύ των πρωτογενών και δευτερογενών στρωμάτων, που </a:t>
            </a:r>
            <a:r>
              <a:rPr lang="el-GR" altLang="el-GR" sz="2400" b="1" dirty="0" smtClean="0">
                <a:solidFill>
                  <a:srgbClr val="820000"/>
                </a:solidFill>
              </a:rPr>
              <a:t>αυξάνει την ευκαμψία των ινών.</a:t>
            </a:r>
            <a:r>
              <a:rPr lang="el-GR" altLang="el-GR" sz="2400" dirty="0" smtClean="0">
                <a:solidFill>
                  <a:srgbClr val="820000"/>
                </a:solidFill>
              </a:rPr>
              <a:t> </a:t>
            </a:r>
          </a:p>
          <a:p>
            <a:pPr eaLnBrk="1" hangingPunct="1"/>
            <a:endParaRPr lang="el-GR" altLang="el-GR" sz="2400" dirty="0" smtClean="0"/>
          </a:p>
        </p:txBody>
      </p:sp>
      <p:pic>
        <p:nvPicPr>
          <p:cNvPr id="28675" name="Picture 5" descr="http://www4.ncsu.edu/~hubbe/Defnitns/DefnitnGIFs/Slide2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38" y="2708920"/>
            <a:ext cx="5357812"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4 - Ορθογώνιο"/>
          <p:cNvSpPr>
            <a:spLocks noChangeArrowheads="1"/>
          </p:cNvSpPr>
          <p:nvPr/>
        </p:nvSpPr>
        <p:spPr bwMode="auto">
          <a:xfrm>
            <a:off x="2116845" y="5877062"/>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dirty="0">
                <a:latin typeface="+mn-lt"/>
                <a:hlinkClick r:id="rId3"/>
              </a:rPr>
              <a:t>Mini-Encyclopedia of Papermaking Wet-End Chemistry</a:t>
            </a:r>
            <a:endParaRPr lang="el-GR" altLang="el-GR" dirty="0">
              <a:latin typeface="+mn-lt"/>
            </a:endParaRPr>
          </a:p>
        </p:txBody>
      </p:sp>
    </p:spTree>
    <p:extLst>
      <p:ext uri="{BB962C8B-B14F-4D97-AF65-F5344CB8AC3E}">
        <p14:creationId xmlns:p14="http://schemas.microsoft.com/office/powerpoint/2010/main" val="20601441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3174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771550" y="1196975"/>
            <a:ext cx="7600899" cy="5040313"/>
          </a:xfrm>
          <a:noFill/>
        </p:spPr>
      </p:pic>
    </p:spTree>
    <p:extLst>
      <p:ext uri="{BB962C8B-B14F-4D97-AF65-F5344CB8AC3E}">
        <p14:creationId xmlns:p14="http://schemas.microsoft.com/office/powerpoint/2010/main" val="3800208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074" name="Rectangle 3"/>
          <p:cNvSpPr>
            <a:spLocks noGrp="1" noChangeArrowheads="1"/>
          </p:cNvSpPr>
          <p:nvPr>
            <p:ph idx="1"/>
          </p:nvPr>
        </p:nvSpPr>
        <p:spPr/>
        <p:txBody>
          <a:bodyPr/>
          <a:lstStyle/>
          <a:p>
            <a:pPr marL="0" indent="0" eaLnBrk="1" hangingPunct="1">
              <a:buFontTx/>
              <a:buNone/>
            </a:pPr>
            <a:r>
              <a:rPr lang="el-GR" altLang="el-GR" sz="2800" dirty="0" smtClean="0"/>
              <a:t>Αρχικά θα ήθελα να αναφέρω ότι ένα σημαντικό μέρος αυτής της ενότητας έχει στηριχθεί στο βιβλίο του Α. </a:t>
            </a:r>
            <a:r>
              <a:rPr lang="el-GR" altLang="el-GR" sz="2800" dirty="0" err="1" smtClean="0"/>
              <a:t>Γραμμενίδη</a:t>
            </a:r>
            <a:r>
              <a:rPr lang="el-GR" altLang="el-GR" sz="2800" dirty="0" smtClean="0"/>
              <a:t> με τίτλο «Χαρτοποιία»</a:t>
            </a:r>
            <a:r>
              <a:rPr lang="en-US" altLang="el-GR" sz="2800" dirty="0" smtClean="0"/>
              <a:t> </a:t>
            </a:r>
            <a:r>
              <a:rPr lang="el-GR" altLang="el-GR" sz="2800" dirty="0" smtClean="0"/>
              <a:t>που αποτελεί ένα βασικό εργαλείο μελέτης πάνω στην χαρτοποιία. </a:t>
            </a:r>
          </a:p>
        </p:txBody>
      </p:sp>
    </p:spTree>
    <p:extLst>
      <p:ext uri="{BB962C8B-B14F-4D97-AF65-F5344CB8AC3E}">
        <p14:creationId xmlns:p14="http://schemas.microsoft.com/office/powerpoint/2010/main" val="18034851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2770" name="Rectangle 3"/>
          <p:cNvSpPr>
            <a:spLocks noGrp="1" noChangeArrowheads="1"/>
          </p:cNvSpPr>
          <p:nvPr>
            <p:ph idx="1"/>
          </p:nvPr>
        </p:nvSpPr>
        <p:spPr/>
        <p:txBody>
          <a:bodyPr>
            <a:normAutofit/>
          </a:bodyPr>
          <a:lstStyle/>
          <a:p>
            <a:r>
              <a:rPr lang="el-GR" altLang="el-GR" sz="2800" dirty="0" smtClean="0"/>
              <a:t>Συμπερασματικά, με την άλεση </a:t>
            </a:r>
            <a:r>
              <a:rPr lang="el-GR" altLang="el-GR" sz="2800" b="1" dirty="0" smtClean="0">
                <a:solidFill>
                  <a:srgbClr val="820000"/>
                </a:solidFill>
              </a:rPr>
              <a:t>αυξάνεται η ισχύς των δεσμών μεταξύ των ινών, </a:t>
            </a:r>
            <a:r>
              <a:rPr lang="el-GR" altLang="el-GR" sz="2800" dirty="0" smtClean="0"/>
              <a:t>επειδή προκαλείται </a:t>
            </a:r>
            <a:r>
              <a:rPr lang="el-GR" altLang="el-GR" sz="2800" b="1" dirty="0" smtClean="0">
                <a:solidFill>
                  <a:srgbClr val="820000"/>
                </a:solidFill>
              </a:rPr>
              <a:t>αύξηση της ειδικής επιφάνειάς τους.</a:t>
            </a:r>
            <a:endParaRPr lang="en-US" altLang="el-GR" sz="2800" b="1" dirty="0" smtClean="0">
              <a:solidFill>
                <a:srgbClr val="820000"/>
              </a:solidFill>
            </a:endParaRPr>
          </a:p>
          <a:p>
            <a:r>
              <a:rPr lang="el-GR" altLang="el-GR" sz="2800" dirty="0" smtClean="0"/>
              <a:t>Οι ίνες γίνονται </a:t>
            </a:r>
            <a:r>
              <a:rPr lang="el-GR" altLang="el-GR" sz="2800" b="1" dirty="0" smtClean="0">
                <a:solidFill>
                  <a:srgbClr val="820000"/>
                </a:solidFill>
              </a:rPr>
              <a:t>πιο εύκαμπτες </a:t>
            </a:r>
            <a:r>
              <a:rPr lang="el-GR" altLang="el-GR" sz="2800" dirty="0" smtClean="0"/>
              <a:t>και μπορούν να πλεχθούν μεταξύ τους, αυξάνοντας την επιφάνεια που είναι διαθέσιμη για σχηματισμό δεσμών.</a:t>
            </a:r>
            <a:endParaRPr lang="en-US" altLang="el-GR" sz="2800" dirty="0" smtClean="0"/>
          </a:p>
          <a:p>
            <a:r>
              <a:rPr lang="el-GR" altLang="el-GR" sz="2800" dirty="0" smtClean="0"/>
              <a:t>Έτσι, αυτή </a:t>
            </a:r>
            <a:r>
              <a:rPr lang="el-GR" altLang="el-GR" sz="2800" b="1" dirty="0" smtClean="0">
                <a:solidFill>
                  <a:srgbClr val="820000"/>
                </a:solidFill>
              </a:rPr>
              <a:t>η αύξηση της ευκαμψίας των ινών </a:t>
            </a:r>
            <a:r>
              <a:rPr lang="el-GR" altLang="el-GR" sz="2800" dirty="0" smtClean="0"/>
              <a:t>οδηγεί σε σχηματισμό </a:t>
            </a:r>
            <a:r>
              <a:rPr lang="el-GR" altLang="el-GR" sz="2800" b="1" dirty="0" smtClean="0">
                <a:solidFill>
                  <a:srgbClr val="820000"/>
                </a:solidFill>
              </a:rPr>
              <a:t>πιο πυκνών φύλλων με βελτιωμένες μηχανικές αντοχές.</a:t>
            </a:r>
            <a:endParaRPr lang="el-GR" altLang="el-GR" sz="2800" dirty="0" smtClean="0">
              <a:solidFill>
                <a:schemeClr val="accent2"/>
              </a:solidFill>
            </a:endParaRPr>
          </a:p>
        </p:txBody>
      </p:sp>
    </p:spTree>
    <p:extLst>
      <p:ext uri="{BB962C8B-B14F-4D97-AF65-F5344CB8AC3E}">
        <p14:creationId xmlns:p14="http://schemas.microsoft.com/office/powerpoint/2010/main" val="21119967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5842" name="Rectangle 3"/>
          <p:cNvSpPr>
            <a:spLocks noGrp="1" noChangeArrowheads="1"/>
          </p:cNvSpPr>
          <p:nvPr>
            <p:ph idx="1"/>
          </p:nvPr>
        </p:nvSpPr>
        <p:spPr>
          <a:xfrm>
            <a:off x="457200" y="1196752"/>
            <a:ext cx="4834880" cy="5400600"/>
          </a:xfrm>
        </p:spPr>
        <p:txBody>
          <a:bodyPr>
            <a:normAutofit lnSpcReduction="10000"/>
          </a:bodyPr>
          <a:lstStyle/>
          <a:p>
            <a:pPr>
              <a:lnSpc>
                <a:spcPct val="110000"/>
              </a:lnSpc>
            </a:pPr>
            <a:r>
              <a:rPr lang="el-GR" altLang="el-GR" sz="2400" dirty="0" smtClean="0"/>
              <a:t>Πάντως, κατά την διάρκεια της άλεσης </a:t>
            </a:r>
            <a:r>
              <a:rPr lang="el-GR" altLang="el-GR" sz="2400" b="1" dirty="0" smtClean="0">
                <a:solidFill>
                  <a:srgbClr val="820000"/>
                </a:solidFill>
              </a:rPr>
              <a:t>κόβονται οι ίνες </a:t>
            </a:r>
            <a:r>
              <a:rPr lang="el-GR" altLang="el-GR" sz="2400" dirty="0" smtClean="0"/>
              <a:t>και κάποιες ανεξάρτητες ίνες γίνονται λιγότερο ανθεκτικές.</a:t>
            </a:r>
            <a:endParaRPr lang="en-US" altLang="el-GR" sz="2400" dirty="0" smtClean="0"/>
          </a:p>
          <a:p>
            <a:pPr>
              <a:lnSpc>
                <a:spcPct val="110000"/>
              </a:lnSpc>
            </a:pPr>
            <a:r>
              <a:rPr lang="el-GR" altLang="el-GR" sz="2400" dirty="0" smtClean="0"/>
              <a:t>Αυτό θεωρείται ως </a:t>
            </a:r>
            <a:r>
              <a:rPr lang="el-GR" altLang="el-GR" sz="2400" b="1" dirty="0" smtClean="0">
                <a:solidFill>
                  <a:srgbClr val="820000"/>
                </a:solidFill>
              </a:rPr>
              <a:t>μία ανεπιθύμητη επίδραση</a:t>
            </a:r>
            <a:r>
              <a:rPr lang="el-GR" altLang="el-GR" sz="2400" dirty="0" smtClean="0">
                <a:solidFill>
                  <a:srgbClr val="820000"/>
                </a:solidFill>
              </a:rPr>
              <a:t> </a:t>
            </a:r>
            <a:r>
              <a:rPr lang="el-GR" altLang="el-GR" sz="2400" dirty="0" smtClean="0"/>
              <a:t>αν και για τις μακριές ίνες αυτό το κόψιμο των ινών οδηγεί σε βελτίωση του σχηματισμού του φύλλου κατά την </a:t>
            </a:r>
            <a:r>
              <a:rPr lang="el-GR" altLang="el-GR" sz="2400" dirty="0" err="1" smtClean="0"/>
              <a:t>χαρτοποίηση</a:t>
            </a:r>
            <a:r>
              <a:rPr lang="el-GR" altLang="el-GR" sz="2400" dirty="0" smtClean="0"/>
              <a:t>.</a:t>
            </a:r>
            <a:endParaRPr lang="en-US" altLang="el-GR" sz="2400" dirty="0" smtClean="0"/>
          </a:p>
          <a:p>
            <a:pPr>
              <a:lnSpc>
                <a:spcPct val="110000"/>
              </a:lnSpc>
            </a:pPr>
            <a:r>
              <a:rPr lang="el-GR" altLang="el-GR" sz="2400" dirty="0" smtClean="0"/>
              <a:t>Συνολικά, </a:t>
            </a:r>
            <a:r>
              <a:rPr lang="el-GR" altLang="el-GR" sz="2400" b="1" dirty="0" smtClean="0">
                <a:solidFill>
                  <a:srgbClr val="820000"/>
                </a:solidFill>
              </a:rPr>
              <a:t>οι περισσότερες ιδιότητες αντοχής του χαρτιού βελτιώνονται με την άλεση.</a:t>
            </a:r>
            <a:endParaRPr lang="el-GR" altLang="el-GR" sz="1600" dirty="0" smtClean="0">
              <a:solidFill>
                <a:srgbClr val="820000"/>
              </a:solidFill>
            </a:endParaRPr>
          </a:p>
        </p:txBody>
      </p:sp>
      <p:pic>
        <p:nvPicPr>
          <p:cNvPr id="35843" name="Picture 6" descr="FIG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340768"/>
            <a:ext cx="3601006"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7965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Χαρτιά τύπου </a:t>
            </a:r>
            <a:r>
              <a:rPr lang="el-GR" dirty="0" err="1"/>
              <a:t>glassine</a:t>
            </a:r>
            <a:r>
              <a:rPr lang="el-GR" dirty="0"/>
              <a:t>, που έχουν υποστεί άλεση σε σημαντικό βαθμό </a:t>
            </a:r>
          </a:p>
        </p:txBody>
      </p:sp>
      <p:sp>
        <p:nvSpPr>
          <p:cNvPr id="38914" name="Rectangle 3"/>
          <p:cNvSpPr>
            <a:spLocks noGrp="1" noChangeArrowheads="1"/>
          </p:cNvSpPr>
          <p:nvPr>
            <p:ph idx="1"/>
          </p:nvPr>
        </p:nvSpPr>
        <p:spPr/>
        <p:txBody>
          <a:bodyPr>
            <a:normAutofit/>
          </a:bodyPr>
          <a:lstStyle/>
          <a:p>
            <a:pPr algn="just" eaLnBrk="1" hangingPunct="1"/>
            <a:r>
              <a:rPr lang="el-GR" altLang="el-GR" sz="2400" dirty="0" smtClean="0"/>
              <a:t>Στο σχήμα που ακολουθεί απεικονίζεται η δομή του χαρτιού που σχηματίζεται από αυξημένα αλεσμένες ίνες. </a:t>
            </a:r>
          </a:p>
        </p:txBody>
      </p:sp>
      <p:pic>
        <p:nvPicPr>
          <p:cNvPr id="389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2420888"/>
            <a:ext cx="6911975"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333785" y="5731359"/>
            <a:ext cx="4572000" cy="461665"/>
          </a:xfrm>
          <a:prstGeom prst="rect">
            <a:avLst/>
          </a:prstGeom>
        </p:spPr>
        <p:txBody>
          <a:bodyPr>
            <a:spAutoFit/>
          </a:bodyPr>
          <a:lstStyle/>
          <a:p>
            <a:pPr algn="ctr"/>
            <a:r>
              <a:rPr lang="en-US" altLang="el-GR" sz="1200" dirty="0">
                <a:solidFill>
                  <a:schemeClr val="tx1">
                    <a:lumMod val="75000"/>
                    <a:lumOff val="25000"/>
                  </a:schemeClr>
                </a:solidFill>
                <a:latin typeface="+mn-lt"/>
              </a:rPr>
              <a:t>Biermann</a:t>
            </a:r>
            <a:r>
              <a:rPr lang="el-GR" altLang="el-GR" sz="1200" dirty="0">
                <a:solidFill>
                  <a:schemeClr val="tx1">
                    <a:lumMod val="75000"/>
                    <a:lumOff val="25000"/>
                  </a:schemeClr>
                </a:solidFill>
                <a:latin typeface="+mn-lt"/>
              </a:rPr>
              <a:t> </a:t>
            </a:r>
            <a:r>
              <a:rPr lang="en-US" altLang="el-GR" sz="1200" dirty="0">
                <a:solidFill>
                  <a:schemeClr val="tx1">
                    <a:lumMod val="75000"/>
                    <a:lumOff val="25000"/>
                  </a:schemeClr>
                </a:solidFill>
                <a:latin typeface="+mn-lt"/>
              </a:rPr>
              <a:t>C.J., Handbook of pulping and papermaking, Second Edition, Academic Press, 1996</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4003136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9938" name="2 - Θέση περιεχομένου"/>
          <p:cNvSpPr>
            <a:spLocks noGrp="1"/>
          </p:cNvSpPr>
          <p:nvPr>
            <p:ph idx="1"/>
          </p:nvPr>
        </p:nvSpPr>
        <p:spPr/>
        <p:txBody>
          <a:bodyPr>
            <a:normAutofit/>
          </a:bodyPr>
          <a:lstStyle/>
          <a:p>
            <a:pPr eaLnBrk="1" hangingPunct="1"/>
            <a:r>
              <a:rPr lang="el-GR" altLang="el-GR" sz="2200" dirty="0" smtClean="0"/>
              <a:t>Τα δείγματα είναι χαρτιά τύπου </a:t>
            </a:r>
            <a:r>
              <a:rPr lang="en-US" altLang="el-GR" sz="2200" b="1" dirty="0" smtClean="0">
                <a:solidFill>
                  <a:schemeClr val="accent3">
                    <a:lumMod val="50000"/>
                  </a:schemeClr>
                </a:solidFill>
              </a:rPr>
              <a:t>glassine</a:t>
            </a:r>
            <a:r>
              <a:rPr lang="el-GR" altLang="el-GR" sz="2200" b="1" dirty="0" smtClean="0">
                <a:solidFill>
                  <a:schemeClr val="accent3">
                    <a:lumMod val="50000"/>
                  </a:schemeClr>
                </a:solidFill>
              </a:rPr>
              <a:t>, </a:t>
            </a:r>
            <a:r>
              <a:rPr lang="el-GR" altLang="el-GR" sz="2200" dirty="0" smtClean="0"/>
              <a:t>τα οποία υπόκεινται σε άλεση μεγαλύτερου βαθμού από τα περισσότερα χαρτιά εκτύπωσης και συσκευασίας. Είναι προφανές από αυτές τις εικόνες ότι </a:t>
            </a:r>
            <a:r>
              <a:rPr lang="el-GR" altLang="el-GR" sz="2200" b="1" dirty="0" smtClean="0">
                <a:solidFill>
                  <a:schemeClr val="accent3">
                    <a:lumMod val="50000"/>
                  </a:schemeClr>
                </a:solidFill>
              </a:rPr>
              <a:t>οι δεσμοί μεταξύ των ινών αυξάνουν με την άλεση. </a:t>
            </a:r>
            <a:r>
              <a:rPr lang="el-GR" altLang="el-GR" sz="2200" dirty="0" smtClean="0"/>
              <a:t>Επίσης, </a:t>
            </a:r>
            <a:r>
              <a:rPr lang="el-GR" altLang="el-GR" sz="2200" b="1" dirty="0" smtClean="0">
                <a:solidFill>
                  <a:schemeClr val="accent3">
                    <a:lumMod val="50000"/>
                  </a:schemeClr>
                </a:solidFill>
              </a:rPr>
              <a:t>μειώνεται ο διαθέσιμος χώρος μεταξύ των ινών </a:t>
            </a:r>
            <a:r>
              <a:rPr lang="el-GR" altLang="el-GR" sz="2200" dirty="0" smtClean="0"/>
              <a:t>και κατά συνέπεια </a:t>
            </a:r>
            <a:r>
              <a:rPr lang="el-GR" altLang="el-GR" sz="2200" b="1" dirty="0" smtClean="0">
                <a:solidFill>
                  <a:schemeClr val="accent3">
                    <a:lumMod val="50000"/>
                  </a:schemeClr>
                </a:solidFill>
              </a:rPr>
              <a:t>η άλεση αυξάνει την πυκνότητα του χαρτιού.</a:t>
            </a:r>
            <a:endParaRPr lang="el-GR" altLang="el-GR" sz="2200" dirty="0" smtClean="0">
              <a:solidFill>
                <a:schemeClr val="accent3">
                  <a:lumMod val="50000"/>
                </a:schemeClr>
              </a:solidFill>
            </a:endParaRPr>
          </a:p>
        </p:txBody>
      </p:sp>
      <p:pic>
        <p:nvPicPr>
          <p:cNvPr id="39939" name="Picture 7" descr="http://petfungus.tripod.com/sitebuildercontent/sitebuilderpictures/glassineenvelopes_s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429000"/>
            <a:ext cx="3347154" cy="2520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 r="51500"/>
          <a:stretch/>
        </p:blipFill>
        <p:spPr bwMode="auto">
          <a:xfrm>
            <a:off x="4644008" y="3429000"/>
            <a:ext cx="3352376"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1423"/>
          <a:stretch/>
        </p:blipFill>
        <p:spPr bwMode="auto">
          <a:xfrm>
            <a:off x="4638737" y="5014626"/>
            <a:ext cx="3357647"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644008" y="6387195"/>
            <a:ext cx="3382892" cy="430887"/>
          </a:xfrm>
          <a:prstGeom prst="rect">
            <a:avLst/>
          </a:prstGeom>
        </p:spPr>
        <p:txBody>
          <a:bodyPr wrap="square">
            <a:spAutoFit/>
          </a:bodyPr>
          <a:lstStyle/>
          <a:p>
            <a:pPr algn="ctr"/>
            <a:r>
              <a:rPr lang="en-US" altLang="el-GR" sz="1100" dirty="0">
                <a:solidFill>
                  <a:schemeClr val="tx1">
                    <a:lumMod val="75000"/>
                    <a:lumOff val="25000"/>
                  </a:schemeClr>
                </a:solidFill>
                <a:latin typeface="+mn-lt"/>
              </a:rPr>
              <a:t>Biermann</a:t>
            </a:r>
            <a:r>
              <a:rPr lang="el-GR" altLang="el-GR" sz="1100" dirty="0">
                <a:solidFill>
                  <a:schemeClr val="tx1">
                    <a:lumMod val="75000"/>
                    <a:lumOff val="25000"/>
                  </a:schemeClr>
                </a:solidFill>
                <a:latin typeface="+mn-lt"/>
              </a:rPr>
              <a:t> </a:t>
            </a:r>
            <a:r>
              <a:rPr lang="en-US" altLang="el-GR" sz="1100" dirty="0">
                <a:solidFill>
                  <a:schemeClr val="tx1">
                    <a:lumMod val="75000"/>
                    <a:lumOff val="25000"/>
                  </a:schemeClr>
                </a:solidFill>
                <a:latin typeface="+mn-lt"/>
              </a:rPr>
              <a:t>C.J., Handbook of pulping and papermaking, Second Edition, Academic Press, 1996</a:t>
            </a:r>
            <a:endParaRPr lang="el-GR" sz="1100" dirty="0">
              <a:solidFill>
                <a:schemeClr val="tx1">
                  <a:lumMod val="75000"/>
                  <a:lumOff val="25000"/>
                </a:schemeClr>
              </a:solidFill>
              <a:latin typeface="+mn-lt"/>
            </a:endParaRPr>
          </a:p>
        </p:txBody>
      </p:sp>
    </p:spTree>
    <p:extLst>
      <p:ext uri="{BB962C8B-B14F-4D97-AF65-F5344CB8AC3E}">
        <p14:creationId xmlns:p14="http://schemas.microsoft.com/office/powerpoint/2010/main" val="1630131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l-GR" dirty="0" smtClean="0">
                <a:solidFill>
                  <a:srgbClr val="820000"/>
                </a:solidFill>
              </a:rPr>
              <a:t>Κατάλληλος βαθμός άλεσης και χρήση χαρτιού</a:t>
            </a:r>
            <a:endParaRPr lang="el-GR" dirty="0"/>
          </a:p>
        </p:txBody>
      </p:sp>
      <p:sp>
        <p:nvSpPr>
          <p:cNvPr id="40962" name="Rectangle 3"/>
          <p:cNvSpPr>
            <a:spLocks noGrp="1" noChangeArrowheads="1"/>
          </p:cNvSpPr>
          <p:nvPr>
            <p:ph idx="1"/>
          </p:nvPr>
        </p:nvSpPr>
        <p:spPr/>
        <p:txBody>
          <a:bodyPr>
            <a:normAutofit/>
          </a:bodyPr>
          <a:lstStyle/>
          <a:p>
            <a:pPr eaLnBrk="1" hangingPunct="1"/>
            <a:r>
              <a:rPr lang="el-GR" altLang="el-GR" sz="2800" dirty="0" smtClean="0"/>
              <a:t>Η </a:t>
            </a:r>
            <a:r>
              <a:rPr lang="el-GR" altLang="el-GR" sz="2800" b="1" dirty="0" smtClean="0">
                <a:solidFill>
                  <a:schemeClr val="accent3">
                    <a:lumMod val="50000"/>
                  </a:schemeClr>
                </a:solidFill>
              </a:rPr>
              <a:t>άλεση</a:t>
            </a:r>
            <a:r>
              <a:rPr lang="el-GR" altLang="el-GR" sz="2800" b="1" dirty="0" smtClean="0">
                <a:solidFill>
                  <a:schemeClr val="accent2"/>
                </a:solidFill>
              </a:rPr>
              <a:t> </a:t>
            </a:r>
            <a:r>
              <a:rPr lang="el-GR" altLang="el-GR" sz="2800" dirty="0" smtClean="0"/>
              <a:t>εκφράζεται με τους </a:t>
            </a:r>
            <a:r>
              <a:rPr lang="el-GR" altLang="el-GR" sz="2800" b="1" dirty="0" smtClean="0">
                <a:solidFill>
                  <a:schemeClr val="accent3">
                    <a:lumMod val="50000"/>
                  </a:schemeClr>
                </a:solidFill>
              </a:rPr>
              <a:t>βαθμούς άλεσης </a:t>
            </a:r>
            <a:r>
              <a:rPr lang="el-GR" altLang="el-GR" sz="2800" dirty="0" smtClean="0"/>
              <a:t>και κάθε είδος χαρτιού για να παραχθεί απαιτεί πολτό με καθορισμένους βαθμούς άλεσης. </a:t>
            </a:r>
          </a:p>
        </p:txBody>
      </p:sp>
      <p:graphicFrame>
        <p:nvGraphicFramePr>
          <p:cNvPr id="4" name="Table 3"/>
          <p:cNvGraphicFramePr>
            <a:graphicFrameLocks noGrp="1"/>
          </p:cNvGraphicFramePr>
          <p:nvPr>
            <p:extLst>
              <p:ext uri="{D42A27DB-BD31-4B8C-83A1-F6EECF244321}">
                <p14:modId xmlns:p14="http://schemas.microsoft.com/office/powerpoint/2010/main" val="3865141272"/>
              </p:ext>
            </p:extLst>
          </p:nvPr>
        </p:nvGraphicFramePr>
        <p:xfrm>
          <a:off x="1785918" y="2786058"/>
          <a:ext cx="5256584" cy="2560320"/>
        </p:xfrm>
        <a:graphic>
          <a:graphicData uri="http://schemas.openxmlformats.org/drawingml/2006/table">
            <a:tbl>
              <a:tblPr firstRow="1" bandRow="1">
                <a:tableStyleId>{5C22544A-7EE6-4342-B048-85BDC9FD1C3A}</a:tableStyleId>
              </a:tblPr>
              <a:tblGrid>
                <a:gridCol w="1872208"/>
                <a:gridCol w="3384376"/>
              </a:tblGrid>
              <a:tr h="298301">
                <a:tc>
                  <a:txBody>
                    <a:bodyPr/>
                    <a:lstStyle/>
                    <a:p>
                      <a:r>
                        <a:rPr lang="el-GR" dirty="0" smtClean="0"/>
                        <a:t>Βαθμός άλεσης</a:t>
                      </a:r>
                      <a:endParaRPr lang="el-GR" dirty="0"/>
                    </a:p>
                  </a:txBody>
                  <a:tcPr/>
                </a:tc>
                <a:tc>
                  <a:txBody>
                    <a:bodyPr/>
                    <a:lstStyle/>
                    <a:p>
                      <a:r>
                        <a:rPr lang="el-GR" dirty="0" smtClean="0"/>
                        <a:t>Είδος χαρτιού</a:t>
                      </a:r>
                      <a:endParaRPr lang="el-GR" dirty="0"/>
                    </a:p>
                  </a:txBody>
                  <a:tcPr/>
                </a:tc>
              </a:tr>
              <a:tr h="286320">
                <a:tc>
                  <a:txBody>
                    <a:bodyPr/>
                    <a:lstStyle/>
                    <a:p>
                      <a:r>
                        <a:rPr lang="el-GR" dirty="0" smtClean="0"/>
                        <a:t>Μηδενικός</a:t>
                      </a:r>
                      <a:endParaRPr lang="el-GR" dirty="0"/>
                    </a:p>
                  </a:txBody>
                  <a:tcPr/>
                </a:tc>
                <a:tc>
                  <a:txBody>
                    <a:bodyPr/>
                    <a:lstStyle/>
                    <a:p>
                      <a:r>
                        <a:rPr lang="el-GR" dirty="0" smtClean="0"/>
                        <a:t>Στυπόχαρτο</a:t>
                      </a:r>
                      <a:endParaRPr lang="el-GR" dirty="0"/>
                    </a:p>
                  </a:txBody>
                  <a:tcPr/>
                </a:tc>
              </a:tr>
              <a:tr h="286320">
                <a:tc>
                  <a:txBody>
                    <a:bodyPr/>
                    <a:lstStyle/>
                    <a:p>
                      <a:r>
                        <a:rPr lang="el-GR" dirty="0" smtClean="0"/>
                        <a:t>Μικρός</a:t>
                      </a:r>
                      <a:endParaRPr lang="el-GR" dirty="0"/>
                    </a:p>
                  </a:txBody>
                  <a:tcPr/>
                </a:tc>
                <a:tc>
                  <a:txBody>
                    <a:bodyPr/>
                    <a:lstStyle/>
                    <a:p>
                      <a:r>
                        <a:rPr lang="el-GR" dirty="0" smtClean="0"/>
                        <a:t>Χαρτί υγείας</a:t>
                      </a:r>
                      <a:endParaRPr lang="el-GR" dirty="0"/>
                    </a:p>
                  </a:txBody>
                  <a:tcPr/>
                </a:tc>
              </a:tr>
              <a:tr h="1145282">
                <a:tc>
                  <a:txBody>
                    <a:bodyPr/>
                    <a:lstStyle/>
                    <a:p>
                      <a:r>
                        <a:rPr lang="el-GR" dirty="0" smtClean="0"/>
                        <a:t>Σημαντικός</a:t>
                      </a:r>
                      <a:endParaRPr lang="el-GR" dirty="0"/>
                    </a:p>
                  </a:txBody>
                  <a:tcPr/>
                </a:tc>
                <a:tc>
                  <a:txBody>
                    <a:bodyPr/>
                    <a:lstStyle/>
                    <a:p>
                      <a:r>
                        <a:rPr lang="el-GR" dirty="0" smtClean="0"/>
                        <a:t>Πολύ</a:t>
                      </a:r>
                      <a:r>
                        <a:rPr lang="el-GR" baseline="0" dirty="0" smtClean="0"/>
                        <a:t> λεπτά χαρτιά πολυτελείας</a:t>
                      </a:r>
                    </a:p>
                    <a:p>
                      <a:r>
                        <a:rPr lang="el-GR" baseline="0" dirty="0" smtClean="0"/>
                        <a:t>Αδιάβροχα χαρτιά</a:t>
                      </a:r>
                    </a:p>
                    <a:p>
                      <a:r>
                        <a:rPr lang="el-GR" baseline="0" dirty="0" smtClean="0"/>
                        <a:t>Τσιγαρόχαρτα</a:t>
                      </a:r>
                    </a:p>
                    <a:p>
                      <a:r>
                        <a:rPr lang="en-US" baseline="0" dirty="0" smtClean="0"/>
                        <a:t>Glassine</a:t>
                      </a:r>
                    </a:p>
                    <a:p>
                      <a:r>
                        <a:rPr lang="el-GR" baseline="0" dirty="0" smtClean="0"/>
                        <a:t>Χαρτιά ζύγισης</a:t>
                      </a:r>
                      <a:endParaRPr lang="el-GR" dirty="0"/>
                    </a:p>
                  </a:txBody>
                  <a:tcPr/>
                </a:tc>
              </a:tr>
            </a:tbl>
          </a:graphicData>
        </a:graphic>
      </p:graphicFrame>
    </p:spTree>
    <p:extLst>
      <p:ext uri="{BB962C8B-B14F-4D97-AF65-F5344CB8AC3E}">
        <p14:creationId xmlns:p14="http://schemas.microsoft.com/office/powerpoint/2010/main" val="25247583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45058" name="Rectangle 3"/>
          <p:cNvSpPr>
            <a:spLocks noGrp="1" noChangeArrowheads="1"/>
          </p:cNvSpPr>
          <p:nvPr>
            <p:ph idx="1"/>
          </p:nvPr>
        </p:nvSpPr>
        <p:spPr/>
        <p:txBody>
          <a:bodyPr>
            <a:normAutofit/>
          </a:bodyPr>
          <a:lstStyle/>
          <a:p>
            <a:r>
              <a:rPr lang="el-GR" altLang="el-GR" sz="2800" b="1" dirty="0" smtClean="0">
                <a:solidFill>
                  <a:schemeClr val="accent3">
                    <a:lumMod val="50000"/>
                  </a:schemeClr>
                </a:solidFill>
              </a:rPr>
              <a:t>Αφού λοιπόν ο πολτός αλεστεί </a:t>
            </a:r>
            <a:r>
              <a:rPr lang="el-GR" altLang="el-GR" sz="2800" dirty="0" smtClean="0"/>
              <a:t>στον βαθμό που επιθυμούμε,</a:t>
            </a:r>
            <a:r>
              <a:rPr lang="el-GR" altLang="el-GR" sz="2800" b="1" dirty="0" smtClean="0">
                <a:solidFill>
                  <a:schemeClr val="accent2"/>
                </a:solidFill>
              </a:rPr>
              <a:t> </a:t>
            </a:r>
            <a:r>
              <a:rPr lang="el-GR" altLang="el-GR" sz="2800" b="1" dirty="0" smtClean="0">
                <a:solidFill>
                  <a:schemeClr val="accent3">
                    <a:lumMod val="50000"/>
                  </a:schemeClr>
                </a:solidFill>
              </a:rPr>
              <a:t>μεταφέρεται με αντλίες </a:t>
            </a:r>
            <a:r>
              <a:rPr lang="el-GR" altLang="el-GR" sz="2800" dirty="0" smtClean="0"/>
              <a:t>σε διάφορες </a:t>
            </a:r>
            <a:r>
              <a:rPr lang="el-GR" altLang="el-GR" sz="2800" b="1" dirty="0" smtClean="0">
                <a:solidFill>
                  <a:schemeClr val="accent3">
                    <a:lumMod val="50000"/>
                  </a:schemeClr>
                </a:solidFill>
              </a:rPr>
              <a:t>δεξαμενές</a:t>
            </a:r>
            <a:r>
              <a:rPr lang="el-GR" altLang="el-GR" sz="2800" b="1" dirty="0" smtClean="0">
                <a:solidFill>
                  <a:schemeClr val="accent2"/>
                </a:solidFill>
              </a:rPr>
              <a:t> </a:t>
            </a:r>
            <a:r>
              <a:rPr lang="el-GR" altLang="el-GR" sz="2800" dirty="0" smtClean="0"/>
              <a:t>υποδοχής του, όπου παραμένει υπό συνεχή ανάδευση μέχρι να απορροφηθεί από τη μηχανή. </a:t>
            </a:r>
            <a:endParaRPr lang="en-US" altLang="el-GR" sz="2800" dirty="0" smtClean="0"/>
          </a:p>
          <a:p>
            <a:pPr algn="just"/>
            <a:endParaRPr lang="en-US" altLang="el-GR" sz="2800" dirty="0" smtClean="0">
              <a:solidFill>
                <a:schemeClr val="accent2"/>
              </a:solidFill>
            </a:endParaRPr>
          </a:p>
          <a:p>
            <a:pPr algn="just"/>
            <a:endParaRPr lang="el-GR" altLang="el-GR" sz="2800" b="1" dirty="0" smtClean="0">
              <a:solidFill>
                <a:schemeClr val="accent2"/>
              </a:solidFill>
            </a:endParaRPr>
          </a:p>
        </p:txBody>
      </p:sp>
    </p:spTree>
    <p:extLst>
      <p:ext uri="{BB962C8B-B14F-4D97-AF65-F5344CB8AC3E}">
        <p14:creationId xmlns:p14="http://schemas.microsoft.com/office/powerpoint/2010/main" val="5289677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46082" name="Rectangle 3"/>
          <p:cNvSpPr>
            <a:spLocks noGrp="1" noChangeArrowheads="1"/>
          </p:cNvSpPr>
          <p:nvPr>
            <p:ph idx="1"/>
          </p:nvPr>
        </p:nvSpPr>
        <p:spPr/>
        <p:txBody>
          <a:bodyPr>
            <a:normAutofit lnSpcReduction="10000"/>
          </a:bodyPr>
          <a:lstStyle/>
          <a:p>
            <a:pPr eaLnBrk="1" hangingPunct="1">
              <a:lnSpc>
                <a:spcPct val="110000"/>
              </a:lnSpc>
            </a:pPr>
            <a:r>
              <a:rPr lang="el-GR" altLang="el-GR" sz="2400" dirty="0" smtClean="0"/>
              <a:t>Η πρώτη στη συνέχεια επεξεργασία που θα γίνει στον έτοιμο για </a:t>
            </a:r>
            <a:r>
              <a:rPr lang="el-GR" altLang="el-GR" sz="2400" dirty="0" err="1" smtClean="0"/>
              <a:t>χαρτοποίηση</a:t>
            </a:r>
            <a:r>
              <a:rPr lang="el-GR" altLang="el-GR" sz="2400" dirty="0" smtClean="0"/>
              <a:t> πολτό είναι </a:t>
            </a:r>
            <a:r>
              <a:rPr lang="el-GR" altLang="el-GR" sz="2400" b="1" dirty="0" smtClean="0">
                <a:solidFill>
                  <a:srgbClr val="820000"/>
                </a:solidFill>
              </a:rPr>
              <a:t>το κολλάρισμα ή αδιαβροχοποίηση.</a:t>
            </a:r>
          </a:p>
          <a:p>
            <a:pPr eaLnBrk="1" hangingPunct="1">
              <a:lnSpc>
                <a:spcPct val="110000"/>
              </a:lnSpc>
            </a:pPr>
            <a:r>
              <a:rPr lang="el-GR" altLang="el-GR" sz="2400" dirty="0" smtClean="0"/>
              <a:t>Η επεξεργασία αυτή είναι εξαιρετικά σημαντική γιατί προσδίδει στο χαρτί την ιδιότητα της</a:t>
            </a:r>
            <a:r>
              <a:rPr lang="el-GR" altLang="el-GR" sz="2400" b="1" dirty="0" smtClean="0">
                <a:solidFill>
                  <a:schemeClr val="accent2"/>
                </a:solidFill>
              </a:rPr>
              <a:t> </a:t>
            </a:r>
            <a:r>
              <a:rPr lang="el-GR" altLang="el-GR" sz="2400" b="1" dirty="0" smtClean="0">
                <a:solidFill>
                  <a:srgbClr val="820000"/>
                </a:solidFill>
              </a:rPr>
              <a:t>γραφής</a:t>
            </a:r>
            <a:r>
              <a:rPr lang="el-GR" altLang="el-GR" sz="2400" b="1" dirty="0" smtClean="0">
                <a:solidFill>
                  <a:schemeClr val="accent2"/>
                </a:solidFill>
              </a:rPr>
              <a:t> </a:t>
            </a:r>
            <a:r>
              <a:rPr lang="el-GR" altLang="el-GR" sz="2400" dirty="0" smtClean="0"/>
              <a:t>και της </a:t>
            </a:r>
            <a:r>
              <a:rPr lang="el-GR" altLang="el-GR" sz="2400" b="1" dirty="0" smtClean="0">
                <a:solidFill>
                  <a:srgbClr val="820000"/>
                </a:solidFill>
              </a:rPr>
              <a:t>εκτύπωσης</a:t>
            </a:r>
            <a:r>
              <a:rPr lang="el-GR" altLang="el-GR" sz="2400" b="1" dirty="0" smtClean="0">
                <a:solidFill>
                  <a:schemeClr val="accent2"/>
                </a:solidFill>
              </a:rPr>
              <a:t> </a:t>
            </a:r>
            <a:r>
              <a:rPr lang="el-GR" altLang="el-GR" sz="2400" dirty="0" smtClean="0"/>
              <a:t>με τον καλύτερο δυνατό τρόπο, ώστε για παράδειγμα να μην διαχέεται το μελάνι πέρα από την επιθυμητή περιοχή.</a:t>
            </a:r>
            <a:endParaRPr lang="en-US" altLang="el-GR" sz="2400" dirty="0" smtClean="0"/>
          </a:p>
          <a:p>
            <a:pPr eaLnBrk="1" hangingPunct="1">
              <a:lnSpc>
                <a:spcPct val="110000"/>
              </a:lnSpc>
            </a:pPr>
            <a:r>
              <a:rPr lang="el-GR" altLang="el-GR" sz="2400" b="1" dirty="0" smtClean="0">
                <a:solidFill>
                  <a:srgbClr val="820000"/>
                </a:solidFill>
              </a:rPr>
              <a:t>Μετά την αδιαβροχοποίηση </a:t>
            </a:r>
            <a:r>
              <a:rPr lang="el-GR" altLang="el-GR" sz="2400" dirty="0" smtClean="0"/>
              <a:t>ακολουθεί η προσθήκη άλλων υλικών που δίνουν στο χαρτί επιθυμητές ιδιότητες.</a:t>
            </a:r>
          </a:p>
          <a:p>
            <a:pPr eaLnBrk="1" hangingPunct="1">
              <a:lnSpc>
                <a:spcPct val="110000"/>
              </a:lnSpc>
            </a:pPr>
            <a:r>
              <a:rPr lang="el-GR" altLang="el-GR" sz="2400" dirty="0" smtClean="0"/>
              <a:t>Τέτοια υλικά είναι </a:t>
            </a:r>
            <a:r>
              <a:rPr lang="el-GR" altLang="el-GR" sz="2400" b="1" dirty="0" smtClean="0">
                <a:solidFill>
                  <a:srgbClr val="820000"/>
                </a:solidFill>
              </a:rPr>
              <a:t>ο καολίνης, ο </a:t>
            </a:r>
            <a:r>
              <a:rPr lang="el-GR" altLang="el-GR" sz="2400" b="1" dirty="0" err="1" smtClean="0">
                <a:solidFill>
                  <a:srgbClr val="820000"/>
                </a:solidFill>
              </a:rPr>
              <a:t>τάλκης</a:t>
            </a:r>
            <a:r>
              <a:rPr lang="el-GR" altLang="el-GR" sz="2400" b="1" dirty="0" smtClean="0">
                <a:solidFill>
                  <a:srgbClr val="820000"/>
                </a:solidFill>
              </a:rPr>
              <a:t>, το διοξείδιο του τιτανίου, το άμυλο, </a:t>
            </a:r>
            <a:r>
              <a:rPr lang="el-GR" altLang="el-GR" sz="2400" b="1" dirty="0" err="1" smtClean="0">
                <a:solidFill>
                  <a:srgbClr val="820000"/>
                </a:solidFill>
              </a:rPr>
              <a:t>υπερλευκαντικά</a:t>
            </a:r>
            <a:r>
              <a:rPr lang="el-GR" altLang="el-GR" sz="2400" b="1" dirty="0" smtClean="0">
                <a:solidFill>
                  <a:srgbClr val="820000"/>
                </a:solidFill>
              </a:rPr>
              <a:t>, χρώματα κ.α.</a:t>
            </a:r>
            <a:r>
              <a:rPr lang="el-GR" altLang="el-GR" sz="2400" dirty="0" smtClean="0">
                <a:solidFill>
                  <a:srgbClr val="820000"/>
                </a:solidFill>
              </a:rPr>
              <a:t> </a:t>
            </a:r>
            <a:endParaRPr lang="el-GR" altLang="el-GR" sz="2400" b="1" dirty="0" smtClean="0">
              <a:solidFill>
                <a:srgbClr val="820000"/>
              </a:solidFill>
            </a:endParaRPr>
          </a:p>
        </p:txBody>
      </p:sp>
    </p:spTree>
    <p:extLst>
      <p:ext uri="{BB962C8B-B14F-4D97-AF65-F5344CB8AC3E}">
        <p14:creationId xmlns:p14="http://schemas.microsoft.com/office/powerpoint/2010/main" val="12862111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47106" name="Rectangle 3"/>
          <p:cNvSpPr>
            <a:spLocks noGrp="1" noChangeArrowheads="1"/>
          </p:cNvSpPr>
          <p:nvPr>
            <p:ph idx="1"/>
          </p:nvPr>
        </p:nvSpPr>
        <p:spPr/>
        <p:txBody>
          <a:bodyPr/>
          <a:lstStyle/>
          <a:p>
            <a:r>
              <a:rPr lang="el-GR" altLang="el-GR" sz="2000" dirty="0" smtClean="0"/>
              <a:t>Αν στον πολτό αυτό προστεθούν </a:t>
            </a:r>
            <a:r>
              <a:rPr lang="el-GR" altLang="el-GR" sz="2000" b="1" dirty="0" smtClean="0">
                <a:solidFill>
                  <a:schemeClr val="accent3">
                    <a:lumMod val="50000"/>
                  </a:schemeClr>
                </a:solidFill>
              </a:rPr>
              <a:t>διάφορα οξείδια, </a:t>
            </a:r>
            <a:r>
              <a:rPr lang="el-GR" altLang="el-GR" sz="2000" dirty="0" smtClean="0"/>
              <a:t>τότε το χαρτί που θα παραχθεί θα έχει </a:t>
            </a:r>
            <a:r>
              <a:rPr lang="el-GR" altLang="el-GR" sz="2000" b="1" dirty="0" smtClean="0">
                <a:solidFill>
                  <a:schemeClr val="accent3">
                    <a:lumMod val="50000"/>
                  </a:schemeClr>
                </a:solidFill>
              </a:rPr>
              <a:t>αδιαφάνεια.</a:t>
            </a:r>
            <a:endParaRPr lang="en-US" altLang="el-GR" sz="2000" b="1" dirty="0" smtClean="0">
              <a:solidFill>
                <a:schemeClr val="accent3">
                  <a:lumMod val="50000"/>
                </a:schemeClr>
              </a:solidFill>
            </a:endParaRPr>
          </a:p>
          <a:p>
            <a:r>
              <a:rPr lang="el-GR" altLang="el-GR" sz="2000" dirty="0" smtClean="0"/>
              <a:t>Αυτό συμβαίνει επειδή τα γαιώδη αυτά υλικά προσκολλώνται στις ίνες δημιουργώντας έναν αδιαφανή υμένα που </a:t>
            </a:r>
            <a:r>
              <a:rPr lang="el-GR" altLang="el-GR" sz="2000" b="1" dirty="0" smtClean="0">
                <a:solidFill>
                  <a:schemeClr val="accent3">
                    <a:lumMod val="50000"/>
                  </a:schemeClr>
                </a:solidFill>
              </a:rPr>
              <a:t>δίνει την δυνατότητα γραφής και εκτύπωσης και από τις δύο πλευρές του χαρτιού. </a:t>
            </a:r>
            <a:endParaRPr lang="en-US" altLang="el-GR" sz="2000" b="1" dirty="0" smtClean="0">
              <a:solidFill>
                <a:schemeClr val="accent3">
                  <a:lumMod val="50000"/>
                </a:schemeClr>
              </a:solidFill>
            </a:endParaRPr>
          </a:p>
          <a:p>
            <a:r>
              <a:rPr lang="el-GR" altLang="el-GR" sz="2000" dirty="0" smtClean="0"/>
              <a:t>Επίσης, τα χαρτιά γίνονται</a:t>
            </a:r>
            <a:r>
              <a:rPr lang="el-GR" altLang="el-GR" sz="2000" b="1" dirty="0" smtClean="0">
                <a:solidFill>
                  <a:schemeClr val="accent2"/>
                </a:solidFill>
              </a:rPr>
              <a:t> </a:t>
            </a:r>
            <a:r>
              <a:rPr lang="el-GR" altLang="el-GR" sz="2000" b="1" dirty="0" smtClean="0">
                <a:solidFill>
                  <a:schemeClr val="accent3">
                    <a:lumMod val="50000"/>
                  </a:schemeClr>
                </a:solidFill>
              </a:rPr>
              <a:t>εύπλαστα</a:t>
            </a:r>
            <a:r>
              <a:rPr lang="el-GR" altLang="el-GR" sz="2000" b="1" dirty="0" smtClean="0">
                <a:solidFill>
                  <a:schemeClr val="accent2"/>
                </a:solidFill>
              </a:rPr>
              <a:t> </a:t>
            </a:r>
            <a:r>
              <a:rPr lang="el-GR" altLang="el-GR" sz="2000" dirty="0" smtClean="0"/>
              <a:t>επειδή</a:t>
            </a:r>
            <a:r>
              <a:rPr lang="el-GR" altLang="el-GR" sz="2000" b="1" dirty="0" smtClean="0">
                <a:solidFill>
                  <a:schemeClr val="accent2"/>
                </a:solidFill>
              </a:rPr>
              <a:t> </a:t>
            </a:r>
            <a:r>
              <a:rPr lang="el-GR" altLang="el-GR" sz="2000" b="1" dirty="0" smtClean="0">
                <a:solidFill>
                  <a:srgbClr val="820000"/>
                </a:solidFill>
              </a:rPr>
              <a:t>τα διάφορα οξείδια χαλαρώνουν τις συνεκτικές δυνάμεις </a:t>
            </a:r>
            <a:r>
              <a:rPr lang="el-GR" altLang="el-GR" sz="2000" dirty="0" smtClean="0"/>
              <a:t>μεταξύ των ινών.</a:t>
            </a:r>
            <a:endParaRPr lang="en-US" altLang="el-GR" sz="2000" dirty="0" smtClean="0"/>
          </a:p>
          <a:p>
            <a:r>
              <a:rPr lang="el-GR" altLang="el-GR" sz="2000" dirty="0" smtClean="0"/>
              <a:t>Αποκτούν την </a:t>
            </a:r>
            <a:r>
              <a:rPr lang="el-GR" altLang="el-GR" sz="2000" b="1" dirty="0" smtClean="0">
                <a:solidFill>
                  <a:schemeClr val="accent3">
                    <a:lumMod val="50000"/>
                  </a:schemeClr>
                </a:solidFill>
              </a:rPr>
              <a:t>ικανότητα να στιλβωθούν και από τις δύο πλευρές, </a:t>
            </a:r>
            <a:r>
              <a:rPr lang="el-GR" altLang="el-GR" sz="2000" dirty="0" smtClean="0"/>
              <a:t>επειδή</a:t>
            </a:r>
            <a:r>
              <a:rPr lang="el-GR" altLang="el-GR" sz="2000" b="1" dirty="0" smtClean="0">
                <a:solidFill>
                  <a:schemeClr val="accent2"/>
                </a:solidFill>
              </a:rPr>
              <a:t> </a:t>
            </a:r>
            <a:r>
              <a:rPr lang="el-GR" altLang="el-GR" sz="2000" b="1" dirty="0" smtClean="0">
                <a:solidFill>
                  <a:srgbClr val="820000"/>
                </a:solidFill>
              </a:rPr>
              <a:t>γεμίζουν τα μοριακά διάκενα </a:t>
            </a:r>
            <a:r>
              <a:rPr lang="el-GR" altLang="el-GR" sz="2000" dirty="0" smtClean="0"/>
              <a:t>μεταξύ των ινών του ιστού του χαρτιού και έτσι το γυάλισμα από τα στιλβωτικά μηχανήματα είναι εφικτό και από τις δύο πλευρές του χαρτιού.</a:t>
            </a:r>
            <a:endParaRPr lang="en-US" altLang="el-GR" sz="2000" dirty="0" smtClean="0"/>
          </a:p>
          <a:p>
            <a:pPr marL="0" indent="0" algn="just" eaLnBrk="1" hangingPunct="1">
              <a:buFontTx/>
              <a:buNone/>
            </a:pPr>
            <a:endParaRPr lang="en-US" altLang="el-GR" sz="2000" b="1" dirty="0" smtClean="0">
              <a:solidFill>
                <a:schemeClr val="accent2"/>
              </a:solidFill>
            </a:endParaRPr>
          </a:p>
          <a:p>
            <a:pPr marL="0" indent="0" algn="ctr" eaLnBrk="1" hangingPunct="1">
              <a:buFontTx/>
              <a:buNone/>
            </a:pPr>
            <a:r>
              <a:rPr lang="el-GR" altLang="el-GR" sz="2000" b="1" dirty="0" smtClean="0">
                <a:solidFill>
                  <a:schemeClr val="accent4">
                    <a:lumMod val="75000"/>
                  </a:schemeClr>
                </a:solidFill>
              </a:rPr>
              <a:t>Ο έτοιμος πλέον πολτός μεταφέρεται στην </a:t>
            </a:r>
            <a:r>
              <a:rPr lang="el-GR" altLang="el-GR" sz="2000" b="1" dirty="0" err="1" smtClean="0">
                <a:solidFill>
                  <a:schemeClr val="accent4">
                    <a:lumMod val="75000"/>
                  </a:schemeClr>
                </a:solidFill>
              </a:rPr>
              <a:t>χαρτοποιητική</a:t>
            </a:r>
            <a:r>
              <a:rPr lang="el-GR" altLang="el-GR" sz="2000" b="1" dirty="0" smtClean="0">
                <a:solidFill>
                  <a:schemeClr val="accent4">
                    <a:lumMod val="75000"/>
                  </a:schemeClr>
                </a:solidFill>
              </a:rPr>
              <a:t> μηχανή για την </a:t>
            </a:r>
            <a:r>
              <a:rPr lang="el-GR" altLang="el-GR" sz="2000" b="1" dirty="0" err="1" smtClean="0">
                <a:solidFill>
                  <a:schemeClr val="accent4">
                    <a:lumMod val="75000"/>
                  </a:schemeClr>
                </a:solidFill>
              </a:rPr>
              <a:t>χαρτοποίηση</a:t>
            </a:r>
            <a:r>
              <a:rPr lang="el-GR" altLang="el-GR" sz="2000" b="1" dirty="0" smtClean="0">
                <a:solidFill>
                  <a:schemeClr val="accent4">
                    <a:lumMod val="75000"/>
                  </a:schemeClr>
                </a:solidFill>
              </a:rPr>
              <a:t>.</a:t>
            </a:r>
          </a:p>
        </p:txBody>
      </p:sp>
    </p:spTree>
    <p:extLst>
      <p:ext uri="{BB962C8B-B14F-4D97-AF65-F5344CB8AC3E}">
        <p14:creationId xmlns:p14="http://schemas.microsoft.com/office/powerpoint/2010/main" val="9793453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l-GR" dirty="0" err="1"/>
              <a:t>Χαρτοποιητική</a:t>
            </a:r>
            <a:r>
              <a:rPr lang="el-GR" dirty="0"/>
              <a:t> </a:t>
            </a:r>
            <a:r>
              <a:rPr lang="el-GR" dirty="0" smtClean="0"/>
              <a:t>μηχανή</a:t>
            </a:r>
            <a:endParaRPr lang="el-GR" dirty="0"/>
          </a:p>
        </p:txBody>
      </p:sp>
    </p:spTree>
    <p:extLst>
      <p:ext uri="{BB962C8B-B14F-4D97-AF65-F5344CB8AC3E}">
        <p14:creationId xmlns:p14="http://schemas.microsoft.com/office/powerpoint/2010/main" val="28392996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49154" name="Rectangle 24"/>
          <p:cNvSpPr>
            <a:spLocks noGrp="1" noChangeArrowheads="1"/>
          </p:cNvSpPr>
          <p:nvPr>
            <p:ph idx="1"/>
          </p:nvPr>
        </p:nvSpPr>
        <p:spPr/>
        <p:txBody>
          <a:bodyPr>
            <a:normAutofit/>
          </a:bodyPr>
          <a:lstStyle/>
          <a:p>
            <a:pPr>
              <a:spcAft>
                <a:spcPts val="600"/>
              </a:spcAft>
            </a:pPr>
            <a:r>
              <a:rPr lang="el-GR" altLang="el-GR" sz="2400" dirty="0" smtClean="0"/>
              <a:t>Η </a:t>
            </a:r>
            <a:r>
              <a:rPr lang="el-GR" altLang="el-GR" sz="2400" dirty="0" err="1" smtClean="0"/>
              <a:t>χαρτοποιητική</a:t>
            </a:r>
            <a:r>
              <a:rPr lang="el-GR" altLang="el-GR" sz="2400" dirty="0" smtClean="0"/>
              <a:t> μηχανή στο πέρασμα του χρόνου έχει δεχθεί και θα εξακολουθεί να δέχεται μία σειρά μηχανολογικών βελτιώσεων.</a:t>
            </a:r>
            <a:endParaRPr lang="en-US" altLang="el-GR" sz="2400" dirty="0" smtClean="0"/>
          </a:p>
          <a:p>
            <a:pPr>
              <a:spcAft>
                <a:spcPts val="600"/>
              </a:spcAft>
            </a:pPr>
            <a:r>
              <a:rPr lang="el-GR" altLang="el-GR" sz="2400" dirty="0" smtClean="0"/>
              <a:t>Να σημειωθεί ότι όλες </a:t>
            </a:r>
            <a:r>
              <a:rPr lang="el-GR" altLang="el-GR" sz="2400" b="1" dirty="0" smtClean="0">
                <a:solidFill>
                  <a:srgbClr val="820000"/>
                </a:solidFill>
              </a:rPr>
              <a:t>οι </a:t>
            </a:r>
            <a:r>
              <a:rPr lang="el-GR" altLang="el-GR" sz="2400" b="1" dirty="0" err="1" smtClean="0">
                <a:solidFill>
                  <a:srgbClr val="820000"/>
                </a:solidFill>
              </a:rPr>
              <a:t>χαρτοποιητικές</a:t>
            </a:r>
            <a:r>
              <a:rPr lang="el-GR" altLang="el-GR" sz="2400" b="1" dirty="0" smtClean="0">
                <a:solidFill>
                  <a:srgbClr val="820000"/>
                </a:solidFill>
              </a:rPr>
              <a:t> μηχανές </a:t>
            </a:r>
            <a:r>
              <a:rPr lang="el-GR" altLang="el-GR" sz="2400" dirty="0" smtClean="0"/>
              <a:t>δεν είναι ίδιες. Έτσι και εδώ γίνεται μια γενικότερη περιγραφή της διαδικασίας.</a:t>
            </a:r>
            <a:endParaRPr lang="en-US" altLang="el-GR" sz="2400" dirty="0" smtClean="0"/>
          </a:p>
          <a:p>
            <a:pPr>
              <a:spcAft>
                <a:spcPts val="600"/>
              </a:spcAft>
            </a:pPr>
            <a:r>
              <a:rPr lang="el-GR" altLang="el-GR" sz="2400" dirty="0" smtClean="0"/>
              <a:t>Γενικά, διακρίνονται ανάλογα με την επιφάνεια σχηματισμού των ινών σε:</a:t>
            </a:r>
            <a:endParaRPr lang="en-US" altLang="el-GR" sz="2400" dirty="0" smtClean="0"/>
          </a:p>
          <a:p>
            <a:pPr>
              <a:spcAft>
                <a:spcPts val="600"/>
              </a:spcAft>
            </a:pPr>
            <a:r>
              <a:rPr lang="el-GR" altLang="el-GR" sz="2400" b="1" dirty="0" smtClean="0">
                <a:solidFill>
                  <a:srgbClr val="820000"/>
                </a:solidFill>
              </a:rPr>
              <a:t>επίπεδες</a:t>
            </a:r>
            <a:r>
              <a:rPr lang="el-GR" altLang="el-GR" sz="2400" b="1" dirty="0" smtClean="0">
                <a:solidFill>
                  <a:srgbClr val="FF0000"/>
                </a:solidFill>
              </a:rPr>
              <a:t> </a:t>
            </a:r>
            <a:r>
              <a:rPr lang="el-GR" altLang="el-GR" sz="2400" dirty="0" smtClean="0"/>
              <a:t>και σε</a:t>
            </a:r>
          </a:p>
          <a:p>
            <a:pPr>
              <a:spcAft>
                <a:spcPts val="600"/>
              </a:spcAft>
            </a:pPr>
            <a:r>
              <a:rPr lang="el-GR" altLang="el-GR" sz="2400" b="1" dirty="0" smtClean="0">
                <a:solidFill>
                  <a:srgbClr val="820000"/>
                </a:solidFill>
              </a:rPr>
              <a:t>κυλινδρικού τύπου.</a:t>
            </a:r>
          </a:p>
        </p:txBody>
      </p:sp>
    </p:spTree>
    <p:extLst>
      <p:ext uri="{BB962C8B-B14F-4D97-AF65-F5344CB8AC3E}">
        <p14:creationId xmlns:p14="http://schemas.microsoft.com/office/powerpoint/2010/main" val="1350688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 </a:t>
            </a:r>
            <a:r>
              <a:rPr lang="el-GR" dirty="0" smtClean="0"/>
              <a:t>πρώτη φάση της </a:t>
            </a:r>
            <a:r>
              <a:rPr lang="el-GR" dirty="0" err="1" smtClean="0"/>
              <a:t>χαρτοποίησης</a:t>
            </a:r>
            <a:endParaRPr lang="el-GR" dirty="0"/>
          </a:p>
        </p:txBody>
      </p:sp>
      <p:sp>
        <p:nvSpPr>
          <p:cNvPr id="3" name="Content Placeholder 2"/>
          <p:cNvSpPr>
            <a:spLocks noGrp="1"/>
          </p:cNvSpPr>
          <p:nvPr>
            <p:ph idx="1"/>
          </p:nvPr>
        </p:nvSpPr>
        <p:spPr>
          <a:xfrm>
            <a:off x="457200" y="1196752"/>
            <a:ext cx="8229600" cy="5472608"/>
          </a:xfrm>
        </p:spPr>
        <p:txBody>
          <a:bodyPr>
            <a:noAutofit/>
          </a:bodyPr>
          <a:lstStyle/>
          <a:p>
            <a:pPr>
              <a:defRPr/>
            </a:pPr>
            <a:r>
              <a:rPr lang="el-GR" sz="2400" dirty="0" smtClean="0"/>
              <a:t>Η </a:t>
            </a:r>
            <a:r>
              <a:rPr lang="el-GR" sz="2400" dirty="0"/>
              <a:t>πρώτη φάση της </a:t>
            </a:r>
            <a:r>
              <a:rPr lang="el-GR" sz="2400" dirty="0" err="1"/>
              <a:t>χαρτοποίησης</a:t>
            </a:r>
            <a:r>
              <a:rPr lang="el-GR" sz="2400" dirty="0"/>
              <a:t> περιλαμβάνει την παρασκευή </a:t>
            </a:r>
            <a:r>
              <a:rPr lang="el-GR" sz="2400" dirty="0" err="1"/>
              <a:t>χαρτόμαζας</a:t>
            </a:r>
            <a:r>
              <a:rPr lang="el-GR" sz="2400" dirty="0"/>
              <a:t>.</a:t>
            </a:r>
            <a:endParaRPr lang="en-US" sz="2400" dirty="0"/>
          </a:p>
          <a:p>
            <a:pPr fontAlgn="t">
              <a:buNone/>
            </a:pPr>
            <a:endParaRPr lang="el-GR" sz="2400" dirty="0"/>
          </a:p>
          <a:p>
            <a:pPr>
              <a:defRPr/>
            </a:pPr>
            <a:r>
              <a:rPr lang="el-GR" sz="2400" dirty="0" smtClean="0"/>
              <a:t>Εν </a:t>
            </a:r>
            <a:r>
              <a:rPr lang="el-GR" sz="2400" dirty="0"/>
              <a:t>συντομία θα αναφέρουμε ότι η πρώτη ύλη φθάνει στον χώρο που θα γίνει η </a:t>
            </a:r>
            <a:r>
              <a:rPr lang="el-GR" sz="2400" dirty="0" err="1"/>
              <a:t>χαρτοποίηση</a:t>
            </a:r>
            <a:r>
              <a:rPr lang="el-GR" sz="2400" dirty="0"/>
              <a:t> σε μορφή φύλλων πολύ χοντρού χαρτιού (ή </a:t>
            </a:r>
            <a:r>
              <a:rPr lang="el-GR" sz="2400" dirty="0" smtClean="0"/>
              <a:t>ως </a:t>
            </a:r>
            <a:r>
              <a:rPr lang="el-GR" sz="2400" dirty="0" err="1"/>
              <a:t>παλαιόχαρτο</a:t>
            </a:r>
            <a:r>
              <a:rPr lang="el-GR" sz="2400" dirty="0" smtClean="0"/>
              <a:t>).</a:t>
            </a:r>
            <a:endParaRPr lang="en-US" sz="2400" dirty="0" smtClean="0"/>
          </a:p>
          <a:p>
            <a:pPr>
              <a:buNone/>
              <a:defRPr/>
            </a:pPr>
            <a:endParaRPr lang="en-US" sz="2400" dirty="0"/>
          </a:p>
          <a:p>
            <a:pPr>
              <a:defRPr/>
            </a:pPr>
            <a:r>
              <a:rPr lang="el-GR" sz="2400" b="1" dirty="0" smtClean="0"/>
              <a:t>Τα </a:t>
            </a:r>
            <a:r>
              <a:rPr lang="el-GR" sz="2400" b="1" dirty="0"/>
              <a:t>πρώτα βήματα που ακολουθούνται είναι:</a:t>
            </a:r>
            <a:endParaRPr lang="en-US" sz="2400" b="1" dirty="0"/>
          </a:p>
          <a:p>
            <a:pPr marL="914400" lvl="2" indent="-514350">
              <a:buFont typeface="+mj-lt"/>
              <a:buAutoNum type="arabicPeriod"/>
              <a:defRPr/>
            </a:pPr>
            <a:r>
              <a:rPr lang="el-GR" dirty="0" smtClean="0"/>
              <a:t>Υπολογισμός </a:t>
            </a:r>
            <a:r>
              <a:rPr lang="el-GR" dirty="0"/>
              <a:t>των απαιτούμενων ποσοτήτων διαφόρων πρώτων υλών, ανάλογα με το είδος χαρτιού που θα παρασκευαστεί.</a:t>
            </a:r>
            <a:endParaRPr lang="en-US" dirty="0"/>
          </a:p>
          <a:p>
            <a:pPr marL="914400" lvl="2" indent="-514350">
              <a:buFont typeface="+mj-lt"/>
              <a:buAutoNum type="arabicPeriod"/>
              <a:defRPr/>
            </a:pPr>
            <a:r>
              <a:rPr lang="el-GR" dirty="0" smtClean="0"/>
              <a:t>Ανάμειξη </a:t>
            </a:r>
            <a:r>
              <a:rPr lang="el-GR" dirty="0"/>
              <a:t>των πρώτων υλών με άφθονο νερό (~94-96 % του πολτού) στον </a:t>
            </a:r>
            <a:r>
              <a:rPr lang="el-GR" dirty="0" err="1"/>
              <a:t>πολτοποιητή</a:t>
            </a:r>
            <a:r>
              <a:rPr lang="el-GR" dirty="0"/>
              <a:t>. </a:t>
            </a:r>
          </a:p>
          <a:p>
            <a:endParaRPr lang="el-GR" sz="2400" dirty="0"/>
          </a:p>
        </p:txBody>
      </p:sp>
    </p:spTree>
    <p:extLst>
      <p:ext uri="{BB962C8B-B14F-4D97-AF65-F5344CB8AC3E}">
        <p14:creationId xmlns:p14="http://schemas.microsoft.com/office/powerpoint/2010/main" val="817933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0178" name="Rectangle 3"/>
          <p:cNvSpPr>
            <a:spLocks noGrp="1" noChangeArrowheads="1"/>
          </p:cNvSpPr>
          <p:nvPr>
            <p:ph idx="1"/>
          </p:nvPr>
        </p:nvSpPr>
        <p:spPr/>
        <p:txBody>
          <a:bodyPr>
            <a:normAutofit/>
          </a:bodyPr>
          <a:lstStyle/>
          <a:p>
            <a:pPr eaLnBrk="1" hangingPunct="1">
              <a:spcAft>
                <a:spcPts val="600"/>
              </a:spcAft>
            </a:pPr>
            <a:r>
              <a:rPr lang="el-GR" altLang="el-GR" sz="2400" dirty="0" smtClean="0"/>
              <a:t>Στις</a:t>
            </a:r>
            <a:r>
              <a:rPr lang="el-GR" altLang="el-GR" sz="2400" b="1" dirty="0" smtClean="0">
                <a:solidFill>
                  <a:srgbClr val="FF0000"/>
                </a:solidFill>
              </a:rPr>
              <a:t> </a:t>
            </a:r>
            <a:r>
              <a:rPr lang="el-GR" altLang="el-GR" sz="2400" b="1" dirty="0" smtClean="0">
                <a:solidFill>
                  <a:srgbClr val="820000"/>
                </a:solidFill>
              </a:rPr>
              <a:t>επίπεδες, </a:t>
            </a:r>
            <a:r>
              <a:rPr lang="el-GR" altLang="el-GR" sz="2400" dirty="0" smtClean="0"/>
              <a:t>ανήκουν οι </a:t>
            </a:r>
            <a:r>
              <a:rPr lang="el-GR" altLang="el-GR" sz="2400" b="1" dirty="0" smtClean="0">
                <a:solidFill>
                  <a:srgbClr val="820000"/>
                </a:solidFill>
              </a:rPr>
              <a:t>μηχανές </a:t>
            </a:r>
            <a:r>
              <a:rPr lang="en-US" altLang="el-GR" sz="2400" b="1" dirty="0" err="1" smtClean="0">
                <a:solidFill>
                  <a:srgbClr val="820000"/>
                </a:solidFill>
              </a:rPr>
              <a:t>Fourdrinier</a:t>
            </a:r>
            <a:r>
              <a:rPr lang="el-GR" altLang="el-GR" sz="2400" b="1" dirty="0" smtClean="0">
                <a:solidFill>
                  <a:srgbClr val="820000"/>
                </a:solidFill>
              </a:rPr>
              <a:t> </a:t>
            </a:r>
            <a:r>
              <a:rPr lang="el-GR" altLang="el-GR" sz="2400" dirty="0" smtClean="0"/>
              <a:t>που διαθέτουν</a:t>
            </a:r>
            <a:r>
              <a:rPr lang="el-GR" altLang="el-GR" sz="2400" b="1" dirty="0" smtClean="0">
                <a:solidFill>
                  <a:schemeClr val="accent2"/>
                </a:solidFill>
              </a:rPr>
              <a:t> </a:t>
            </a:r>
            <a:r>
              <a:rPr lang="el-GR" altLang="el-GR" sz="2400" b="1" dirty="0" smtClean="0">
                <a:solidFill>
                  <a:srgbClr val="820000"/>
                </a:solidFill>
              </a:rPr>
              <a:t>επίπεδο πλέγμα.</a:t>
            </a:r>
          </a:p>
          <a:p>
            <a:pPr eaLnBrk="1" hangingPunct="1">
              <a:spcAft>
                <a:spcPts val="600"/>
              </a:spcAft>
            </a:pPr>
            <a:r>
              <a:rPr lang="el-GR" altLang="el-GR" sz="2400" dirty="0" smtClean="0"/>
              <a:t>Οι μηχανές </a:t>
            </a:r>
            <a:r>
              <a:rPr lang="el-GR" altLang="el-GR" sz="2400" b="1" dirty="0" smtClean="0">
                <a:solidFill>
                  <a:schemeClr val="accent4">
                    <a:lumMod val="75000"/>
                  </a:schemeClr>
                </a:solidFill>
              </a:rPr>
              <a:t>κυλινδρικού τύπου </a:t>
            </a:r>
            <a:r>
              <a:rPr lang="el-GR" altLang="el-GR" sz="2400" dirty="0" smtClean="0"/>
              <a:t>διαθέτουν ένα ή περισσότερα</a:t>
            </a:r>
            <a:r>
              <a:rPr lang="el-GR" altLang="el-GR" sz="2400" b="1" dirty="0" smtClean="0"/>
              <a:t> </a:t>
            </a:r>
            <a:r>
              <a:rPr lang="el-GR" altLang="el-GR" sz="2400" b="1" dirty="0" smtClean="0">
                <a:solidFill>
                  <a:schemeClr val="accent4">
                    <a:lumMod val="75000"/>
                  </a:schemeClr>
                </a:solidFill>
              </a:rPr>
              <a:t>κυλινδρικά πλέγματα </a:t>
            </a:r>
            <a:r>
              <a:rPr lang="el-GR" altLang="el-GR" sz="2400" dirty="0" smtClean="0"/>
              <a:t>και χρησιμοποιούνται για την παραγωγή χαρτονιού μεγάλου βάρους.</a:t>
            </a:r>
            <a:endParaRPr lang="en-US" altLang="el-GR" sz="2400" dirty="0" smtClean="0"/>
          </a:p>
          <a:p>
            <a:pPr eaLnBrk="1" hangingPunct="1">
              <a:spcAft>
                <a:spcPts val="600"/>
              </a:spcAft>
              <a:buFontTx/>
              <a:buNone/>
            </a:pPr>
            <a:endParaRPr lang="el-GR" altLang="el-GR" sz="2400" b="1" dirty="0" smtClean="0"/>
          </a:p>
          <a:p>
            <a:pPr eaLnBrk="1" hangingPunct="1">
              <a:spcAft>
                <a:spcPts val="600"/>
              </a:spcAft>
            </a:pPr>
            <a:endParaRPr lang="el-GR" altLang="el-GR" sz="2400" b="1" dirty="0" smtClean="0">
              <a:solidFill>
                <a:schemeClr val="accent2"/>
              </a:solidFill>
            </a:endParaRPr>
          </a:p>
          <a:p>
            <a:pPr eaLnBrk="1" hangingPunct="1">
              <a:spcAft>
                <a:spcPts val="600"/>
              </a:spcAft>
              <a:buFontTx/>
              <a:buNone/>
            </a:pPr>
            <a:r>
              <a:rPr lang="en-US" altLang="el-GR" sz="2400" b="1" dirty="0" smtClean="0">
                <a:solidFill>
                  <a:schemeClr val="accent2"/>
                </a:solidFill>
              </a:rPr>
              <a:t>	</a:t>
            </a:r>
            <a:endParaRPr lang="el-GR" altLang="el-GR" sz="2400" b="1" dirty="0" smtClean="0">
              <a:solidFill>
                <a:schemeClr val="accent2"/>
              </a:solidFill>
            </a:endParaRPr>
          </a:p>
        </p:txBody>
      </p:sp>
    </p:spTree>
    <p:extLst>
      <p:ext uri="{BB962C8B-B14F-4D97-AF65-F5344CB8AC3E}">
        <p14:creationId xmlns:p14="http://schemas.microsoft.com/office/powerpoint/2010/main" val="23691813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1202" name="Rectangle 3"/>
          <p:cNvSpPr>
            <a:spLocks noGrp="1" noChangeArrowheads="1"/>
          </p:cNvSpPr>
          <p:nvPr>
            <p:ph idx="1"/>
          </p:nvPr>
        </p:nvSpPr>
        <p:spPr/>
        <p:txBody>
          <a:bodyPr>
            <a:normAutofit/>
          </a:bodyPr>
          <a:lstStyle/>
          <a:p>
            <a:pPr eaLnBrk="1" hangingPunct="1">
              <a:spcAft>
                <a:spcPts val="600"/>
              </a:spcAft>
            </a:pPr>
            <a:r>
              <a:rPr lang="el-GR" altLang="el-GR" sz="2400" dirty="0" smtClean="0"/>
              <a:t>Η αρχή λειτουργίας της </a:t>
            </a:r>
            <a:r>
              <a:rPr lang="el-GR" altLang="el-GR" sz="2400" dirty="0" err="1" smtClean="0"/>
              <a:t>χαρτοποιητικής</a:t>
            </a:r>
            <a:r>
              <a:rPr lang="el-GR" altLang="el-GR" sz="2400" dirty="0" smtClean="0"/>
              <a:t> μηχανής παραμένει η ίδια από τότε που κατασκευάστηκε η πρώτη μηχανή μια και η λογική της επεξεργασίας του χαρτιού δεν έχει διαφοροποιηθεί.</a:t>
            </a:r>
            <a:endParaRPr lang="en-US" altLang="el-GR" sz="2400" dirty="0" smtClean="0"/>
          </a:p>
          <a:p>
            <a:pPr eaLnBrk="1" hangingPunct="1">
              <a:spcAft>
                <a:spcPts val="600"/>
              </a:spcAft>
            </a:pPr>
            <a:r>
              <a:rPr lang="el-GR" altLang="el-GR" sz="2400" dirty="0" smtClean="0"/>
              <a:t>Στηρίζεται δε όπως έχει αναφερθεί σε προηγούμενο κεφάλαιο στην μεθοδολογία που ακολουθούσαν οι πρωτεργάτες Κινέζοι.</a:t>
            </a:r>
          </a:p>
        </p:txBody>
      </p:sp>
    </p:spTree>
    <p:extLst>
      <p:ext uri="{BB962C8B-B14F-4D97-AF65-F5344CB8AC3E}">
        <p14:creationId xmlns:p14="http://schemas.microsoft.com/office/powerpoint/2010/main" val="32266523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5222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590675" y="1196975"/>
            <a:ext cx="5962650" cy="5410200"/>
          </a:xfrm>
          <a:prstGeom prst="rect">
            <a:avLst/>
          </a:prstGeom>
          <a:noFill/>
          <a:ln>
            <a:noFill/>
          </a:ln>
        </p:spPr>
      </p:pic>
      <p:sp>
        <p:nvSpPr>
          <p:cNvPr id="3" name="Rectangle 2"/>
          <p:cNvSpPr/>
          <p:nvPr/>
        </p:nvSpPr>
        <p:spPr>
          <a:xfrm>
            <a:off x="3495344" y="6381328"/>
            <a:ext cx="1944216" cy="276999"/>
          </a:xfrm>
          <a:prstGeom prst="rect">
            <a:avLst/>
          </a:prstGeom>
        </p:spPr>
        <p:txBody>
          <a:bodyPr wrap="square">
            <a:spAutoFit/>
          </a:bodyPr>
          <a:lstStyle/>
          <a:p>
            <a:pPr algn="ctr"/>
            <a:r>
              <a:rPr lang="en-US" sz="1200" dirty="0" smtClean="0">
                <a:latin typeface="+mn-lt"/>
                <a:hlinkClick r:id="rId3"/>
              </a:rPr>
              <a:t>awagami.com</a:t>
            </a:r>
            <a:endParaRPr lang="el-GR" sz="1200" dirty="0">
              <a:latin typeface="+mn-lt"/>
            </a:endParaRPr>
          </a:p>
        </p:txBody>
      </p:sp>
    </p:spTree>
    <p:extLst>
      <p:ext uri="{BB962C8B-B14F-4D97-AF65-F5344CB8AC3E}">
        <p14:creationId xmlns:p14="http://schemas.microsoft.com/office/powerpoint/2010/main" val="21926181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a:spcAft>
                <a:spcPts val="600"/>
              </a:spcAft>
            </a:pPr>
            <a:r>
              <a:rPr lang="el-GR" altLang="el-GR" sz="2800" dirty="0"/>
              <a:t>Συγκεκριμένα, ο ιστός του χαρτιού γίνεται από </a:t>
            </a:r>
            <a:r>
              <a:rPr lang="el-GR" altLang="el-GR" sz="2800" b="1" dirty="0">
                <a:solidFill>
                  <a:schemeClr val="accent4">
                    <a:lumMod val="75000"/>
                  </a:schemeClr>
                </a:solidFill>
              </a:rPr>
              <a:t>πολτοποιημένες ίνες </a:t>
            </a:r>
            <a:r>
              <a:rPr lang="el-GR" altLang="el-GR" sz="2800" dirty="0"/>
              <a:t>τοποθετημένες σε </a:t>
            </a:r>
            <a:r>
              <a:rPr lang="el-GR" altLang="el-GR" sz="2800" b="1" dirty="0"/>
              <a:t>κόσκινο, </a:t>
            </a:r>
            <a:r>
              <a:rPr lang="el-GR" altLang="el-GR" sz="2800" dirty="0"/>
              <a:t>ακολουθεί σε γενικές γραμμές η </a:t>
            </a:r>
            <a:r>
              <a:rPr lang="el-GR" altLang="el-GR" sz="2800" b="1" dirty="0">
                <a:solidFill>
                  <a:schemeClr val="accent3">
                    <a:lumMod val="50000"/>
                  </a:schemeClr>
                </a:solidFill>
              </a:rPr>
              <a:t>αφυδάτωση,</a:t>
            </a:r>
            <a:r>
              <a:rPr lang="el-GR" altLang="el-GR" sz="2800" b="1" dirty="0">
                <a:solidFill>
                  <a:schemeClr val="accent2"/>
                </a:solidFill>
              </a:rPr>
              <a:t> </a:t>
            </a:r>
            <a:r>
              <a:rPr lang="el-GR" altLang="el-GR" sz="2800" dirty="0"/>
              <a:t>το</a:t>
            </a:r>
            <a:r>
              <a:rPr lang="el-GR" altLang="el-GR" sz="2800" b="1" dirty="0">
                <a:solidFill>
                  <a:schemeClr val="accent2"/>
                </a:solidFill>
              </a:rPr>
              <a:t> </a:t>
            </a:r>
            <a:r>
              <a:rPr lang="el-GR" altLang="el-GR" sz="2800" b="1" dirty="0">
                <a:solidFill>
                  <a:srgbClr val="820000"/>
                </a:solidFill>
              </a:rPr>
              <a:t>στέγνωμα</a:t>
            </a:r>
            <a:r>
              <a:rPr lang="el-GR" altLang="el-GR" sz="2800" b="1" dirty="0">
                <a:solidFill>
                  <a:schemeClr val="accent2"/>
                </a:solidFill>
              </a:rPr>
              <a:t> </a:t>
            </a:r>
            <a:r>
              <a:rPr lang="el-GR" altLang="el-GR" sz="2800" dirty="0"/>
              <a:t>και το </a:t>
            </a:r>
            <a:r>
              <a:rPr lang="el-GR" altLang="el-GR" sz="2800" b="1" dirty="0">
                <a:solidFill>
                  <a:schemeClr val="accent4">
                    <a:lumMod val="75000"/>
                  </a:schemeClr>
                </a:solidFill>
              </a:rPr>
              <a:t>σιδέρωμα </a:t>
            </a:r>
            <a:r>
              <a:rPr lang="el-GR" altLang="el-GR" sz="2800" dirty="0"/>
              <a:t>του ιστού.</a:t>
            </a:r>
            <a:endParaRPr lang="en-US" altLang="el-GR" sz="2800" dirty="0"/>
          </a:p>
          <a:p>
            <a:pPr>
              <a:spcAft>
                <a:spcPts val="600"/>
              </a:spcAft>
            </a:pPr>
            <a:r>
              <a:rPr lang="el-GR" altLang="el-GR" sz="2800" dirty="0" smtClean="0"/>
              <a:t>Συνοπτικά </a:t>
            </a:r>
            <a:r>
              <a:rPr lang="el-GR" altLang="el-GR" sz="2800" dirty="0"/>
              <a:t>τα διάφορα στάδια από τα οποία διέρχεται ο πολτός μέχρι να παραχθεί το χαρτί στις σύγχρονες </a:t>
            </a:r>
            <a:r>
              <a:rPr lang="el-GR" altLang="el-GR" sz="2800" dirty="0" err="1"/>
              <a:t>χαρτοποιητικές</a:t>
            </a:r>
            <a:r>
              <a:rPr lang="el-GR" altLang="el-GR" sz="2800" dirty="0"/>
              <a:t> μηχανές μπορούμε να πούμε ότι διακρίνονται σε δύο, στο </a:t>
            </a:r>
            <a:r>
              <a:rPr lang="el-GR" altLang="el-GR" sz="2800" b="1" dirty="0">
                <a:solidFill>
                  <a:srgbClr val="820000"/>
                </a:solidFill>
              </a:rPr>
              <a:t>υγρό</a:t>
            </a:r>
            <a:r>
              <a:rPr lang="el-GR" altLang="el-GR" sz="2800" b="1" dirty="0">
                <a:solidFill>
                  <a:srgbClr val="FF0000"/>
                </a:solidFill>
              </a:rPr>
              <a:t> </a:t>
            </a:r>
            <a:r>
              <a:rPr lang="el-GR" altLang="el-GR" sz="2800" dirty="0"/>
              <a:t>και στο </a:t>
            </a:r>
            <a:r>
              <a:rPr lang="el-GR" altLang="el-GR" sz="2800" b="1" dirty="0">
                <a:solidFill>
                  <a:srgbClr val="820000"/>
                </a:solidFill>
              </a:rPr>
              <a:t>στεγνό στάδιο.</a:t>
            </a:r>
            <a:r>
              <a:rPr lang="el-GR" altLang="el-GR" sz="2800" dirty="0">
                <a:solidFill>
                  <a:srgbClr val="820000"/>
                </a:solidFill>
              </a:rPr>
              <a:t> </a:t>
            </a:r>
          </a:p>
        </p:txBody>
      </p:sp>
    </p:spTree>
    <p:extLst>
      <p:ext uri="{BB962C8B-B14F-4D97-AF65-F5344CB8AC3E}">
        <p14:creationId xmlns:p14="http://schemas.microsoft.com/office/powerpoint/2010/main" val="38243479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6"/>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3131840" y="4768821"/>
            <a:ext cx="5543774" cy="1845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7544" y="2564904"/>
            <a:ext cx="5256584" cy="2189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l-GR" dirty="0"/>
              <a:t>Το υγρό στάδιο περιλαμβάνει</a:t>
            </a:r>
            <a:r>
              <a:rPr lang="el-GR" dirty="0" smtClean="0"/>
              <a:t>:</a:t>
            </a:r>
            <a:endParaRPr lang="el-GR" dirty="0"/>
          </a:p>
        </p:txBody>
      </p:sp>
      <p:sp>
        <p:nvSpPr>
          <p:cNvPr id="3" name="Content Placeholder 2"/>
          <p:cNvSpPr>
            <a:spLocks noGrp="1"/>
          </p:cNvSpPr>
          <p:nvPr>
            <p:ph idx="1"/>
          </p:nvPr>
        </p:nvSpPr>
        <p:spPr/>
        <p:txBody>
          <a:bodyPr>
            <a:normAutofit/>
          </a:bodyPr>
          <a:lstStyle/>
          <a:p>
            <a:pPr algn="just">
              <a:buFontTx/>
              <a:buChar char="•"/>
            </a:pPr>
            <a:r>
              <a:rPr lang="en-US" altLang="el-GR" sz="2400" b="1" dirty="0" smtClean="0"/>
              <a:t>To</a:t>
            </a:r>
            <a:r>
              <a:rPr lang="el-GR" altLang="el-GR" sz="2400" b="1" dirty="0" smtClean="0"/>
              <a:t> </a:t>
            </a:r>
            <a:r>
              <a:rPr lang="el-GR" altLang="el-GR" sz="2400" b="1" dirty="0"/>
              <a:t>κιβώτιο τροφοδοσίας (</a:t>
            </a:r>
            <a:r>
              <a:rPr lang="en-US" altLang="el-GR" sz="2400" b="1" dirty="0"/>
              <a:t>head box</a:t>
            </a:r>
            <a:r>
              <a:rPr lang="el-GR" altLang="el-GR" sz="2400" b="1" dirty="0"/>
              <a:t>)</a:t>
            </a:r>
          </a:p>
          <a:p>
            <a:pPr algn="just">
              <a:buFontTx/>
              <a:buChar char="•"/>
            </a:pPr>
            <a:r>
              <a:rPr lang="el-GR" altLang="el-GR" sz="2400" b="1" dirty="0">
                <a:solidFill>
                  <a:srgbClr val="820000"/>
                </a:solidFill>
              </a:rPr>
              <a:t>Το τμήμα διαμόρφωσης του ιστού (</a:t>
            </a:r>
            <a:r>
              <a:rPr lang="en-US" altLang="el-GR" sz="2400" b="1" dirty="0">
                <a:solidFill>
                  <a:srgbClr val="820000"/>
                </a:solidFill>
              </a:rPr>
              <a:t>forming section</a:t>
            </a:r>
            <a:r>
              <a:rPr lang="el-GR" altLang="el-GR" sz="2400" b="1" dirty="0">
                <a:solidFill>
                  <a:srgbClr val="820000"/>
                </a:solidFill>
              </a:rPr>
              <a:t>)</a:t>
            </a:r>
            <a:endParaRPr lang="en-US" altLang="el-GR" sz="2400" b="1" dirty="0">
              <a:solidFill>
                <a:srgbClr val="820000"/>
              </a:solidFill>
            </a:endParaRPr>
          </a:p>
          <a:p>
            <a:pPr algn="just">
              <a:buFontTx/>
              <a:buChar char="•"/>
            </a:pPr>
            <a:r>
              <a:rPr lang="en-US" altLang="el-GR" sz="2400" b="1" dirty="0">
                <a:solidFill>
                  <a:schemeClr val="tx2"/>
                </a:solidFill>
              </a:rPr>
              <a:t>To</a:t>
            </a:r>
            <a:r>
              <a:rPr lang="el-GR" altLang="el-GR" sz="2400" b="1" dirty="0">
                <a:solidFill>
                  <a:schemeClr val="tx2"/>
                </a:solidFill>
              </a:rPr>
              <a:t> τμήμα πρεσών ή πιεστήρια αφυδάτωσης (</a:t>
            </a:r>
            <a:r>
              <a:rPr lang="en-US" altLang="el-GR" sz="2400" b="1" dirty="0">
                <a:solidFill>
                  <a:schemeClr val="tx2"/>
                </a:solidFill>
              </a:rPr>
              <a:t>press section</a:t>
            </a:r>
            <a:r>
              <a:rPr lang="el-GR" altLang="el-GR" sz="2400" b="1" dirty="0">
                <a:solidFill>
                  <a:schemeClr val="tx2"/>
                </a:solidFill>
              </a:rPr>
              <a:t>)</a:t>
            </a:r>
          </a:p>
          <a:p>
            <a:endParaRPr lang="el-GR" sz="2400" dirty="0">
              <a:solidFill>
                <a:schemeClr val="tx2"/>
              </a:solidFill>
            </a:endParaRPr>
          </a:p>
        </p:txBody>
      </p:sp>
      <p:sp>
        <p:nvSpPr>
          <p:cNvPr id="6" name="Rectangle 5"/>
          <p:cNvSpPr/>
          <p:nvPr/>
        </p:nvSpPr>
        <p:spPr>
          <a:xfrm>
            <a:off x="395536" y="5085184"/>
            <a:ext cx="2483768" cy="646331"/>
          </a:xfrm>
          <a:prstGeom prst="rect">
            <a:avLst/>
          </a:prstGeom>
        </p:spPr>
        <p:txBody>
          <a:bodyPr wrap="square">
            <a:spAutoFit/>
          </a:bodyPr>
          <a:lstStyle/>
          <a:p>
            <a:pPr algn="r"/>
            <a:r>
              <a:rPr lang="en-US" altLang="el-GR" sz="1200" dirty="0">
                <a:solidFill>
                  <a:schemeClr val="tx1">
                    <a:lumMod val="75000"/>
                    <a:lumOff val="25000"/>
                  </a:schemeClr>
                </a:solidFill>
                <a:latin typeface="+mn-lt"/>
              </a:rPr>
              <a:t>Biermann</a:t>
            </a:r>
            <a:r>
              <a:rPr lang="el-GR" altLang="el-GR" sz="1200" dirty="0">
                <a:solidFill>
                  <a:schemeClr val="tx1">
                    <a:lumMod val="75000"/>
                    <a:lumOff val="25000"/>
                  </a:schemeClr>
                </a:solidFill>
                <a:latin typeface="+mn-lt"/>
              </a:rPr>
              <a:t> </a:t>
            </a:r>
            <a:r>
              <a:rPr lang="en-US" altLang="el-GR" sz="1200" dirty="0">
                <a:solidFill>
                  <a:schemeClr val="tx1">
                    <a:lumMod val="75000"/>
                    <a:lumOff val="25000"/>
                  </a:schemeClr>
                </a:solidFill>
                <a:latin typeface="+mn-lt"/>
              </a:rPr>
              <a:t>C.J., Handbook of pulping and papermaking, Second Edition, Academic Press, 1996</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4945475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5" descr="ap01-4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311816"/>
            <a:ext cx="8208962" cy="533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l-GR"/>
          </a:p>
        </p:txBody>
      </p:sp>
      <p:sp>
        <p:nvSpPr>
          <p:cNvPr id="3" name="TextBox 2"/>
          <p:cNvSpPr txBox="1"/>
          <p:nvPr/>
        </p:nvSpPr>
        <p:spPr>
          <a:xfrm>
            <a:off x="2303748" y="6490217"/>
            <a:ext cx="4536504" cy="276999"/>
          </a:xfrm>
          <a:prstGeom prst="rect">
            <a:avLst/>
          </a:prstGeom>
          <a:noFill/>
        </p:spPr>
        <p:txBody>
          <a:bodyPr wrap="square" rtlCol="0">
            <a:spAutoFit/>
          </a:bodyPr>
          <a:lstStyle/>
          <a:p>
            <a:pPr algn="ctr"/>
            <a:r>
              <a:rPr lang="en-US" sz="1200" dirty="0" smtClean="0">
                <a:solidFill>
                  <a:schemeClr val="tx1">
                    <a:lumMod val="75000"/>
                    <a:lumOff val="25000"/>
                  </a:schemeClr>
                </a:solidFill>
                <a:latin typeface="+mn-lt"/>
                <a:hlinkClick r:id="rId3"/>
              </a:rPr>
              <a:t>Alkaline Paper Advocate, </a:t>
            </a:r>
            <a:r>
              <a:rPr lang="en-US" sz="1200" dirty="0">
                <a:solidFill>
                  <a:schemeClr val="tx1">
                    <a:lumMod val="75000"/>
                    <a:lumOff val="25000"/>
                  </a:schemeClr>
                </a:solidFill>
                <a:latin typeface="+mn-lt"/>
                <a:hlinkClick r:id="rId3"/>
              </a:rPr>
              <a:t>Volume 1, Number </a:t>
            </a:r>
            <a:r>
              <a:rPr lang="en-US" sz="1200" dirty="0" smtClean="0">
                <a:solidFill>
                  <a:schemeClr val="tx1">
                    <a:lumMod val="75000"/>
                    <a:lumOff val="25000"/>
                  </a:schemeClr>
                </a:solidFill>
                <a:latin typeface="+mn-lt"/>
                <a:hlinkClick r:id="rId3"/>
              </a:rPr>
              <a:t>4Oct 1988</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16922574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6322" name="Rectangle 3"/>
          <p:cNvSpPr>
            <a:spLocks noGrp="1" noChangeArrowheads="1"/>
          </p:cNvSpPr>
          <p:nvPr>
            <p:ph idx="1"/>
          </p:nvPr>
        </p:nvSpPr>
        <p:spPr>
          <a:xfrm>
            <a:off x="457200" y="1196752"/>
            <a:ext cx="8229600" cy="3024336"/>
          </a:xfrm>
        </p:spPr>
        <p:txBody>
          <a:bodyPr>
            <a:noAutofit/>
          </a:bodyPr>
          <a:lstStyle/>
          <a:p>
            <a:r>
              <a:rPr lang="el-GR" altLang="el-GR" sz="2400" dirty="0" smtClean="0"/>
              <a:t>Ο πολτός πριν φθάσει στο κιβώτιο τροφοδοσίας βρίσκεται τοποθετημένος στην δεξαμενή τροφοδοσίας της </a:t>
            </a:r>
            <a:r>
              <a:rPr lang="el-GR" altLang="el-GR" sz="2400" dirty="0" err="1" smtClean="0"/>
              <a:t>χαρτοποιητικής</a:t>
            </a:r>
            <a:r>
              <a:rPr lang="el-GR" altLang="el-GR" sz="2400" dirty="0" smtClean="0"/>
              <a:t> μηχανής. </a:t>
            </a:r>
            <a:endParaRPr lang="en-US" altLang="el-GR" sz="2400" dirty="0" smtClean="0"/>
          </a:p>
          <a:p>
            <a:r>
              <a:rPr lang="el-GR" altLang="el-GR" sz="2400" dirty="0" smtClean="0"/>
              <a:t>Ακολούθως διέρχεται στο </a:t>
            </a:r>
            <a:r>
              <a:rPr lang="el-GR" altLang="el-GR" sz="2400" b="1" dirty="0" smtClean="0">
                <a:solidFill>
                  <a:schemeClr val="accent3">
                    <a:lumMod val="50000"/>
                  </a:schemeClr>
                </a:solidFill>
              </a:rPr>
              <a:t>δοχείο αραίωσης</a:t>
            </a:r>
            <a:r>
              <a:rPr lang="el-GR" altLang="el-GR" sz="2400" dirty="0" smtClean="0">
                <a:solidFill>
                  <a:schemeClr val="accent3">
                    <a:lumMod val="50000"/>
                  </a:schemeClr>
                </a:solidFill>
              </a:rPr>
              <a:t>, </a:t>
            </a:r>
            <a:r>
              <a:rPr lang="el-GR" altLang="el-GR" sz="2400" dirty="0" smtClean="0"/>
              <a:t>αφού ρυθμιστεί ο ρυθμός ροής του και εκεί αραιώνεται με μεγάλες ποσότητες νερού (περιεκτικότητα σε νερό 99%, ενώ οι </a:t>
            </a:r>
            <a:r>
              <a:rPr lang="el-GR" altLang="el-GR" sz="2400" b="1" dirty="0" smtClean="0">
                <a:solidFill>
                  <a:schemeClr val="accent3">
                    <a:lumMod val="50000"/>
                  </a:schemeClr>
                </a:solidFill>
              </a:rPr>
              <a:t>ίνες αποτελούν το 1%</a:t>
            </a:r>
            <a:r>
              <a:rPr lang="el-GR" altLang="el-GR" sz="2400" b="1" dirty="0" smtClean="0">
                <a:solidFill>
                  <a:schemeClr val="accent2"/>
                </a:solidFill>
              </a:rPr>
              <a:t> </a:t>
            </a:r>
            <a:r>
              <a:rPr lang="el-GR" altLang="el-GR" sz="2400" dirty="0" smtClean="0"/>
              <a:t>ή αλλιώς έως πυκνότητα πολτού 4-5 </a:t>
            </a:r>
            <a:r>
              <a:rPr lang="en-US" altLang="el-GR" sz="2400" dirty="0" smtClean="0"/>
              <a:t>g</a:t>
            </a:r>
            <a:r>
              <a:rPr lang="el-GR" altLang="el-GR" sz="2400" dirty="0" smtClean="0"/>
              <a:t>/</a:t>
            </a:r>
            <a:r>
              <a:rPr lang="en-US" altLang="el-GR" sz="2400" dirty="0" smtClean="0"/>
              <a:t>l</a:t>
            </a:r>
            <a:r>
              <a:rPr lang="el-GR" altLang="el-GR" sz="2400" dirty="0" smtClean="0"/>
              <a:t>).</a:t>
            </a:r>
            <a:endParaRPr lang="en-US" altLang="el-GR" sz="2400" dirty="0" smtClean="0"/>
          </a:p>
          <a:p>
            <a:pPr algn="just" eaLnBrk="1" hangingPunct="1">
              <a:lnSpc>
                <a:spcPct val="80000"/>
              </a:lnSpc>
              <a:buFontTx/>
              <a:buNone/>
            </a:pPr>
            <a:endParaRPr lang="en-US" altLang="el-GR" sz="2400" b="1" dirty="0" smtClean="0">
              <a:solidFill>
                <a:schemeClr val="accent2"/>
              </a:solidFill>
            </a:endParaRPr>
          </a:p>
          <a:p>
            <a:pPr algn="just" eaLnBrk="1" hangingPunct="1">
              <a:lnSpc>
                <a:spcPct val="80000"/>
              </a:lnSpc>
              <a:buFontTx/>
              <a:buNone/>
            </a:pPr>
            <a:r>
              <a:rPr lang="en-US" altLang="el-GR" sz="2400" b="1" dirty="0" smtClean="0">
                <a:solidFill>
                  <a:schemeClr val="accent2"/>
                </a:solidFill>
              </a:rPr>
              <a:t>	</a:t>
            </a:r>
            <a:endParaRPr lang="el-GR" altLang="el-GR" sz="2400" dirty="0" smtClean="0">
              <a:solidFill>
                <a:schemeClr val="accent2"/>
              </a:solidFill>
            </a:endParaRPr>
          </a:p>
        </p:txBody>
      </p:sp>
      <p:pic>
        <p:nvPicPr>
          <p:cNvPr id="56323" name="Picture 4" descr="ap01-4b"/>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76056" y="3909564"/>
            <a:ext cx="3384376" cy="256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436096" y="6467417"/>
            <a:ext cx="2664296" cy="461665"/>
          </a:xfrm>
          <a:prstGeom prst="rect">
            <a:avLst/>
          </a:prstGeom>
          <a:noFill/>
        </p:spPr>
        <p:txBody>
          <a:bodyPr wrap="square" rtlCol="0">
            <a:spAutoFit/>
          </a:bodyPr>
          <a:lstStyle/>
          <a:p>
            <a:pPr algn="ctr"/>
            <a:r>
              <a:rPr lang="en-US" sz="1200" dirty="0" smtClean="0">
                <a:solidFill>
                  <a:schemeClr val="tx1">
                    <a:lumMod val="75000"/>
                    <a:lumOff val="25000"/>
                  </a:schemeClr>
                </a:solidFill>
                <a:latin typeface="+mn-lt"/>
                <a:hlinkClick r:id="rId3"/>
              </a:rPr>
              <a:t>Alkaline Paper Advocate, </a:t>
            </a:r>
            <a:r>
              <a:rPr lang="en-US" sz="1200" dirty="0">
                <a:solidFill>
                  <a:schemeClr val="tx1">
                    <a:lumMod val="75000"/>
                    <a:lumOff val="25000"/>
                  </a:schemeClr>
                </a:solidFill>
                <a:latin typeface="+mn-lt"/>
                <a:hlinkClick r:id="rId3"/>
              </a:rPr>
              <a:t>Volume 1, Number </a:t>
            </a:r>
            <a:r>
              <a:rPr lang="en-US" sz="1200" dirty="0" smtClean="0">
                <a:solidFill>
                  <a:schemeClr val="tx1">
                    <a:lumMod val="75000"/>
                    <a:lumOff val="25000"/>
                  </a:schemeClr>
                </a:solidFill>
                <a:latin typeface="+mn-lt"/>
                <a:hlinkClick r:id="rId3"/>
              </a:rPr>
              <a:t>4Oct 1988</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34099686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7346" name="Rectangle 3"/>
          <p:cNvSpPr>
            <a:spLocks noGrp="1" noChangeArrowheads="1"/>
          </p:cNvSpPr>
          <p:nvPr>
            <p:ph idx="1"/>
          </p:nvPr>
        </p:nvSpPr>
        <p:spPr/>
        <p:txBody>
          <a:bodyPr/>
          <a:lstStyle/>
          <a:p>
            <a:r>
              <a:rPr lang="el-GR" altLang="el-GR" sz="2800" dirty="0" smtClean="0"/>
              <a:t>Πολύ σημαντικό είναι το επόμενο στάδιο κατά το οποίο ο πολτός διέρχεται από ένα </a:t>
            </a:r>
            <a:r>
              <a:rPr lang="el-GR" altLang="el-GR" sz="2800" b="1" dirty="0" smtClean="0">
                <a:solidFill>
                  <a:schemeClr val="accent3">
                    <a:lumMod val="50000"/>
                  </a:schemeClr>
                </a:solidFill>
              </a:rPr>
              <a:t>περιστρεφόμενο κόσκινο</a:t>
            </a:r>
            <a:r>
              <a:rPr lang="el-GR" altLang="el-GR" sz="2800" b="1" dirty="0" smtClean="0">
                <a:solidFill>
                  <a:schemeClr val="accent2"/>
                </a:solidFill>
              </a:rPr>
              <a:t> </a:t>
            </a:r>
            <a:r>
              <a:rPr lang="el-GR" altLang="el-GR" sz="2800" dirty="0" smtClean="0"/>
              <a:t>που συγκρατεί οτιδήποτε έχει μέγεθος μεγαλύτερο από αυτό των ινών.</a:t>
            </a:r>
            <a:endParaRPr lang="en-US" altLang="el-GR" sz="2800" dirty="0" smtClean="0"/>
          </a:p>
          <a:p>
            <a:r>
              <a:rPr lang="el-GR" altLang="el-GR" sz="2800" dirty="0" smtClean="0"/>
              <a:t>Κατόπιν, αναλαμβάνουν ρόλο οι </a:t>
            </a:r>
            <a:r>
              <a:rPr lang="el-GR" altLang="el-GR" sz="2800" b="1" dirty="0" smtClean="0">
                <a:solidFill>
                  <a:schemeClr val="accent3">
                    <a:lumMod val="50000"/>
                  </a:schemeClr>
                </a:solidFill>
              </a:rPr>
              <a:t>φυγοκεντρικοί καθαριστές</a:t>
            </a:r>
            <a:r>
              <a:rPr lang="el-GR" altLang="el-GR" sz="2800" b="1" dirty="0" smtClean="0">
                <a:solidFill>
                  <a:schemeClr val="accent2"/>
                </a:solidFill>
              </a:rPr>
              <a:t> </a:t>
            </a:r>
            <a:r>
              <a:rPr lang="el-GR" altLang="el-GR" sz="2800" dirty="0" smtClean="0"/>
              <a:t>με τους οποίους απομακρύνεται η άμμος, μεταλλικά ρινίσματα προερχόμενα π.χ. από την φθορά των μεταλλικών στοιχείων των τριβείων κ.α. </a:t>
            </a:r>
          </a:p>
        </p:txBody>
      </p:sp>
    </p:spTree>
    <p:extLst>
      <p:ext uri="{BB962C8B-B14F-4D97-AF65-F5344CB8AC3E}">
        <p14:creationId xmlns:p14="http://schemas.microsoft.com/office/powerpoint/2010/main" val="8589554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8370" name="Rectangle 3"/>
          <p:cNvSpPr>
            <a:spLocks noGrp="1" noChangeArrowheads="1"/>
          </p:cNvSpPr>
          <p:nvPr>
            <p:ph idx="1"/>
          </p:nvPr>
        </p:nvSpPr>
        <p:spPr/>
        <p:txBody>
          <a:bodyPr/>
          <a:lstStyle/>
          <a:p>
            <a:pPr eaLnBrk="1" hangingPunct="1"/>
            <a:r>
              <a:rPr lang="el-GR" altLang="el-GR" sz="2400" dirty="0" smtClean="0"/>
              <a:t>Στη συνέχεια βρίσκεται </a:t>
            </a:r>
            <a:r>
              <a:rPr lang="el-GR" altLang="el-GR" sz="2400" b="1" dirty="0" smtClean="0">
                <a:solidFill>
                  <a:srgbClr val="820000"/>
                </a:solidFill>
              </a:rPr>
              <a:t>το κιβώτιο τροφοδοσίας </a:t>
            </a:r>
            <a:r>
              <a:rPr lang="el-GR" altLang="el-GR" sz="2400" dirty="0" smtClean="0"/>
              <a:t>το οποίο τροφοδοτείται με αιώρημα πολτού σε τέτοιο ρυθμό (ποσότητα) ώστε </a:t>
            </a:r>
            <a:r>
              <a:rPr lang="el-GR" altLang="el-GR" sz="2400" b="1" dirty="0" smtClean="0">
                <a:solidFill>
                  <a:srgbClr val="820000"/>
                </a:solidFill>
              </a:rPr>
              <a:t>η τροφοδοσία </a:t>
            </a:r>
            <a:r>
              <a:rPr lang="el-GR" altLang="el-GR" sz="2400" dirty="0" smtClean="0"/>
              <a:t>να είναι</a:t>
            </a:r>
            <a:r>
              <a:rPr lang="el-GR" altLang="el-GR" sz="2400" dirty="0" smtClean="0">
                <a:solidFill>
                  <a:srgbClr val="820000"/>
                </a:solidFill>
              </a:rPr>
              <a:t> </a:t>
            </a:r>
            <a:r>
              <a:rPr lang="el-GR" altLang="el-GR" sz="2400" b="1" dirty="0" smtClean="0">
                <a:solidFill>
                  <a:srgbClr val="820000"/>
                </a:solidFill>
              </a:rPr>
              <a:t>σταθερή </a:t>
            </a:r>
            <a:r>
              <a:rPr lang="el-GR" altLang="el-GR" sz="2400" dirty="0" smtClean="0"/>
              <a:t>και χωρίς διακυμάνσεις.</a:t>
            </a:r>
          </a:p>
          <a:p>
            <a:pPr eaLnBrk="1" hangingPunct="1"/>
            <a:r>
              <a:rPr lang="el-GR" altLang="el-GR" sz="2400" dirty="0" smtClean="0"/>
              <a:t>Το κιβώτιο τροφοδοσίας έχει μήκος τέτοιο ώστε να καταλαμβάνει όλο το πλάτος της μηχανής.</a:t>
            </a:r>
          </a:p>
          <a:p>
            <a:pPr eaLnBrk="1" hangingPunct="1"/>
            <a:r>
              <a:rPr lang="el-GR" altLang="el-GR" sz="2400" dirty="0" smtClean="0"/>
              <a:t>Ο πολτός είναι σε συνεχή κίνηση, ενώ διέρχεται και από κόσκινο για την εξασφάλιση της </a:t>
            </a:r>
            <a:r>
              <a:rPr lang="el-GR" altLang="el-GR" sz="2400" dirty="0" err="1" smtClean="0"/>
              <a:t>ομογενοποίησής</a:t>
            </a:r>
            <a:r>
              <a:rPr lang="el-GR" altLang="el-GR" sz="2400" dirty="0" smtClean="0"/>
              <a:t> του. </a:t>
            </a:r>
          </a:p>
        </p:txBody>
      </p:sp>
      <p:pic>
        <p:nvPicPr>
          <p:cNvPr id="58371"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2848" b="4192"/>
          <a:stretch/>
        </p:blipFill>
        <p:spPr bwMode="auto">
          <a:xfrm>
            <a:off x="899592" y="4411271"/>
            <a:ext cx="3925131" cy="2276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6" descr="ap01-4b"/>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48064" y="4294875"/>
            <a:ext cx="3316342" cy="2509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25981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9394" name="Rectangle 3"/>
          <p:cNvSpPr>
            <a:spLocks noGrp="1" noChangeArrowheads="1"/>
          </p:cNvSpPr>
          <p:nvPr>
            <p:ph idx="1"/>
          </p:nvPr>
        </p:nvSpPr>
        <p:spPr/>
        <p:txBody>
          <a:bodyPr>
            <a:normAutofit/>
          </a:bodyPr>
          <a:lstStyle/>
          <a:p>
            <a:r>
              <a:rPr lang="el-GR" altLang="el-GR" sz="2400" dirty="0" smtClean="0"/>
              <a:t>Μετά, ο πολτός οδηγείται με την πίεση της αντλίας ανάμιξης, μέσω </a:t>
            </a:r>
            <a:r>
              <a:rPr lang="el-GR" altLang="el-GR" sz="2400" dirty="0" err="1" smtClean="0"/>
              <a:t>ακροφυσίων</a:t>
            </a:r>
            <a:r>
              <a:rPr lang="el-GR" altLang="el-GR" sz="2400" dirty="0" smtClean="0"/>
              <a:t>, στο </a:t>
            </a:r>
            <a:r>
              <a:rPr lang="el-GR" altLang="el-GR" sz="2400" b="1" dirty="0" smtClean="0">
                <a:solidFill>
                  <a:srgbClr val="820000"/>
                </a:solidFill>
              </a:rPr>
              <a:t>πλέγμα διαμόρφωσης </a:t>
            </a:r>
            <a:r>
              <a:rPr lang="el-GR" altLang="el-GR" sz="2400" dirty="0" smtClean="0"/>
              <a:t>του ιστού την </a:t>
            </a:r>
            <a:r>
              <a:rPr lang="el-GR" altLang="el-GR" sz="2400" dirty="0" err="1" smtClean="0"/>
              <a:t>κρισσάρα</a:t>
            </a:r>
            <a:r>
              <a:rPr lang="el-GR" altLang="el-GR" sz="2400" dirty="0" smtClean="0"/>
              <a:t> </a:t>
            </a:r>
            <a:r>
              <a:rPr lang="el-GR" altLang="el-GR" sz="2400" b="1" dirty="0" smtClean="0">
                <a:solidFill>
                  <a:srgbClr val="820000"/>
                </a:solidFill>
              </a:rPr>
              <a:t>(</a:t>
            </a:r>
            <a:r>
              <a:rPr lang="en-US" altLang="el-GR" sz="2400" b="1" dirty="0" smtClean="0">
                <a:solidFill>
                  <a:srgbClr val="820000"/>
                </a:solidFill>
              </a:rPr>
              <a:t>wire</a:t>
            </a:r>
            <a:r>
              <a:rPr lang="el-GR" altLang="el-GR" sz="2400" b="1" dirty="0" smtClean="0">
                <a:solidFill>
                  <a:srgbClr val="820000"/>
                </a:solidFill>
              </a:rPr>
              <a:t>).</a:t>
            </a:r>
            <a:endParaRPr lang="en-US" altLang="el-GR" sz="2400" b="1" dirty="0" smtClean="0">
              <a:solidFill>
                <a:srgbClr val="820000"/>
              </a:solidFill>
            </a:endParaRPr>
          </a:p>
          <a:p>
            <a:r>
              <a:rPr lang="el-GR" altLang="el-GR" sz="2400" dirty="0" smtClean="0"/>
              <a:t>Σε παλαιότερες </a:t>
            </a:r>
            <a:r>
              <a:rPr lang="el-GR" altLang="el-GR" sz="2400" dirty="0" err="1" smtClean="0"/>
              <a:t>χαρτοποιητικές</a:t>
            </a:r>
            <a:r>
              <a:rPr lang="el-GR" altLang="el-GR" sz="2400" dirty="0" smtClean="0"/>
              <a:t> μηχανές υπήρχε ένα ρυθμιζόμενο άνοιγμα σε όλο το μήκος του κιβωτίου και από αυτό μεταφέρονταν ο πολτός στην </a:t>
            </a:r>
            <a:r>
              <a:rPr lang="el-GR" altLang="el-GR" sz="2400" dirty="0" err="1" smtClean="0"/>
              <a:t>κρισσάρα</a:t>
            </a:r>
            <a:r>
              <a:rPr lang="el-GR" altLang="el-GR" sz="2400" dirty="0" smtClean="0"/>
              <a:t>, με την βοήθεια ενός κεκλιμένου επιπέδου. </a:t>
            </a:r>
          </a:p>
        </p:txBody>
      </p:sp>
      <p:pic>
        <p:nvPicPr>
          <p:cNvPr id="59395" name="Picture 4" descr="ap01-4b"/>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16016" y="3573016"/>
            <a:ext cx="3982416" cy="301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436096" y="6467417"/>
            <a:ext cx="2664296" cy="461665"/>
          </a:xfrm>
          <a:prstGeom prst="rect">
            <a:avLst/>
          </a:prstGeom>
          <a:noFill/>
        </p:spPr>
        <p:txBody>
          <a:bodyPr wrap="square" rtlCol="0">
            <a:spAutoFit/>
          </a:bodyPr>
          <a:lstStyle/>
          <a:p>
            <a:pPr algn="ctr"/>
            <a:r>
              <a:rPr lang="en-US" sz="1200" dirty="0" smtClean="0">
                <a:solidFill>
                  <a:schemeClr val="tx1">
                    <a:lumMod val="75000"/>
                    <a:lumOff val="25000"/>
                  </a:schemeClr>
                </a:solidFill>
                <a:latin typeface="+mn-lt"/>
                <a:hlinkClick r:id="rId3"/>
              </a:rPr>
              <a:t>Alkaline Paper Advocate, </a:t>
            </a:r>
            <a:r>
              <a:rPr lang="en-US" sz="1200" dirty="0">
                <a:solidFill>
                  <a:schemeClr val="tx1">
                    <a:lumMod val="75000"/>
                    <a:lumOff val="25000"/>
                  </a:schemeClr>
                </a:solidFill>
                <a:latin typeface="+mn-lt"/>
                <a:hlinkClick r:id="rId3"/>
              </a:rPr>
              <a:t>Volume 1, Number </a:t>
            </a:r>
            <a:r>
              <a:rPr lang="en-US" sz="1200" dirty="0" smtClean="0">
                <a:solidFill>
                  <a:schemeClr val="tx1">
                    <a:lumMod val="75000"/>
                    <a:lumOff val="25000"/>
                  </a:schemeClr>
                </a:solidFill>
                <a:latin typeface="+mn-lt"/>
                <a:hlinkClick r:id="rId3"/>
              </a:rPr>
              <a:t>4Oct 1988</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1868868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10242" name="Rectangle 3"/>
          <p:cNvSpPr>
            <a:spLocks noGrp="1" noChangeArrowheads="1"/>
          </p:cNvSpPr>
          <p:nvPr>
            <p:ph idx="1"/>
          </p:nvPr>
        </p:nvSpPr>
        <p:spPr/>
        <p:txBody>
          <a:bodyPr/>
          <a:lstStyle/>
          <a:p>
            <a:r>
              <a:rPr lang="el-GR" altLang="el-GR" sz="2400" dirty="0" smtClean="0"/>
              <a:t>Ο</a:t>
            </a:r>
            <a:r>
              <a:rPr lang="el-GR" altLang="el-GR" sz="2400" b="1" dirty="0" smtClean="0">
                <a:solidFill>
                  <a:schemeClr val="accent2"/>
                </a:solidFill>
              </a:rPr>
              <a:t> </a:t>
            </a:r>
            <a:r>
              <a:rPr lang="el-GR" altLang="el-GR" sz="2400" b="1" dirty="0" err="1" smtClean="0">
                <a:solidFill>
                  <a:srgbClr val="820000"/>
                </a:solidFill>
              </a:rPr>
              <a:t>πολτοποιητής</a:t>
            </a:r>
            <a:r>
              <a:rPr lang="el-GR" altLang="el-GR" sz="2400" b="1" dirty="0" smtClean="0">
                <a:solidFill>
                  <a:schemeClr val="accent2"/>
                </a:solidFill>
              </a:rPr>
              <a:t> </a:t>
            </a:r>
            <a:r>
              <a:rPr lang="el-GR" altLang="el-GR" sz="2400" dirty="0" smtClean="0"/>
              <a:t>είναι μία μεγάλη δεξαμενή με </a:t>
            </a:r>
            <a:r>
              <a:rPr lang="el-GR" altLang="el-GR" sz="2400" b="1" dirty="0" smtClean="0">
                <a:solidFill>
                  <a:srgbClr val="820000"/>
                </a:solidFill>
              </a:rPr>
              <a:t>ισχυρό αναδευτήρα</a:t>
            </a:r>
            <a:r>
              <a:rPr lang="el-GR" altLang="el-GR" sz="2400" b="1" dirty="0" smtClean="0">
                <a:solidFill>
                  <a:schemeClr val="accent2"/>
                </a:solidFill>
              </a:rPr>
              <a:t> </a:t>
            </a:r>
            <a:r>
              <a:rPr lang="el-GR" altLang="el-GR" sz="2400" dirty="0" smtClean="0"/>
              <a:t>στον πυθμένα της, που διατηρεί σε συνεχή ανάδευση τον πολτό.</a:t>
            </a:r>
            <a:endParaRPr lang="en-US" altLang="el-GR" sz="2400" dirty="0" smtClean="0"/>
          </a:p>
          <a:p>
            <a:r>
              <a:rPr lang="el-GR" altLang="el-GR" sz="2400" dirty="0" smtClean="0"/>
              <a:t>Μία σημαντική απαίτηση είναι οι δεξαμενές πολτοποίησης να είναι με τέτοιο τρόπο κατασκευασμένες ώστε να έχουν </a:t>
            </a:r>
            <a:r>
              <a:rPr lang="el-GR" altLang="el-GR" sz="2400" b="1" dirty="0" smtClean="0">
                <a:solidFill>
                  <a:srgbClr val="820000"/>
                </a:solidFill>
              </a:rPr>
              <a:t>υπό συνεχή ανάδευση</a:t>
            </a:r>
            <a:r>
              <a:rPr lang="el-GR" altLang="el-GR" sz="2400" dirty="0" smtClean="0">
                <a:solidFill>
                  <a:srgbClr val="820000"/>
                </a:solidFill>
              </a:rPr>
              <a:t> </a:t>
            </a:r>
            <a:r>
              <a:rPr lang="el-GR" altLang="el-GR" sz="2400" dirty="0" smtClean="0"/>
              <a:t>το περιεχόμενό τους.</a:t>
            </a:r>
            <a:endParaRPr lang="en-US" altLang="el-GR" sz="2400" dirty="0" smtClean="0"/>
          </a:p>
          <a:p>
            <a:r>
              <a:rPr lang="el-GR" altLang="el-GR" sz="2400" dirty="0" smtClean="0"/>
              <a:t>Σε αυτό το σημείο να αναφερθεί ότι είναι πολύ σημαντικό να μην προστεθούν στον </a:t>
            </a:r>
            <a:r>
              <a:rPr lang="el-GR" altLang="el-GR" sz="2400" dirty="0" err="1" smtClean="0"/>
              <a:t>πολτοποιητή</a:t>
            </a:r>
            <a:r>
              <a:rPr lang="el-GR" altLang="el-GR" sz="2400" dirty="0" smtClean="0"/>
              <a:t> </a:t>
            </a:r>
            <a:r>
              <a:rPr lang="el-GR" altLang="el-GR" sz="2400" b="1" dirty="0" smtClean="0">
                <a:solidFill>
                  <a:srgbClr val="820000"/>
                </a:solidFill>
              </a:rPr>
              <a:t>προσμίξεις</a:t>
            </a:r>
            <a:r>
              <a:rPr lang="el-GR" altLang="el-GR" sz="2400" b="1" dirty="0" smtClean="0">
                <a:solidFill>
                  <a:srgbClr val="CC3399"/>
                </a:solidFill>
              </a:rPr>
              <a:t> </a:t>
            </a:r>
            <a:r>
              <a:rPr lang="el-GR" altLang="el-GR" sz="2400" dirty="0" smtClean="0"/>
              <a:t>ξένες προς τη φύση του πολτού (π.χ. από λάθος).</a:t>
            </a:r>
            <a:endParaRPr lang="en-US" altLang="el-GR" sz="2400" dirty="0" smtClean="0"/>
          </a:p>
          <a:p>
            <a:r>
              <a:rPr lang="el-GR" altLang="el-GR" sz="2400" dirty="0" smtClean="0"/>
              <a:t>Κάτι τέτοιο όμως είναι σχεδόν αδύνατον. Οι προσμίξεις οδηγούν σε </a:t>
            </a:r>
            <a:r>
              <a:rPr lang="el-GR" altLang="el-GR" sz="2400" b="1" dirty="0" smtClean="0">
                <a:solidFill>
                  <a:srgbClr val="820000"/>
                </a:solidFill>
              </a:rPr>
              <a:t>ποιοτική υποβάθμιση </a:t>
            </a:r>
            <a:r>
              <a:rPr lang="el-GR" altLang="el-GR" sz="2400" dirty="0" smtClean="0"/>
              <a:t>της παραγωγής. </a:t>
            </a:r>
          </a:p>
        </p:txBody>
      </p:sp>
    </p:spTree>
    <p:extLst>
      <p:ext uri="{BB962C8B-B14F-4D97-AF65-F5344CB8AC3E}">
        <p14:creationId xmlns:p14="http://schemas.microsoft.com/office/powerpoint/2010/main" val="38234198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a:spcAft>
                <a:spcPts val="600"/>
              </a:spcAft>
            </a:pPr>
            <a:r>
              <a:rPr lang="el-GR" altLang="el-GR" sz="2800" dirty="0"/>
              <a:t>Η</a:t>
            </a:r>
            <a:r>
              <a:rPr lang="el-GR" altLang="el-GR" sz="2800" b="1" dirty="0">
                <a:solidFill>
                  <a:schemeClr val="accent2"/>
                </a:solidFill>
              </a:rPr>
              <a:t> </a:t>
            </a:r>
            <a:r>
              <a:rPr lang="el-GR" altLang="el-GR" sz="2800" b="1" dirty="0">
                <a:solidFill>
                  <a:srgbClr val="820000"/>
                </a:solidFill>
              </a:rPr>
              <a:t>ταχύτητα λειτουργίας της αντλίας </a:t>
            </a:r>
            <a:r>
              <a:rPr lang="el-GR" altLang="el-GR" sz="2800" dirty="0"/>
              <a:t>είναι ένας καθοριστικός παράγοντας για το σχηματισμό του φύλλου του χαρτιού και προφανώς για το ποιοτικό χαρακτηριστικό, βάρος ανά επιφάνεια χαρτιού.</a:t>
            </a:r>
            <a:endParaRPr lang="en-US" altLang="el-GR" sz="2800" dirty="0"/>
          </a:p>
          <a:p>
            <a:pPr>
              <a:spcAft>
                <a:spcPts val="600"/>
              </a:spcAft>
            </a:pPr>
            <a:r>
              <a:rPr lang="el-GR" altLang="el-GR" sz="2800" dirty="0" smtClean="0"/>
              <a:t>Σε </a:t>
            </a:r>
            <a:r>
              <a:rPr lang="el-GR" altLang="el-GR" sz="2800" dirty="0"/>
              <a:t>σχήμα που ακολουθεί απεικονίζεται η δομή μιας </a:t>
            </a:r>
            <a:r>
              <a:rPr lang="el-GR" altLang="el-GR" sz="2800" dirty="0" err="1"/>
              <a:t>χαρτοποιητικής</a:t>
            </a:r>
            <a:r>
              <a:rPr lang="el-GR" altLang="el-GR" sz="2800" dirty="0"/>
              <a:t> μηχανής που κινείται με ταχύτητα 2150 </a:t>
            </a:r>
            <a:r>
              <a:rPr lang="en-US" altLang="el-GR" sz="2800" dirty="0"/>
              <a:t>m</a:t>
            </a:r>
            <a:r>
              <a:rPr lang="el-GR" altLang="el-GR" sz="2800" dirty="0"/>
              <a:t>/</a:t>
            </a:r>
            <a:r>
              <a:rPr lang="en-US" altLang="el-GR" sz="2800" dirty="0"/>
              <a:t>min</a:t>
            </a:r>
            <a:r>
              <a:rPr lang="el-GR" altLang="el-GR" sz="2800" dirty="0"/>
              <a:t> για παραγωγή χαρτιού βάρους ανά επιφάνεια 45 </a:t>
            </a:r>
            <a:r>
              <a:rPr lang="en-US" altLang="el-GR" sz="2800" dirty="0"/>
              <a:t>g</a:t>
            </a:r>
            <a:r>
              <a:rPr lang="el-GR" altLang="el-GR" sz="2800" dirty="0"/>
              <a:t>/</a:t>
            </a:r>
            <a:r>
              <a:rPr lang="en-US" altLang="el-GR" sz="2800" dirty="0"/>
              <a:t>m</a:t>
            </a:r>
            <a:r>
              <a:rPr lang="el-GR" altLang="el-GR" sz="2800" dirty="0"/>
              <a:t>2. </a:t>
            </a:r>
          </a:p>
          <a:p>
            <a:pPr>
              <a:spcAft>
                <a:spcPts val="600"/>
              </a:spcAft>
            </a:pPr>
            <a:endParaRPr lang="el-GR" sz="2800" dirty="0"/>
          </a:p>
        </p:txBody>
      </p:sp>
    </p:spTree>
    <p:extLst>
      <p:ext uri="{BB962C8B-B14F-4D97-AF65-F5344CB8AC3E}">
        <p14:creationId xmlns:p14="http://schemas.microsoft.com/office/powerpoint/2010/main" val="19893637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913" y="1196752"/>
            <a:ext cx="7947025" cy="542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l-GR"/>
          </a:p>
        </p:txBody>
      </p:sp>
    </p:spTree>
    <p:extLst>
      <p:ext uri="{BB962C8B-B14F-4D97-AF65-F5344CB8AC3E}">
        <p14:creationId xmlns:p14="http://schemas.microsoft.com/office/powerpoint/2010/main" val="11882596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p:txBody>
          <a:bodyPr>
            <a:normAutofit/>
          </a:bodyPr>
          <a:lstStyle/>
          <a:p>
            <a:r>
              <a:rPr lang="el-GR" altLang="el-GR" sz="2800" dirty="0" smtClean="0"/>
              <a:t>Να </a:t>
            </a:r>
            <a:r>
              <a:rPr lang="el-GR" altLang="el-GR" sz="2800" dirty="0"/>
              <a:t>σημειωθεί ότι για παραγωγή χαρτιού με μικρό βάρος ρυθμίζεται η ταχύτητα λειτουργίας της μηχανής να είναι μικρή και αντίστροφα.</a:t>
            </a:r>
            <a:endParaRPr lang="en-US" altLang="el-GR" sz="2800" dirty="0"/>
          </a:p>
          <a:p>
            <a:r>
              <a:rPr lang="el-GR" altLang="el-GR" sz="2800" dirty="0" smtClean="0"/>
              <a:t>Το </a:t>
            </a:r>
            <a:r>
              <a:rPr lang="el-GR" altLang="el-GR" sz="2800" dirty="0"/>
              <a:t>δε </a:t>
            </a:r>
            <a:r>
              <a:rPr lang="el-GR" altLang="el-GR" sz="2800" b="1" dirty="0">
                <a:solidFill>
                  <a:srgbClr val="820000"/>
                </a:solidFill>
              </a:rPr>
              <a:t>κιβώτιο τροφοδοσίας </a:t>
            </a:r>
            <a:r>
              <a:rPr lang="el-GR" altLang="el-GR" sz="2800" dirty="0"/>
              <a:t>παίζει πολύ σημαντικό ρόλο στην </a:t>
            </a:r>
            <a:r>
              <a:rPr lang="el-GR" altLang="el-GR" sz="2800" b="1" dirty="0">
                <a:solidFill>
                  <a:srgbClr val="820000"/>
                </a:solidFill>
              </a:rPr>
              <a:t>ομοιογένεια - ομαλότητα </a:t>
            </a:r>
            <a:r>
              <a:rPr lang="el-GR" altLang="el-GR" sz="2800" dirty="0"/>
              <a:t>που θα προσδοθεί στην επιφάνεια του χαρτιού.</a:t>
            </a:r>
            <a:endParaRPr lang="en-US" altLang="el-GR" sz="2800" dirty="0"/>
          </a:p>
          <a:p>
            <a:r>
              <a:rPr lang="el-GR" altLang="el-GR" sz="2800" dirty="0" smtClean="0"/>
              <a:t>Συγκεκριμένα</a:t>
            </a:r>
            <a:r>
              <a:rPr lang="el-GR" altLang="el-GR" sz="2800" dirty="0"/>
              <a:t>, η πυκνότητα του πολτού, ο ρυθμός τροφοδοσίας και η ταχύτητα της μηχανής είναι καθοριστικοί παράμετροι. </a:t>
            </a:r>
          </a:p>
          <a:p>
            <a:endParaRPr lang="el-GR" sz="2800" dirty="0"/>
          </a:p>
        </p:txBody>
      </p:sp>
    </p:spTree>
    <p:extLst>
      <p:ext uri="{BB962C8B-B14F-4D97-AF65-F5344CB8AC3E}">
        <p14:creationId xmlns:p14="http://schemas.microsoft.com/office/powerpoint/2010/main" val="35087932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62466" name="Rectangle 3"/>
          <p:cNvSpPr>
            <a:spLocks noGrp="1" noChangeArrowheads="1"/>
          </p:cNvSpPr>
          <p:nvPr>
            <p:ph idx="1"/>
          </p:nvPr>
        </p:nvSpPr>
        <p:spPr/>
        <p:txBody>
          <a:bodyPr>
            <a:normAutofit/>
          </a:bodyPr>
          <a:lstStyle/>
          <a:p>
            <a:pPr>
              <a:defRPr/>
            </a:pPr>
            <a:r>
              <a:rPr lang="el-GR" sz="2400" dirty="0" smtClean="0"/>
              <a:t>Το</a:t>
            </a:r>
            <a:r>
              <a:rPr lang="el-GR" sz="2400" b="1" dirty="0" smtClean="0">
                <a:solidFill>
                  <a:schemeClr val="accent2"/>
                </a:solidFill>
              </a:rPr>
              <a:t> </a:t>
            </a:r>
            <a:r>
              <a:rPr lang="el-GR" sz="2400" b="1" dirty="0" smtClean="0">
                <a:solidFill>
                  <a:srgbClr val="820000"/>
                </a:solidFill>
              </a:rPr>
              <a:t>τμήμα διαμόρφωσης του ιστού </a:t>
            </a:r>
            <a:r>
              <a:rPr lang="el-GR" sz="2400" dirty="0" smtClean="0"/>
              <a:t>αποτελείται από μία μεταφορική ταινία που περιλαμβάνει ένα </a:t>
            </a:r>
            <a:r>
              <a:rPr lang="el-GR" sz="2400" b="1" dirty="0" smtClean="0">
                <a:solidFill>
                  <a:srgbClr val="820000"/>
                </a:solidFill>
              </a:rPr>
              <a:t>κινούμενο πλέγμα την </a:t>
            </a:r>
            <a:r>
              <a:rPr lang="el-GR" sz="2400" b="1" dirty="0" err="1" smtClean="0">
                <a:solidFill>
                  <a:srgbClr val="820000"/>
                </a:solidFill>
              </a:rPr>
              <a:t>κρισσάρα</a:t>
            </a:r>
            <a:r>
              <a:rPr lang="el-GR" sz="2400" b="1" dirty="0" smtClean="0">
                <a:solidFill>
                  <a:srgbClr val="820000"/>
                </a:solidFill>
              </a:rPr>
              <a:t> (</a:t>
            </a:r>
            <a:r>
              <a:rPr lang="en-US" sz="2400" b="1" dirty="0" smtClean="0">
                <a:solidFill>
                  <a:srgbClr val="820000"/>
                </a:solidFill>
              </a:rPr>
              <a:t>wire</a:t>
            </a:r>
            <a:r>
              <a:rPr lang="el-GR" sz="2400" b="1" dirty="0" smtClean="0">
                <a:solidFill>
                  <a:srgbClr val="820000"/>
                </a:solidFill>
              </a:rPr>
              <a:t>), </a:t>
            </a:r>
            <a:r>
              <a:rPr lang="el-GR" sz="2400" dirty="0" smtClean="0"/>
              <a:t>της οποίας ο μηχανισμός είναι πολύπλοκος.</a:t>
            </a:r>
            <a:endParaRPr lang="en-US" sz="2400" dirty="0" smtClean="0"/>
          </a:p>
          <a:p>
            <a:pPr>
              <a:defRPr/>
            </a:pPr>
            <a:r>
              <a:rPr lang="el-GR" sz="2400" dirty="0" smtClean="0"/>
              <a:t>Παλαιότερα, τα πλέγματα (κόσκινα) ήταν κατασκευασμένα από ανοξείδωτο </a:t>
            </a:r>
            <a:r>
              <a:rPr lang="el-GR" sz="2400" b="1" dirty="0" smtClean="0">
                <a:solidFill>
                  <a:schemeClr val="accent3">
                    <a:lumMod val="50000"/>
                  </a:schemeClr>
                </a:solidFill>
              </a:rPr>
              <a:t>μέταλλο</a:t>
            </a:r>
            <a:r>
              <a:rPr lang="el-GR" sz="2400" dirty="0" smtClean="0"/>
              <a:t>, ενώ τα σύγχρονα πλέγματα είναι </a:t>
            </a:r>
            <a:r>
              <a:rPr lang="el-GR" sz="2400" b="1" dirty="0" smtClean="0">
                <a:solidFill>
                  <a:schemeClr val="accent3">
                    <a:lumMod val="50000"/>
                  </a:schemeClr>
                </a:solidFill>
              </a:rPr>
              <a:t>πλαστικά.</a:t>
            </a:r>
            <a:endParaRPr lang="en-US" sz="2400" b="1" dirty="0" smtClean="0">
              <a:solidFill>
                <a:schemeClr val="accent3">
                  <a:lumMod val="50000"/>
                </a:schemeClr>
              </a:solidFill>
            </a:endParaRPr>
          </a:p>
          <a:p>
            <a:pPr>
              <a:defRPr/>
            </a:pPr>
            <a:r>
              <a:rPr lang="el-GR" sz="2400" dirty="0" smtClean="0"/>
              <a:t>Ο ρόλος τους είναι να συγκρατούν στην επιφάνειά τους τα στερεά συστατικά του πολτού – τις ίνες.</a:t>
            </a:r>
            <a:endParaRPr lang="en-US" sz="2400" dirty="0" smtClean="0"/>
          </a:p>
        </p:txBody>
      </p:sp>
      <p:pic>
        <p:nvPicPr>
          <p:cNvPr id="6349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725144"/>
            <a:ext cx="5040560" cy="188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627784" y="6581001"/>
            <a:ext cx="1584176" cy="276999"/>
          </a:xfrm>
          <a:prstGeom prst="rect">
            <a:avLst/>
          </a:prstGeom>
        </p:spPr>
        <p:txBody>
          <a:bodyPr wrap="square">
            <a:spAutoFit/>
          </a:bodyPr>
          <a:lstStyle/>
          <a:p>
            <a:pPr algn="ctr"/>
            <a:r>
              <a:rPr lang="en-US" sz="1200" dirty="0" smtClean="0">
                <a:latin typeface="+mn-lt"/>
                <a:hlinkClick r:id="rId3"/>
              </a:rPr>
              <a:t>valmet.com</a:t>
            </a:r>
            <a:endParaRPr lang="el-GR" sz="1200" dirty="0">
              <a:latin typeface="+mn-lt"/>
            </a:endParaRPr>
          </a:p>
        </p:txBody>
      </p:sp>
    </p:spTree>
    <p:extLst>
      <p:ext uri="{BB962C8B-B14F-4D97-AF65-F5344CB8AC3E}">
        <p14:creationId xmlns:p14="http://schemas.microsoft.com/office/powerpoint/2010/main" val="6035877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r>
              <a:rPr lang="el-GR" altLang="el-GR" sz="2400" dirty="0" smtClean="0"/>
              <a:t>Τα </a:t>
            </a:r>
            <a:r>
              <a:rPr lang="el-GR" altLang="el-GR" sz="2400" dirty="0"/>
              <a:t>πλέγματα είναι στερεωμένα σε ένα </a:t>
            </a:r>
            <a:r>
              <a:rPr lang="el-GR" altLang="el-GR" sz="2400" b="1" dirty="0">
                <a:solidFill>
                  <a:schemeClr val="accent3">
                    <a:lumMod val="50000"/>
                  </a:schemeClr>
                </a:solidFill>
              </a:rPr>
              <a:t>ορθογώνιο πλαίσιο</a:t>
            </a:r>
            <a:r>
              <a:rPr lang="el-GR" altLang="el-GR" sz="2400" b="1" dirty="0">
                <a:solidFill>
                  <a:schemeClr val="accent2"/>
                </a:solidFill>
              </a:rPr>
              <a:t> </a:t>
            </a:r>
            <a:r>
              <a:rPr lang="el-GR" altLang="el-GR" sz="2400" dirty="0"/>
              <a:t>(τραπέζι) το οποίο διαθέτει </a:t>
            </a:r>
            <a:r>
              <a:rPr lang="el-GR" altLang="el-GR" sz="2400" dirty="0" err="1"/>
              <a:t>κυλινδρίσκους</a:t>
            </a:r>
            <a:r>
              <a:rPr lang="el-GR" altLang="el-GR" sz="2400" dirty="0"/>
              <a:t> </a:t>
            </a:r>
            <a:r>
              <a:rPr lang="el-GR" altLang="el-GR" sz="2400" b="1" dirty="0">
                <a:solidFill>
                  <a:schemeClr val="accent3">
                    <a:lumMod val="50000"/>
                  </a:schemeClr>
                </a:solidFill>
              </a:rPr>
              <a:t>(</a:t>
            </a:r>
            <a:r>
              <a:rPr lang="el-GR" altLang="el-GR" sz="2400" b="1" dirty="0" err="1">
                <a:solidFill>
                  <a:schemeClr val="accent3">
                    <a:lumMod val="50000"/>
                  </a:schemeClr>
                </a:solidFill>
              </a:rPr>
              <a:t>ρολάκια</a:t>
            </a:r>
            <a:r>
              <a:rPr lang="el-GR" altLang="el-GR" sz="2400" b="1" dirty="0">
                <a:solidFill>
                  <a:schemeClr val="accent3">
                    <a:lumMod val="50000"/>
                  </a:schemeClr>
                </a:solidFill>
              </a:rPr>
              <a:t>) </a:t>
            </a:r>
            <a:r>
              <a:rPr lang="el-GR" altLang="el-GR" sz="2400" dirty="0"/>
              <a:t>παράλληλους προς το κιβώτιο τροφοδοσίας. </a:t>
            </a:r>
            <a:endParaRPr lang="en-US" altLang="el-GR" sz="2400" dirty="0"/>
          </a:p>
          <a:p>
            <a:r>
              <a:rPr lang="el-GR" altLang="el-GR" sz="2400" dirty="0" smtClean="0"/>
              <a:t>Πάνω </a:t>
            </a:r>
            <a:r>
              <a:rPr lang="el-GR" altLang="el-GR" sz="2400" dirty="0"/>
              <a:t>σε αυτούς τους </a:t>
            </a:r>
            <a:r>
              <a:rPr lang="el-GR" altLang="el-GR" sz="2400" dirty="0" err="1"/>
              <a:t>κυλινδρίσκους</a:t>
            </a:r>
            <a:r>
              <a:rPr lang="el-GR" altLang="el-GR" sz="2400" dirty="0"/>
              <a:t> είναι τεντωμένη και κυλάει η </a:t>
            </a:r>
            <a:r>
              <a:rPr lang="el-GR" altLang="el-GR" sz="2400" dirty="0" err="1"/>
              <a:t>κρισσάρα</a:t>
            </a:r>
            <a:r>
              <a:rPr lang="el-GR" altLang="el-GR" sz="2400" dirty="0"/>
              <a:t>.</a:t>
            </a:r>
          </a:p>
          <a:p>
            <a:r>
              <a:rPr lang="el-GR" altLang="el-GR" sz="2400" dirty="0" smtClean="0"/>
              <a:t>Στην </a:t>
            </a:r>
            <a:r>
              <a:rPr lang="el-GR" altLang="el-GR" sz="2400" b="1" dirty="0">
                <a:solidFill>
                  <a:schemeClr val="accent3">
                    <a:lumMod val="50000"/>
                  </a:schemeClr>
                </a:solidFill>
              </a:rPr>
              <a:t>αρχή</a:t>
            </a:r>
            <a:r>
              <a:rPr lang="el-GR" altLang="el-GR" sz="2400" b="1" dirty="0">
                <a:solidFill>
                  <a:schemeClr val="accent2"/>
                </a:solidFill>
              </a:rPr>
              <a:t> </a:t>
            </a:r>
            <a:r>
              <a:rPr lang="el-GR" altLang="el-GR" sz="2400" dirty="0"/>
              <a:t>και στο τέλος του πλαισίου υπάρχουν δύο μεγάλοι κύλινδροι απορροφητικοί </a:t>
            </a:r>
            <a:r>
              <a:rPr lang="el-GR" altLang="el-GR" sz="2400" b="1" dirty="0">
                <a:solidFill>
                  <a:schemeClr val="accent3">
                    <a:lumMod val="50000"/>
                  </a:schemeClr>
                </a:solidFill>
              </a:rPr>
              <a:t>ο </a:t>
            </a:r>
            <a:r>
              <a:rPr lang="el-GR" altLang="el-GR" sz="2400" b="1" dirty="0" err="1">
                <a:solidFill>
                  <a:schemeClr val="accent3">
                    <a:lumMod val="50000"/>
                  </a:schemeClr>
                </a:solidFill>
              </a:rPr>
              <a:t>στηθαίος</a:t>
            </a:r>
            <a:r>
              <a:rPr lang="el-GR" altLang="el-GR" sz="2400" b="1" dirty="0">
                <a:solidFill>
                  <a:schemeClr val="accent3">
                    <a:lumMod val="50000"/>
                  </a:schemeClr>
                </a:solidFill>
              </a:rPr>
              <a:t> (</a:t>
            </a:r>
            <a:r>
              <a:rPr lang="en-US" altLang="el-GR" sz="2400" b="1" dirty="0">
                <a:solidFill>
                  <a:schemeClr val="accent3">
                    <a:lumMod val="50000"/>
                  </a:schemeClr>
                </a:solidFill>
              </a:rPr>
              <a:t>breast roll</a:t>
            </a:r>
            <a:r>
              <a:rPr lang="el-GR" altLang="el-GR" sz="2400" b="1" dirty="0">
                <a:solidFill>
                  <a:schemeClr val="accent3">
                    <a:lumMod val="50000"/>
                  </a:schemeClr>
                </a:solidFill>
              </a:rPr>
              <a:t>) </a:t>
            </a:r>
            <a:r>
              <a:rPr lang="el-GR" altLang="el-GR" sz="2400" dirty="0"/>
              <a:t>και ο κύλινδρος αναρρόφησης </a:t>
            </a:r>
            <a:r>
              <a:rPr lang="el-GR" altLang="el-GR" sz="2400" b="1" dirty="0">
                <a:solidFill>
                  <a:schemeClr val="accent3">
                    <a:lumMod val="50000"/>
                  </a:schemeClr>
                </a:solidFill>
              </a:rPr>
              <a:t>(</a:t>
            </a:r>
            <a:r>
              <a:rPr lang="en-US" altLang="el-GR" sz="2400" b="1" dirty="0">
                <a:solidFill>
                  <a:schemeClr val="accent3">
                    <a:lumMod val="50000"/>
                  </a:schemeClr>
                </a:solidFill>
              </a:rPr>
              <a:t>suction roll</a:t>
            </a:r>
            <a:r>
              <a:rPr lang="el-GR" altLang="el-GR" sz="2400" b="1" dirty="0">
                <a:solidFill>
                  <a:schemeClr val="accent3">
                    <a:lumMod val="50000"/>
                  </a:schemeClr>
                </a:solidFill>
              </a:rPr>
              <a:t>),</a:t>
            </a:r>
            <a:r>
              <a:rPr lang="el-GR" altLang="el-GR" sz="2400" b="1" dirty="0">
                <a:solidFill>
                  <a:schemeClr val="accent2"/>
                </a:solidFill>
              </a:rPr>
              <a:t> </a:t>
            </a:r>
            <a:r>
              <a:rPr lang="el-GR" altLang="el-GR" sz="2400" dirty="0"/>
              <a:t>αντίστοιχα. </a:t>
            </a:r>
            <a:endParaRPr lang="el-GR" sz="2400" dirty="0"/>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866480" y="4560346"/>
            <a:ext cx="4295775" cy="1476375"/>
          </a:xfrm>
          <a:prstGeom prst="rect">
            <a:avLst/>
          </a:prstGeom>
          <a:noFill/>
        </p:spPr>
      </p:pic>
      <p:sp>
        <p:nvSpPr>
          <p:cNvPr id="4" name="Rectangle 3"/>
          <p:cNvSpPr/>
          <p:nvPr/>
        </p:nvSpPr>
        <p:spPr>
          <a:xfrm>
            <a:off x="2222279" y="6023736"/>
            <a:ext cx="1584176" cy="276999"/>
          </a:xfrm>
          <a:prstGeom prst="rect">
            <a:avLst/>
          </a:prstGeom>
        </p:spPr>
        <p:txBody>
          <a:bodyPr wrap="square">
            <a:spAutoFit/>
          </a:bodyPr>
          <a:lstStyle/>
          <a:p>
            <a:pPr algn="ctr"/>
            <a:r>
              <a:rPr lang="en-US" sz="1200" dirty="0" smtClean="0">
                <a:latin typeface="+mn-lt"/>
                <a:hlinkClick r:id="rId3"/>
              </a:rPr>
              <a:t>valmet.com</a:t>
            </a:r>
            <a:endParaRPr lang="el-GR" sz="1200" dirty="0">
              <a:latin typeface="+mn-lt"/>
            </a:endParaRPr>
          </a:p>
        </p:txBody>
      </p:sp>
    </p:spTree>
    <p:extLst>
      <p:ext uri="{BB962C8B-B14F-4D97-AF65-F5344CB8AC3E}">
        <p14:creationId xmlns:p14="http://schemas.microsoft.com/office/powerpoint/2010/main" val="26744488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65538" name="Rectangle 3"/>
          <p:cNvSpPr>
            <a:spLocks noGrp="1" noChangeArrowheads="1"/>
          </p:cNvSpPr>
          <p:nvPr>
            <p:ph idx="1"/>
          </p:nvPr>
        </p:nvSpPr>
        <p:spPr/>
        <p:txBody>
          <a:bodyPr>
            <a:normAutofit/>
          </a:bodyPr>
          <a:lstStyle/>
          <a:p>
            <a:r>
              <a:rPr lang="el-GR" altLang="el-GR" sz="2800" dirty="0" smtClean="0"/>
              <a:t>Η </a:t>
            </a:r>
            <a:r>
              <a:rPr lang="el-GR" altLang="el-GR" sz="2800" dirty="0" err="1" smtClean="0"/>
              <a:t>κρισσάρα</a:t>
            </a:r>
            <a:r>
              <a:rPr lang="el-GR" altLang="el-GR" sz="2800" dirty="0" smtClean="0"/>
              <a:t> κατά την κίνησή της υποβοηθούμενη και από μικρότερα </a:t>
            </a:r>
            <a:r>
              <a:rPr lang="el-GR" altLang="el-GR" sz="2800" dirty="0" err="1" smtClean="0"/>
              <a:t>ρολλάκια</a:t>
            </a:r>
            <a:r>
              <a:rPr lang="el-GR" altLang="el-GR" sz="2800" dirty="0" smtClean="0"/>
              <a:t> </a:t>
            </a:r>
            <a:r>
              <a:rPr lang="el-GR" altLang="el-GR" sz="2800" b="1" dirty="0" smtClean="0">
                <a:solidFill>
                  <a:srgbClr val="820000"/>
                </a:solidFill>
              </a:rPr>
              <a:t>κάμπτεται</a:t>
            </a:r>
            <a:r>
              <a:rPr lang="el-GR" altLang="el-GR" sz="2800" b="1" dirty="0" smtClean="0">
                <a:solidFill>
                  <a:schemeClr val="accent2"/>
                </a:solidFill>
              </a:rPr>
              <a:t> </a:t>
            </a:r>
            <a:r>
              <a:rPr lang="el-GR" altLang="el-GR" sz="2800" dirty="0" smtClean="0"/>
              <a:t>αρχικά κάτω από το πλαίσιο όταν συναντά στην κίνησή της τον κύλινδρο αναρρόφησης (</a:t>
            </a:r>
            <a:r>
              <a:rPr lang="en-US" altLang="el-GR" sz="2800" dirty="0" smtClean="0"/>
              <a:t>suction roll</a:t>
            </a:r>
            <a:r>
              <a:rPr lang="el-GR" altLang="el-GR" sz="2800" dirty="0" smtClean="0"/>
              <a:t>) και στη συνέχεια άλλη μία φορά όταν συναντά τον στηθαίο κύλινδρο.</a:t>
            </a:r>
          </a:p>
          <a:p>
            <a:r>
              <a:rPr lang="el-GR" altLang="el-GR" sz="2800" b="1" dirty="0" smtClean="0"/>
              <a:t>Έτσι, επανέρχεται στην αρχή του πλαισίου. </a:t>
            </a:r>
          </a:p>
        </p:txBody>
      </p:sp>
    </p:spTree>
    <p:extLst>
      <p:ext uri="{BB962C8B-B14F-4D97-AF65-F5344CB8AC3E}">
        <p14:creationId xmlns:p14="http://schemas.microsoft.com/office/powerpoint/2010/main" val="24865959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66562" name="Rectangle 3"/>
          <p:cNvSpPr>
            <a:spLocks noGrp="1" noChangeArrowheads="1"/>
          </p:cNvSpPr>
          <p:nvPr>
            <p:ph idx="1"/>
          </p:nvPr>
        </p:nvSpPr>
        <p:spPr>
          <a:xfrm>
            <a:off x="457200" y="1196752"/>
            <a:ext cx="5194920" cy="5661248"/>
          </a:xfrm>
        </p:spPr>
        <p:txBody>
          <a:bodyPr>
            <a:normAutofit lnSpcReduction="10000"/>
          </a:bodyPr>
          <a:lstStyle/>
          <a:p>
            <a:r>
              <a:rPr lang="el-GR" altLang="el-GR" sz="2400" dirty="0" smtClean="0"/>
              <a:t>Καθώς ο πολτός βρίσκεται πάνω στην </a:t>
            </a:r>
            <a:r>
              <a:rPr lang="el-GR" altLang="el-GR" sz="2400" dirty="0" err="1" smtClean="0"/>
              <a:t>κρισσάρα</a:t>
            </a:r>
            <a:r>
              <a:rPr lang="el-GR" altLang="el-GR" sz="2400" dirty="0" smtClean="0"/>
              <a:t> έχουμε </a:t>
            </a:r>
            <a:r>
              <a:rPr lang="el-GR" altLang="el-GR" sz="2400" b="1" dirty="0" smtClean="0">
                <a:solidFill>
                  <a:srgbClr val="820000"/>
                </a:solidFill>
              </a:rPr>
              <a:t>οπτικά</a:t>
            </a:r>
            <a:r>
              <a:rPr lang="el-GR" altLang="el-GR" sz="2400" b="1" dirty="0" smtClean="0">
                <a:solidFill>
                  <a:schemeClr val="accent2"/>
                </a:solidFill>
              </a:rPr>
              <a:t> </a:t>
            </a:r>
            <a:r>
              <a:rPr lang="el-GR" altLang="el-GR" sz="2400" dirty="0" smtClean="0"/>
              <a:t>την εντύπωση ενός άψογου επιπέδου χωρίς την</a:t>
            </a:r>
            <a:r>
              <a:rPr lang="el-GR" altLang="el-GR" sz="2400" b="1" dirty="0" smtClean="0">
                <a:solidFill>
                  <a:schemeClr val="accent2"/>
                </a:solidFill>
              </a:rPr>
              <a:t> </a:t>
            </a:r>
            <a:r>
              <a:rPr lang="el-GR" altLang="el-GR" sz="2400" b="1" dirty="0" smtClean="0">
                <a:solidFill>
                  <a:srgbClr val="820000"/>
                </a:solidFill>
              </a:rPr>
              <a:t>ελάχιστη ανομοιομορφία.</a:t>
            </a:r>
            <a:endParaRPr lang="en-US" altLang="el-GR" sz="2400" b="1" dirty="0" smtClean="0">
              <a:solidFill>
                <a:srgbClr val="820000"/>
              </a:solidFill>
            </a:endParaRPr>
          </a:p>
          <a:p>
            <a:r>
              <a:rPr lang="el-GR" altLang="el-GR" sz="2400" dirty="0" smtClean="0"/>
              <a:t>Ταυτόχρονα, το </a:t>
            </a:r>
            <a:r>
              <a:rPr lang="el-GR" altLang="el-GR" sz="2400" b="1" dirty="0" smtClean="0">
                <a:solidFill>
                  <a:srgbClr val="820000"/>
                </a:solidFill>
              </a:rPr>
              <a:t>ελεύθερο νερό στραγγίζεται</a:t>
            </a:r>
            <a:r>
              <a:rPr lang="el-GR" altLang="el-GR" sz="2400" dirty="0" smtClean="0"/>
              <a:t> και απομακρύνεται δίνοντας τον πρώτο σχηματισμό του χαρτιού.</a:t>
            </a:r>
            <a:endParaRPr lang="en-US" altLang="el-GR" sz="2400" dirty="0" smtClean="0"/>
          </a:p>
          <a:p>
            <a:r>
              <a:rPr lang="el-GR" altLang="el-GR" sz="2400" dirty="0" smtClean="0"/>
              <a:t>Κατά την διάρκεια της διαδρομής του πλέγματος υπάρχουν στην κάτω επιφάνειά του κιβώτια απορροφήσεως, που με την βοήθεια </a:t>
            </a:r>
            <a:r>
              <a:rPr lang="el-GR" altLang="el-GR" sz="2400" b="1" dirty="0" smtClean="0">
                <a:solidFill>
                  <a:srgbClr val="820000"/>
                </a:solidFill>
              </a:rPr>
              <a:t>κενού</a:t>
            </a:r>
            <a:r>
              <a:rPr lang="el-GR" altLang="el-GR" sz="2400" b="1" dirty="0" smtClean="0">
                <a:solidFill>
                  <a:srgbClr val="CC3399"/>
                </a:solidFill>
              </a:rPr>
              <a:t> </a:t>
            </a:r>
            <a:r>
              <a:rPr lang="el-GR" altLang="el-GR" sz="2400" dirty="0" smtClean="0"/>
              <a:t>συντελούν στην καλή στράγγιση του λεπτού φιλμ χαρτιού που σχηματίστηκε. </a:t>
            </a:r>
          </a:p>
        </p:txBody>
      </p:sp>
      <p:pic>
        <p:nvPicPr>
          <p:cNvPr id="6656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256" y="1328838"/>
            <a:ext cx="3221038"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30962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67586" name="Rectangle 3"/>
          <p:cNvSpPr>
            <a:spLocks noGrp="1" noChangeArrowheads="1"/>
          </p:cNvSpPr>
          <p:nvPr>
            <p:ph idx="1"/>
          </p:nvPr>
        </p:nvSpPr>
        <p:spPr>
          <a:xfrm>
            <a:off x="457200" y="1196752"/>
            <a:ext cx="4618856" cy="5040560"/>
          </a:xfrm>
        </p:spPr>
        <p:txBody>
          <a:bodyPr>
            <a:normAutofit/>
          </a:bodyPr>
          <a:lstStyle/>
          <a:p>
            <a:r>
              <a:rPr lang="el-GR" altLang="el-GR" sz="2400" dirty="0" smtClean="0"/>
              <a:t>Στο σημείο, μεταξύ του τέλους των κυλίνδρων και της αρχής των απορροφητικών κιβωτίων, κυλάει πάνω στην </a:t>
            </a:r>
            <a:r>
              <a:rPr lang="el-GR" altLang="el-GR" sz="2400" dirty="0" err="1" smtClean="0"/>
              <a:t>κρισσάρα</a:t>
            </a:r>
            <a:r>
              <a:rPr lang="el-GR" altLang="el-GR" sz="2400" dirty="0" smtClean="0"/>
              <a:t> παρασυρόμενος από την κίνησή της και σε επαφή ελεύθερη με αυτήν, ένας </a:t>
            </a:r>
            <a:r>
              <a:rPr lang="el-GR" altLang="el-GR" sz="2400" b="1" dirty="0" smtClean="0">
                <a:solidFill>
                  <a:srgbClr val="820000"/>
                </a:solidFill>
              </a:rPr>
              <a:t>κύλινδρος</a:t>
            </a:r>
            <a:r>
              <a:rPr lang="el-GR" altLang="el-GR" sz="2400" b="1" dirty="0" smtClean="0">
                <a:solidFill>
                  <a:schemeClr val="accent2"/>
                </a:solidFill>
              </a:rPr>
              <a:t> </a:t>
            </a:r>
            <a:r>
              <a:rPr lang="el-GR" altLang="el-GR" sz="2400" dirty="0" smtClean="0"/>
              <a:t>του οποίου η παράπλευρη επιφάνεια </a:t>
            </a:r>
            <a:r>
              <a:rPr lang="el-GR" altLang="el-GR" sz="2400" b="1" dirty="0" smtClean="0">
                <a:solidFill>
                  <a:srgbClr val="820000"/>
                </a:solidFill>
              </a:rPr>
              <a:t>έχει τη μορφή </a:t>
            </a:r>
            <a:r>
              <a:rPr lang="el-GR" altLang="el-GR" sz="2400" b="1" dirty="0" err="1" smtClean="0">
                <a:solidFill>
                  <a:srgbClr val="820000"/>
                </a:solidFill>
              </a:rPr>
              <a:t>κρισσάρας</a:t>
            </a:r>
            <a:r>
              <a:rPr lang="el-GR" altLang="el-GR" sz="2400" dirty="0" smtClean="0">
                <a:solidFill>
                  <a:srgbClr val="820000"/>
                </a:solidFill>
              </a:rPr>
              <a:t> </a:t>
            </a:r>
            <a:r>
              <a:rPr lang="el-GR" altLang="el-GR" sz="2400" dirty="0" smtClean="0"/>
              <a:t>και αποκαλείται</a:t>
            </a:r>
            <a:r>
              <a:rPr lang="el-GR" altLang="el-GR" sz="2400" b="1" dirty="0" smtClean="0">
                <a:solidFill>
                  <a:schemeClr val="accent2"/>
                </a:solidFill>
              </a:rPr>
              <a:t> </a:t>
            </a:r>
            <a:r>
              <a:rPr lang="el-GR" altLang="el-GR" sz="2400" b="1" dirty="0" err="1" smtClean="0">
                <a:solidFill>
                  <a:srgbClr val="820000"/>
                </a:solidFill>
              </a:rPr>
              <a:t>στραγγιχτήρας</a:t>
            </a:r>
            <a:r>
              <a:rPr lang="el-GR" altLang="el-GR" sz="2400" b="1" dirty="0" smtClean="0">
                <a:solidFill>
                  <a:srgbClr val="820000"/>
                </a:solidFill>
              </a:rPr>
              <a:t> (</a:t>
            </a:r>
            <a:r>
              <a:rPr lang="en-US" altLang="el-GR" sz="2400" b="1" dirty="0" err="1" smtClean="0">
                <a:solidFill>
                  <a:srgbClr val="820000"/>
                </a:solidFill>
              </a:rPr>
              <a:t>egoutteur</a:t>
            </a:r>
            <a:r>
              <a:rPr lang="el-GR" altLang="el-GR" sz="2400" b="1" dirty="0" smtClean="0">
                <a:solidFill>
                  <a:srgbClr val="820000"/>
                </a:solidFill>
              </a:rPr>
              <a:t>).</a:t>
            </a:r>
            <a:endParaRPr lang="en-US" altLang="el-GR" sz="2400" b="1" dirty="0" smtClean="0">
              <a:solidFill>
                <a:srgbClr val="820000"/>
              </a:solidFill>
            </a:endParaRPr>
          </a:p>
        </p:txBody>
      </p:sp>
      <p:pic>
        <p:nvPicPr>
          <p:cNvPr id="67587" name="Picture 4" descr="Wasserzeichenwalze (Egoutteur) mit Wasserzeichen &quot;Documentum Magnum&quot;  [Schlossplatz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357312"/>
            <a:ext cx="30861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975240" y="5995987"/>
            <a:ext cx="2286000" cy="276999"/>
          </a:xfrm>
          <a:prstGeom prst="rect">
            <a:avLst/>
          </a:prstGeom>
        </p:spPr>
        <p:txBody>
          <a:bodyPr wrap="square">
            <a:spAutoFit/>
          </a:bodyPr>
          <a:lstStyle/>
          <a:p>
            <a:pPr algn="ctr"/>
            <a:r>
              <a:rPr lang="en-US" sz="1200" dirty="0" smtClean="0">
                <a:latin typeface="+mn-lt"/>
                <a:hlinkClick r:id="rId3"/>
              </a:rPr>
              <a:t>museum-digital.de</a:t>
            </a:r>
            <a:endParaRPr lang="el-GR" sz="1200" dirty="0">
              <a:latin typeface="+mn-lt"/>
            </a:endParaRPr>
          </a:p>
        </p:txBody>
      </p:sp>
    </p:spTree>
    <p:extLst>
      <p:ext uri="{BB962C8B-B14F-4D97-AF65-F5344CB8AC3E}">
        <p14:creationId xmlns:p14="http://schemas.microsoft.com/office/powerpoint/2010/main" val="18972680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68611" name="2 - Θέση περιεχομένου"/>
          <p:cNvSpPr>
            <a:spLocks noGrp="1"/>
          </p:cNvSpPr>
          <p:nvPr>
            <p:ph idx="1"/>
          </p:nvPr>
        </p:nvSpPr>
        <p:spPr/>
        <p:txBody>
          <a:bodyPr/>
          <a:lstStyle/>
          <a:p>
            <a:pPr algn="just">
              <a:lnSpc>
                <a:spcPct val="150000"/>
              </a:lnSpc>
            </a:pPr>
            <a:r>
              <a:rPr lang="el-GR" altLang="el-GR" sz="2800" dirty="0" smtClean="0"/>
              <a:t>Προορίζεται για το </a:t>
            </a:r>
            <a:r>
              <a:rPr lang="el-GR" altLang="el-GR" sz="2800" b="1" dirty="0" smtClean="0">
                <a:solidFill>
                  <a:schemeClr val="accent3">
                    <a:lumMod val="50000"/>
                  </a:schemeClr>
                </a:solidFill>
              </a:rPr>
              <a:t>στράγγισμα του ιστού </a:t>
            </a:r>
            <a:r>
              <a:rPr lang="el-GR" altLang="el-GR" sz="2800" dirty="0" smtClean="0"/>
              <a:t>του χαρτιού και </a:t>
            </a:r>
            <a:r>
              <a:rPr lang="el-GR" altLang="el-GR" sz="2800" b="1" dirty="0" smtClean="0">
                <a:solidFill>
                  <a:schemeClr val="accent3">
                    <a:lumMod val="50000"/>
                  </a:schemeClr>
                </a:solidFill>
              </a:rPr>
              <a:t>το στρώσιμό του.</a:t>
            </a:r>
            <a:endParaRPr lang="el-GR" altLang="el-GR" dirty="0" smtClean="0"/>
          </a:p>
        </p:txBody>
      </p:sp>
      <p:pic>
        <p:nvPicPr>
          <p:cNvPr id="68612" name="Picture 2" descr="http://upload.wikimedia.org/wikipedia/commons/thumb/0/0a/Natpartij.png/600px-Natpartij.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7248" y="2996952"/>
            <a:ext cx="7675191" cy="295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43808" y="6303803"/>
            <a:ext cx="4204997" cy="276999"/>
          </a:xfrm>
          <a:prstGeom prst="rect">
            <a:avLst/>
          </a:prstGeom>
        </p:spPr>
        <p:txBody>
          <a:bodyPr wrap="none">
            <a:spAutoFit/>
          </a:bodyPr>
          <a:lstStyle/>
          <a:p>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3"/>
              </a:rPr>
              <a:t>Natpartij</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smtClean="0">
                <a:solidFill>
                  <a:schemeClr val="tx1">
                    <a:lumMod val="75000"/>
                    <a:lumOff val="25000"/>
                  </a:schemeClr>
                </a:solidFill>
                <a:latin typeface="+mn-lt"/>
                <a:hlinkClick r:id="rId4"/>
              </a:rPr>
              <a:t>BotMultichill</a:t>
            </a:r>
            <a:r>
              <a:rPr lang="el-GR" sz="1200" dirty="0" smtClean="0">
                <a:solidFill>
                  <a:schemeClr val="tx1">
                    <a:lumMod val="75000"/>
                    <a:lumOff val="25000"/>
                  </a:schemeClr>
                </a:solidFill>
                <a:latin typeface="+mn-lt"/>
              </a:rPr>
              <a:t> διαθέσιμο με άδεια </a:t>
            </a:r>
            <a:r>
              <a:rPr lang="en-US" sz="1200" dirty="0">
                <a:solidFill>
                  <a:schemeClr val="tx1">
                    <a:lumMod val="75000"/>
                    <a:lumOff val="25000"/>
                  </a:schemeClr>
                </a:solidFill>
                <a:latin typeface="+mn-lt"/>
                <a:hlinkClick r:id="rId5"/>
              </a:rPr>
              <a:t>CC BY-SA </a:t>
            </a:r>
            <a:r>
              <a:rPr lang="en-US" sz="1200" dirty="0" smtClean="0">
                <a:solidFill>
                  <a:schemeClr val="tx1">
                    <a:lumMod val="75000"/>
                    <a:lumOff val="25000"/>
                  </a:schemeClr>
                </a:solidFill>
                <a:latin typeface="+mn-lt"/>
                <a:hlinkClick r:id="rId5"/>
              </a:rPr>
              <a:t>3.0</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6166067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69635" name="2 - Θέση περιεχομένου"/>
          <p:cNvSpPr>
            <a:spLocks noGrp="1"/>
          </p:cNvSpPr>
          <p:nvPr>
            <p:ph idx="1"/>
          </p:nvPr>
        </p:nvSpPr>
        <p:spPr/>
        <p:txBody>
          <a:bodyPr>
            <a:normAutofit/>
          </a:bodyPr>
          <a:lstStyle/>
          <a:p>
            <a:r>
              <a:rPr lang="el-GR" altLang="el-GR" sz="2400" dirty="0" smtClean="0"/>
              <a:t>Επίσης, όταν έχει πάνω στην επιφάνειά του ανάγλυφα σχήματα, τα αποτυπώνει στον φτιαγμένο πλέον ιστό και έτσι προκύπτουν τα υδατογραφημένα χαρτιά, τα οποία όταν τα κοιτάξουμε στο φως βλέπουμε τις παραστάσεις που τους έδωσε το </a:t>
            </a:r>
            <a:r>
              <a:rPr lang="en-US" altLang="el-GR" sz="2400" dirty="0" err="1" smtClean="0"/>
              <a:t>egoutteur</a:t>
            </a:r>
            <a:r>
              <a:rPr lang="el-GR" altLang="el-GR" sz="2400" dirty="0" smtClean="0"/>
              <a:t>.</a:t>
            </a:r>
          </a:p>
        </p:txBody>
      </p:sp>
      <p:pic>
        <p:nvPicPr>
          <p:cNvPr id="69636" name="Picture 2" descr="fea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399" y="3284984"/>
            <a:ext cx="3353569" cy="278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6" descr="http://www.schutpapier.nl/upload/Background/Egoutteur_SJ_gedraai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3284984"/>
            <a:ext cx="3630078" cy="278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784789" y="6086805"/>
            <a:ext cx="1060483" cy="276999"/>
          </a:xfrm>
          <a:prstGeom prst="rect">
            <a:avLst/>
          </a:prstGeom>
        </p:spPr>
        <p:txBody>
          <a:bodyPr wrap="none">
            <a:spAutoFit/>
          </a:bodyPr>
          <a:lstStyle/>
          <a:p>
            <a:pPr algn="ctr"/>
            <a:r>
              <a:rPr lang="en-US" sz="1200" dirty="0" smtClean="0">
                <a:latin typeface="+mn-lt"/>
                <a:hlinkClick r:id="rId4"/>
              </a:rPr>
              <a:t>schutpapier.nl</a:t>
            </a:r>
            <a:endParaRPr lang="el-GR" sz="1200" dirty="0">
              <a:latin typeface="+mn-lt"/>
            </a:endParaRPr>
          </a:p>
        </p:txBody>
      </p:sp>
      <p:sp>
        <p:nvSpPr>
          <p:cNvPr id="4" name="Rectangle 3"/>
          <p:cNvSpPr/>
          <p:nvPr/>
        </p:nvSpPr>
        <p:spPr>
          <a:xfrm>
            <a:off x="2191555" y="6072366"/>
            <a:ext cx="831253" cy="276999"/>
          </a:xfrm>
          <a:prstGeom prst="rect">
            <a:avLst/>
          </a:prstGeom>
        </p:spPr>
        <p:txBody>
          <a:bodyPr wrap="none">
            <a:spAutoFit/>
          </a:bodyPr>
          <a:lstStyle/>
          <a:p>
            <a:r>
              <a:rPr lang="en-US" sz="1200" dirty="0" smtClean="0">
                <a:latin typeface="+mn-lt"/>
                <a:hlinkClick r:id="rId5"/>
              </a:rPr>
              <a:t>allpaper.nl</a:t>
            </a:r>
            <a:endParaRPr lang="el-GR" sz="1200" dirty="0">
              <a:latin typeface="+mn-lt"/>
            </a:endParaRPr>
          </a:p>
        </p:txBody>
      </p:sp>
    </p:spTree>
    <p:extLst>
      <p:ext uri="{BB962C8B-B14F-4D97-AF65-F5344CB8AC3E}">
        <p14:creationId xmlns:p14="http://schemas.microsoft.com/office/powerpoint/2010/main" val="2899203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11266" name="Rectangle 3"/>
          <p:cNvSpPr>
            <a:spLocks noGrp="1" noChangeArrowheads="1"/>
          </p:cNvSpPr>
          <p:nvPr>
            <p:ph idx="1"/>
          </p:nvPr>
        </p:nvSpPr>
        <p:spPr/>
        <p:txBody>
          <a:bodyPr/>
          <a:lstStyle/>
          <a:p>
            <a:pPr marL="354013" indent="-354013" eaLnBrk="1" hangingPunct="1"/>
            <a:r>
              <a:rPr lang="el-GR" altLang="el-GR" sz="2400" dirty="0" smtClean="0"/>
              <a:t>Σε αυτό το σημείο αξίζει να αναφερθεί ότι οι δεξαμενές μπορεί να είναι </a:t>
            </a:r>
            <a:endParaRPr lang="en-US" altLang="el-GR" sz="2400" dirty="0" smtClean="0"/>
          </a:p>
          <a:p>
            <a:pPr marL="719138" indent="-365125" eaLnBrk="1" hangingPunct="1">
              <a:buFont typeface="+mj-lt"/>
              <a:buAutoNum type="alphaUcPeriod"/>
            </a:pPr>
            <a:r>
              <a:rPr lang="el-GR" altLang="el-GR" sz="2400" b="1" dirty="0" smtClean="0">
                <a:solidFill>
                  <a:srgbClr val="820000"/>
                </a:solidFill>
              </a:rPr>
              <a:t>κυλινδρικές </a:t>
            </a:r>
            <a:r>
              <a:rPr lang="el-GR" altLang="el-GR" sz="2400" dirty="0" smtClean="0"/>
              <a:t>και ο </a:t>
            </a:r>
            <a:r>
              <a:rPr lang="el-GR" altLang="el-GR" sz="2400" b="1" dirty="0" smtClean="0">
                <a:solidFill>
                  <a:srgbClr val="820000"/>
                </a:solidFill>
              </a:rPr>
              <a:t>περιστρεφόμενος πυθμένας </a:t>
            </a:r>
            <a:r>
              <a:rPr lang="el-GR" altLang="el-GR" sz="2400" dirty="0" smtClean="0"/>
              <a:t>τους να φέρει</a:t>
            </a:r>
            <a:r>
              <a:rPr lang="el-GR" altLang="el-GR" sz="2400" b="1" dirty="0" smtClean="0">
                <a:solidFill>
                  <a:schemeClr val="accent2"/>
                </a:solidFill>
              </a:rPr>
              <a:t> </a:t>
            </a:r>
            <a:r>
              <a:rPr lang="el-GR" altLang="el-GR" sz="2400" b="1" dirty="0" smtClean="0">
                <a:solidFill>
                  <a:srgbClr val="820000"/>
                </a:solidFill>
              </a:rPr>
              <a:t>περιστρεφόμενα πτερύγια </a:t>
            </a:r>
            <a:r>
              <a:rPr lang="el-GR" altLang="el-GR" sz="2400" dirty="0" smtClean="0"/>
              <a:t>που δημιουργούν ένα περιστροφικό ρεύμα από την επιφάνεια προς το κέντρο της βάσης της δεξαμενής, με αποτέλεσμα τη δημιουργία ενός </a:t>
            </a:r>
            <a:r>
              <a:rPr lang="el-GR" altLang="el-GR" sz="2400" b="1" dirty="0" smtClean="0">
                <a:solidFill>
                  <a:srgbClr val="820000"/>
                </a:solidFill>
              </a:rPr>
              <a:t>ομοιογενούς παχύρευστου πολτού.</a:t>
            </a:r>
            <a:endParaRPr lang="en-US" altLang="el-GR" sz="2400" b="1" dirty="0" smtClean="0">
              <a:solidFill>
                <a:srgbClr val="820000"/>
              </a:solidFill>
            </a:endParaRPr>
          </a:p>
          <a:p>
            <a:pPr marL="719138" indent="-365125" eaLnBrk="1" hangingPunct="1">
              <a:buFont typeface="+mj-lt"/>
              <a:buAutoNum type="alphaUcPeriod"/>
            </a:pPr>
            <a:r>
              <a:rPr lang="el-GR" altLang="el-GR" sz="2400" dirty="0" smtClean="0"/>
              <a:t>μπορεί αντί για περιστρεφόμενο να έχουν </a:t>
            </a:r>
            <a:r>
              <a:rPr lang="el-GR" altLang="el-GR" sz="2400" b="1" dirty="0" smtClean="0">
                <a:solidFill>
                  <a:schemeClr val="accent3">
                    <a:lumMod val="50000"/>
                  </a:schemeClr>
                </a:solidFill>
              </a:rPr>
              <a:t>σταθερό πυθμένα </a:t>
            </a:r>
            <a:r>
              <a:rPr lang="el-GR" altLang="el-GR" sz="2400" dirty="0" smtClean="0"/>
              <a:t>και στο μέσο του να βρίσκεται </a:t>
            </a:r>
            <a:r>
              <a:rPr lang="el-GR" altLang="el-GR" sz="2400" b="1" dirty="0" smtClean="0">
                <a:solidFill>
                  <a:schemeClr val="accent3">
                    <a:lumMod val="50000"/>
                  </a:schemeClr>
                </a:solidFill>
              </a:rPr>
              <a:t>ένας περιστρεφόμενος άξονας με πτερύγια</a:t>
            </a:r>
            <a:r>
              <a:rPr lang="el-GR" altLang="el-GR" sz="2400" b="1" dirty="0" smtClean="0">
                <a:solidFill>
                  <a:schemeClr val="accent2"/>
                </a:solidFill>
              </a:rPr>
              <a:t> </a:t>
            </a:r>
            <a:r>
              <a:rPr lang="el-GR" altLang="el-GR" sz="2400" dirty="0" smtClean="0"/>
              <a:t>που προκαλούν το ίδιο αποτέλεσμα.</a:t>
            </a:r>
            <a:endParaRPr lang="en-US" altLang="el-GR" sz="2400" dirty="0" smtClean="0"/>
          </a:p>
          <a:p>
            <a:pPr eaLnBrk="1" hangingPunct="1">
              <a:buFontTx/>
              <a:buNone/>
            </a:pPr>
            <a:r>
              <a:rPr lang="el-GR" altLang="el-GR" sz="2400" b="1" dirty="0" smtClean="0">
                <a:solidFill>
                  <a:schemeClr val="accent2"/>
                </a:solidFill>
              </a:rPr>
              <a:t> </a:t>
            </a:r>
          </a:p>
        </p:txBody>
      </p:sp>
    </p:spTree>
    <p:extLst>
      <p:ext uri="{BB962C8B-B14F-4D97-AF65-F5344CB8AC3E}">
        <p14:creationId xmlns:p14="http://schemas.microsoft.com/office/powerpoint/2010/main" val="11754764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70658" name="Rectangle 3"/>
          <p:cNvSpPr>
            <a:spLocks noGrp="1" noChangeArrowheads="1"/>
          </p:cNvSpPr>
          <p:nvPr>
            <p:ph idx="1"/>
          </p:nvPr>
        </p:nvSpPr>
        <p:spPr/>
        <p:txBody>
          <a:bodyPr/>
          <a:lstStyle/>
          <a:p>
            <a:pPr eaLnBrk="1" hangingPunct="1"/>
            <a:r>
              <a:rPr lang="el-GR" altLang="el-GR" sz="2400" dirty="0" smtClean="0"/>
              <a:t>Οι μηχανές που παράγουν</a:t>
            </a:r>
            <a:r>
              <a:rPr lang="el-GR" altLang="el-GR" sz="2400" b="1" dirty="0" smtClean="0">
                <a:solidFill>
                  <a:schemeClr val="accent2"/>
                </a:solidFill>
              </a:rPr>
              <a:t> </a:t>
            </a:r>
            <a:r>
              <a:rPr lang="el-GR" altLang="el-GR" sz="2400" b="1" dirty="0" err="1" smtClean="0">
                <a:solidFill>
                  <a:schemeClr val="accent3">
                    <a:lumMod val="50000"/>
                  </a:schemeClr>
                </a:solidFill>
              </a:rPr>
              <a:t>πολυστρωματικό</a:t>
            </a:r>
            <a:r>
              <a:rPr lang="el-GR" altLang="el-GR" sz="2400" b="1" dirty="0" smtClean="0">
                <a:solidFill>
                  <a:schemeClr val="accent3">
                    <a:lumMod val="50000"/>
                  </a:schemeClr>
                </a:solidFill>
              </a:rPr>
              <a:t> χαρτί </a:t>
            </a:r>
            <a:r>
              <a:rPr lang="el-GR" altLang="el-GR" sz="2400" dirty="0" smtClean="0"/>
              <a:t>(</a:t>
            </a:r>
            <a:r>
              <a:rPr lang="en-US" altLang="el-GR" sz="2400" dirty="0" smtClean="0"/>
              <a:t>multi</a:t>
            </a:r>
            <a:r>
              <a:rPr lang="el-GR" altLang="el-GR" sz="2400" dirty="0" smtClean="0"/>
              <a:t>-</a:t>
            </a:r>
            <a:r>
              <a:rPr lang="en-US" altLang="el-GR" sz="2400" dirty="0" smtClean="0"/>
              <a:t>layer</a:t>
            </a:r>
            <a:r>
              <a:rPr lang="el-GR" altLang="el-GR" sz="2400" dirty="0" smtClean="0"/>
              <a:t> </a:t>
            </a:r>
            <a:r>
              <a:rPr lang="en-US" altLang="el-GR" sz="2400" dirty="0" smtClean="0"/>
              <a:t>paper machines</a:t>
            </a:r>
            <a:r>
              <a:rPr lang="el-GR" altLang="el-GR" sz="2400" dirty="0" smtClean="0"/>
              <a:t>) και χαρτόνι περιλαμβάνουν </a:t>
            </a:r>
            <a:r>
              <a:rPr lang="el-GR" altLang="el-GR" sz="2400" b="1" dirty="0" smtClean="0">
                <a:solidFill>
                  <a:schemeClr val="accent3">
                    <a:lumMod val="50000"/>
                  </a:schemeClr>
                </a:solidFill>
              </a:rPr>
              <a:t>πρόσθετα τμήματα διαμόρφωσης</a:t>
            </a:r>
            <a:r>
              <a:rPr lang="el-GR" altLang="el-GR" sz="2400" b="1" dirty="0" smtClean="0">
                <a:solidFill>
                  <a:schemeClr val="accent2"/>
                </a:solidFill>
              </a:rPr>
              <a:t> </a:t>
            </a:r>
            <a:r>
              <a:rPr lang="el-GR" altLang="el-GR" sz="2400" dirty="0" smtClean="0"/>
              <a:t>του ιστού (ένα για κάθε στρώση χαρτιού). </a:t>
            </a:r>
            <a:endParaRPr lang="en-US" altLang="el-GR" sz="2400" dirty="0" smtClean="0"/>
          </a:p>
          <a:p>
            <a:pPr eaLnBrk="1" hangingPunct="1"/>
            <a:r>
              <a:rPr lang="el-GR" altLang="el-GR" sz="2400" dirty="0" smtClean="0"/>
              <a:t>Πριν προχωρήσουμε στο επόμενο στάδιο αξίζει να σημειωθεί ότι υπάρχει η δυνατότητα στην </a:t>
            </a:r>
            <a:r>
              <a:rPr lang="el-GR" altLang="el-GR" sz="2400" dirty="0" err="1" smtClean="0"/>
              <a:t>κρισσάρα</a:t>
            </a:r>
            <a:r>
              <a:rPr lang="el-GR" altLang="el-GR" sz="2400" dirty="0" smtClean="0"/>
              <a:t> με έναν μηχανισμό που διαθέτει να πραγματοποιηθεί σε κάποιο τμήμα της </a:t>
            </a:r>
            <a:r>
              <a:rPr lang="el-GR" altLang="el-GR" sz="2400" b="1" dirty="0" smtClean="0">
                <a:solidFill>
                  <a:schemeClr val="accent3">
                    <a:lumMod val="50000"/>
                  </a:schemeClr>
                </a:solidFill>
              </a:rPr>
              <a:t>γωνιακή δόνηση.</a:t>
            </a:r>
          </a:p>
          <a:p>
            <a:pPr eaLnBrk="1" hangingPunct="1"/>
            <a:r>
              <a:rPr lang="el-GR" altLang="el-GR" sz="2400" dirty="0" smtClean="0"/>
              <a:t>Ο στόχος είναι </a:t>
            </a:r>
            <a:r>
              <a:rPr lang="el-GR" altLang="el-GR" sz="2400" b="1" dirty="0" smtClean="0">
                <a:solidFill>
                  <a:schemeClr val="accent3">
                    <a:lumMod val="50000"/>
                  </a:schemeClr>
                </a:solidFill>
              </a:rPr>
              <a:t>οι ίνες να πλεχθούν μεταξύ τους </a:t>
            </a:r>
            <a:r>
              <a:rPr lang="el-GR" altLang="el-GR" sz="2400" dirty="0" smtClean="0"/>
              <a:t>σχηματίζοντας τον ιστό του χαρτιού. </a:t>
            </a:r>
          </a:p>
        </p:txBody>
      </p:sp>
    </p:spTree>
    <p:extLst>
      <p:ext uri="{BB962C8B-B14F-4D97-AF65-F5344CB8AC3E}">
        <p14:creationId xmlns:p14="http://schemas.microsoft.com/office/powerpoint/2010/main" val="14759689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71682" name="Rectangle 3"/>
          <p:cNvSpPr>
            <a:spLocks noGrp="1" noChangeArrowheads="1"/>
          </p:cNvSpPr>
          <p:nvPr>
            <p:ph idx="1"/>
          </p:nvPr>
        </p:nvSpPr>
        <p:spPr/>
        <p:txBody>
          <a:bodyPr/>
          <a:lstStyle/>
          <a:p>
            <a:pPr eaLnBrk="1" hangingPunct="1">
              <a:spcAft>
                <a:spcPts val="600"/>
              </a:spcAft>
            </a:pPr>
            <a:r>
              <a:rPr lang="el-GR" altLang="el-GR" sz="2400" dirty="0" smtClean="0"/>
              <a:t>Το επόμενο στάδιο όπως προαναφέρθηκε είναι η διέλευση του χαρτιού από το </a:t>
            </a:r>
            <a:r>
              <a:rPr lang="el-GR" altLang="el-GR" sz="2400" b="1" dirty="0" smtClean="0">
                <a:solidFill>
                  <a:schemeClr val="accent3">
                    <a:lumMod val="50000"/>
                  </a:schemeClr>
                </a:solidFill>
              </a:rPr>
              <a:t>τμήμα πρεσών.</a:t>
            </a:r>
            <a:endParaRPr lang="en-US" altLang="el-GR" sz="2400" b="1" dirty="0" smtClean="0">
              <a:solidFill>
                <a:schemeClr val="accent3">
                  <a:lumMod val="50000"/>
                </a:schemeClr>
              </a:solidFill>
            </a:endParaRPr>
          </a:p>
          <a:p>
            <a:pPr eaLnBrk="1" hangingPunct="1">
              <a:spcAft>
                <a:spcPts val="600"/>
              </a:spcAft>
            </a:pPr>
            <a:r>
              <a:rPr lang="el-GR" altLang="el-GR" sz="2400" dirty="0" smtClean="0"/>
              <a:t>Εκεί, το σχηματισμένο υγρό χαρτί αποσπάται από το πλέγμα από ένα περιστρεφόμενο ειδικό </a:t>
            </a:r>
            <a:r>
              <a:rPr lang="el-GR" altLang="el-GR" sz="2400" b="1" dirty="0" smtClean="0">
                <a:solidFill>
                  <a:schemeClr val="accent3">
                    <a:lumMod val="50000"/>
                  </a:schemeClr>
                </a:solidFill>
              </a:rPr>
              <a:t>παχύ ύφασμα χωρίς ραφή </a:t>
            </a:r>
            <a:r>
              <a:rPr lang="el-GR" altLang="el-GR" sz="2400" dirty="0" smtClean="0"/>
              <a:t>(συνθετικό-</a:t>
            </a:r>
            <a:r>
              <a:rPr lang="el-GR" altLang="el-GR" sz="2400" dirty="0" err="1" smtClean="0"/>
              <a:t>τσόχ</a:t>
            </a:r>
            <a:r>
              <a:rPr lang="el-GR" altLang="el-GR" sz="2400" dirty="0" smtClean="0"/>
              <a:t>α ή μάλλινο-φανέλλα) και συνεχίζει με κατεύθυνση προς τα επόμενα στάδια.</a:t>
            </a:r>
            <a:endParaRPr lang="en-US" altLang="el-GR" sz="2400" dirty="0" smtClean="0"/>
          </a:p>
          <a:p>
            <a:pPr eaLnBrk="1" hangingPunct="1">
              <a:spcAft>
                <a:spcPts val="600"/>
              </a:spcAft>
            </a:pPr>
            <a:r>
              <a:rPr lang="el-GR" altLang="el-GR" sz="2400" dirty="0" smtClean="0"/>
              <a:t>Σε αυτή την διαδρομή επιτυγχάνεται περαιτέρω στέγνωμα του χαρτιού μέσω απορροφητικού κιβωτίου, που αποσπά μέρος της υπάρχουσας υγρασίας. </a:t>
            </a:r>
          </a:p>
        </p:txBody>
      </p:sp>
    </p:spTree>
    <p:extLst>
      <p:ext uri="{BB962C8B-B14F-4D97-AF65-F5344CB8AC3E}">
        <p14:creationId xmlns:p14="http://schemas.microsoft.com/office/powerpoint/2010/main" val="21286219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72706" name="Rectangle 3"/>
          <p:cNvSpPr>
            <a:spLocks noGrp="1" noChangeArrowheads="1"/>
          </p:cNvSpPr>
          <p:nvPr>
            <p:ph idx="1"/>
          </p:nvPr>
        </p:nvSpPr>
        <p:spPr>
          <a:xfrm>
            <a:off x="457200" y="1196752"/>
            <a:ext cx="8229600" cy="5544616"/>
          </a:xfrm>
        </p:spPr>
        <p:txBody>
          <a:bodyPr>
            <a:normAutofit/>
          </a:bodyPr>
          <a:lstStyle/>
          <a:p>
            <a:r>
              <a:rPr lang="el-GR" altLang="el-GR" sz="2400" dirty="0" smtClean="0"/>
              <a:t>Η τσόχα πιέζεται πάνω στο στεγνωτικό τύμπανο από την απορροφητική πρέσα, που είναι διάτρητη σε όλη την επιφάνειά της και με τη βοήθεια κενού στεγνώνει ακόμη περισσότερο το χαρτί αποκτώντας ομοιόμορφο πάχος.</a:t>
            </a:r>
            <a:endParaRPr lang="en-US" altLang="el-GR" sz="2400" dirty="0" smtClean="0"/>
          </a:p>
          <a:p>
            <a:pPr eaLnBrk="1" hangingPunct="1"/>
            <a:r>
              <a:rPr lang="el-GR" altLang="el-GR" sz="2400" b="1" dirty="0" smtClean="0">
                <a:solidFill>
                  <a:schemeClr val="accent3">
                    <a:lumMod val="50000"/>
                  </a:schemeClr>
                </a:solidFill>
              </a:rPr>
              <a:t>Σε αυτό το στάδιο, απομακρύνεται το νερό που συγκρατείται με τη βοήθεια τριχοειδών δυνάμεων στα διάκενα ανάμεσα στις ίνες αλλά και στους πόρους των κυτταρικών τοιχωμάτων.</a:t>
            </a:r>
            <a:endParaRPr lang="en-US" altLang="el-GR" sz="2400" b="1" dirty="0" smtClean="0">
              <a:solidFill>
                <a:schemeClr val="accent3">
                  <a:lumMod val="50000"/>
                </a:schemeClr>
              </a:solidFill>
            </a:endParaRPr>
          </a:p>
          <a:p>
            <a:pPr eaLnBrk="1" hangingPunct="1"/>
            <a:r>
              <a:rPr lang="el-GR" altLang="el-GR" sz="2400" dirty="0" smtClean="0"/>
              <a:t>Στόχος του πιεστηρίου είναι η </a:t>
            </a:r>
            <a:r>
              <a:rPr lang="el-GR" altLang="el-GR" sz="2400" b="1" dirty="0" smtClean="0">
                <a:solidFill>
                  <a:schemeClr val="accent3">
                    <a:lumMod val="50000"/>
                  </a:schemeClr>
                </a:solidFill>
              </a:rPr>
              <a:t>αφυδάτωση του ιστού </a:t>
            </a:r>
            <a:r>
              <a:rPr lang="el-GR" altLang="el-GR" sz="2400" dirty="0" smtClean="0">
                <a:solidFill>
                  <a:schemeClr val="accent3">
                    <a:lumMod val="50000"/>
                  </a:schemeClr>
                </a:solidFill>
              </a:rPr>
              <a:t>και η </a:t>
            </a:r>
            <a:r>
              <a:rPr lang="el-GR" altLang="el-GR" sz="2400" b="1" dirty="0" smtClean="0">
                <a:solidFill>
                  <a:schemeClr val="accent3">
                    <a:lumMod val="50000"/>
                  </a:schemeClr>
                </a:solidFill>
              </a:rPr>
              <a:t>σύσφιξη των ινών</a:t>
            </a:r>
            <a:r>
              <a:rPr lang="el-GR" altLang="el-GR" sz="2400" b="1" dirty="0" smtClean="0">
                <a:solidFill>
                  <a:schemeClr val="accent2"/>
                </a:solidFill>
              </a:rPr>
              <a:t> </a:t>
            </a:r>
            <a:r>
              <a:rPr lang="el-GR" altLang="el-GR" sz="2400" dirty="0" smtClean="0"/>
              <a:t>μεταξύ τους σε ενιαίο και </a:t>
            </a:r>
            <a:r>
              <a:rPr lang="el-GR" altLang="el-GR" sz="2400" dirty="0" err="1" smtClean="0"/>
              <a:t>ισόπαχο</a:t>
            </a:r>
            <a:r>
              <a:rPr lang="el-GR" altLang="el-GR" sz="2400" dirty="0" smtClean="0"/>
              <a:t> σύνολο.</a:t>
            </a:r>
            <a:endParaRPr lang="en-US" altLang="el-GR" sz="2400" dirty="0" smtClean="0"/>
          </a:p>
          <a:p>
            <a:pPr eaLnBrk="1" hangingPunct="1"/>
            <a:r>
              <a:rPr lang="el-GR" altLang="el-GR" sz="2400" dirty="0" smtClean="0"/>
              <a:t>Γι αυτό η επίδραση του σταδίου αυτού σε ιδιότητες της επιφάνειας του χαρτιού, όπως η </a:t>
            </a:r>
            <a:r>
              <a:rPr lang="el-GR" altLang="el-GR" sz="2400" b="1" dirty="0" smtClean="0">
                <a:solidFill>
                  <a:srgbClr val="820000"/>
                </a:solidFill>
              </a:rPr>
              <a:t>ομαλότητα </a:t>
            </a:r>
            <a:r>
              <a:rPr lang="el-GR" altLang="el-GR" sz="2400" dirty="0" smtClean="0"/>
              <a:t>και η </a:t>
            </a:r>
            <a:r>
              <a:rPr lang="el-GR" altLang="el-GR" sz="2400" b="1" dirty="0" smtClean="0">
                <a:solidFill>
                  <a:srgbClr val="820000"/>
                </a:solidFill>
              </a:rPr>
              <a:t>προσροφητική ικανότητα, </a:t>
            </a:r>
            <a:r>
              <a:rPr lang="el-GR" altLang="el-GR" sz="2400" dirty="0" smtClean="0"/>
              <a:t>είναι μεγάλη. </a:t>
            </a:r>
          </a:p>
        </p:txBody>
      </p:sp>
    </p:spTree>
    <p:extLst>
      <p:ext uri="{BB962C8B-B14F-4D97-AF65-F5344CB8AC3E}">
        <p14:creationId xmlns:p14="http://schemas.microsoft.com/office/powerpoint/2010/main" val="24606744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Το στεγνό στάδιο </a:t>
            </a:r>
            <a:r>
              <a:rPr lang="el-GR" dirty="0" smtClean="0"/>
              <a:t>περιλαμβάνει:</a:t>
            </a:r>
            <a:endParaRPr lang="el-GR" dirty="0"/>
          </a:p>
        </p:txBody>
      </p:sp>
      <p:sp>
        <p:nvSpPr>
          <p:cNvPr id="73730" name="Rectangle 3"/>
          <p:cNvSpPr>
            <a:spLocks noGrp="1" noChangeArrowheads="1"/>
          </p:cNvSpPr>
          <p:nvPr>
            <p:ph idx="1"/>
          </p:nvPr>
        </p:nvSpPr>
        <p:spPr/>
        <p:txBody>
          <a:bodyPr>
            <a:normAutofit/>
          </a:bodyPr>
          <a:lstStyle/>
          <a:p>
            <a:pPr algn="just" eaLnBrk="1" hangingPunct="1">
              <a:lnSpc>
                <a:spcPct val="90000"/>
              </a:lnSpc>
            </a:pPr>
            <a:r>
              <a:rPr lang="el-GR" altLang="el-GR" sz="2400" dirty="0" smtClean="0"/>
              <a:t>Το τμήμα ξήρανσης (</a:t>
            </a:r>
            <a:r>
              <a:rPr lang="en-US" altLang="el-GR" sz="2400" dirty="0" smtClean="0"/>
              <a:t>Dryer sections</a:t>
            </a:r>
            <a:r>
              <a:rPr lang="el-GR" altLang="el-GR" sz="2400" dirty="0" smtClean="0"/>
              <a:t>)</a:t>
            </a:r>
          </a:p>
          <a:p>
            <a:pPr algn="just" eaLnBrk="1" hangingPunct="1">
              <a:lnSpc>
                <a:spcPct val="90000"/>
              </a:lnSpc>
            </a:pPr>
            <a:r>
              <a:rPr lang="el-GR" altLang="el-GR" sz="2400" dirty="0" smtClean="0"/>
              <a:t>Το τμήμα επιφανειακής αδιαβροχοποίησης σε πρέσα (</a:t>
            </a:r>
            <a:r>
              <a:rPr lang="en-US" altLang="el-GR" sz="2400" dirty="0" smtClean="0"/>
              <a:t>Size press</a:t>
            </a:r>
            <a:r>
              <a:rPr lang="el-GR" altLang="el-GR" sz="2400" dirty="0" smtClean="0"/>
              <a:t>)</a:t>
            </a:r>
          </a:p>
          <a:p>
            <a:pPr algn="just" eaLnBrk="1" hangingPunct="1">
              <a:lnSpc>
                <a:spcPct val="90000"/>
              </a:lnSpc>
            </a:pPr>
            <a:r>
              <a:rPr lang="el-GR" altLang="el-GR" sz="2400" dirty="0" smtClean="0"/>
              <a:t>Την </a:t>
            </a:r>
            <a:r>
              <a:rPr lang="el-GR" altLang="el-GR" sz="2400" dirty="0" err="1" smtClean="0"/>
              <a:t>καλάνδρα</a:t>
            </a:r>
            <a:r>
              <a:rPr lang="el-GR" altLang="el-GR" sz="2400" dirty="0" smtClean="0"/>
              <a:t> (</a:t>
            </a:r>
            <a:r>
              <a:rPr lang="en-US" altLang="el-GR" sz="2400" dirty="0" err="1" smtClean="0"/>
              <a:t>calender</a:t>
            </a:r>
            <a:r>
              <a:rPr lang="en-US" altLang="el-GR" sz="2400" dirty="0" smtClean="0"/>
              <a:t>)</a:t>
            </a:r>
            <a:endParaRPr lang="el-GR" altLang="el-GR" sz="2400" dirty="0" smtClean="0"/>
          </a:p>
          <a:p>
            <a:pPr algn="just" eaLnBrk="1" hangingPunct="1">
              <a:lnSpc>
                <a:spcPct val="90000"/>
              </a:lnSpc>
            </a:pPr>
            <a:r>
              <a:rPr lang="el-GR" altLang="el-GR" sz="2400" dirty="0" smtClean="0"/>
              <a:t>Τους κυλίνδρους περιτύλιξης </a:t>
            </a:r>
            <a:r>
              <a:rPr lang="en-US" altLang="el-GR" sz="2400" dirty="0" smtClean="0"/>
              <a:t>(Reel)</a:t>
            </a:r>
            <a:endParaRPr lang="el-GR" altLang="el-GR" sz="2400" dirty="0" smtClean="0"/>
          </a:p>
        </p:txBody>
      </p:sp>
      <p:pic>
        <p:nvPicPr>
          <p:cNvPr id="73731"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95936" y="4797152"/>
            <a:ext cx="4863678" cy="192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9593" y="3284984"/>
            <a:ext cx="4392488" cy="182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15128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74754" name="Rectangle 3"/>
          <p:cNvSpPr>
            <a:spLocks noGrp="1" noChangeArrowheads="1"/>
          </p:cNvSpPr>
          <p:nvPr>
            <p:ph idx="1"/>
          </p:nvPr>
        </p:nvSpPr>
        <p:spPr/>
        <p:txBody>
          <a:bodyPr/>
          <a:lstStyle/>
          <a:p>
            <a:r>
              <a:rPr lang="el-GR" altLang="el-GR" sz="2400" dirty="0" smtClean="0"/>
              <a:t>Όταν ο ιστός διέρχεται από το τμήμα ξήρανσης, των οποίων η κατασκευή ποικίλλει, απομακρύνεται περαιτέρω η υγρασία του ιστού (από ~ </a:t>
            </a:r>
            <a:r>
              <a:rPr lang="el-GR" altLang="el-GR" sz="2400" b="1" dirty="0" smtClean="0">
                <a:solidFill>
                  <a:schemeClr val="accent4">
                    <a:lumMod val="75000"/>
                  </a:schemeClr>
                </a:solidFill>
              </a:rPr>
              <a:t>58-60 % </a:t>
            </a:r>
            <a:r>
              <a:rPr lang="el-GR" altLang="el-GR" sz="2400" dirty="0" smtClean="0"/>
              <a:t>που παραλαμβάνεται αποδίδεται στο τέλος με υγρασία </a:t>
            </a:r>
            <a:r>
              <a:rPr lang="el-GR" altLang="el-GR" sz="2400" b="1" dirty="0" smtClean="0">
                <a:solidFill>
                  <a:schemeClr val="accent4">
                    <a:lumMod val="75000"/>
                  </a:schemeClr>
                </a:solidFill>
              </a:rPr>
              <a:t>5-6%</a:t>
            </a:r>
            <a:r>
              <a:rPr lang="el-GR" altLang="el-GR" sz="2400" dirty="0" smtClean="0">
                <a:solidFill>
                  <a:schemeClr val="accent4">
                    <a:lumMod val="75000"/>
                  </a:schemeClr>
                </a:solidFill>
              </a:rPr>
              <a:t>).</a:t>
            </a:r>
            <a:endParaRPr lang="en-US" altLang="el-GR" sz="2400" dirty="0" smtClean="0">
              <a:solidFill>
                <a:schemeClr val="accent4">
                  <a:lumMod val="75000"/>
                </a:schemeClr>
              </a:solidFill>
            </a:endParaRPr>
          </a:p>
          <a:p>
            <a:r>
              <a:rPr lang="el-GR" altLang="el-GR" sz="2400" dirty="0" smtClean="0"/>
              <a:t>Σε αυτό το στάδιο με την επίδραση της θερμότητας, απομακρύνεται </a:t>
            </a:r>
            <a:r>
              <a:rPr lang="el-GR" altLang="el-GR" sz="2400" b="1" dirty="0" smtClean="0">
                <a:solidFill>
                  <a:schemeClr val="accent3">
                    <a:lumMod val="50000"/>
                  </a:schemeClr>
                </a:solidFill>
              </a:rPr>
              <a:t>το νερό που είναι δεσμευμένο με δεσμούς υδρογόνου.</a:t>
            </a:r>
            <a:endParaRPr lang="en-US" altLang="el-GR" sz="2400" b="1" dirty="0" smtClean="0">
              <a:solidFill>
                <a:schemeClr val="accent3">
                  <a:lumMod val="50000"/>
                </a:schemeClr>
              </a:solidFill>
            </a:endParaRPr>
          </a:p>
          <a:p>
            <a:r>
              <a:rPr lang="el-GR" altLang="el-GR" sz="2400" dirty="0" smtClean="0"/>
              <a:t>Επιπλέον,</a:t>
            </a:r>
            <a:r>
              <a:rPr lang="el-GR" altLang="el-GR" sz="2400" b="1" dirty="0" smtClean="0">
                <a:solidFill>
                  <a:schemeClr val="accent2"/>
                </a:solidFill>
              </a:rPr>
              <a:t> </a:t>
            </a:r>
            <a:r>
              <a:rPr lang="el-GR" altLang="el-GR" sz="2400" b="1" dirty="0" smtClean="0">
                <a:solidFill>
                  <a:srgbClr val="820000"/>
                </a:solidFill>
              </a:rPr>
              <a:t>δημιουργούνται δεσμοί υδρογόνου μεταξύ των ινών </a:t>
            </a:r>
            <a:r>
              <a:rPr lang="el-GR" altLang="el-GR" sz="2400" dirty="0" smtClean="0"/>
              <a:t>που εξασφαλίζουν την συνένωσή τους και με τον τρόπο αυτό, το χαρτί αποκτά τις </a:t>
            </a:r>
            <a:r>
              <a:rPr lang="el-GR" altLang="el-GR" sz="2400" b="1" dirty="0" smtClean="0">
                <a:solidFill>
                  <a:srgbClr val="820000"/>
                </a:solidFill>
              </a:rPr>
              <a:t>μηχανικές του ιδιότητες.</a:t>
            </a:r>
            <a:r>
              <a:rPr lang="el-GR" altLang="el-GR" sz="2400" dirty="0" smtClean="0">
                <a:solidFill>
                  <a:srgbClr val="820000"/>
                </a:solidFill>
              </a:rPr>
              <a:t> </a:t>
            </a:r>
            <a:endParaRPr lang="en-US" altLang="el-GR" sz="2400" b="1" dirty="0" smtClean="0">
              <a:solidFill>
                <a:srgbClr val="820000"/>
              </a:solidFill>
            </a:endParaRPr>
          </a:p>
          <a:p>
            <a:pPr algn="just" eaLnBrk="1" hangingPunct="1">
              <a:buFontTx/>
              <a:buNone/>
            </a:pPr>
            <a:r>
              <a:rPr lang="en-US" altLang="el-GR" sz="800" b="1" dirty="0" smtClean="0">
                <a:solidFill>
                  <a:schemeClr val="accent2"/>
                </a:solidFill>
              </a:rPr>
              <a:t>	</a:t>
            </a:r>
            <a:endParaRPr lang="el-GR" altLang="el-GR" sz="800" b="1" dirty="0" smtClean="0">
              <a:solidFill>
                <a:schemeClr val="accent2"/>
              </a:solidFill>
            </a:endParaRPr>
          </a:p>
        </p:txBody>
      </p:sp>
    </p:spTree>
    <p:extLst>
      <p:ext uri="{BB962C8B-B14F-4D97-AF65-F5344CB8AC3E}">
        <p14:creationId xmlns:p14="http://schemas.microsoft.com/office/powerpoint/2010/main" val="13417308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75778" name="Rectangle 3"/>
          <p:cNvSpPr>
            <a:spLocks noGrp="1" noChangeArrowheads="1"/>
          </p:cNvSpPr>
          <p:nvPr>
            <p:ph idx="1"/>
          </p:nvPr>
        </p:nvSpPr>
        <p:spPr/>
        <p:txBody>
          <a:bodyPr>
            <a:normAutofit/>
          </a:bodyPr>
          <a:lstStyle/>
          <a:p>
            <a:pPr>
              <a:spcAft>
                <a:spcPts val="600"/>
              </a:spcAft>
            </a:pPr>
            <a:r>
              <a:rPr lang="el-GR" altLang="el-GR" sz="2400" dirty="0" smtClean="0"/>
              <a:t>Ένα τυπικό τέτοιο σύστημα αποτελείται από 4 έως 10 χαλύβδινα μέρη διαμέτρου 1.5 -1.8 </a:t>
            </a:r>
            <a:r>
              <a:rPr lang="en-US" altLang="el-GR" sz="2400" dirty="0" smtClean="0"/>
              <a:t>m</a:t>
            </a:r>
            <a:r>
              <a:rPr lang="el-GR" altLang="el-GR" sz="2400" dirty="0" smtClean="0"/>
              <a:t>, που θερμαίνονται εσωτερικά από ατμό που εισέρχεται στο εσωτερικό τους από ειδική διάταξη.</a:t>
            </a:r>
            <a:endParaRPr lang="en-US" altLang="el-GR" sz="2400" dirty="0" smtClean="0"/>
          </a:p>
          <a:p>
            <a:pPr>
              <a:spcAft>
                <a:spcPts val="600"/>
              </a:spcAft>
            </a:pPr>
            <a:r>
              <a:rPr lang="el-GR" altLang="el-GR" sz="2400" dirty="0" smtClean="0"/>
              <a:t>Τα μέρη αυτά γεμίζουν με ατμό που προέρχεται από την εξάτμιση του νερού των φύλλων και απομακρύνεται πάλι από αυτούς με ειδική διάταξη. </a:t>
            </a:r>
          </a:p>
        </p:txBody>
      </p:sp>
      <p:pic>
        <p:nvPicPr>
          <p:cNvPr id="75779"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63600" y="4221088"/>
            <a:ext cx="7691591"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18555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76802" name="Rectangle 3"/>
          <p:cNvSpPr>
            <a:spLocks noGrp="1" noChangeArrowheads="1"/>
          </p:cNvSpPr>
          <p:nvPr>
            <p:ph idx="1"/>
          </p:nvPr>
        </p:nvSpPr>
        <p:spPr/>
        <p:txBody>
          <a:bodyPr>
            <a:normAutofit/>
          </a:bodyPr>
          <a:lstStyle/>
          <a:p>
            <a:pPr>
              <a:spcAft>
                <a:spcPts val="600"/>
              </a:spcAft>
            </a:pPr>
            <a:r>
              <a:rPr lang="el-GR" altLang="el-GR" sz="2400" dirty="0" smtClean="0"/>
              <a:t>Στο</a:t>
            </a:r>
            <a:r>
              <a:rPr lang="el-GR" altLang="el-GR" sz="2400" b="1" dirty="0" smtClean="0">
                <a:solidFill>
                  <a:schemeClr val="accent2"/>
                </a:solidFill>
              </a:rPr>
              <a:t> </a:t>
            </a:r>
            <a:r>
              <a:rPr lang="el-GR" altLang="el-GR" sz="2400" b="1" dirty="0" smtClean="0">
                <a:solidFill>
                  <a:srgbClr val="820000"/>
                </a:solidFill>
              </a:rPr>
              <a:t>μέσο του </a:t>
            </a:r>
            <a:r>
              <a:rPr lang="el-GR" altLang="el-GR" sz="2400" b="1" dirty="0" err="1" smtClean="0">
                <a:solidFill>
                  <a:srgbClr val="820000"/>
                </a:solidFill>
              </a:rPr>
              <a:t>ξηραντηρίου</a:t>
            </a:r>
            <a:r>
              <a:rPr lang="el-GR" altLang="el-GR" sz="2400" b="1" dirty="0" smtClean="0">
                <a:solidFill>
                  <a:srgbClr val="820000"/>
                </a:solidFill>
              </a:rPr>
              <a:t> </a:t>
            </a:r>
            <a:r>
              <a:rPr lang="el-GR" altLang="el-GR" sz="2400" dirty="0" smtClean="0"/>
              <a:t>συγκροτήματος ενδέχεται να υπάρχει ένας</a:t>
            </a:r>
            <a:r>
              <a:rPr lang="el-GR" altLang="el-GR" sz="2400" b="1" dirty="0" smtClean="0">
                <a:solidFill>
                  <a:schemeClr val="accent2"/>
                </a:solidFill>
              </a:rPr>
              <a:t> </a:t>
            </a:r>
            <a:r>
              <a:rPr lang="el-GR" altLang="el-GR" sz="2400" b="1" dirty="0" smtClean="0">
                <a:solidFill>
                  <a:srgbClr val="820000"/>
                </a:solidFill>
              </a:rPr>
              <a:t>μεγάλος κύλινδρος </a:t>
            </a:r>
            <a:r>
              <a:rPr lang="el-GR" altLang="el-GR" sz="2400" dirty="0" smtClean="0"/>
              <a:t>μπορεί και τετραπλάσιας διαμέτρου από των υπολοίπων, που η επιφάνειά του αποτελείται από </a:t>
            </a:r>
            <a:r>
              <a:rPr lang="el-GR" altLang="el-GR" sz="2400" b="1" dirty="0" smtClean="0">
                <a:solidFill>
                  <a:srgbClr val="820000"/>
                </a:solidFill>
              </a:rPr>
              <a:t>ανοξείδωτο χάλυβα τέλεια γυαλισμένο.</a:t>
            </a:r>
            <a:endParaRPr lang="en-US" altLang="el-GR" sz="2400" b="1" dirty="0" smtClean="0">
              <a:solidFill>
                <a:srgbClr val="820000"/>
              </a:solidFill>
            </a:endParaRPr>
          </a:p>
          <a:p>
            <a:pPr>
              <a:spcAft>
                <a:spcPts val="600"/>
              </a:spcAft>
            </a:pPr>
            <a:r>
              <a:rPr lang="el-GR" altLang="el-GR" sz="2400" dirty="0" smtClean="0"/>
              <a:t>Η πίεση του χαρτιού στην επιφάνεια αυτού του κυλίνδρου έχει ως αποτέλεσμα το χαρτί που εξέρχεται να είναι </a:t>
            </a:r>
            <a:r>
              <a:rPr lang="el-GR" altLang="el-GR" sz="2400" b="1" dirty="0" smtClean="0">
                <a:solidFill>
                  <a:srgbClr val="820000"/>
                </a:solidFill>
              </a:rPr>
              <a:t>«σιδερωμένο», </a:t>
            </a:r>
            <a:r>
              <a:rPr lang="el-GR" altLang="el-GR" sz="2400" dirty="0" smtClean="0"/>
              <a:t>δηλαδή και αυτό τέλεια γυαλισμένο.</a:t>
            </a:r>
            <a:endParaRPr lang="en-US" altLang="el-GR" sz="2400" dirty="0" smtClean="0"/>
          </a:p>
          <a:p>
            <a:pPr>
              <a:spcAft>
                <a:spcPts val="600"/>
              </a:spcAft>
            </a:pPr>
            <a:r>
              <a:rPr lang="el-GR" altLang="el-GR" sz="2400" dirty="0" smtClean="0"/>
              <a:t>Αυτό το χαρτί λέγεται </a:t>
            </a:r>
            <a:r>
              <a:rPr lang="en-US" altLang="el-GR" sz="2400" b="1" dirty="0" smtClean="0">
                <a:solidFill>
                  <a:srgbClr val="820000"/>
                </a:solidFill>
              </a:rPr>
              <a:t>machine </a:t>
            </a:r>
            <a:r>
              <a:rPr lang="en-US" altLang="el-GR" sz="2400" b="1" dirty="0" err="1" smtClean="0">
                <a:solidFill>
                  <a:srgbClr val="820000"/>
                </a:solidFill>
              </a:rPr>
              <a:t>glased</a:t>
            </a:r>
            <a:r>
              <a:rPr lang="el-GR" altLang="el-GR" sz="2400" b="1" dirty="0" smtClean="0">
                <a:solidFill>
                  <a:srgbClr val="820000"/>
                </a:solidFill>
              </a:rPr>
              <a:t>.</a:t>
            </a:r>
            <a:r>
              <a:rPr lang="el-GR" altLang="el-GR" sz="2400" dirty="0" smtClean="0">
                <a:solidFill>
                  <a:srgbClr val="820000"/>
                </a:solidFill>
              </a:rPr>
              <a:t> </a:t>
            </a:r>
          </a:p>
        </p:txBody>
      </p:sp>
    </p:spTree>
    <p:extLst>
      <p:ext uri="{BB962C8B-B14F-4D97-AF65-F5344CB8AC3E}">
        <p14:creationId xmlns:p14="http://schemas.microsoft.com/office/powerpoint/2010/main" val="12310852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78850" name="Rectangle 2"/>
          <p:cNvSpPr>
            <a:spLocks noGrp="1" noChangeArrowheads="1"/>
          </p:cNvSpPr>
          <p:nvPr>
            <p:ph idx="1"/>
          </p:nvPr>
        </p:nvSpPr>
        <p:spPr/>
        <p:txBody>
          <a:bodyPr>
            <a:normAutofit/>
          </a:bodyPr>
          <a:lstStyle/>
          <a:p>
            <a:pPr eaLnBrk="1" hangingPunct="1">
              <a:spcAft>
                <a:spcPts val="600"/>
              </a:spcAft>
            </a:pPr>
            <a:r>
              <a:rPr lang="el-GR" altLang="el-GR" sz="2800" dirty="0" smtClean="0"/>
              <a:t>Σε αυτό το σημείο ενδέχεται να υπάρχει </a:t>
            </a:r>
            <a:r>
              <a:rPr lang="el-GR" altLang="el-GR" sz="2800" b="1" dirty="0" smtClean="0">
                <a:solidFill>
                  <a:srgbClr val="820000"/>
                </a:solidFill>
              </a:rPr>
              <a:t>επιφανειακή επίχριση </a:t>
            </a:r>
            <a:r>
              <a:rPr lang="el-GR" altLang="el-GR" sz="2800" dirty="0" smtClean="0"/>
              <a:t>του χαρτιού από την μία ή και τις δύο πλευρές.</a:t>
            </a:r>
            <a:endParaRPr lang="en-US" altLang="el-GR" sz="2800" dirty="0" smtClean="0"/>
          </a:p>
          <a:p>
            <a:pPr eaLnBrk="1" hangingPunct="1">
              <a:spcAft>
                <a:spcPts val="600"/>
              </a:spcAft>
            </a:pPr>
            <a:r>
              <a:rPr lang="el-GR" altLang="el-GR" sz="2800" dirty="0" smtClean="0"/>
              <a:t>Τα χαρτιά που παράγονται με αυτόν τον τρόπο, δηλαδή </a:t>
            </a:r>
            <a:r>
              <a:rPr lang="el-GR" altLang="el-GR" sz="2800" b="1" dirty="0" smtClean="0">
                <a:solidFill>
                  <a:srgbClr val="820000"/>
                </a:solidFill>
              </a:rPr>
              <a:t>με επίχριση στην μηχανή </a:t>
            </a:r>
            <a:r>
              <a:rPr lang="el-GR" altLang="el-GR" sz="2800" dirty="0" smtClean="0"/>
              <a:t>ονομάζονται </a:t>
            </a:r>
            <a:r>
              <a:rPr lang="en-US" altLang="el-GR" sz="2800" b="1" dirty="0" smtClean="0">
                <a:solidFill>
                  <a:srgbClr val="820000"/>
                </a:solidFill>
              </a:rPr>
              <a:t>machine coated</a:t>
            </a:r>
            <a:r>
              <a:rPr lang="el-GR" altLang="el-GR" sz="2800" b="1" dirty="0" smtClean="0">
                <a:solidFill>
                  <a:srgbClr val="820000"/>
                </a:solidFill>
              </a:rPr>
              <a:t>.</a:t>
            </a:r>
            <a:endParaRPr lang="en-US" altLang="el-GR" sz="2800" b="1" dirty="0" smtClean="0">
              <a:solidFill>
                <a:srgbClr val="820000"/>
              </a:solidFill>
            </a:endParaRPr>
          </a:p>
          <a:p>
            <a:pPr eaLnBrk="1" hangingPunct="1">
              <a:spcAft>
                <a:spcPts val="600"/>
              </a:spcAft>
            </a:pPr>
            <a:r>
              <a:rPr lang="el-GR" altLang="el-GR" sz="2800" dirty="0" smtClean="0"/>
              <a:t>(Προσοχή, </a:t>
            </a:r>
            <a:r>
              <a:rPr lang="el-GR" altLang="el-GR" sz="2800" dirty="0" smtClean="0">
                <a:solidFill>
                  <a:srgbClr val="820000"/>
                </a:solidFill>
              </a:rPr>
              <a:t>τα </a:t>
            </a:r>
            <a:r>
              <a:rPr lang="el-GR" altLang="el-GR" sz="2800" b="1" dirty="0" smtClean="0">
                <a:solidFill>
                  <a:srgbClr val="820000"/>
                </a:solidFill>
              </a:rPr>
              <a:t>έτοιμα χαρτιά που </a:t>
            </a:r>
            <a:r>
              <a:rPr lang="el-GR" altLang="el-GR" sz="2800" b="1" dirty="0" err="1" smtClean="0">
                <a:solidFill>
                  <a:srgbClr val="820000"/>
                </a:solidFill>
              </a:rPr>
              <a:t>επιχρίζονται</a:t>
            </a:r>
            <a:r>
              <a:rPr lang="el-GR" altLang="el-GR" sz="2800" b="1" dirty="0" smtClean="0">
                <a:solidFill>
                  <a:srgbClr val="820000"/>
                </a:solidFill>
              </a:rPr>
              <a:t> σε άλλη ειδική μηχανή </a:t>
            </a:r>
            <a:r>
              <a:rPr lang="el-GR" altLang="el-GR" sz="2800" dirty="0" smtClean="0"/>
              <a:t>και όχι κατά μήκος της παραγωγικής γραμμής ονομάζονται </a:t>
            </a:r>
            <a:r>
              <a:rPr lang="en-US" altLang="el-GR" sz="2800" b="1" dirty="0" smtClean="0">
                <a:solidFill>
                  <a:srgbClr val="820000"/>
                </a:solidFill>
              </a:rPr>
              <a:t>coated papers</a:t>
            </a:r>
            <a:r>
              <a:rPr lang="el-GR" altLang="el-GR" sz="2800" b="1" dirty="0" smtClean="0">
                <a:solidFill>
                  <a:srgbClr val="820000"/>
                </a:solidFill>
              </a:rPr>
              <a:t>).</a:t>
            </a:r>
            <a:r>
              <a:rPr lang="el-GR" altLang="el-GR" sz="2800" dirty="0" smtClean="0">
                <a:solidFill>
                  <a:srgbClr val="820000"/>
                </a:solidFill>
              </a:rPr>
              <a:t> </a:t>
            </a:r>
          </a:p>
        </p:txBody>
      </p:sp>
    </p:spTree>
    <p:extLst>
      <p:ext uri="{BB962C8B-B14F-4D97-AF65-F5344CB8AC3E}">
        <p14:creationId xmlns:p14="http://schemas.microsoft.com/office/powerpoint/2010/main" val="33100693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80898" name="Rectangle 3"/>
          <p:cNvSpPr>
            <a:spLocks noGrp="1" noChangeArrowheads="1"/>
          </p:cNvSpPr>
          <p:nvPr>
            <p:ph idx="1"/>
          </p:nvPr>
        </p:nvSpPr>
        <p:spPr/>
        <p:txBody>
          <a:bodyPr>
            <a:normAutofit/>
          </a:bodyPr>
          <a:lstStyle/>
          <a:p>
            <a:pPr eaLnBrk="1" hangingPunct="1"/>
            <a:r>
              <a:rPr lang="el-GR" altLang="el-GR" sz="2400" dirty="0" smtClean="0"/>
              <a:t>Το χαρτί μετά το τμήμα ξήρανσης και πριν περάσει στην </a:t>
            </a:r>
            <a:r>
              <a:rPr lang="el-GR" altLang="el-GR" sz="2400" dirty="0" err="1" smtClean="0"/>
              <a:t>καλάνδρα</a:t>
            </a:r>
            <a:r>
              <a:rPr lang="el-GR" altLang="el-GR" sz="2400" dirty="0" smtClean="0"/>
              <a:t> διέρχεται από </a:t>
            </a:r>
            <a:r>
              <a:rPr lang="el-GR" altLang="el-GR" sz="2400" b="1" dirty="0" smtClean="0">
                <a:solidFill>
                  <a:schemeClr val="accent3">
                    <a:lumMod val="50000"/>
                  </a:schemeClr>
                </a:solidFill>
              </a:rPr>
              <a:t>το στάδιο της επιφανειακής αδιαβροχοποίησης σε πρέσα (</a:t>
            </a:r>
            <a:r>
              <a:rPr lang="en-US" altLang="el-GR" sz="2400" b="1" dirty="0" smtClean="0">
                <a:solidFill>
                  <a:schemeClr val="accent3">
                    <a:lumMod val="50000"/>
                  </a:schemeClr>
                </a:solidFill>
              </a:rPr>
              <a:t>size press</a:t>
            </a:r>
            <a:r>
              <a:rPr lang="el-GR" altLang="el-GR" sz="2400" b="1" dirty="0" smtClean="0">
                <a:solidFill>
                  <a:schemeClr val="accent3">
                    <a:lumMod val="50000"/>
                  </a:schemeClr>
                </a:solidFill>
              </a:rPr>
              <a:t>), </a:t>
            </a:r>
            <a:r>
              <a:rPr lang="el-GR" altLang="el-GR" sz="2400" dirty="0" smtClean="0"/>
              <a:t>που συνίσταται στο πέρασμα του χαρτιού από δύο ελαστικούς κυλίνδρους.</a:t>
            </a:r>
            <a:endParaRPr lang="en-US" altLang="el-GR" sz="2400" dirty="0" smtClean="0"/>
          </a:p>
          <a:p>
            <a:pPr eaLnBrk="1" hangingPunct="1"/>
            <a:r>
              <a:rPr lang="en-US" altLang="el-GR" sz="2400" dirty="0" smtClean="0"/>
              <a:t>O</a:t>
            </a:r>
            <a:r>
              <a:rPr lang="el-GR" altLang="el-GR" sz="2400" dirty="0" smtClean="0"/>
              <a:t> στόχος σε αυτό το στάδιο είναι να μορφοποιηθεί η επιφάνεια του χαρτιού έτσι ώστε να </a:t>
            </a:r>
            <a:r>
              <a:rPr lang="el-GR" altLang="el-GR" sz="2400" b="1" dirty="0" smtClean="0">
                <a:solidFill>
                  <a:schemeClr val="accent3">
                    <a:lumMod val="50000"/>
                  </a:schemeClr>
                </a:solidFill>
              </a:rPr>
              <a:t>βελτιωθεί η αντοχή του χαρτιού στο νερό </a:t>
            </a:r>
            <a:r>
              <a:rPr lang="el-GR" altLang="el-GR" sz="2400" dirty="0" smtClean="0"/>
              <a:t>και να παρεμποδίζεται η διέλευση υγρών στο εσωτερικό του χαρτιού.</a:t>
            </a:r>
            <a:endParaRPr lang="en-US" altLang="el-GR" sz="2400" dirty="0" smtClean="0"/>
          </a:p>
        </p:txBody>
      </p:sp>
      <p:pic>
        <p:nvPicPr>
          <p:cNvPr id="80899" name="Picture 6"/>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tretch>
            <a:fillRect/>
          </a:stretch>
        </p:blipFill>
        <p:spPr bwMode="auto">
          <a:xfrm>
            <a:off x="953296" y="4365104"/>
            <a:ext cx="5688632" cy="22481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2339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80898" name="Rectangle 3"/>
          <p:cNvSpPr>
            <a:spLocks noGrp="1" noChangeArrowheads="1"/>
          </p:cNvSpPr>
          <p:nvPr>
            <p:ph idx="1"/>
          </p:nvPr>
        </p:nvSpPr>
        <p:spPr/>
        <p:txBody>
          <a:bodyPr>
            <a:normAutofit/>
          </a:bodyPr>
          <a:lstStyle/>
          <a:p>
            <a:pPr eaLnBrk="1" hangingPunct="1"/>
            <a:r>
              <a:rPr lang="el-GR" altLang="el-GR" sz="2400" dirty="0" smtClean="0"/>
              <a:t>Αυτό γίνεται γιατί θέλουμε το τελικό προϊόν να έχει καλύτερη</a:t>
            </a:r>
            <a:r>
              <a:rPr lang="el-GR" altLang="el-GR" sz="2400" b="1" dirty="0" smtClean="0">
                <a:solidFill>
                  <a:schemeClr val="accent2"/>
                </a:solidFill>
              </a:rPr>
              <a:t> </a:t>
            </a:r>
            <a:r>
              <a:rPr lang="el-GR" altLang="el-GR" sz="2400" b="1" dirty="0" smtClean="0">
                <a:solidFill>
                  <a:schemeClr val="accent3">
                    <a:lumMod val="50000"/>
                  </a:schemeClr>
                </a:solidFill>
              </a:rPr>
              <a:t>ποιότητα εκτύπωσης,</a:t>
            </a:r>
            <a:r>
              <a:rPr lang="el-GR" altLang="el-GR" sz="2400" b="1" dirty="0" smtClean="0">
                <a:solidFill>
                  <a:schemeClr val="accent2"/>
                </a:solidFill>
              </a:rPr>
              <a:t> </a:t>
            </a:r>
            <a:r>
              <a:rPr lang="el-GR" altLang="el-GR" sz="2400" dirty="0" smtClean="0"/>
              <a:t>να</a:t>
            </a:r>
            <a:r>
              <a:rPr lang="el-GR" altLang="el-GR" sz="2400" b="1" dirty="0" smtClean="0">
                <a:solidFill>
                  <a:schemeClr val="accent2"/>
                </a:solidFill>
              </a:rPr>
              <a:t> </a:t>
            </a:r>
            <a:r>
              <a:rPr lang="el-GR" altLang="el-GR" sz="2400" b="1" dirty="0" smtClean="0">
                <a:solidFill>
                  <a:schemeClr val="accent3">
                    <a:lumMod val="50000"/>
                  </a:schemeClr>
                </a:solidFill>
              </a:rPr>
              <a:t>παρεμποδίζεται το μάδημα της επιφάνειας </a:t>
            </a:r>
            <a:r>
              <a:rPr lang="el-GR" altLang="el-GR" sz="2400" dirty="0" smtClean="0"/>
              <a:t>με αποκόλληση μικρών ινών και να είναι </a:t>
            </a:r>
            <a:r>
              <a:rPr lang="el-GR" altLang="el-GR" sz="2400" b="1" dirty="0" smtClean="0">
                <a:solidFill>
                  <a:schemeClr val="accent3">
                    <a:lumMod val="50000"/>
                  </a:schemeClr>
                </a:solidFill>
              </a:rPr>
              <a:t>πιο αδιαπέραστο στο νερό και στη διαβροχή από το μελάνι. </a:t>
            </a:r>
          </a:p>
        </p:txBody>
      </p:sp>
      <p:pic>
        <p:nvPicPr>
          <p:cNvPr id="5" name="Picture 6"/>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tretch>
            <a:fillRect/>
          </a:stretch>
        </p:blipFill>
        <p:spPr bwMode="auto">
          <a:xfrm>
            <a:off x="953296" y="4365104"/>
            <a:ext cx="5688632" cy="22481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231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12290" name="Rectangle 3"/>
          <p:cNvSpPr>
            <a:spLocks noGrp="1" noChangeArrowheads="1"/>
          </p:cNvSpPr>
          <p:nvPr>
            <p:ph idx="1"/>
          </p:nvPr>
        </p:nvSpPr>
        <p:spPr/>
        <p:txBody>
          <a:bodyPr/>
          <a:lstStyle/>
          <a:p>
            <a:pPr>
              <a:buNone/>
            </a:pPr>
            <a:r>
              <a:rPr lang="en-US" altLang="el-GR" sz="2800" dirty="0" smtClean="0"/>
              <a:t>	</a:t>
            </a:r>
            <a:r>
              <a:rPr lang="el-GR" altLang="el-GR" sz="2800" dirty="0" smtClean="0"/>
              <a:t>Γ. 	Οι δεξαμενές μπορεί να είναι </a:t>
            </a:r>
            <a:r>
              <a:rPr lang="el-GR" altLang="el-GR" sz="2800" b="1" dirty="0" smtClean="0">
                <a:solidFill>
                  <a:schemeClr val="accent3">
                    <a:lumMod val="50000"/>
                  </a:schemeClr>
                </a:solidFill>
              </a:rPr>
              <a:t>ορθογώνιες</a:t>
            </a:r>
            <a:r>
              <a:rPr lang="el-GR" altLang="el-GR" sz="2800" dirty="0" smtClean="0"/>
              <a:t> με 	τετράγωνη εγκάρσια τομή και τότε η 	πολτοποίηση γίνεται με τη βοήθεια ενός</a:t>
            </a:r>
            <a:r>
              <a:rPr lang="el-GR" altLang="el-GR" sz="2800" b="1" dirty="0" smtClean="0">
                <a:solidFill>
                  <a:schemeClr val="accent2"/>
                </a:solidFill>
              </a:rPr>
              <a:t> 	</a:t>
            </a:r>
            <a:r>
              <a:rPr lang="el-GR" altLang="el-GR" sz="2800" b="1" dirty="0" smtClean="0">
                <a:solidFill>
                  <a:schemeClr val="accent3">
                    <a:lumMod val="50000"/>
                  </a:schemeClr>
                </a:solidFill>
              </a:rPr>
              <a:t>τυμπάνου που περιστρέφεται</a:t>
            </a:r>
            <a:r>
              <a:rPr lang="el-GR" altLang="el-GR" sz="2800" b="1" dirty="0" smtClean="0">
                <a:solidFill>
                  <a:schemeClr val="accent2"/>
                </a:solidFill>
              </a:rPr>
              <a:t> </a:t>
            </a:r>
            <a:r>
              <a:rPr lang="el-GR" altLang="el-GR" sz="2800" dirty="0" smtClean="0"/>
              <a:t>εδρασμένο στις 	δύο πλευρές της δεξαμενής.</a:t>
            </a:r>
            <a:endParaRPr lang="en-US" altLang="el-GR" sz="2800" dirty="0" smtClean="0"/>
          </a:p>
          <a:p>
            <a:pPr lvl="1"/>
            <a:r>
              <a:rPr lang="el-GR" altLang="el-GR" sz="2400" dirty="0" smtClean="0"/>
              <a:t>Η δύνη που δημιουργείται από την περιστροφή του έχει πορεία από το κέντρο προς την περιφέρεια. </a:t>
            </a:r>
          </a:p>
        </p:txBody>
      </p:sp>
    </p:spTree>
    <p:extLst>
      <p:ext uri="{BB962C8B-B14F-4D97-AF65-F5344CB8AC3E}">
        <p14:creationId xmlns:p14="http://schemas.microsoft.com/office/powerpoint/2010/main" val="33505408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81922" name="Rectangle 3"/>
          <p:cNvSpPr>
            <a:spLocks noGrp="1" noChangeArrowheads="1"/>
          </p:cNvSpPr>
          <p:nvPr>
            <p:ph idx="1"/>
          </p:nvPr>
        </p:nvSpPr>
        <p:spPr>
          <a:xfrm>
            <a:off x="457200" y="1196752"/>
            <a:ext cx="8229600" cy="5661248"/>
          </a:xfrm>
        </p:spPr>
        <p:txBody>
          <a:bodyPr>
            <a:normAutofit/>
          </a:bodyPr>
          <a:lstStyle/>
          <a:p>
            <a:pPr marL="0" indent="0" eaLnBrk="1" hangingPunct="1">
              <a:buNone/>
            </a:pPr>
            <a:r>
              <a:rPr lang="el-GR" altLang="el-GR" sz="2400" dirty="0" smtClean="0"/>
              <a:t>Προκειμένου λοιπόν να επιτευχθεί αύξηση της επιφανειακής αντοχής του χαρτιού επιδιώκεται να πραγματοποιηθεί </a:t>
            </a:r>
            <a:r>
              <a:rPr lang="el-GR" altLang="el-GR" sz="2400" b="1" dirty="0" smtClean="0">
                <a:solidFill>
                  <a:schemeClr val="accent3">
                    <a:lumMod val="50000"/>
                  </a:schemeClr>
                </a:solidFill>
              </a:rPr>
              <a:t>η αύξηση του βαθμού διασύνδεσης των ινών στην επιφάνεια του χαρτιού.</a:t>
            </a:r>
            <a:endParaRPr lang="en-US" altLang="el-GR" sz="2400" b="1" dirty="0" smtClean="0">
              <a:solidFill>
                <a:schemeClr val="accent3">
                  <a:lumMod val="50000"/>
                </a:schemeClr>
              </a:solidFill>
            </a:endParaRPr>
          </a:p>
          <a:p>
            <a:pPr marL="0" indent="0" eaLnBrk="1" hangingPunct="1">
              <a:buNone/>
            </a:pPr>
            <a:r>
              <a:rPr lang="el-GR" altLang="el-GR" sz="2400" dirty="0" smtClean="0"/>
              <a:t>Τα</a:t>
            </a:r>
            <a:r>
              <a:rPr lang="el-GR" altLang="el-GR" sz="2400" b="1" dirty="0" smtClean="0">
                <a:solidFill>
                  <a:schemeClr val="accent2"/>
                </a:solidFill>
              </a:rPr>
              <a:t> </a:t>
            </a:r>
            <a:r>
              <a:rPr lang="el-GR" altLang="el-GR" sz="2400" b="1" dirty="0" smtClean="0">
                <a:solidFill>
                  <a:srgbClr val="820000"/>
                </a:solidFill>
              </a:rPr>
              <a:t>χημικά αντιδραστήρια </a:t>
            </a:r>
            <a:r>
              <a:rPr lang="el-GR" altLang="el-GR" sz="2400" dirty="0" smtClean="0"/>
              <a:t>που χρησιμοποιούνται για το λόγο αυτό</a:t>
            </a:r>
            <a:r>
              <a:rPr lang="el-GR" altLang="el-GR" sz="2400" b="1" dirty="0" smtClean="0">
                <a:solidFill>
                  <a:srgbClr val="820000"/>
                </a:solidFill>
              </a:rPr>
              <a:t> (</a:t>
            </a:r>
            <a:r>
              <a:rPr lang="en-GB" altLang="el-GR" sz="2400" b="1" dirty="0" smtClean="0">
                <a:solidFill>
                  <a:srgbClr val="820000"/>
                </a:solidFill>
              </a:rPr>
              <a:t>Sizing additives</a:t>
            </a:r>
            <a:r>
              <a:rPr lang="el-GR" altLang="el-GR" sz="2400" b="1" dirty="0" smtClean="0">
                <a:solidFill>
                  <a:srgbClr val="820000"/>
                </a:solidFill>
              </a:rPr>
              <a:t>) </a:t>
            </a:r>
            <a:r>
              <a:rPr lang="el-GR" altLang="el-GR" sz="2400" dirty="0" smtClean="0"/>
              <a:t>διακρίνονται σε αυτά που προστίθενται </a:t>
            </a:r>
          </a:p>
          <a:p>
            <a:pPr marL="660400" indent="-660400" eaLnBrk="1" hangingPunct="1">
              <a:buFontTx/>
              <a:buAutoNum type="romanLcParenBoth"/>
            </a:pPr>
            <a:r>
              <a:rPr lang="el-GR" altLang="el-GR" sz="2400" b="1" dirty="0" smtClean="0">
                <a:solidFill>
                  <a:schemeClr val="accent4">
                    <a:lumMod val="75000"/>
                  </a:schemeClr>
                </a:solidFill>
              </a:rPr>
              <a:t>κατά τη διάρκεια του υγρού σταδίου (</a:t>
            </a:r>
            <a:r>
              <a:rPr lang="en-GB" altLang="el-GR" sz="2400" b="1" dirty="0" smtClean="0">
                <a:solidFill>
                  <a:schemeClr val="accent4">
                    <a:lumMod val="75000"/>
                  </a:schemeClr>
                </a:solidFill>
              </a:rPr>
              <a:t>internal sizing</a:t>
            </a:r>
            <a:r>
              <a:rPr lang="el-GR" altLang="el-GR" sz="2400" b="1" dirty="0" smtClean="0">
                <a:solidFill>
                  <a:schemeClr val="accent4">
                    <a:lumMod val="75000"/>
                  </a:schemeClr>
                </a:solidFill>
              </a:rPr>
              <a:t>, </a:t>
            </a:r>
            <a:r>
              <a:rPr lang="el-GR" altLang="el-GR" sz="2400" dirty="0" smtClean="0"/>
              <a:t>π.χ. </a:t>
            </a:r>
            <a:r>
              <a:rPr lang="el-GR" altLang="el-GR" sz="2400" dirty="0" err="1" smtClean="0"/>
              <a:t>κολοφωνιοσάπωνας</a:t>
            </a:r>
            <a:r>
              <a:rPr lang="el-GR" altLang="el-GR" sz="2400" dirty="0" smtClean="0"/>
              <a:t> (</a:t>
            </a:r>
            <a:r>
              <a:rPr lang="el-GR" altLang="el-GR" sz="2400" dirty="0" err="1" smtClean="0"/>
              <a:t>rosin</a:t>
            </a:r>
            <a:r>
              <a:rPr lang="el-GR" altLang="el-GR" sz="2400" dirty="0" smtClean="0"/>
              <a:t> </a:t>
            </a:r>
            <a:r>
              <a:rPr lang="el-GR" altLang="el-GR" sz="2400" dirty="0" err="1" smtClean="0"/>
              <a:t>size</a:t>
            </a:r>
            <a:r>
              <a:rPr lang="el-GR" altLang="el-GR" sz="2400" dirty="0" smtClean="0"/>
              <a:t>), </a:t>
            </a:r>
            <a:r>
              <a:rPr lang="el-GR" altLang="el-GR" sz="2400" dirty="0" err="1" smtClean="0"/>
              <a:t>alkyl</a:t>
            </a:r>
            <a:r>
              <a:rPr lang="el-GR" altLang="el-GR" sz="2400" dirty="0" smtClean="0"/>
              <a:t> </a:t>
            </a:r>
            <a:r>
              <a:rPr lang="el-GR" altLang="el-GR" sz="2400" dirty="0" err="1" smtClean="0"/>
              <a:t>ketene</a:t>
            </a:r>
            <a:r>
              <a:rPr lang="el-GR" altLang="el-GR" sz="2400" dirty="0" smtClean="0"/>
              <a:t> </a:t>
            </a:r>
            <a:r>
              <a:rPr lang="el-GR" altLang="el-GR" sz="2400" dirty="0" err="1" smtClean="0"/>
              <a:t>dimmer</a:t>
            </a:r>
            <a:r>
              <a:rPr lang="el-GR" altLang="el-GR" sz="2400" dirty="0" smtClean="0"/>
              <a:t> (</a:t>
            </a:r>
            <a:r>
              <a:rPr lang="en-GB" altLang="el-GR" sz="2400" dirty="0" smtClean="0"/>
              <a:t>AKD</a:t>
            </a:r>
            <a:r>
              <a:rPr lang="el-GR" altLang="el-GR" sz="2400" dirty="0" smtClean="0"/>
              <a:t>), </a:t>
            </a:r>
            <a:r>
              <a:rPr lang="el-GR" altLang="el-GR" sz="2400" dirty="0" err="1" smtClean="0"/>
              <a:t>alkenyl</a:t>
            </a:r>
            <a:r>
              <a:rPr lang="el-GR" altLang="el-GR" sz="2400" dirty="0" smtClean="0"/>
              <a:t> </a:t>
            </a:r>
            <a:r>
              <a:rPr lang="el-GR" altLang="el-GR" sz="2400" dirty="0" err="1" smtClean="0"/>
              <a:t>succinic</a:t>
            </a:r>
            <a:r>
              <a:rPr lang="el-GR" altLang="el-GR" sz="2400" dirty="0" smtClean="0"/>
              <a:t> </a:t>
            </a:r>
            <a:r>
              <a:rPr lang="el-GR" altLang="el-GR" sz="2400" dirty="0" err="1" smtClean="0"/>
              <a:t>anhydride</a:t>
            </a:r>
            <a:r>
              <a:rPr lang="el-GR" altLang="el-GR" sz="2400" dirty="0" smtClean="0"/>
              <a:t> (</a:t>
            </a:r>
            <a:r>
              <a:rPr lang="en-GB" altLang="el-GR" sz="2400" dirty="0" smtClean="0"/>
              <a:t>ASA</a:t>
            </a:r>
            <a:r>
              <a:rPr lang="el-GR" altLang="el-GR" sz="2400" dirty="0" smtClean="0"/>
              <a:t>)) που χρησιμοποιούνται ως</a:t>
            </a:r>
            <a:r>
              <a:rPr lang="en-US" altLang="el-GR" sz="2400" dirty="0" smtClean="0"/>
              <a:t> </a:t>
            </a:r>
            <a:r>
              <a:rPr lang="el-GR" altLang="el-GR" sz="2400" dirty="0" smtClean="0"/>
              <a:t>εσωτερικά πρόσθετα του χαρτιού και σε αυτά </a:t>
            </a:r>
            <a:endParaRPr lang="en-US" altLang="el-GR" sz="2400" dirty="0" smtClean="0"/>
          </a:p>
          <a:p>
            <a:pPr marL="660400" indent="-660400" eaLnBrk="1" hangingPunct="1">
              <a:buFontTx/>
              <a:buAutoNum type="romanLcParenBoth"/>
            </a:pPr>
            <a:r>
              <a:rPr lang="el-GR" altLang="el-GR" sz="2400" dirty="0" smtClean="0"/>
              <a:t>που προστίθενται </a:t>
            </a:r>
            <a:r>
              <a:rPr lang="el-GR" altLang="el-GR" sz="2400" b="1" dirty="0" smtClean="0"/>
              <a:t>στο παρόν στάδιο </a:t>
            </a:r>
            <a:r>
              <a:rPr lang="el-GR" altLang="el-GR" sz="2400" dirty="0" smtClean="0"/>
              <a:t>και εφαρμόζονται στην </a:t>
            </a:r>
            <a:r>
              <a:rPr lang="el-GR" altLang="el-GR" sz="2400" b="1" dirty="0" smtClean="0"/>
              <a:t>επιφάνεια του χαρτιού (</a:t>
            </a:r>
            <a:r>
              <a:rPr lang="en-GB" altLang="el-GR" sz="2400" b="1" dirty="0" smtClean="0"/>
              <a:t>surface sizing</a:t>
            </a:r>
            <a:r>
              <a:rPr lang="el-GR" altLang="el-GR" sz="2400" b="1" dirty="0" smtClean="0"/>
              <a:t>).</a:t>
            </a:r>
            <a:r>
              <a:rPr lang="el-GR" altLang="el-GR" sz="2400" dirty="0" smtClean="0"/>
              <a:t> </a:t>
            </a:r>
          </a:p>
        </p:txBody>
      </p:sp>
    </p:spTree>
    <p:extLst>
      <p:ext uri="{BB962C8B-B14F-4D97-AF65-F5344CB8AC3E}">
        <p14:creationId xmlns:p14="http://schemas.microsoft.com/office/powerpoint/2010/main" val="9004628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82946" name="Rectangle 6"/>
          <p:cNvSpPr>
            <a:spLocks noGrp="1" noChangeArrowheads="1"/>
          </p:cNvSpPr>
          <p:nvPr>
            <p:ph idx="1"/>
          </p:nvPr>
        </p:nvSpPr>
        <p:spPr>
          <a:xfrm>
            <a:off x="457200" y="1196752"/>
            <a:ext cx="8229600" cy="5661248"/>
          </a:xfrm>
        </p:spPr>
        <p:txBody>
          <a:bodyPr>
            <a:noAutofit/>
          </a:bodyPr>
          <a:lstStyle/>
          <a:p>
            <a:r>
              <a:rPr lang="el-GR" altLang="el-GR" sz="2100" dirty="0" smtClean="0"/>
              <a:t>Εν συντομία να σημειώσουμε ότι η επιφάνεια του χαρτιού μπορεί να επεξεργαστεί με </a:t>
            </a:r>
            <a:r>
              <a:rPr lang="el-GR" altLang="el-GR" sz="2100" b="1" dirty="0" smtClean="0">
                <a:solidFill>
                  <a:schemeClr val="tx2"/>
                </a:solidFill>
              </a:rPr>
              <a:t>άμυλο</a:t>
            </a:r>
            <a:r>
              <a:rPr lang="el-GR" altLang="el-GR" sz="2100" b="1" dirty="0" smtClean="0">
                <a:solidFill>
                  <a:schemeClr val="accent2"/>
                </a:solidFill>
              </a:rPr>
              <a:t> </a:t>
            </a:r>
            <a:r>
              <a:rPr lang="el-GR" altLang="el-GR" sz="2100" dirty="0" smtClean="0"/>
              <a:t>(</a:t>
            </a:r>
            <a:r>
              <a:rPr lang="en-GB" altLang="el-GR" sz="2100" dirty="0" smtClean="0"/>
              <a:t>starch</a:t>
            </a:r>
            <a:r>
              <a:rPr lang="el-GR" altLang="el-GR" sz="2100" dirty="0" smtClean="0"/>
              <a:t>), </a:t>
            </a:r>
            <a:r>
              <a:rPr lang="el-GR" altLang="el-GR" sz="2100" b="1" dirty="0" err="1" smtClean="0">
                <a:solidFill>
                  <a:schemeClr val="tx2"/>
                </a:solidFill>
              </a:rPr>
              <a:t>καρβόξυμέθυλοκυτταρίνη</a:t>
            </a:r>
            <a:r>
              <a:rPr lang="el-GR" altLang="el-GR" sz="2100" b="1" dirty="0" smtClean="0">
                <a:solidFill>
                  <a:schemeClr val="accent2"/>
                </a:solidFill>
              </a:rPr>
              <a:t> </a:t>
            </a:r>
            <a:r>
              <a:rPr lang="el-GR" altLang="el-GR" sz="2100" dirty="0" smtClean="0"/>
              <a:t>(</a:t>
            </a:r>
            <a:r>
              <a:rPr lang="el-GR" altLang="el-GR" sz="2100" dirty="0" err="1" smtClean="0"/>
              <a:t>carboxymethyl</a:t>
            </a:r>
            <a:r>
              <a:rPr lang="el-GR" altLang="el-GR" sz="2100" dirty="0" smtClean="0"/>
              <a:t> </a:t>
            </a:r>
            <a:r>
              <a:rPr lang="en-GB" altLang="el-GR" sz="2100" dirty="0" smtClean="0"/>
              <a:t>cellulose</a:t>
            </a:r>
            <a:r>
              <a:rPr lang="el-GR" altLang="el-GR" sz="2100" dirty="0" smtClean="0"/>
              <a:t>, </a:t>
            </a:r>
            <a:r>
              <a:rPr lang="en-US" altLang="el-GR" sz="2100" dirty="0" smtClean="0"/>
              <a:t>CMC</a:t>
            </a:r>
            <a:r>
              <a:rPr lang="el-GR" altLang="el-GR" sz="2100" dirty="0" smtClean="0"/>
              <a:t>), </a:t>
            </a:r>
            <a:r>
              <a:rPr lang="el-GR" altLang="el-GR" sz="2100" b="1" dirty="0" err="1" smtClean="0">
                <a:solidFill>
                  <a:schemeClr val="tx2"/>
                </a:solidFill>
              </a:rPr>
              <a:t>πολυβυνιλική</a:t>
            </a:r>
            <a:r>
              <a:rPr lang="el-GR" altLang="el-GR" sz="2100" b="1" dirty="0" smtClean="0">
                <a:solidFill>
                  <a:schemeClr val="tx2"/>
                </a:solidFill>
              </a:rPr>
              <a:t> αλκοόλη </a:t>
            </a:r>
            <a:r>
              <a:rPr lang="el-GR" altLang="el-GR" sz="2100" dirty="0" smtClean="0"/>
              <a:t>(</a:t>
            </a:r>
            <a:r>
              <a:rPr lang="en-GB" altLang="el-GR" sz="2100" dirty="0" smtClean="0"/>
              <a:t>polyvinyl alcohol</a:t>
            </a:r>
            <a:r>
              <a:rPr lang="el-GR" altLang="el-GR" sz="2100" dirty="0" smtClean="0"/>
              <a:t>, </a:t>
            </a:r>
            <a:r>
              <a:rPr lang="en-US" altLang="el-GR" sz="2100" dirty="0" smtClean="0"/>
              <a:t>PVA</a:t>
            </a:r>
            <a:r>
              <a:rPr lang="el-GR" altLang="el-GR" sz="2100" dirty="0" smtClean="0"/>
              <a:t>), </a:t>
            </a:r>
            <a:r>
              <a:rPr lang="el-GR" altLang="el-GR" sz="2100" b="1" dirty="0" err="1" smtClean="0">
                <a:solidFill>
                  <a:schemeClr val="tx2"/>
                </a:solidFill>
              </a:rPr>
              <a:t>μεθυλική</a:t>
            </a:r>
            <a:r>
              <a:rPr lang="el-GR" altLang="el-GR" sz="2100" b="1" dirty="0" smtClean="0">
                <a:solidFill>
                  <a:srgbClr val="66FFFF"/>
                </a:solidFill>
              </a:rPr>
              <a:t> </a:t>
            </a:r>
            <a:r>
              <a:rPr lang="el-GR" altLang="el-GR" sz="2100" b="1" dirty="0" smtClean="0">
                <a:solidFill>
                  <a:schemeClr val="tx2"/>
                </a:solidFill>
              </a:rPr>
              <a:t>κυτταρίνη </a:t>
            </a:r>
            <a:r>
              <a:rPr lang="el-GR" altLang="el-GR" sz="2100" dirty="0" smtClean="0"/>
              <a:t>(</a:t>
            </a:r>
            <a:r>
              <a:rPr lang="en-GB" altLang="el-GR" sz="2100" dirty="0" smtClean="0"/>
              <a:t>methyl cellulose</a:t>
            </a:r>
            <a:r>
              <a:rPr lang="el-GR" altLang="el-GR" sz="2100" dirty="0" smtClean="0"/>
              <a:t>),</a:t>
            </a:r>
            <a:r>
              <a:rPr lang="el-GR" altLang="el-GR" sz="2100" dirty="0" smtClean="0">
                <a:solidFill>
                  <a:schemeClr val="tx2"/>
                </a:solidFill>
              </a:rPr>
              <a:t> </a:t>
            </a:r>
            <a:r>
              <a:rPr lang="el-GR" altLang="el-GR" sz="2100" b="1" dirty="0" err="1" smtClean="0">
                <a:solidFill>
                  <a:schemeClr val="tx2"/>
                </a:solidFill>
              </a:rPr>
              <a:t>αλγινικά</a:t>
            </a:r>
            <a:r>
              <a:rPr lang="el-GR" altLang="el-GR" sz="2100" b="1" dirty="0" smtClean="0">
                <a:solidFill>
                  <a:schemeClr val="tx2"/>
                </a:solidFill>
              </a:rPr>
              <a:t> </a:t>
            </a:r>
            <a:r>
              <a:rPr lang="el-GR" altLang="el-GR" sz="2100" dirty="0" smtClean="0"/>
              <a:t>(</a:t>
            </a:r>
            <a:r>
              <a:rPr lang="en-GB" altLang="el-GR" sz="2100" dirty="0" smtClean="0"/>
              <a:t>alginates</a:t>
            </a:r>
            <a:r>
              <a:rPr lang="el-GR" altLang="el-GR" sz="2100" dirty="0" smtClean="0"/>
              <a:t>).</a:t>
            </a:r>
            <a:endParaRPr lang="en-US" altLang="el-GR" sz="2100" dirty="0" smtClean="0"/>
          </a:p>
          <a:p>
            <a:r>
              <a:rPr lang="el-GR" altLang="el-GR" sz="2100" dirty="0" smtClean="0"/>
              <a:t>Επίσης, τα τελευταία χρόνια χρησιμοποιούνται </a:t>
            </a:r>
            <a:r>
              <a:rPr lang="el-GR" altLang="el-GR" sz="2100" b="1" dirty="0" smtClean="0">
                <a:solidFill>
                  <a:schemeClr val="tx2"/>
                </a:solidFill>
              </a:rPr>
              <a:t>μη πολικά συνθετικά πολυμερή </a:t>
            </a:r>
            <a:r>
              <a:rPr lang="el-GR" altLang="el-GR" sz="2100" dirty="0" smtClean="0"/>
              <a:t>όπως </a:t>
            </a:r>
            <a:r>
              <a:rPr lang="el-GR" altLang="el-GR" sz="2100" dirty="0" err="1" smtClean="0"/>
              <a:t>συμπολυμερές</a:t>
            </a:r>
            <a:r>
              <a:rPr lang="el-GR" altLang="el-GR" sz="2100" dirty="0" smtClean="0"/>
              <a:t> </a:t>
            </a:r>
            <a:r>
              <a:rPr lang="el-GR" altLang="el-GR" sz="2100" dirty="0" err="1" smtClean="0"/>
              <a:t>στυρενίου</a:t>
            </a:r>
            <a:r>
              <a:rPr lang="el-GR" altLang="el-GR" sz="2100" dirty="0" smtClean="0"/>
              <a:t>-</a:t>
            </a:r>
            <a:r>
              <a:rPr lang="el-GR" altLang="el-GR" sz="2100" dirty="0" err="1" smtClean="0"/>
              <a:t>μαλεϊκού</a:t>
            </a:r>
            <a:r>
              <a:rPr lang="el-GR" altLang="el-GR" sz="2100" dirty="0" smtClean="0"/>
              <a:t> </a:t>
            </a:r>
            <a:r>
              <a:rPr lang="el-GR" altLang="el-GR" sz="2100" dirty="0" err="1" smtClean="0"/>
              <a:t>ανυδρίτη</a:t>
            </a:r>
            <a:r>
              <a:rPr lang="el-GR" altLang="el-GR" sz="2100" dirty="0" smtClean="0"/>
              <a:t> (</a:t>
            </a:r>
            <a:r>
              <a:rPr lang="en-GB" altLang="el-GR" sz="2100" dirty="0" smtClean="0"/>
              <a:t>styrene</a:t>
            </a:r>
            <a:r>
              <a:rPr lang="el-GR" altLang="el-GR" sz="2100" dirty="0" smtClean="0"/>
              <a:t>-</a:t>
            </a:r>
            <a:r>
              <a:rPr lang="en-GB" altLang="el-GR" sz="2100" dirty="0" smtClean="0"/>
              <a:t>maleic anhydride</a:t>
            </a:r>
            <a:r>
              <a:rPr lang="el-GR" altLang="el-GR" sz="2100" dirty="0" smtClean="0"/>
              <a:t>, </a:t>
            </a:r>
            <a:r>
              <a:rPr lang="en-GB" altLang="el-GR" sz="2100" dirty="0" smtClean="0"/>
              <a:t>SMA</a:t>
            </a:r>
            <a:r>
              <a:rPr lang="el-GR" altLang="el-GR" sz="2100" dirty="0" smtClean="0"/>
              <a:t>), </a:t>
            </a:r>
            <a:r>
              <a:rPr lang="el-GR" altLang="el-GR" sz="2100" dirty="0" err="1" smtClean="0"/>
              <a:t>συμπολυμερές</a:t>
            </a:r>
            <a:r>
              <a:rPr lang="el-GR" altLang="el-GR" sz="2100" dirty="0" smtClean="0"/>
              <a:t> </a:t>
            </a:r>
            <a:r>
              <a:rPr lang="el-GR" altLang="el-GR" sz="2100" dirty="0" err="1" smtClean="0"/>
              <a:t>πολυστυρενίου</a:t>
            </a:r>
            <a:r>
              <a:rPr lang="el-GR" altLang="el-GR" sz="2100" dirty="0" smtClean="0"/>
              <a:t> ακρυλικού οξέος και </a:t>
            </a:r>
            <a:r>
              <a:rPr lang="el-GR" altLang="el-GR" sz="2100" dirty="0" err="1" smtClean="0"/>
              <a:t>πολυουρεθάνες</a:t>
            </a:r>
            <a:r>
              <a:rPr lang="el-GR" altLang="el-GR" sz="2100" dirty="0" smtClean="0"/>
              <a:t> (</a:t>
            </a:r>
            <a:r>
              <a:rPr lang="en-GB" altLang="el-GR" sz="2100" dirty="0" smtClean="0"/>
              <a:t>polyurethane</a:t>
            </a:r>
            <a:r>
              <a:rPr lang="en-US" altLang="el-GR" sz="2100" dirty="0" smtClean="0"/>
              <a:t>s</a:t>
            </a:r>
            <a:r>
              <a:rPr lang="el-GR" altLang="el-GR" sz="2100" dirty="0" smtClean="0"/>
              <a:t>).</a:t>
            </a:r>
            <a:endParaRPr lang="en-US" altLang="el-GR" sz="2100" dirty="0" smtClean="0"/>
          </a:p>
          <a:p>
            <a:r>
              <a:rPr lang="el-GR" altLang="el-GR" sz="2100" dirty="0" smtClean="0"/>
              <a:t>Όπως παρατηρούμε τα αντιδραστήρια αυτά </a:t>
            </a:r>
            <a:r>
              <a:rPr lang="el-GR" altLang="el-GR" sz="2100" b="1" dirty="0" smtClean="0">
                <a:solidFill>
                  <a:srgbClr val="820000"/>
                </a:solidFill>
              </a:rPr>
              <a:t>δεν είναι τόσο υδρόφοβα όσο αυτά που χρησιμοποιούνται ως εσωτερικά πρόσθετα.</a:t>
            </a:r>
            <a:endParaRPr lang="en-US" altLang="el-GR" sz="2100" b="1" dirty="0" smtClean="0">
              <a:solidFill>
                <a:srgbClr val="820000"/>
              </a:solidFill>
            </a:endParaRPr>
          </a:p>
          <a:p>
            <a:r>
              <a:rPr lang="el-GR" altLang="el-GR" sz="2100" dirty="0" smtClean="0"/>
              <a:t>Ακόμη </a:t>
            </a:r>
            <a:r>
              <a:rPr lang="el-GR" altLang="el-GR" sz="2100" b="1" dirty="0" smtClean="0">
                <a:solidFill>
                  <a:schemeClr val="accent4">
                    <a:lumMod val="75000"/>
                  </a:schemeClr>
                </a:solidFill>
              </a:rPr>
              <a:t>δρουν σφραγίζοντας τα τριχοειδή και τους πόρους, </a:t>
            </a:r>
            <a:r>
              <a:rPr lang="el-GR" altLang="el-GR" sz="2100" dirty="0" smtClean="0"/>
              <a:t>μη επιτρέποντας την μεταφορά του νερού με τριχοειδή φαινόμενα. Εκτενέστερη αναφορά στα πρόσθετα υλικά του χαρτιού θα γίνει σε επόμενη ενότητα. </a:t>
            </a:r>
          </a:p>
        </p:txBody>
      </p:sp>
    </p:spTree>
    <p:extLst>
      <p:ext uri="{BB962C8B-B14F-4D97-AF65-F5344CB8AC3E}">
        <p14:creationId xmlns:p14="http://schemas.microsoft.com/office/powerpoint/2010/main" val="24349528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1" name="Picture 10"/>
          <p:cNvPicPr>
            <a:picLocks noChangeAspect="1" noChangeArrowheads="1"/>
          </p:cNvPicPr>
          <p:nvPr/>
        </p:nvPicPr>
        <p:blipFill>
          <a:blip r:embed="rId2">
            <a:lum contrast="20000"/>
            <a:extLst>
              <a:ext uri="{28A0092B-C50C-407E-A947-70E740481C1C}">
                <a14:useLocalDpi xmlns:a14="http://schemas.microsoft.com/office/drawing/2010/main" val="0"/>
              </a:ext>
            </a:extLst>
          </a:blip>
          <a:stretch>
            <a:fillRect/>
          </a:stretch>
        </p:blipFill>
        <p:spPr bwMode="auto">
          <a:xfrm>
            <a:off x="899592" y="2354576"/>
            <a:ext cx="4392488" cy="42260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3972" name="Picture 11"/>
          <p:cNvPicPr>
            <a:picLocks noChangeAspect="1" noChangeArrowheads="1"/>
          </p:cNvPicPr>
          <p:nvPr/>
        </p:nvPicPr>
        <p:blipFill rotWithShape="1">
          <a:blip r:embed="rId3">
            <a:lum bright="-20000" contrast="40000"/>
            <a:extLst>
              <a:ext uri="{28A0092B-C50C-407E-A947-70E740481C1C}">
                <a14:useLocalDpi xmlns:a14="http://schemas.microsoft.com/office/drawing/2010/main" val="0"/>
              </a:ext>
            </a:extLst>
          </a:blip>
          <a:srcRect l="61382"/>
          <a:stretch/>
        </p:blipFill>
        <p:spPr bwMode="auto">
          <a:xfrm>
            <a:off x="5580112" y="3573016"/>
            <a:ext cx="3058533" cy="2133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a:xfrm>
            <a:off x="457200" y="1196752"/>
            <a:ext cx="8229600" cy="1368152"/>
          </a:xfrm>
        </p:spPr>
        <p:txBody>
          <a:bodyPr>
            <a:normAutofit/>
          </a:bodyPr>
          <a:lstStyle/>
          <a:p>
            <a:r>
              <a:rPr lang="el-GR" altLang="el-GR" sz="2400" dirty="0"/>
              <a:t>Στο τέλος της </a:t>
            </a:r>
            <a:r>
              <a:rPr lang="el-GR" altLang="el-GR" sz="2400" dirty="0" err="1"/>
              <a:t>χαρτοποιητικής</a:t>
            </a:r>
            <a:r>
              <a:rPr lang="el-GR" altLang="el-GR" sz="2400" dirty="0"/>
              <a:t> μηχανής πολλές φορές υπάρχει η </a:t>
            </a:r>
            <a:r>
              <a:rPr lang="el-GR" altLang="el-GR" sz="2400" b="1" dirty="0" err="1">
                <a:solidFill>
                  <a:srgbClr val="820000"/>
                </a:solidFill>
              </a:rPr>
              <a:t>καλάνδρα</a:t>
            </a:r>
            <a:r>
              <a:rPr lang="el-GR" altLang="el-GR" sz="2400" b="1" dirty="0">
                <a:solidFill>
                  <a:srgbClr val="820000"/>
                </a:solidFill>
              </a:rPr>
              <a:t>, </a:t>
            </a:r>
            <a:r>
              <a:rPr lang="el-GR" altLang="el-GR" sz="2400" dirty="0"/>
              <a:t>μετά το τμήμα ξήρανσης και πριν το σύστημα περιτύλιξης του χαρτιού.</a:t>
            </a:r>
            <a:endParaRPr lang="en-US" altLang="el-GR" sz="2400" dirty="0"/>
          </a:p>
          <a:p>
            <a:endParaRPr lang="en-US" altLang="el-GR" sz="2400" b="1" dirty="0">
              <a:solidFill>
                <a:schemeClr val="accent2"/>
              </a:solidFill>
            </a:endParaRPr>
          </a:p>
          <a:p>
            <a:endParaRPr lang="el-GR" sz="2400" dirty="0"/>
          </a:p>
        </p:txBody>
      </p:sp>
    </p:spTree>
    <p:extLst>
      <p:ext uri="{BB962C8B-B14F-4D97-AF65-F5344CB8AC3E}">
        <p14:creationId xmlns:p14="http://schemas.microsoft.com/office/powerpoint/2010/main" val="198488753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84994" name="Rectangle 3"/>
          <p:cNvSpPr>
            <a:spLocks noGrp="1" noChangeArrowheads="1"/>
          </p:cNvSpPr>
          <p:nvPr>
            <p:ph idx="1"/>
          </p:nvPr>
        </p:nvSpPr>
        <p:spPr>
          <a:xfrm>
            <a:off x="457200" y="1196752"/>
            <a:ext cx="4258816" cy="5040560"/>
          </a:xfrm>
        </p:spPr>
        <p:txBody>
          <a:bodyPr/>
          <a:lstStyle/>
          <a:p>
            <a:pPr eaLnBrk="1" hangingPunct="1"/>
            <a:r>
              <a:rPr lang="el-GR" altLang="el-GR" sz="2400" dirty="0" smtClean="0"/>
              <a:t>Τέτοιοι κύλινδροι στίλβωσης όμως μπορεί να υπάρχουν και στο τμήμα ξήρανσης.</a:t>
            </a:r>
            <a:endParaRPr lang="en-US" altLang="el-GR" sz="2400" dirty="0" smtClean="0"/>
          </a:p>
          <a:p>
            <a:pPr eaLnBrk="1" hangingPunct="1"/>
            <a:r>
              <a:rPr lang="el-GR" altLang="el-GR" sz="2400" dirty="0" smtClean="0"/>
              <a:t>Κατά την επεξεργασία του στην </a:t>
            </a:r>
            <a:r>
              <a:rPr lang="el-GR" altLang="el-GR" sz="2400" dirty="0" err="1" smtClean="0"/>
              <a:t>καλάνδρα</a:t>
            </a:r>
            <a:r>
              <a:rPr lang="el-GR" altLang="el-GR" sz="2400" dirty="0" smtClean="0"/>
              <a:t>, </a:t>
            </a:r>
            <a:r>
              <a:rPr lang="el-GR" altLang="el-GR" sz="2400" b="1" dirty="0" smtClean="0">
                <a:solidFill>
                  <a:srgbClr val="820000"/>
                </a:solidFill>
              </a:rPr>
              <a:t>το χαρτί περνά εναλλάξ, </a:t>
            </a:r>
            <a:r>
              <a:rPr lang="el-GR" altLang="el-GR" sz="2400" dirty="0" smtClean="0"/>
              <a:t>ανάμεσα από χαλύβδινους </a:t>
            </a:r>
            <a:r>
              <a:rPr lang="el-GR" altLang="el-GR" sz="2400" b="1" dirty="0" smtClean="0">
                <a:solidFill>
                  <a:srgbClr val="820000"/>
                </a:solidFill>
              </a:rPr>
              <a:t>κυλίνδρους</a:t>
            </a:r>
            <a:r>
              <a:rPr lang="el-GR" altLang="el-GR" sz="2400" b="1" dirty="0" smtClean="0">
                <a:solidFill>
                  <a:schemeClr val="accent2"/>
                </a:solidFill>
              </a:rPr>
              <a:t> </a:t>
            </a:r>
            <a:r>
              <a:rPr lang="el-GR" altLang="el-GR" sz="2400" dirty="0" smtClean="0"/>
              <a:t>επενδυμένους με ύφασμα ή χαρτί, </a:t>
            </a:r>
            <a:r>
              <a:rPr lang="el-GR" altLang="el-GR" sz="2400" b="1" dirty="0" smtClean="0">
                <a:solidFill>
                  <a:srgbClr val="820000"/>
                </a:solidFill>
              </a:rPr>
              <a:t>που το συμπιέζουν </a:t>
            </a:r>
            <a:r>
              <a:rPr lang="el-GR" altLang="el-GR" sz="2400" dirty="0" smtClean="0"/>
              <a:t>προκειμένου να βελτιωθεί η εμφάνιση (στιλπνότητα, οπτικές ιδιότητες) και η ελαστικότητά του. </a:t>
            </a:r>
          </a:p>
          <a:p>
            <a:pPr eaLnBrk="1" hangingPunct="1"/>
            <a:endParaRPr lang="el-GR" altLang="el-GR" sz="2400" dirty="0" smtClean="0"/>
          </a:p>
        </p:txBody>
      </p:sp>
      <p:pic>
        <p:nvPicPr>
          <p:cNvPr id="84995"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06799" y="1340767"/>
            <a:ext cx="4051905" cy="400700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8560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86018" name="Rectangle 3"/>
          <p:cNvSpPr>
            <a:spLocks noGrp="1" noChangeArrowheads="1"/>
          </p:cNvSpPr>
          <p:nvPr>
            <p:ph idx="1"/>
          </p:nvPr>
        </p:nvSpPr>
        <p:spPr>
          <a:xfrm>
            <a:off x="457200" y="1196752"/>
            <a:ext cx="4978896" cy="5661248"/>
          </a:xfrm>
        </p:spPr>
        <p:txBody>
          <a:bodyPr>
            <a:normAutofit/>
          </a:bodyPr>
          <a:lstStyle/>
          <a:p>
            <a:pPr eaLnBrk="1" hangingPunct="1"/>
            <a:r>
              <a:rPr lang="el-GR" altLang="el-GR" sz="2400" dirty="0" smtClean="0"/>
              <a:t>Χαρακτηριστική είναι η φωτογραφία των τριών διαφορετικών χαρτιών που ακολουθεί.</a:t>
            </a:r>
            <a:endParaRPr lang="en-US" altLang="el-GR" sz="2400" dirty="0" smtClean="0"/>
          </a:p>
          <a:p>
            <a:pPr eaLnBrk="1" hangingPunct="1"/>
            <a:r>
              <a:rPr lang="el-GR" altLang="el-GR" sz="2400" dirty="0" smtClean="0"/>
              <a:t>Συγκεκριμένα, η επάνω εικόνα αντιστοιχεί </a:t>
            </a:r>
            <a:r>
              <a:rPr lang="el-GR" altLang="el-GR" sz="2400" b="1" dirty="0" smtClean="0">
                <a:solidFill>
                  <a:schemeClr val="accent4">
                    <a:lumMod val="75000"/>
                  </a:schemeClr>
                </a:solidFill>
              </a:rPr>
              <a:t>σε μη επιχρισμένο χαρτί από μηχανική </a:t>
            </a:r>
            <a:r>
              <a:rPr lang="el-GR" altLang="el-GR" sz="2400" b="1" dirty="0" err="1" smtClean="0">
                <a:solidFill>
                  <a:schemeClr val="accent4">
                    <a:lumMod val="75000"/>
                  </a:schemeClr>
                </a:solidFill>
              </a:rPr>
              <a:t>χαρτόμαζα</a:t>
            </a:r>
            <a:r>
              <a:rPr lang="el-GR" altLang="el-GR" sz="2400" b="1" dirty="0" smtClean="0">
                <a:solidFill>
                  <a:schemeClr val="accent4">
                    <a:lumMod val="75000"/>
                  </a:schemeClr>
                </a:solidFill>
              </a:rPr>
              <a:t>, </a:t>
            </a:r>
            <a:r>
              <a:rPr lang="el-GR" altLang="el-GR" sz="2400" dirty="0" smtClean="0"/>
              <a:t>η μεσαία εικόνα σε </a:t>
            </a:r>
            <a:r>
              <a:rPr lang="el-GR" altLang="el-GR" sz="2400" b="1" dirty="0" smtClean="0">
                <a:solidFill>
                  <a:schemeClr val="accent3">
                    <a:lumMod val="50000"/>
                  </a:schemeClr>
                </a:solidFill>
              </a:rPr>
              <a:t>επιχρισμένο χαρτί από μηχανική </a:t>
            </a:r>
            <a:r>
              <a:rPr lang="el-GR" altLang="el-GR" sz="2400" b="1" dirty="0" err="1" smtClean="0">
                <a:solidFill>
                  <a:schemeClr val="accent3">
                    <a:lumMod val="50000"/>
                  </a:schemeClr>
                </a:solidFill>
              </a:rPr>
              <a:t>χαρτόμαζα</a:t>
            </a:r>
            <a:r>
              <a:rPr lang="el-GR" altLang="el-GR" sz="2400" b="1" dirty="0" smtClean="0">
                <a:solidFill>
                  <a:schemeClr val="accent3">
                    <a:lumMod val="50000"/>
                  </a:schemeClr>
                </a:solidFill>
              </a:rPr>
              <a:t> </a:t>
            </a:r>
            <a:r>
              <a:rPr lang="el-GR" altLang="el-GR" sz="2400" dirty="0" smtClean="0"/>
              <a:t>και το κάτω σχήμα</a:t>
            </a:r>
            <a:r>
              <a:rPr lang="el-GR" altLang="el-GR" sz="2400" b="1" dirty="0" smtClean="0">
                <a:solidFill>
                  <a:schemeClr val="accent2"/>
                </a:solidFill>
              </a:rPr>
              <a:t> </a:t>
            </a:r>
            <a:r>
              <a:rPr lang="el-GR" altLang="el-GR" sz="2400" b="1" dirty="0" smtClean="0">
                <a:solidFill>
                  <a:srgbClr val="820000"/>
                </a:solidFill>
              </a:rPr>
              <a:t>σε επιχρισμένο χαρτί από μηχανική </a:t>
            </a:r>
            <a:r>
              <a:rPr lang="el-GR" altLang="el-GR" sz="2400" b="1" dirty="0" err="1" smtClean="0">
                <a:solidFill>
                  <a:srgbClr val="820000"/>
                </a:solidFill>
              </a:rPr>
              <a:t>χαρτόμαζα</a:t>
            </a:r>
            <a:r>
              <a:rPr lang="el-GR" altLang="el-GR" sz="2400" b="1" dirty="0" smtClean="0">
                <a:solidFill>
                  <a:srgbClr val="820000"/>
                </a:solidFill>
              </a:rPr>
              <a:t> που έχει υποστεί επεξεργασία σε </a:t>
            </a:r>
            <a:r>
              <a:rPr lang="el-GR" altLang="el-GR" sz="2400" b="1" dirty="0" err="1" smtClean="0">
                <a:solidFill>
                  <a:srgbClr val="820000"/>
                </a:solidFill>
              </a:rPr>
              <a:t>υπερκαλάνδρα</a:t>
            </a:r>
            <a:r>
              <a:rPr lang="el-GR" altLang="el-GR" sz="2400" b="1" dirty="0" smtClean="0">
                <a:solidFill>
                  <a:srgbClr val="820000"/>
                </a:solidFill>
              </a:rPr>
              <a:t> </a:t>
            </a:r>
            <a:r>
              <a:rPr lang="el-GR" altLang="el-GR" sz="2400" dirty="0" smtClean="0"/>
              <a:t>(παρόμοια διάταξη με την </a:t>
            </a:r>
            <a:r>
              <a:rPr lang="el-GR" altLang="el-GR" sz="2400" dirty="0" err="1" smtClean="0"/>
              <a:t>καλάνδρα</a:t>
            </a:r>
            <a:r>
              <a:rPr lang="el-GR" altLang="el-GR" sz="2400" dirty="0" smtClean="0"/>
              <a:t>). </a:t>
            </a:r>
          </a:p>
        </p:txBody>
      </p:sp>
      <p:pic>
        <p:nvPicPr>
          <p:cNvPr id="86019"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674426" y="1268760"/>
            <a:ext cx="3011244"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724128" y="6218236"/>
            <a:ext cx="2961542" cy="400110"/>
          </a:xfrm>
          <a:prstGeom prst="rect">
            <a:avLst/>
          </a:prstGeom>
        </p:spPr>
        <p:txBody>
          <a:bodyPr wrap="square">
            <a:spAutoFit/>
          </a:bodyPr>
          <a:lstStyle/>
          <a:p>
            <a:pPr algn="ctr"/>
            <a:r>
              <a:rPr lang="en-US" altLang="el-GR" sz="1000" dirty="0">
                <a:solidFill>
                  <a:schemeClr val="tx1">
                    <a:lumMod val="75000"/>
                    <a:lumOff val="25000"/>
                  </a:schemeClr>
                </a:solidFill>
                <a:latin typeface="+mn-lt"/>
              </a:rPr>
              <a:t>Biermann</a:t>
            </a:r>
            <a:r>
              <a:rPr lang="el-GR" altLang="el-GR" sz="1000" dirty="0">
                <a:solidFill>
                  <a:schemeClr val="tx1">
                    <a:lumMod val="75000"/>
                    <a:lumOff val="25000"/>
                  </a:schemeClr>
                </a:solidFill>
                <a:latin typeface="+mn-lt"/>
              </a:rPr>
              <a:t> </a:t>
            </a:r>
            <a:r>
              <a:rPr lang="en-US" altLang="el-GR" sz="1000" dirty="0">
                <a:solidFill>
                  <a:schemeClr val="tx1">
                    <a:lumMod val="75000"/>
                    <a:lumOff val="25000"/>
                  </a:schemeClr>
                </a:solidFill>
                <a:latin typeface="+mn-lt"/>
              </a:rPr>
              <a:t>C.J., Handbook of pulping and papermaking, Second Edition, Academic Press, 1996</a:t>
            </a:r>
            <a:endParaRPr lang="el-GR" sz="1000" dirty="0">
              <a:solidFill>
                <a:schemeClr val="tx1">
                  <a:lumMod val="75000"/>
                  <a:lumOff val="25000"/>
                </a:schemeClr>
              </a:solidFill>
              <a:latin typeface="+mn-lt"/>
            </a:endParaRPr>
          </a:p>
        </p:txBody>
      </p:sp>
    </p:spTree>
    <p:extLst>
      <p:ext uri="{BB962C8B-B14F-4D97-AF65-F5344CB8AC3E}">
        <p14:creationId xmlns:p14="http://schemas.microsoft.com/office/powerpoint/2010/main" val="23718723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87042" name="Rectangle 3"/>
          <p:cNvSpPr>
            <a:spLocks noGrp="1" noChangeArrowheads="1"/>
          </p:cNvSpPr>
          <p:nvPr>
            <p:ph idx="1"/>
          </p:nvPr>
        </p:nvSpPr>
        <p:spPr/>
        <p:txBody>
          <a:bodyPr/>
          <a:lstStyle/>
          <a:p>
            <a:pPr eaLnBrk="1" hangingPunct="1"/>
            <a:r>
              <a:rPr lang="el-GR" altLang="el-GR" sz="2800" dirty="0" smtClean="0"/>
              <a:t>Επίσης, στην </a:t>
            </a:r>
            <a:r>
              <a:rPr lang="el-GR" altLang="el-GR" sz="2800" dirty="0" err="1" smtClean="0"/>
              <a:t>καλάνδρα</a:t>
            </a:r>
            <a:r>
              <a:rPr lang="el-GR" altLang="el-GR" sz="2800" dirty="0" smtClean="0"/>
              <a:t> πραγματοποιείται </a:t>
            </a:r>
            <a:r>
              <a:rPr lang="el-GR" altLang="el-GR" sz="2800" b="1" dirty="0" smtClean="0">
                <a:solidFill>
                  <a:srgbClr val="820000"/>
                </a:solidFill>
              </a:rPr>
              <a:t>μείωση του πάχους του χαρτιού</a:t>
            </a:r>
            <a:r>
              <a:rPr lang="el-GR" altLang="el-GR" sz="2800" b="1" dirty="0" smtClean="0">
                <a:solidFill>
                  <a:schemeClr val="accent2"/>
                </a:solidFill>
              </a:rPr>
              <a:t> </a:t>
            </a:r>
            <a:r>
              <a:rPr lang="el-GR" altLang="el-GR" sz="2800" dirty="0" smtClean="0"/>
              <a:t>και</a:t>
            </a:r>
            <a:r>
              <a:rPr lang="el-GR" altLang="el-GR" sz="2800" b="1" dirty="0" smtClean="0">
                <a:solidFill>
                  <a:schemeClr val="accent2"/>
                </a:solidFill>
              </a:rPr>
              <a:t> </a:t>
            </a:r>
            <a:r>
              <a:rPr lang="el-GR" altLang="el-GR" sz="2800" b="1" dirty="0" smtClean="0">
                <a:solidFill>
                  <a:schemeClr val="accent4">
                    <a:lumMod val="75000"/>
                  </a:schemeClr>
                </a:solidFill>
              </a:rPr>
              <a:t>βελτιώνεται η ομοιογένεια ορισμένων ιδιοτήτων του στη</a:t>
            </a:r>
            <a:r>
              <a:rPr lang="el-GR" altLang="el-GR" sz="2800" b="1" dirty="0" smtClean="0">
                <a:solidFill>
                  <a:srgbClr val="FF33CC"/>
                </a:solidFill>
              </a:rPr>
              <a:t> </a:t>
            </a:r>
            <a:r>
              <a:rPr lang="el-GR" altLang="el-GR" sz="2800" dirty="0" smtClean="0"/>
              <a:t>διεύθυνση του πάχους.</a:t>
            </a:r>
            <a:endParaRPr lang="en-US" altLang="el-GR" sz="2800" dirty="0" smtClean="0"/>
          </a:p>
          <a:p>
            <a:pPr eaLnBrk="1" hangingPunct="1"/>
            <a:r>
              <a:rPr lang="el-GR" altLang="el-GR" sz="2800" dirty="0" smtClean="0"/>
              <a:t>Το χαρτί που παράγεται με αυτόν τον τρόπο λέγεται ματ.</a:t>
            </a:r>
            <a:endParaRPr lang="en-US" altLang="el-GR" sz="2800" dirty="0" smtClean="0"/>
          </a:p>
          <a:p>
            <a:pPr eaLnBrk="1" hangingPunct="1"/>
            <a:r>
              <a:rPr lang="el-GR" altLang="el-GR" sz="2800" dirty="0" smtClean="0"/>
              <a:t>Ενίοτε, ακολουθεί ξήρανση του ιστού για την απομάκρυνση του νερού που προστέθηκε κατά το στάδιο της αδιαβροχοποίησης, χωρίς όμως να είναι απαραίτητο. </a:t>
            </a:r>
          </a:p>
        </p:txBody>
      </p:sp>
    </p:spTree>
    <p:extLst>
      <p:ext uri="{BB962C8B-B14F-4D97-AF65-F5344CB8AC3E}">
        <p14:creationId xmlns:p14="http://schemas.microsoft.com/office/powerpoint/2010/main" val="94325145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88066" name="Rectangle 3"/>
          <p:cNvSpPr>
            <a:spLocks noGrp="1" noChangeArrowheads="1"/>
          </p:cNvSpPr>
          <p:nvPr>
            <p:ph idx="1"/>
          </p:nvPr>
        </p:nvSpPr>
        <p:spPr/>
        <p:txBody>
          <a:bodyPr>
            <a:normAutofit/>
          </a:bodyPr>
          <a:lstStyle/>
          <a:p>
            <a:r>
              <a:rPr lang="el-GR" altLang="el-GR" sz="2200" dirty="0" smtClean="0"/>
              <a:t>Ο άλλος μηχανισμός που υπάρχει μετά την </a:t>
            </a:r>
            <a:r>
              <a:rPr lang="el-GR" altLang="el-GR" sz="2200" dirty="0" err="1" smtClean="0"/>
              <a:t>καλάνδρα</a:t>
            </a:r>
            <a:r>
              <a:rPr lang="el-GR" altLang="el-GR" sz="2200" dirty="0" smtClean="0"/>
              <a:t> είναι ένα συγκρότημα διαβροχής του χαρτιού, που αποτελείται από μια στενόμακρη λεκάνη που πιάνει όλο το πλάτος της μηχανής.</a:t>
            </a:r>
            <a:endParaRPr lang="en-US" altLang="el-GR" sz="2200" dirty="0" smtClean="0"/>
          </a:p>
          <a:p>
            <a:r>
              <a:rPr lang="el-GR" altLang="el-GR" sz="2200" dirty="0" smtClean="0"/>
              <a:t>Την λεκάνη αυτή την τροφοδοτούμε με νερό και με μια κυλινδρική βούρτσα που περιστρέφεται </a:t>
            </a:r>
            <a:r>
              <a:rPr lang="el-GR" altLang="el-GR" sz="2200" b="1" dirty="0" smtClean="0">
                <a:solidFill>
                  <a:srgbClr val="820000"/>
                </a:solidFill>
              </a:rPr>
              <a:t>ψεκάζουμε το νερό πάνω στο χαρτί </a:t>
            </a:r>
            <a:r>
              <a:rPr lang="el-GR" altLang="el-GR" sz="2200" b="1" dirty="0" err="1" smtClean="0">
                <a:solidFill>
                  <a:srgbClr val="820000"/>
                </a:solidFill>
              </a:rPr>
              <a:t>νωτίζοντάς</a:t>
            </a:r>
            <a:r>
              <a:rPr lang="el-GR" altLang="el-GR" sz="2200" b="1" dirty="0" smtClean="0">
                <a:solidFill>
                  <a:srgbClr val="820000"/>
                </a:solidFill>
              </a:rPr>
              <a:t> το.</a:t>
            </a:r>
            <a:endParaRPr lang="en-US" altLang="el-GR" sz="2200" b="1" dirty="0" smtClean="0">
              <a:solidFill>
                <a:srgbClr val="820000"/>
              </a:solidFill>
            </a:endParaRPr>
          </a:p>
          <a:p>
            <a:r>
              <a:rPr lang="el-GR" altLang="el-GR" sz="2200" dirty="0" smtClean="0"/>
              <a:t>Η διαβροχή αυτή γίνεται για να το καταστήσουμε </a:t>
            </a:r>
            <a:r>
              <a:rPr lang="el-GR" altLang="el-GR" sz="2200" b="1" dirty="0" smtClean="0">
                <a:solidFill>
                  <a:srgbClr val="820000"/>
                </a:solidFill>
              </a:rPr>
              <a:t>ικανό να υποστεί την στίλβωση </a:t>
            </a:r>
            <a:r>
              <a:rPr lang="el-GR" altLang="el-GR" sz="2200" dirty="0" smtClean="0"/>
              <a:t>που θα του δώσουμε όταν πρόκειται να γίνει</a:t>
            </a:r>
            <a:r>
              <a:rPr lang="el-GR" altLang="el-GR" sz="2200" b="1" dirty="0" smtClean="0">
                <a:solidFill>
                  <a:schemeClr val="accent2"/>
                </a:solidFill>
              </a:rPr>
              <a:t> </a:t>
            </a:r>
            <a:r>
              <a:rPr lang="el-GR" altLang="el-GR" sz="2200" b="1" dirty="0" smtClean="0">
                <a:solidFill>
                  <a:srgbClr val="820000"/>
                </a:solidFill>
              </a:rPr>
              <a:t>χαρτί γυαλιστερό (σατινέ).</a:t>
            </a:r>
            <a:r>
              <a:rPr lang="el-GR" altLang="el-GR" sz="2200" dirty="0" smtClean="0">
                <a:solidFill>
                  <a:srgbClr val="820000"/>
                </a:solidFill>
              </a:rPr>
              <a:t> </a:t>
            </a:r>
          </a:p>
        </p:txBody>
      </p:sp>
      <p:pic>
        <p:nvPicPr>
          <p:cNvPr id="88067" name="Picture 4"/>
          <p:cNvPicPr>
            <a:picLocks noChangeAspect="1" noChangeArrowheads="1"/>
          </p:cNvPicPr>
          <p:nvPr/>
        </p:nvPicPr>
        <p:blipFill rotWithShape="1">
          <a:blip r:embed="rId2">
            <a:lum bright="-20000" contrast="40000"/>
            <a:extLst>
              <a:ext uri="{28A0092B-C50C-407E-A947-70E740481C1C}">
                <a14:useLocalDpi xmlns:a14="http://schemas.microsoft.com/office/drawing/2010/main" val="0"/>
              </a:ext>
            </a:extLst>
          </a:blip>
          <a:srcRect/>
          <a:stretch/>
        </p:blipFill>
        <p:spPr bwMode="auto">
          <a:xfrm>
            <a:off x="2771800" y="4509120"/>
            <a:ext cx="5665900" cy="22391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3549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89090" name="Rectangle 3"/>
          <p:cNvSpPr>
            <a:spLocks noGrp="1" noChangeArrowheads="1"/>
          </p:cNvSpPr>
          <p:nvPr>
            <p:ph idx="1"/>
          </p:nvPr>
        </p:nvSpPr>
        <p:spPr/>
        <p:txBody>
          <a:bodyPr/>
          <a:lstStyle/>
          <a:p>
            <a:pPr eaLnBrk="1" hangingPunct="1"/>
            <a:r>
              <a:rPr lang="el-GR" altLang="el-GR" sz="2400" dirty="0" smtClean="0"/>
              <a:t>Τέλος, ακολουθεί το τύμπανο συλλογής χαρτιού. Στην επεξεργασία αυτή συμπεριλαμβάνεται και η μορφοποίηση του τελικού προϊόντος (φύλλα, ρολά, </a:t>
            </a:r>
            <a:r>
              <a:rPr lang="el-GR" altLang="el-GR" sz="2400" dirty="0" err="1" smtClean="0"/>
              <a:t>ρολάκια</a:t>
            </a:r>
            <a:r>
              <a:rPr lang="el-GR" altLang="el-GR" sz="2400" dirty="0" smtClean="0"/>
              <a:t> κ.λπ.). Συγκεκριμένα, πρόκειται για ένα κύλινδρο που περιστρέφεται παράλληλα προς τη βάση της μηχανής και κάθετα προς την πορεία της παραγωγής. </a:t>
            </a:r>
          </a:p>
        </p:txBody>
      </p:sp>
      <p:pic>
        <p:nvPicPr>
          <p:cNvPr id="6" name="Picture 4"/>
          <p:cNvPicPr>
            <a:picLocks noChangeAspect="1" noChangeArrowheads="1"/>
          </p:cNvPicPr>
          <p:nvPr/>
        </p:nvPicPr>
        <p:blipFill rotWithShape="1">
          <a:blip r:embed="rId2">
            <a:lum bright="-20000" contrast="40000"/>
            <a:extLst>
              <a:ext uri="{28A0092B-C50C-407E-A947-70E740481C1C}">
                <a14:useLocalDpi xmlns:a14="http://schemas.microsoft.com/office/drawing/2010/main" val="0"/>
              </a:ext>
            </a:extLst>
          </a:blip>
          <a:srcRect/>
          <a:stretch/>
        </p:blipFill>
        <p:spPr bwMode="auto">
          <a:xfrm>
            <a:off x="3059832" y="4329100"/>
            <a:ext cx="5665900" cy="22391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9091"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9592" y="3501008"/>
            <a:ext cx="4155701" cy="165618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5078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90114" name="Rectangle 3"/>
          <p:cNvSpPr>
            <a:spLocks noGrp="1" noChangeArrowheads="1"/>
          </p:cNvSpPr>
          <p:nvPr>
            <p:ph idx="1"/>
          </p:nvPr>
        </p:nvSpPr>
        <p:spPr/>
        <p:txBody>
          <a:bodyPr>
            <a:normAutofit/>
          </a:bodyPr>
          <a:lstStyle/>
          <a:p>
            <a:pPr eaLnBrk="1" hangingPunct="1"/>
            <a:r>
              <a:rPr lang="el-GR" altLang="el-GR" sz="2400" dirty="0" smtClean="0"/>
              <a:t>Ο κύλινδρος αυτός υποδέχεται το χαρτί και το βοηθάει να περιτυλιχθεί σε ένα άλλο φορητό κύλινδρο μικρής διαμέτρου.</a:t>
            </a:r>
            <a:endParaRPr lang="en-US" altLang="el-GR" sz="2400" dirty="0" smtClean="0"/>
          </a:p>
          <a:p>
            <a:pPr eaLnBrk="1" hangingPunct="1"/>
            <a:r>
              <a:rPr lang="el-GR" altLang="el-GR" sz="2400" dirty="0" smtClean="0"/>
              <a:t>Ο </a:t>
            </a:r>
            <a:r>
              <a:rPr lang="el-GR" altLang="el-GR" sz="2400" b="1" dirty="0" smtClean="0">
                <a:solidFill>
                  <a:srgbClr val="820000"/>
                </a:solidFill>
              </a:rPr>
              <a:t>μεγάλος κύλινδρος ψύχεται εσωτερικά με κρύο νερό </a:t>
            </a:r>
            <a:r>
              <a:rPr lang="el-GR" altLang="el-GR" sz="2400" dirty="0" smtClean="0"/>
              <a:t>και στη συνέχεια ψύχει το χαρτί που έρχεται από το θερμικό τμήμα της μηχανής, ώστε να περιτυλιχθεί σε συνήθη θερμοκρασία.</a:t>
            </a:r>
            <a:endParaRPr lang="en-US" altLang="el-GR" sz="2400" dirty="0" smtClean="0"/>
          </a:p>
          <a:p>
            <a:pPr eaLnBrk="1" hangingPunct="1"/>
            <a:r>
              <a:rPr lang="el-GR" altLang="el-GR" sz="2400" dirty="0" smtClean="0"/>
              <a:t>Αυτό γίνεται γιατί </a:t>
            </a:r>
            <a:r>
              <a:rPr lang="el-GR" altLang="el-GR" sz="2400" b="1" dirty="0" smtClean="0">
                <a:solidFill>
                  <a:srgbClr val="820000"/>
                </a:solidFill>
              </a:rPr>
              <a:t>αν τυλιχθεί θερμό το χαρτί όταν ψυχθεί θα συσταλθεί και θα κατακερματισθεί, </a:t>
            </a:r>
            <a:r>
              <a:rPr lang="el-GR" altLang="el-GR" sz="2400" dirty="0" smtClean="0"/>
              <a:t>όπως θα είναι σφιχτά περιτυλιγμένο πάνω στο ρολό. </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9592" y="4797152"/>
            <a:ext cx="4155701" cy="165618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53077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4"/>
          <p:cNvPicPr>
            <a:picLocks noChangeAspect="1" noChangeArrowheads="1"/>
          </p:cNvPicPr>
          <p:nvPr/>
        </p:nvPicPr>
        <p:blipFill>
          <a:blip r:embed="rId2">
            <a:lum contrast="20000"/>
            <a:extLst>
              <a:ext uri="{28A0092B-C50C-407E-A947-70E740481C1C}">
                <a14:useLocalDpi xmlns:a14="http://schemas.microsoft.com/office/drawing/2010/main" val="0"/>
              </a:ext>
            </a:extLst>
          </a:blip>
          <a:stretch>
            <a:fillRect/>
          </a:stretch>
        </p:blipFill>
        <p:spPr bwMode="auto">
          <a:xfrm>
            <a:off x="104614" y="1628800"/>
            <a:ext cx="893477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116632"/>
            <a:ext cx="9144000" cy="908720"/>
          </a:xfrm>
        </p:spPr>
        <p:txBody>
          <a:bodyPr>
            <a:noAutofit/>
          </a:bodyPr>
          <a:lstStyle/>
          <a:p>
            <a:r>
              <a:rPr lang="el-GR" sz="3200" dirty="0" err="1"/>
              <a:t>Τυλιγόμενο</a:t>
            </a:r>
            <a:r>
              <a:rPr lang="el-GR" sz="3200" dirty="0"/>
              <a:t> χαρτί στην </a:t>
            </a:r>
            <a:r>
              <a:rPr lang="el-GR" sz="3200" dirty="0" err="1"/>
              <a:t>χαρτοποιητική</a:t>
            </a:r>
            <a:r>
              <a:rPr lang="el-GR" sz="3200" dirty="0"/>
              <a:t> μηχανή</a:t>
            </a:r>
            <a:br>
              <a:rPr lang="el-GR" sz="3200" dirty="0"/>
            </a:br>
            <a:r>
              <a:rPr lang="el-GR" sz="3200" dirty="0"/>
              <a:t>που στην συνέχεια κόβεται στο κατάλληλο </a:t>
            </a:r>
            <a:r>
              <a:rPr lang="el-GR" sz="3200" dirty="0" smtClean="0"/>
              <a:t>μέγεθος</a:t>
            </a:r>
            <a:endParaRPr lang="el-GR" sz="3200" dirty="0"/>
          </a:p>
        </p:txBody>
      </p:sp>
      <p:sp>
        <p:nvSpPr>
          <p:cNvPr id="4" name="Rectangle 3"/>
          <p:cNvSpPr/>
          <p:nvPr/>
        </p:nvSpPr>
        <p:spPr>
          <a:xfrm>
            <a:off x="1403648" y="5545530"/>
            <a:ext cx="6264696" cy="276999"/>
          </a:xfrm>
          <a:prstGeom prst="rect">
            <a:avLst/>
          </a:prstGeom>
        </p:spPr>
        <p:txBody>
          <a:bodyPr wrap="square">
            <a:spAutoFit/>
          </a:bodyPr>
          <a:lstStyle/>
          <a:p>
            <a:pPr algn="ctr"/>
            <a:r>
              <a:rPr lang="en-US" altLang="el-GR" sz="1200" dirty="0">
                <a:solidFill>
                  <a:schemeClr val="tx1">
                    <a:lumMod val="75000"/>
                    <a:lumOff val="25000"/>
                  </a:schemeClr>
                </a:solidFill>
                <a:latin typeface="+mn-lt"/>
              </a:rPr>
              <a:t>Biermann</a:t>
            </a:r>
            <a:r>
              <a:rPr lang="el-GR" altLang="el-GR" sz="1200" dirty="0">
                <a:solidFill>
                  <a:schemeClr val="tx1">
                    <a:lumMod val="75000"/>
                    <a:lumOff val="25000"/>
                  </a:schemeClr>
                </a:solidFill>
                <a:latin typeface="+mn-lt"/>
              </a:rPr>
              <a:t> </a:t>
            </a:r>
            <a:r>
              <a:rPr lang="en-US" altLang="el-GR" sz="1200" dirty="0">
                <a:solidFill>
                  <a:schemeClr val="tx1">
                    <a:lumMod val="75000"/>
                    <a:lumOff val="25000"/>
                  </a:schemeClr>
                </a:solidFill>
                <a:latin typeface="+mn-lt"/>
              </a:rPr>
              <a:t>C.J., Handbook of pulping and papermaking, Second Edition, Academic Press, 1996</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3578291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l-GR" dirty="0" smtClean="0"/>
              <a:t>Δ. </a:t>
            </a:r>
            <a:r>
              <a:rPr lang="el-GR" altLang="el-GR" dirty="0"/>
              <a:t>Δεξαμενές ελλειψοειδούς σχήματος </a:t>
            </a:r>
            <a:endParaRPr lang="el-GR" dirty="0"/>
          </a:p>
        </p:txBody>
      </p:sp>
      <p:sp>
        <p:nvSpPr>
          <p:cNvPr id="13314" name="Rectangle 3"/>
          <p:cNvSpPr>
            <a:spLocks noGrp="1" noChangeArrowheads="1"/>
          </p:cNvSpPr>
          <p:nvPr>
            <p:ph idx="1"/>
          </p:nvPr>
        </p:nvSpPr>
        <p:spPr>
          <a:xfrm>
            <a:off x="457200" y="1196752"/>
            <a:ext cx="4834880" cy="5661248"/>
          </a:xfrm>
        </p:spPr>
        <p:txBody>
          <a:bodyPr>
            <a:normAutofit lnSpcReduction="10000"/>
          </a:bodyPr>
          <a:lstStyle/>
          <a:p>
            <a:r>
              <a:rPr lang="el-GR" altLang="el-GR" sz="2300" dirty="0" smtClean="0"/>
              <a:t>Δεξαμενές ελλειψοειδούς σχήματος (</a:t>
            </a:r>
            <a:r>
              <a:rPr lang="en-US" altLang="el-GR" sz="2300" dirty="0" smtClean="0"/>
              <a:t>Hollanders</a:t>
            </a:r>
            <a:r>
              <a:rPr lang="el-GR" altLang="el-GR" sz="2300" dirty="0" smtClean="0"/>
              <a:t>, Ολλανδοί, </a:t>
            </a:r>
            <a:r>
              <a:rPr lang="en-US" altLang="el-GR" sz="2300" dirty="0" smtClean="0"/>
              <a:t>Hollander beater</a:t>
            </a:r>
            <a:r>
              <a:rPr lang="el-GR" altLang="el-GR" sz="2300" dirty="0" smtClean="0"/>
              <a:t>, </a:t>
            </a:r>
            <a:r>
              <a:rPr lang="en-US" altLang="el-GR" sz="2300" dirty="0" smtClean="0"/>
              <a:t>Hollander engine</a:t>
            </a:r>
            <a:r>
              <a:rPr lang="el-GR" altLang="el-GR" sz="2300" dirty="0" smtClean="0"/>
              <a:t>) με απόσταση εστιών μεγαλύτερη των δύο μέτρων.</a:t>
            </a:r>
            <a:endParaRPr lang="en-US" altLang="el-GR" sz="2300" dirty="0" smtClean="0"/>
          </a:p>
          <a:p>
            <a:r>
              <a:rPr lang="el-GR" altLang="el-GR" sz="2300" dirty="0" smtClean="0"/>
              <a:t>Οι εστίες τους είναι ενωμένες με ένα τοίχωμα ύψους όσο αυτό των δεξαμενών, έτσι ώστε να δημιουργείται ένα αυλάκι ελλειπτικού σχήματος.</a:t>
            </a:r>
            <a:endParaRPr lang="en-US" altLang="el-GR" sz="2300" dirty="0" smtClean="0"/>
          </a:p>
          <a:p>
            <a:r>
              <a:rPr lang="el-GR" altLang="el-GR" sz="2300" dirty="0" smtClean="0"/>
              <a:t>Στη μέση της μιας πλευράς του αυλακιού περιστρέφεται ένα τύμπανο εξαρτημένο από το χείλος της δεξαμενής και το εστιακό χώρισμα το οποίο φθάνει ως τον πυθμένα. </a:t>
            </a:r>
          </a:p>
        </p:txBody>
      </p:sp>
      <p:pic>
        <p:nvPicPr>
          <p:cNvPr id="1331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3065" y="4841777"/>
            <a:ext cx="2930471" cy="201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orizontal Section of Eng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7448" y="1022789"/>
            <a:ext cx="3137582" cy="19714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Vertical Section of En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2994265"/>
            <a:ext cx="3125636" cy="151267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171251" y="4540720"/>
            <a:ext cx="2069976" cy="276999"/>
          </a:xfrm>
          <a:prstGeom prst="rect">
            <a:avLst/>
          </a:prstGeom>
        </p:spPr>
        <p:txBody>
          <a:bodyPr wrap="square">
            <a:spAutoFit/>
          </a:bodyPr>
          <a:lstStyle/>
          <a:p>
            <a:pPr algn="ctr"/>
            <a:r>
              <a:rPr lang="en-US" sz="1200" dirty="0" smtClean="0">
                <a:latin typeface="+mn-lt"/>
                <a:hlinkClick r:id="rId5"/>
              </a:rPr>
              <a:t>chestofbooks.com</a:t>
            </a:r>
            <a:endParaRPr lang="el-GR" sz="1200" dirty="0">
              <a:latin typeface="+mn-lt"/>
            </a:endParaRPr>
          </a:p>
        </p:txBody>
      </p:sp>
    </p:spTree>
    <p:extLst>
      <p:ext uri="{BB962C8B-B14F-4D97-AF65-F5344CB8AC3E}">
        <p14:creationId xmlns:p14="http://schemas.microsoft.com/office/powerpoint/2010/main" val="322482273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92163" name="Picture 2" descr="http://i00.i.aliimg.com/img/pb/603/609/241/1270881202767_hz_fileserver2_474779.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051844" y="1340768"/>
            <a:ext cx="5040313" cy="5040313"/>
          </a:xfrm>
          <a:noFill/>
        </p:spPr>
      </p:pic>
      <p:sp>
        <p:nvSpPr>
          <p:cNvPr id="3" name="Rectangle 2"/>
          <p:cNvSpPr/>
          <p:nvPr/>
        </p:nvSpPr>
        <p:spPr>
          <a:xfrm>
            <a:off x="2339752" y="6381328"/>
            <a:ext cx="4572000" cy="276999"/>
          </a:xfrm>
          <a:prstGeom prst="rect">
            <a:avLst/>
          </a:prstGeom>
        </p:spPr>
        <p:txBody>
          <a:bodyPr>
            <a:spAutoFit/>
          </a:bodyPr>
          <a:lstStyle/>
          <a:p>
            <a:pPr algn="ctr"/>
            <a:r>
              <a:rPr lang="en-US" sz="1200" dirty="0" smtClean="0">
                <a:latin typeface="+mn-lt"/>
                <a:hlinkClick r:id="rId3"/>
              </a:rPr>
              <a:t>aliimg.com</a:t>
            </a:r>
            <a:endParaRPr lang="el-GR" sz="1200" dirty="0">
              <a:latin typeface="+mn-lt"/>
            </a:endParaRPr>
          </a:p>
        </p:txBody>
      </p:sp>
    </p:spTree>
    <p:extLst>
      <p:ext uri="{BB962C8B-B14F-4D97-AF65-F5344CB8AC3E}">
        <p14:creationId xmlns:p14="http://schemas.microsoft.com/office/powerpoint/2010/main" val="69192943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Βιβλιογραφία</a:t>
            </a:r>
          </a:p>
        </p:txBody>
      </p:sp>
      <p:sp>
        <p:nvSpPr>
          <p:cNvPr id="3" name="2 - Θέση περιεχομένου"/>
          <p:cNvSpPr>
            <a:spLocks noGrp="1"/>
          </p:cNvSpPr>
          <p:nvPr>
            <p:ph idx="1"/>
          </p:nvPr>
        </p:nvSpPr>
        <p:spPr>
          <a:xfrm>
            <a:off x="457200" y="1196752"/>
            <a:ext cx="8229600" cy="5544616"/>
          </a:xfrm>
        </p:spPr>
        <p:txBody>
          <a:bodyPr>
            <a:normAutofit lnSpcReduction="10000"/>
          </a:bodyPr>
          <a:lstStyle/>
          <a:p>
            <a:pPr>
              <a:buFont typeface="Wingdings" panose="05000000000000000000" pitchFamily="2" charset="2"/>
              <a:buChar char="Ø"/>
            </a:pPr>
            <a:r>
              <a:rPr lang="el-GR" altLang="el-GR" sz="1800" b="1" dirty="0"/>
              <a:t>Ξενόγλωσση</a:t>
            </a:r>
          </a:p>
          <a:p>
            <a:r>
              <a:rPr lang="en-US" altLang="el-GR" sz="1800" dirty="0"/>
              <a:t>Biermann</a:t>
            </a:r>
            <a:r>
              <a:rPr lang="el-GR" altLang="el-GR" sz="1800" dirty="0"/>
              <a:t> </a:t>
            </a:r>
            <a:r>
              <a:rPr lang="en-US" altLang="el-GR" sz="1800" dirty="0"/>
              <a:t>C.J., Handbook of pulping and papermaking, Second Edition, Academic Press, 1996.</a:t>
            </a:r>
            <a:endParaRPr lang="el-GR" altLang="el-GR" sz="1800" dirty="0"/>
          </a:p>
          <a:p>
            <a:pPr>
              <a:buFont typeface="Wingdings" panose="05000000000000000000" pitchFamily="2" charset="2"/>
              <a:buChar char="Ø"/>
            </a:pPr>
            <a:r>
              <a:rPr lang="el-GR" altLang="el-GR" sz="1800" b="1" dirty="0"/>
              <a:t>Ελληνική</a:t>
            </a:r>
          </a:p>
          <a:p>
            <a:r>
              <a:rPr lang="el-GR" altLang="el-GR" sz="1800" dirty="0" err="1"/>
              <a:t>Γραμμενίδης</a:t>
            </a:r>
            <a:r>
              <a:rPr lang="el-GR" altLang="el-GR" sz="1800" dirty="0"/>
              <a:t> Α., </a:t>
            </a:r>
            <a:r>
              <a:rPr lang="el-GR" altLang="el-GR" sz="1800" dirty="0" err="1"/>
              <a:t>Χαρτοποιΐα</a:t>
            </a:r>
            <a:r>
              <a:rPr lang="el-GR" altLang="el-GR" sz="1800" dirty="0"/>
              <a:t>, Πάτρα 1984.</a:t>
            </a:r>
          </a:p>
          <a:p>
            <a:r>
              <a:rPr lang="el-GR" altLang="el-GR" sz="1800" dirty="0" err="1"/>
              <a:t>Καρακασίδης</a:t>
            </a:r>
            <a:r>
              <a:rPr lang="el-GR" altLang="el-GR" sz="1800" dirty="0"/>
              <a:t> Γ.Ν., Υλικά Ι, Τμήμα Τεχνολογίας Γραφικών Τεχνών, ΤΕΙ Αθήνας, 1997</a:t>
            </a:r>
            <a:r>
              <a:rPr lang="el-GR" altLang="el-GR" sz="1800" dirty="0" smtClean="0"/>
              <a:t>.</a:t>
            </a:r>
            <a:endParaRPr lang="en-US" altLang="el-GR" sz="1800" dirty="0" smtClean="0"/>
          </a:p>
          <a:p>
            <a:r>
              <a:rPr lang="el-GR" sz="1800" dirty="0">
                <a:hlinkClick r:id="rId2"/>
              </a:rPr>
              <a:t>Κοντογιάννης </a:t>
            </a:r>
            <a:r>
              <a:rPr lang="en-US" sz="1800" dirty="0" smtClean="0">
                <a:hlinkClick r:id="rId2"/>
              </a:rPr>
              <a:t>, </a:t>
            </a:r>
            <a:r>
              <a:rPr lang="el-GR" sz="1800" dirty="0" smtClean="0">
                <a:hlinkClick r:id="rId2"/>
              </a:rPr>
              <a:t>Σαφάκας</a:t>
            </a:r>
            <a:r>
              <a:rPr lang="en-US" sz="1800" dirty="0" smtClean="0">
                <a:hlinkClick r:id="rId2"/>
              </a:rPr>
              <a:t>, </a:t>
            </a:r>
            <a:r>
              <a:rPr lang="el-GR" sz="1800" dirty="0">
                <a:hlinkClick r:id="rId2"/>
              </a:rPr>
              <a:t>Ανάλυση ηλεκτροκινητήριου </a:t>
            </a:r>
            <a:r>
              <a:rPr lang="el-GR" sz="1800" dirty="0" err="1">
                <a:hlinkClick r:id="rId2"/>
              </a:rPr>
              <a:t>συστήµατος</a:t>
            </a:r>
            <a:r>
              <a:rPr lang="el-GR" sz="1800" dirty="0">
                <a:hlinkClick r:id="rId2"/>
              </a:rPr>
              <a:t> </a:t>
            </a:r>
            <a:r>
              <a:rPr lang="el-GR" sz="1800" dirty="0" err="1">
                <a:hlinkClick r:id="rId2"/>
              </a:rPr>
              <a:t>χαρτοποιητικής</a:t>
            </a:r>
            <a:r>
              <a:rPr lang="el-GR" sz="1800" dirty="0">
                <a:hlinkClick r:id="rId2"/>
              </a:rPr>
              <a:t> µ</a:t>
            </a:r>
            <a:r>
              <a:rPr lang="el-GR" sz="1800" dirty="0" err="1">
                <a:hlinkClick r:id="rId2"/>
              </a:rPr>
              <a:t>ηχανής</a:t>
            </a:r>
            <a:r>
              <a:rPr lang="el-GR" sz="1800" dirty="0">
                <a:hlinkClick r:id="rId2"/>
              </a:rPr>
              <a:t> Πατραϊκής Χαρτοποιίας </a:t>
            </a:r>
            <a:endParaRPr lang="en-US" sz="1800" dirty="0" smtClean="0"/>
          </a:p>
          <a:p>
            <a:r>
              <a:rPr lang="el-GR" sz="1800" dirty="0" smtClean="0">
                <a:hlinkClick r:id="rId3"/>
              </a:rPr>
              <a:t>Μιχαήλ</a:t>
            </a:r>
            <a:r>
              <a:rPr lang="en-US" sz="1800" dirty="0" smtClean="0">
                <a:hlinkClick r:id="rId3"/>
              </a:rPr>
              <a:t>, </a:t>
            </a:r>
            <a:r>
              <a:rPr lang="el-GR" sz="1800" dirty="0" err="1" smtClean="0">
                <a:hlinkClick r:id="rId3"/>
              </a:rPr>
              <a:t>Σάφακας</a:t>
            </a:r>
            <a:r>
              <a:rPr lang="el-GR" sz="1800" dirty="0">
                <a:hlinkClick r:id="rId3"/>
              </a:rPr>
              <a:t>, Έλεγχος Κατανομής Φορτίου σε </a:t>
            </a:r>
            <a:r>
              <a:rPr lang="el-GR" sz="1800" dirty="0" err="1">
                <a:hlinkClick r:id="rId3"/>
              </a:rPr>
              <a:t>Πολυκινητήριο</a:t>
            </a:r>
            <a:r>
              <a:rPr lang="el-GR" sz="1800" dirty="0">
                <a:hlinkClick r:id="rId3"/>
              </a:rPr>
              <a:t> Σύστημα </a:t>
            </a:r>
            <a:r>
              <a:rPr lang="el-GR" sz="1800" dirty="0" err="1">
                <a:hlinkClick r:id="rId3"/>
              </a:rPr>
              <a:t>Χαρτοποιητικής</a:t>
            </a:r>
            <a:r>
              <a:rPr lang="el-GR" sz="1800" dirty="0">
                <a:hlinkClick r:id="rId3"/>
              </a:rPr>
              <a:t> Μηχανής – Ανάλυση Στατικής και Δυναμικής Συμπεριφοράς, Τεχν. Χρον. Επιστ. </a:t>
            </a:r>
            <a:r>
              <a:rPr lang="el-GR" sz="1800" dirty="0" err="1">
                <a:hlinkClick r:id="rId3"/>
              </a:rPr>
              <a:t>Έκδ</a:t>
            </a:r>
            <a:r>
              <a:rPr lang="el-GR" sz="1800" dirty="0">
                <a:hlinkClick r:id="rId3"/>
              </a:rPr>
              <a:t>. ΤΕΕ, </a:t>
            </a:r>
            <a:r>
              <a:rPr lang="en-US" sz="1800" dirty="0">
                <a:hlinkClick r:id="rId3"/>
              </a:rPr>
              <a:t>III, </a:t>
            </a:r>
            <a:r>
              <a:rPr lang="el-GR" sz="1800" dirty="0" err="1">
                <a:hlinkClick r:id="rId3"/>
              </a:rPr>
              <a:t>τεύχ</a:t>
            </a:r>
            <a:r>
              <a:rPr lang="el-GR" sz="1800" dirty="0">
                <a:hlinkClick r:id="rId3"/>
              </a:rPr>
              <a:t>. 1-2 2004, </a:t>
            </a:r>
            <a:r>
              <a:rPr lang="en-US" sz="1800" dirty="0">
                <a:hlinkClick r:id="rId3"/>
              </a:rPr>
              <a:t>Tech. Chron. Sci. J. TCG, III, No 1-2</a:t>
            </a:r>
            <a:endParaRPr lang="el-GR" altLang="el-GR" sz="1800" dirty="0" smtClean="0"/>
          </a:p>
          <a:p>
            <a:r>
              <a:rPr lang="el-GR" altLang="el-GR" sz="1800" dirty="0" err="1" smtClean="0"/>
              <a:t>Φιλιππακοπούλου</a:t>
            </a:r>
            <a:r>
              <a:rPr lang="el-GR" altLang="el-GR" sz="1800" dirty="0" smtClean="0"/>
              <a:t> Θ</a:t>
            </a:r>
            <a:r>
              <a:rPr lang="el-GR" altLang="el-GR" sz="1800" dirty="0"/>
              <a:t>., Μελέτη Λεύκανσης </a:t>
            </a:r>
            <a:r>
              <a:rPr lang="el-GR" altLang="el-GR" sz="1800" dirty="0" err="1"/>
              <a:t>Απομελανωμένου</a:t>
            </a:r>
            <a:r>
              <a:rPr lang="el-GR" altLang="el-GR" sz="1800" dirty="0"/>
              <a:t> </a:t>
            </a:r>
            <a:r>
              <a:rPr lang="el-GR" altLang="el-GR" sz="1800" dirty="0" err="1"/>
              <a:t>Παλαιόχαρτου</a:t>
            </a:r>
            <a:r>
              <a:rPr lang="el-GR" altLang="el-GR" sz="1800" dirty="0"/>
              <a:t> Εφημερίδων και Περιοδικών. Διδακτορική Διατριβή, Ε.Μ.Π., Αθήνα, 2007</a:t>
            </a:r>
            <a:r>
              <a:rPr lang="el-GR" altLang="el-GR" sz="1800" dirty="0" smtClean="0"/>
              <a:t>.</a:t>
            </a:r>
          </a:p>
          <a:p>
            <a:pPr>
              <a:buFont typeface="Wingdings" panose="05000000000000000000" pitchFamily="2" charset="2"/>
              <a:buChar char="Ø"/>
            </a:pPr>
            <a:r>
              <a:rPr lang="el-GR" altLang="el-GR" sz="1800" b="1" dirty="0"/>
              <a:t>Σύνδεσμοι </a:t>
            </a:r>
            <a:endParaRPr lang="en-US" altLang="el-GR" sz="1800" b="1" dirty="0"/>
          </a:p>
          <a:p>
            <a:r>
              <a:rPr lang="en-GB" altLang="el-GR" sz="1800" dirty="0" err="1">
                <a:hlinkClick r:id="rId4"/>
              </a:rPr>
              <a:t>Paperfil</a:t>
            </a:r>
            <a:endParaRPr lang="en-GB" altLang="el-GR" sz="1800" dirty="0"/>
          </a:p>
          <a:p>
            <a:pPr>
              <a:defRPr/>
            </a:pPr>
            <a:r>
              <a:rPr lang="en-US" sz="1800" dirty="0" err="1">
                <a:solidFill>
                  <a:schemeClr val="accent6">
                    <a:lumMod val="50000"/>
                  </a:schemeClr>
                </a:solidFill>
                <a:hlinkClick r:id="rId5"/>
              </a:rPr>
              <a:t>Youtube</a:t>
            </a:r>
            <a:r>
              <a:rPr lang="el-GR" sz="1800" dirty="0">
                <a:solidFill>
                  <a:schemeClr val="accent6">
                    <a:lumMod val="50000"/>
                  </a:schemeClr>
                </a:solidFill>
              </a:rPr>
              <a:t>, </a:t>
            </a:r>
            <a:r>
              <a:rPr lang="en-US" sz="1800" dirty="0"/>
              <a:t>Paper Mill in Production</a:t>
            </a:r>
          </a:p>
          <a:p>
            <a:pPr>
              <a:defRPr/>
            </a:pPr>
            <a:r>
              <a:rPr lang="en-US" sz="1800" dirty="0">
                <a:solidFill>
                  <a:schemeClr val="accent6">
                    <a:lumMod val="50000"/>
                  </a:schemeClr>
                </a:solidFill>
                <a:hlinkClick r:id="rId6"/>
              </a:rPr>
              <a:t>Size Press </a:t>
            </a:r>
            <a:r>
              <a:rPr lang="en-US" sz="1800" dirty="0" smtClean="0">
                <a:solidFill>
                  <a:schemeClr val="accent6">
                    <a:lumMod val="50000"/>
                  </a:schemeClr>
                </a:solidFill>
                <a:hlinkClick r:id="rId6"/>
              </a:rPr>
              <a:t>Efficiency</a:t>
            </a:r>
            <a:endParaRPr lang="el-GR" sz="1800" dirty="0">
              <a:solidFill>
                <a:schemeClr val="accent6">
                  <a:lumMod val="50000"/>
                </a:schemeClr>
              </a:solidFill>
            </a:endParaRPr>
          </a:p>
        </p:txBody>
      </p:sp>
    </p:spTree>
    <p:extLst>
      <p:ext uri="{BB962C8B-B14F-4D97-AF65-F5344CB8AC3E}">
        <p14:creationId xmlns:p14="http://schemas.microsoft.com/office/powerpoint/2010/main" val="42491522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Βασιλική Μπέλεση 2014</a:t>
            </a:r>
            <a:r>
              <a:rPr lang="el-GR" sz="2000" dirty="0"/>
              <a:t>. </a:t>
            </a:r>
            <a:r>
              <a:rPr lang="el-GR" sz="2000" dirty="0" smtClean="0"/>
              <a:t>Βασιλική </a:t>
            </a:r>
            <a:r>
              <a:rPr lang="el-GR" sz="2000" dirty="0" err="1" smtClean="0"/>
              <a:t>Μπέλεση</a:t>
            </a:r>
            <a:r>
              <a:rPr lang="el-GR" sz="2000" dirty="0" smtClean="0"/>
              <a:t> . </a:t>
            </a:r>
            <a:r>
              <a:rPr lang="el-GR" sz="2000" dirty="0"/>
              <a:t>«Εκτυπωτικά Υποστρώματα </a:t>
            </a:r>
            <a:r>
              <a:rPr lang="el-GR" sz="2000" dirty="0" smtClean="0"/>
              <a:t>(Θ). </a:t>
            </a:r>
            <a:r>
              <a:rPr lang="el-GR" sz="2000" dirty="0"/>
              <a:t>Ενότητα </a:t>
            </a:r>
            <a:r>
              <a:rPr lang="el-GR" sz="2000" dirty="0" smtClean="0"/>
              <a:t>5</a:t>
            </a:r>
            <a:r>
              <a:rPr lang="en-US" sz="2000" smtClean="0"/>
              <a:t>.1</a:t>
            </a:r>
            <a:r>
              <a:rPr lang="el-GR" sz="2000" smtClean="0"/>
              <a:t>: </a:t>
            </a:r>
            <a:r>
              <a:rPr lang="el-GR" sz="2000" dirty="0"/>
              <a:t>Άλεση - </a:t>
            </a:r>
            <a:r>
              <a:rPr lang="el-GR" sz="2000" dirty="0" err="1" smtClean="0"/>
              <a:t>Χαρτοποίηση</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09782312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75</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367021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r>
              <a:rPr lang="en-US" altLang="el-GR" sz="1400" dirty="0"/>
              <a:t>Biermann</a:t>
            </a:r>
            <a:r>
              <a:rPr lang="el-GR" altLang="el-GR" sz="1400" dirty="0"/>
              <a:t> </a:t>
            </a:r>
            <a:r>
              <a:rPr lang="en-US" altLang="el-GR" sz="1400" dirty="0"/>
              <a:t>C.J., Handbook of pulping and papermaking, Second Edition, Academic Press, 1996.</a:t>
            </a:r>
            <a:endParaRPr lang="el-GR" altLang="el-GR" sz="1400" dirty="0"/>
          </a:p>
          <a:p>
            <a:r>
              <a:rPr lang="el-GR" altLang="el-GR" sz="1400" dirty="0" err="1" smtClean="0"/>
              <a:t>Γραμμενίδης</a:t>
            </a:r>
            <a:r>
              <a:rPr lang="el-GR" altLang="el-GR" sz="1400" dirty="0" smtClean="0"/>
              <a:t> </a:t>
            </a:r>
            <a:r>
              <a:rPr lang="el-GR" altLang="el-GR" sz="1400" dirty="0"/>
              <a:t>Α., </a:t>
            </a:r>
            <a:r>
              <a:rPr lang="el-GR" altLang="el-GR" sz="1400" dirty="0" err="1"/>
              <a:t>Χαρτοποιΐα</a:t>
            </a:r>
            <a:r>
              <a:rPr lang="el-GR" altLang="el-GR" sz="1400" dirty="0"/>
              <a:t>, Πάτρα 1984.</a:t>
            </a:r>
          </a:p>
          <a:p>
            <a:r>
              <a:rPr lang="el-GR" altLang="el-GR" sz="1400" dirty="0" err="1"/>
              <a:t>Καρακασίδης</a:t>
            </a:r>
            <a:r>
              <a:rPr lang="el-GR" altLang="el-GR" sz="1400" dirty="0"/>
              <a:t> Γ.Ν., Υλικά Ι, Τμήμα Τεχνολογίας Γραφικών Τεχνών, ΤΕΙ Αθήνας, 1997.</a:t>
            </a:r>
            <a:endParaRPr lang="en-US" altLang="el-GR" sz="1400" dirty="0"/>
          </a:p>
          <a:p>
            <a:r>
              <a:rPr lang="el-GR" sz="1400" dirty="0">
                <a:hlinkClick r:id="rId3"/>
              </a:rPr>
              <a:t>Κοντογιάννης </a:t>
            </a:r>
            <a:r>
              <a:rPr lang="en-US" sz="1400" dirty="0">
                <a:hlinkClick r:id="rId3"/>
              </a:rPr>
              <a:t>, </a:t>
            </a:r>
            <a:r>
              <a:rPr lang="el-GR" sz="1400" dirty="0" err="1">
                <a:hlinkClick r:id="rId3"/>
              </a:rPr>
              <a:t>Σαφάκας</a:t>
            </a:r>
            <a:r>
              <a:rPr lang="en-US" sz="1400" dirty="0">
                <a:hlinkClick r:id="rId3"/>
              </a:rPr>
              <a:t>, </a:t>
            </a:r>
            <a:r>
              <a:rPr lang="el-GR" sz="1400" dirty="0">
                <a:hlinkClick r:id="rId3"/>
              </a:rPr>
              <a:t>Ανάλυση ηλεκτροκινητήριου </a:t>
            </a:r>
            <a:r>
              <a:rPr lang="el-GR" sz="1400" dirty="0" err="1">
                <a:hlinkClick r:id="rId3"/>
              </a:rPr>
              <a:t>συστήµατος</a:t>
            </a:r>
            <a:r>
              <a:rPr lang="el-GR" sz="1400" dirty="0">
                <a:hlinkClick r:id="rId3"/>
              </a:rPr>
              <a:t> </a:t>
            </a:r>
            <a:r>
              <a:rPr lang="el-GR" sz="1400" dirty="0" err="1">
                <a:hlinkClick r:id="rId3"/>
              </a:rPr>
              <a:t>χαρτοποιητικής</a:t>
            </a:r>
            <a:r>
              <a:rPr lang="el-GR" sz="1400" dirty="0">
                <a:hlinkClick r:id="rId3"/>
              </a:rPr>
              <a:t> µ</a:t>
            </a:r>
            <a:r>
              <a:rPr lang="el-GR" sz="1400" dirty="0" err="1">
                <a:hlinkClick r:id="rId3"/>
              </a:rPr>
              <a:t>ηχανής</a:t>
            </a:r>
            <a:r>
              <a:rPr lang="el-GR" sz="1400" dirty="0">
                <a:hlinkClick r:id="rId3"/>
              </a:rPr>
              <a:t> Πατραϊκής Χαρτοποιίας </a:t>
            </a:r>
            <a:endParaRPr lang="en-US" sz="1400" dirty="0"/>
          </a:p>
          <a:p>
            <a:r>
              <a:rPr lang="el-GR" sz="1400" dirty="0">
                <a:hlinkClick r:id="rId4"/>
              </a:rPr>
              <a:t>Μιχαήλ</a:t>
            </a:r>
            <a:r>
              <a:rPr lang="en-US" sz="1400" dirty="0">
                <a:hlinkClick r:id="rId4"/>
              </a:rPr>
              <a:t>, </a:t>
            </a:r>
            <a:r>
              <a:rPr lang="el-GR" sz="1400" dirty="0" err="1">
                <a:hlinkClick r:id="rId4"/>
              </a:rPr>
              <a:t>Σάφακας</a:t>
            </a:r>
            <a:r>
              <a:rPr lang="el-GR" sz="1400" dirty="0">
                <a:hlinkClick r:id="rId4"/>
              </a:rPr>
              <a:t>, Έλεγχος Κατανομής Φορτίου σε </a:t>
            </a:r>
            <a:r>
              <a:rPr lang="el-GR" sz="1400" dirty="0" err="1">
                <a:hlinkClick r:id="rId4"/>
              </a:rPr>
              <a:t>Πολυκινητήριο</a:t>
            </a:r>
            <a:r>
              <a:rPr lang="el-GR" sz="1400" dirty="0">
                <a:hlinkClick r:id="rId4"/>
              </a:rPr>
              <a:t> Σύστημα </a:t>
            </a:r>
            <a:r>
              <a:rPr lang="el-GR" sz="1400" dirty="0" err="1">
                <a:hlinkClick r:id="rId4"/>
              </a:rPr>
              <a:t>Χαρτοποιητικής</a:t>
            </a:r>
            <a:r>
              <a:rPr lang="el-GR" sz="1400" dirty="0">
                <a:hlinkClick r:id="rId4"/>
              </a:rPr>
              <a:t> Μηχανής – Ανάλυση Στατικής και Δυναμικής Συμπεριφοράς, Τεχν. Χρον. Επιστ. </a:t>
            </a:r>
            <a:r>
              <a:rPr lang="el-GR" sz="1400" dirty="0" err="1">
                <a:hlinkClick r:id="rId4"/>
              </a:rPr>
              <a:t>Έκδ</a:t>
            </a:r>
            <a:r>
              <a:rPr lang="el-GR" sz="1400" dirty="0">
                <a:hlinkClick r:id="rId4"/>
              </a:rPr>
              <a:t>. ΤΕΕ, </a:t>
            </a:r>
            <a:r>
              <a:rPr lang="en-US" sz="1400" dirty="0">
                <a:hlinkClick r:id="rId4"/>
              </a:rPr>
              <a:t>III, </a:t>
            </a:r>
            <a:r>
              <a:rPr lang="el-GR" sz="1400" dirty="0" err="1">
                <a:hlinkClick r:id="rId4"/>
              </a:rPr>
              <a:t>τεύχ</a:t>
            </a:r>
            <a:r>
              <a:rPr lang="el-GR" sz="1400" dirty="0">
                <a:hlinkClick r:id="rId4"/>
              </a:rPr>
              <a:t>. 1-2 2004, </a:t>
            </a:r>
            <a:r>
              <a:rPr lang="en-US" sz="1400" dirty="0">
                <a:hlinkClick r:id="rId4"/>
              </a:rPr>
              <a:t>Tech. Chron. Sci. J. TCG, III, No 1-2</a:t>
            </a:r>
            <a:endParaRPr lang="el-GR" altLang="el-GR" sz="1400" dirty="0"/>
          </a:p>
          <a:p>
            <a:r>
              <a:rPr lang="el-GR" altLang="el-GR" sz="1400" dirty="0" err="1"/>
              <a:t>Φιλιππακοπούλου</a:t>
            </a:r>
            <a:r>
              <a:rPr lang="el-GR" altLang="el-GR" sz="1400" dirty="0"/>
              <a:t> Θ., Μελέτη Λεύκανσης </a:t>
            </a:r>
            <a:r>
              <a:rPr lang="el-GR" altLang="el-GR" sz="1400" dirty="0" err="1"/>
              <a:t>Απομελανωμένου</a:t>
            </a:r>
            <a:r>
              <a:rPr lang="el-GR" altLang="el-GR" sz="1400" dirty="0"/>
              <a:t> </a:t>
            </a:r>
            <a:r>
              <a:rPr lang="el-GR" altLang="el-GR" sz="1400" dirty="0" err="1"/>
              <a:t>Παλαιόχαρτου</a:t>
            </a:r>
            <a:r>
              <a:rPr lang="el-GR" altLang="el-GR" sz="1400" dirty="0"/>
              <a:t> Εφημερίδων και Περιοδικών. Διδακτορική Διατριβή, Ε.Μ.Π., Αθήνα, 2007.</a:t>
            </a:r>
          </a:p>
          <a:p>
            <a:r>
              <a:rPr lang="en-GB" altLang="el-GR" sz="1400" dirty="0" err="1" smtClean="0">
                <a:hlinkClick r:id="rId5"/>
              </a:rPr>
              <a:t>Paperfil</a:t>
            </a:r>
            <a:endParaRPr lang="en-GB" altLang="el-GR" sz="1400" dirty="0"/>
          </a:p>
          <a:p>
            <a:pPr>
              <a:defRPr/>
            </a:pPr>
            <a:r>
              <a:rPr lang="en-US" sz="1400" dirty="0" err="1">
                <a:solidFill>
                  <a:schemeClr val="accent6">
                    <a:lumMod val="50000"/>
                  </a:schemeClr>
                </a:solidFill>
                <a:hlinkClick r:id="rId6"/>
              </a:rPr>
              <a:t>Youtube</a:t>
            </a:r>
            <a:r>
              <a:rPr lang="el-GR" sz="1400" dirty="0">
                <a:solidFill>
                  <a:schemeClr val="accent6">
                    <a:lumMod val="50000"/>
                  </a:schemeClr>
                </a:solidFill>
              </a:rPr>
              <a:t>, </a:t>
            </a:r>
            <a:r>
              <a:rPr lang="en-US" sz="1400" dirty="0"/>
              <a:t>Paper Mill in Production</a:t>
            </a:r>
          </a:p>
          <a:p>
            <a:pPr>
              <a:defRPr/>
            </a:pPr>
            <a:r>
              <a:rPr lang="en-US" sz="1400" dirty="0">
                <a:solidFill>
                  <a:schemeClr val="accent6">
                    <a:lumMod val="50000"/>
                  </a:schemeClr>
                </a:solidFill>
                <a:hlinkClick r:id="rId7"/>
              </a:rPr>
              <a:t>Size Press Efficiency</a:t>
            </a:r>
            <a:endParaRPr lang="el-GR" sz="1400" dirty="0">
              <a:solidFill>
                <a:schemeClr val="accent6">
                  <a:lumMod val="50000"/>
                </a:schemeClr>
              </a:solidFill>
            </a:endParaRPr>
          </a:p>
          <a:p>
            <a:endParaRPr lang="el-GR" altLang="el-GR" sz="1400" dirty="0"/>
          </a:p>
        </p:txBody>
      </p:sp>
    </p:spTree>
    <p:extLst>
      <p:ext uri="{BB962C8B-B14F-4D97-AF65-F5344CB8AC3E}">
        <p14:creationId xmlns:p14="http://schemas.microsoft.com/office/powerpoint/2010/main" val="124627992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l-GR"/>
          </a:p>
        </p:txBody>
      </p:sp>
      <p:sp>
        <p:nvSpPr>
          <p:cNvPr id="2" name="Content Placeholder 1"/>
          <p:cNvSpPr>
            <a:spLocks noGrp="1"/>
          </p:cNvSpPr>
          <p:nvPr>
            <p:ph idx="1"/>
          </p:nvPr>
        </p:nvSpPr>
        <p:spPr>
          <a:xfrm>
            <a:off x="457200" y="1196752"/>
            <a:ext cx="5338936" cy="5661248"/>
          </a:xfrm>
        </p:spPr>
        <p:txBody>
          <a:bodyPr>
            <a:noAutofit/>
          </a:bodyPr>
          <a:lstStyle/>
          <a:p>
            <a:r>
              <a:rPr lang="el-GR" altLang="el-GR" sz="2300" dirty="0" smtClean="0"/>
              <a:t>Το </a:t>
            </a:r>
            <a:r>
              <a:rPr lang="el-GR" altLang="el-GR" sz="2300" dirty="0"/>
              <a:t>χώρισμα αυτό δεν εκτείνεται σε όλο το μήκος της δεξαμενής και μπορεί με κατάλληλο μηχανισμό να εφάπτεται και να απομακρύνεται από τον πυθμένα κατά βούληση</a:t>
            </a:r>
            <a:r>
              <a:rPr lang="el-GR" altLang="el-GR" sz="2300" dirty="0" smtClean="0"/>
              <a:t>.</a:t>
            </a:r>
          </a:p>
          <a:p>
            <a:r>
              <a:rPr lang="el-GR" altLang="el-GR" sz="2300" dirty="0" smtClean="0"/>
              <a:t>Το </a:t>
            </a:r>
            <a:r>
              <a:rPr lang="el-GR" altLang="el-GR" sz="2300" dirty="0"/>
              <a:t>τύμπανο φέρει </a:t>
            </a:r>
            <a:r>
              <a:rPr lang="el-GR" altLang="el-GR" sz="2300" b="1" dirty="0">
                <a:solidFill>
                  <a:schemeClr val="accent3">
                    <a:lumMod val="50000"/>
                  </a:schemeClr>
                </a:solidFill>
              </a:rPr>
              <a:t>διαμήκεις σιδερένιες ή από ορείχαλκο λάμες </a:t>
            </a:r>
            <a:r>
              <a:rPr lang="el-GR" altLang="el-GR" sz="2300" dirty="0"/>
              <a:t>στην επιφάνειά του και μοιάζει με οδοντωτός τροχός. </a:t>
            </a:r>
            <a:endParaRPr lang="el-GR" altLang="el-GR" sz="2300" dirty="0" smtClean="0"/>
          </a:p>
          <a:p>
            <a:r>
              <a:rPr lang="el-GR" altLang="el-GR" sz="2300" dirty="0" smtClean="0"/>
              <a:t>Το </a:t>
            </a:r>
            <a:r>
              <a:rPr lang="el-GR" altLang="el-GR" sz="2300" dirty="0"/>
              <a:t>σημείο επαφής του με τον πυθμένα έχει και αυτό ελάσματα πολύ μικρού ύψους, ώστε να τρίβεται πολύ ή λίγο ή καθόλου ο πολτός που περνάει από το σημείο αυτό κατά την περιστροφή του τυμπάνου. </a:t>
            </a:r>
            <a:endParaRPr lang="el-GR" sz="2300" dirty="0"/>
          </a:p>
        </p:txBody>
      </p:sp>
      <p:pic>
        <p:nvPicPr>
          <p:cNvPr id="1433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2120" y="1379640"/>
            <a:ext cx="2875457" cy="197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81423" y="4221088"/>
            <a:ext cx="2875457" cy="186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544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15362" name="Rectangle 4"/>
          <p:cNvSpPr>
            <a:spLocks noGrp="1" noChangeArrowheads="1"/>
          </p:cNvSpPr>
          <p:nvPr>
            <p:ph idx="1"/>
          </p:nvPr>
        </p:nvSpPr>
        <p:spPr>
          <a:noFill/>
        </p:spPr>
        <p:txBody>
          <a:bodyPr>
            <a:normAutofit/>
          </a:bodyPr>
          <a:lstStyle/>
          <a:p>
            <a:pPr eaLnBrk="1" hangingPunct="1"/>
            <a:r>
              <a:rPr lang="el-GR" altLang="el-GR" sz="2800" dirty="0" smtClean="0"/>
              <a:t>Κατά την παρασκευή όμως ορισμένης ποσότητας πολτού, εκκενώνεται η δεξαμενή και συνεχίζει εκ νέου η διαδικασία για νέα παραγωγή πολτού.</a:t>
            </a:r>
          </a:p>
          <a:p>
            <a:pPr eaLnBrk="1" hangingPunct="1"/>
            <a:r>
              <a:rPr lang="el-GR" altLang="el-GR" sz="2800" dirty="0" smtClean="0"/>
              <a:t>Αυτή η </a:t>
            </a:r>
            <a:r>
              <a:rPr lang="el-GR" altLang="el-GR" sz="2800" b="1" dirty="0" smtClean="0">
                <a:solidFill>
                  <a:schemeClr val="accent3">
                    <a:lumMod val="50000"/>
                  </a:schemeClr>
                </a:solidFill>
              </a:rPr>
              <a:t>διακοπτόμενη λειτουργία </a:t>
            </a:r>
            <a:r>
              <a:rPr lang="el-GR" altLang="el-GR" sz="2800" dirty="0" smtClean="0"/>
              <a:t>αποτελεί και το</a:t>
            </a:r>
            <a:r>
              <a:rPr lang="el-GR" altLang="el-GR" sz="2800" b="1" dirty="0" smtClean="0">
                <a:solidFill>
                  <a:schemeClr val="accent2"/>
                </a:solidFill>
              </a:rPr>
              <a:t> </a:t>
            </a:r>
            <a:r>
              <a:rPr lang="el-GR" altLang="el-GR" sz="2800" b="1" dirty="0" smtClean="0">
                <a:solidFill>
                  <a:schemeClr val="accent3">
                    <a:lumMod val="50000"/>
                  </a:schemeClr>
                </a:solidFill>
              </a:rPr>
              <a:t>μειονέκτημα</a:t>
            </a:r>
            <a:r>
              <a:rPr lang="el-GR" altLang="el-GR" sz="2800" b="1" dirty="0" smtClean="0">
                <a:solidFill>
                  <a:schemeClr val="accent2"/>
                </a:solidFill>
              </a:rPr>
              <a:t> </a:t>
            </a:r>
            <a:r>
              <a:rPr lang="el-GR" altLang="el-GR" sz="2800" dirty="0" smtClean="0"/>
              <a:t>του μηχανισμού αυτού.</a:t>
            </a:r>
          </a:p>
        </p:txBody>
      </p:sp>
    </p:spTree>
    <p:extLst>
      <p:ext uri="{BB962C8B-B14F-4D97-AF65-F5344CB8AC3E}">
        <p14:creationId xmlns:p14="http://schemas.microsoft.com/office/powerpoint/2010/main" val="28295159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8d15f76e9ba19dbe82806de215d5d81f8541843"/>
</p:tagLst>
</file>

<file path=ppt/theme/theme1.xml><?xml version="1.0" encoding="utf-8"?>
<a:theme xmlns:a="http://schemas.openxmlformats.org/drawingml/2006/main" name="exo-opistho_simeiomata">
  <a:themeElements>
    <a:clrScheme name="Custom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1492</TotalTime>
  <Words>4626</Words>
  <Application>Microsoft Office PowerPoint</Application>
  <PresentationFormat>On-screen Show (4:3)</PresentationFormat>
  <Paragraphs>300</Paragraphs>
  <Slides>79</Slides>
  <Notes>9</Notes>
  <HiddenSlides>0</HiddenSlides>
  <MMClips>0</MMClips>
  <ScaleCrop>false</ScaleCrop>
  <HeadingPairs>
    <vt:vector size="4" baseType="variant">
      <vt:variant>
        <vt:lpstr>Theme</vt:lpstr>
      </vt:variant>
      <vt:variant>
        <vt:i4>2</vt:i4>
      </vt:variant>
      <vt:variant>
        <vt:lpstr>Slide Titles</vt:lpstr>
      </vt:variant>
      <vt:variant>
        <vt:i4>79</vt:i4>
      </vt:variant>
    </vt:vector>
  </HeadingPairs>
  <TitlesOfParts>
    <vt:vector size="81" baseType="lpstr">
      <vt:lpstr>exo-opistho_simeiomata</vt:lpstr>
      <vt:lpstr>OC_template_updated</vt:lpstr>
      <vt:lpstr>Εκτυπωτικά Υποστρώματα (Θ)</vt:lpstr>
      <vt:lpstr>PowerPoint Presentation</vt:lpstr>
      <vt:lpstr>H πρώτη φάση της χαρτοποίησης</vt:lpstr>
      <vt:lpstr>PowerPoint Presentation</vt:lpstr>
      <vt:lpstr>PowerPoint Presentation</vt:lpstr>
      <vt:lpstr>PowerPoint Presentation</vt:lpstr>
      <vt:lpstr>Δ. Δεξαμενές ελλειψοειδούς σχήματος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Η άλεση προκαλεί:</vt:lpstr>
      <vt:lpstr>PowerPoint Presentation</vt:lpstr>
      <vt:lpstr>PowerPoint Presentation</vt:lpstr>
      <vt:lpstr>PowerPoint Presentation</vt:lpstr>
      <vt:lpstr>PowerPoint Presentation</vt:lpstr>
      <vt:lpstr>PowerPoint Presentation</vt:lpstr>
      <vt:lpstr>Χαρτιά τύπου glassine, που έχουν υποστεί άλεση σε σημαντικό βαθμό </vt:lpstr>
      <vt:lpstr>PowerPoint Presentation</vt:lpstr>
      <vt:lpstr>Κατάλληλος βαθμός άλεσης και χρήση χαρτιού</vt:lpstr>
      <vt:lpstr>PowerPoint Presentation</vt:lpstr>
      <vt:lpstr>PowerPoint Presentation</vt:lpstr>
      <vt:lpstr>PowerPoint Presentation</vt:lpstr>
      <vt:lpstr>Χαρτοποιητική μηχανή</vt:lpstr>
      <vt:lpstr>PowerPoint Presentation</vt:lpstr>
      <vt:lpstr>PowerPoint Presentation</vt:lpstr>
      <vt:lpstr>PowerPoint Presentation</vt:lpstr>
      <vt:lpstr>PowerPoint Presentation</vt:lpstr>
      <vt:lpstr>PowerPoint Presentation</vt:lpstr>
      <vt:lpstr>Το υγρό στάδιο περιλαμβάνει: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Το στεγνό στάδιο περιλαμβάνει: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Τυλιγόμενο χαρτί στην χαρτοποιητική μηχανή που στην συνέχεια κόβεται στο κατάλληλο μέγεθος</vt:lpstr>
      <vt:lpstr>PowerPoint Presentation</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Σημείωμα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alex</dc:creator>
  <cp:lastModifiedBy>alex</cp:lastModifiedBy>
  <cp:revision>409</cp:revision>
  <dcterms:created xsi:type="dcterms:W3CDTF">2015-05-19T06:24:50Z</dcterms:created>
  <dcterms:modified xsi:type="dcterms:W3CDTF">2015-10-16T12:14:56Z</dcterms:modified>
</cp:coreProperties>
</file>