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32"/>
  </p:notesMasterIdLst>
  <p:sldIdLst>
    <p:sldId id="277" r:id="rId5"/>
    <p:sldId id="258" r:id="rId6"/>
    <p:sldId id="259" r:id="rId7"/>
    <p:sldId id="260" r:id="rId8"/>
    <p:sldId id="261" r:id="rId9"/>
    <p:sldId id="262" r:id="rId10"/>
    <p:sldId id="263" r:id="rId11"/>
    <p:sldId id="264" r:id="rId12"/>
    <p:sldId id="265" r:id="rId13"/>
    <p:sldId id="267" r:id="rId14"/>
    <p:sldId id="268" r:id="rId15"/>
    <p:sldId id="269" r:id="rId16"/>
    <p:sldId id="271" r:id="rId17"/>
    <p:sldId id="272" r:id="rId18"/>
    <p:sldId id="273" r:id="rId19"/>
    <p:sldId id="275" r:id="rId20"/>
    <p:sldId id="276" r:id="rId21"/>
    <p:sldId id="274" r:id="rId22"/>
    <p:sldId id="270" r:id="rId23"/>
    <p:sldId id="278" r:id="rId24"/>
    <p:sldId id="279" r:id="rId25"/>
    <p:sldId id="280" r:id="rId26"/>
    <p:sldId id="281" r:id="rId27"/>
    <p:sldId id="282" r:id="rId28"/>
    <p:sldId id="285" r:id="rId29"/>
    <p:sldId id="283" r:id="rId30"/>
    <p:sldId id="284" r:id="rId31"/>
  </p:sldIdLst>
  <p:sldSz cx="9144000" cy="6858000" type="screen4x3"/>
  <p:notesSz cx="6858000" cy="9144000"/>
  <p:custDataLst>
    <p:tags r:id="rId33"/>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6" d="100"/>
          <a:sy n="76" d="100"/>
        </p:scale>
        <p:origin x="-84" y="-73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EB85A1-3AD0-49D9-88C5-9D5F291375BC}" type="datetimeFigureOut">
              <a:rPr lang="el-GR" smtClean="0"/>
              <a:t>26/11/2015</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F997AC-F2DB-42A5-80F4-EB2AF99C31E0}" type="slidenum">
              <a:rPr lang="el-GR" smtClean="0"/>
              <a:t>‹#›</a:t>
            </a:fld>
            <a:endParaRPr lang="el-GR"/>
          </a:p>
        </p:txBody>
      </p:sp>
    </p:spTree>
    <p:extLst>
      <p:ext uri="{BB962C8B-B14F-4D97-AF65-F5344CB8AC3E}">
        <p14:creationId xmlns:p14="http://schemas.microsoft.com/office/powerpoint/2010/main" val="3585398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43" indent="-171443">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1</a:t>
            </a:fld>
            <a:endParaRPr lang="el-GR">
              <a:solidFill>
                <a:prstClr val="black"/>
              </a:solidFill>
            </a:endParaRP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20</a:t>
            </a:fld>
            <a:endParaRPr lang="el-GR">
              <a:solidFill>
                <a:prstClr val="black"/>
              </a:solidFill>
            </a:endParaRP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21</a:t>
            </a:fld>
            <a:endParaRPr lang="el-GR">
              <a:solidFill>
                <a:prstClr val="black"/>
              </a:solidFill>
            </a:endParaRP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22</a:t>
            </a:fld>
            <a:endParaRPr lang="el-GR">
              <a:solidFill>
                <a:prstClr val="black"/>
              </a:solidFill>
            </a:endParaRPr>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23</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25</a:t>
            </a:fld>
            <a:endParaRPr lang="el-GR">
              <a:solidFill>
                <a:prstClr val="black"/>
              </a:solidFill>
            </a:endParaRPr>
          </a:p>
        </p:txBody>
      </p:sp>
    </p:spTree>
    <p:extLst>
      <p:ext uri="{BB962C8B-B14F-4D97-AF65-F5344CB8AC3E}">
        <p14:creationId xmlns:p14="http://schemas.microsoft.com/office/powerpoint/2010/main" val="2145123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26</a:t>
            </a:fld>
            <a:endParaRPr lang="el-GR">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43" indent="-171443">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27</a:t>
            </a:fld>
            <a:endParaRPr lang="el-GR">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F39BC268-5079-430E-A764-10BAD4AF6C27}" type="datetimeFigureOut">
              <a:rPr lang="el-GR" smtClean="0"/>
              <a:pPr/>
              <a:t>26/11/2015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356C72E-AD4C-4AC6-ADC7-9F0DA1AF20FF}"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39BC268-5079-430E-A764-10BAD4AF6C27}" type="datetimeFigureOut">
              <a:rPr lang="el-GR" smtClean="0"/>
              <a:pPr/>
              <a:t>26/11/2015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356C72E-AD4C-4AC6-ADC7-9F0DA1AF20FF}"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39BC268-5079-430E-A764-10BAD4AF6C27}" type="datetimeFigureOut">
              <a:rPr lang="el-GR" smtClean="0"/>
              <a:pPr/>
              <a:t>26/11/2015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356C72E-AD4C-4AC6-ADC7-9F0DA1AF20FF}" type="slidenum">
              <a:rPr lang="el-GR" smtClean="0"/>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60719639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16288387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16880867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91192094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1690212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68210787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19316301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79079753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39BC268-5079-430E-A764-10BAD4AF6C27}" type="datetimeFigureOut">
              <a:rPr lang="el-GR" smtClean="0"/>
              <a:pPr/>
              <a:t>26/11/2015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356C72E-AD4C-4AC6-ADC7-9F0DA1AF20FF}" type="slidenum">
              <a:rPr lang="el-GR" smtClean="0"/>
              <a:pPr/>
              <a:t>‹#›</a:t>
            </a:fld>
            <a:endParaRPr lang="el-G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1346533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6886990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Only">
  <p:cSld name="Αντικείμενο">
    <p:spTree>
      <p:nvGrpSpPr>
        <p:cNvPr id="1" name=""/>
        <p:cNvGrpSpPr/>
        <p:nvPr/>
      </p:nvGrpSpPr>
      <p:grpSpPr>
        <a:xfrm>
          <a:off x="0" y="0"/>
          <a:ext cx="0" cy="0"/>
          <a:chOff x="0" y="0"/>
          <a:chExt cx="0" cy="0"/>
        </a:xfrm>
      </p:grpSpPr>
      <p:sp>
        <p:nvSpPr>
          <p:cNvPr id="2" name="1 - Θέση περιεχομένου"/>
          <p:cNvSpPr>
            <a:spLocks noGrp="1"/>
          </p:cNvSpPr>
          <p:nvPr>
            <p:ph/>
          </p:nvPr>
        </p:nvSpPr>
        <p:spPr>
          <a:xfrm>
            <a:off x="457200" y="274638"/>
            <a:ext cx="8229600" cy="585152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l-GR">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A8B6E79-C41C-47D4-B3EA-AE75877F27AE}"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3987834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05169535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03620183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6048075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61811613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16133818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90829689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92047846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F39BC268-5079-430E-A764-10BAD4AF6C27}" type="datetimeFigureOut">
              <a:rPr lang="el-GR" smtClean="0"/>
              <a:pPr/>
              <a:t>26/11/2015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356C72E-AD4C-4AC6-ADC7-9F0DA1AF20FF}" type="slidenum">
              <a:rPr lang="el-GR" smtClean="0"/>
              <a:pPr/>
              <a:t>‹#›</a:t>
            </a:fld>
            <a:endParaRPr lang="el-G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23880903"/>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654043349"/>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222682072"/>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Only">
  <p:cSld name="Αντικείμενο">
    <p:spTree>
      <p:nvGrpSpPr>
        <p:cNvPr id="1" name=""/>
        <p:cNvGrpSpPr/>
        <p:nvPr/>
      </p:nvGrpSpPr>
      <p:grpSpPr>
        <a:xfrm>
          <a:off x="0" y="0"/>
          <a:ext cx="0" cy="0"/>
          <a:chOff x="0" y="0"/>
          <a:chExt cx="0" cy="0"/>
        </a:xfrm>
      </p:grpSpPr>
      <p:sp>
        <p:nvSpPr>
          <p:cNvPr id="2" name="1 - Θέση περιεχομένου"/>
          <p:cNvSpPr>
            <a:spLocks noGrp="1"/>
          </p:cNvSpPr>
          <p:nvPr>
            <p:ph/>
          </p:nvPr>
        </p:nvSpPr>
        <p:spPr>
          <a:xfrm>
            <a:off x="457200" y="274638"/>
            <a:ext cx="8229600" cy="585152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l-GR">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A8B6E79-C41C-47D4-B3EA-AE75877F27AE}"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0531145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991704580"/>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87089568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280120328"/>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252852430"/>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506469653"/>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39114240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F39BC268-5079-430E-A764-10BAD4AF6C27}" type="datetimeFigureOut">
              <a:rPr lang="el-GR" smtClean="0"/>
              <a:pPr/>
              <a:t>26/11/2015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E356C72E-AD4C-4AC6-ADC7-9F0DA1AF20FF}" type="slidenum">
              <a:rPr lang="el-GR" smtClean="0"/>
              <a:pPr/>
              <a:t>‹#›</a:t>
            </a:fld>
            <a:endParaRPr lang="el-G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811411419"/>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675001842"/>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260697005"/>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2270945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F39BC268-5079-430E-A764-10BAD4AF6C27}" type="datetimeFigureOut">
              <a:rPr lang="el-GR" smtClean="0"/>
              <a:pPr/>
              <a:t>26/11/2015</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E356C72E-AD4C-4AC6-ADC7-9F0DA1AF20FF}"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F39BC268-5079-430E-A764-10BAD4AF6C27}" type="datetimeFigureOut">
              <a:rPr lang="el-GR" smtClean="0"/>
              <a:pPr/>
              <a:t>26/11/2015</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E356C72E-AD4C-4AC6-ADC7-9F0DA1AF20FF}"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F39BC268-5079-430E-A764-10BAD4AF6C27}" type="datetimeFigureOut">
              <a:rPr lang="el-GR" smtClean="0"/>
              <a:pPr/>
              <a:t>26/11/2015</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E356C72E-AD4C-4AC6-ADC7-9F0DA1AF20FF}"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39BC268-5079-430E-A764-10BAD4AF6C27}" type="datetimeFigureOut">
              <a:rPr lang="el-GR" smtClean="0"/>
              <a:pPr/>
              <a:t>26/11/2015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E356C72E-AD4C-4AC6-ADC7-9F0DA1AF20FF}"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39BC268-5079-430E-A764-10BAD4AF6C27}" type="datetimeFigureOut">
              <a:rPr lang="el-GR" smtClean="0"/>
              <a:pPr/>
              <a:t>26/11/2015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E356C72E-AD4C-4AC6-ADC7-9F0DA1AF20FF}"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theme" Target="../theme/theme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9BC268-5079-430E-A764-10BAD4AF6C27}" type="datetimeFigureOut">
              <a:rPr lang="el-GR" smtClean="0"/>
              <a:pPr/>
              <a:t>26/11/2015</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56C72E-AD4C-4AC6-ADC7-9F0DA1AF20FF}"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l-GR">
              <a:solidFill>
                <a:prstClr val="black">
                  <a:tint val="75000"/>
                </a:prstClr>
              </a:solidFill>
              <a:latin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l-GR">
              <a:solidFill>
                <a:prstClr val="black">
                  <a:tint val="75000"/>
                </a:prstClr>
              </a:solidFill>
              <a:latin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fontAlgn="base">
              <a:spcBef>
                <a:spcPct val="0"/>
              </a:spcBef>
              <a:spcAft>
                <a:spcPct val="0"/>
              </a:spcAft>
              <a:defRPr/>
            </a:pPr>
            <a:fld id="{7E55E3B3-0445-4CFC-BED8-763D4409E61F}" type="slidenum">
              <a:rPr lang="el-GR" smtClean="0">
                <a:solidFill>
                  <a:prstClr val="black"/>
                </a:solidFill>
                <a:latin typeface="Arial" charset="0"/>
              </a:rPr>
              <a:pPr fontAlgn="base">
                <a:spcBef>
                  <a:spcPct val="0"/>
                </a:spcBef>
                <a:spcAft>
                  <a:spcPct val="0"/>
                </a:spcAft>
                <a:defRPr/>
              </a:pPr>
              <a:t>‹#›</a:t>
            </a:fld>
            <a:endParaRPr lang="el-GR">
              <a:solidFill>
                <a:prstClr val="black"/>
              </a:solidFill>
              <a:latin typeface="Arial" charset="0"/>
            </a:endParaRPr>
          </a:p>
        </p:txBody>
      </p:sp>
    </p:spTree>
    <p:extLst>
      <p:ext uri="{BB962C8B-B14F-4D97-AF65-F5344CB8AC3E}">
        <p14:creationId xmlns:p14="http://schemas.microsoft.com/office/powerpoint/2010/main" val="23417826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l-GR">
              <a:solidFill>
                <a:prstClr val="black">
                  <a:tint val="75000"/>
                </a:prstClr>
              </a:solidFill>
              <a:latin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l-GR">
              <a:solidFill>
                <a:prstClr val="black">
                  <a:tint val="75000"/>
                </a:prstClr>
              </a:solidFill>
              <a:latin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fontAlgn="base">
              <a:spcBef>
                <a:spcPct val="0"/>
              </a:spcBef>
              <a:spcAft>
                <a:spcPct val="0"/>
              </a:spcAft>
              <a:defRPr/>
            </a:pPr>
            <a:fld id="{7E55E3B3-0445-4CFC-BED8-763D4409E61F}" type="slidenum">
              <a:rPr lang="el-GR" smtClean="0">
                <a:solidFill>
                  <a:prstClr val="black"/>
                </a:solidFill>
                <a:latin typeface="Arial" charset="0"/>
              </a:rPr>
              <a:pPr fontAlgn="base">
                <a:spcBef>
                  <a:spcPct val="0"/>
                </a:spcBef>
                <a:spcAft>
                  <a:spcPct val="0"/>
                </a:spcAft>
                <a:defRPr/>
              </a:pPr>
              <a:t>‹#›</a:t>
            </a:fld>
            <a:endParaRPr lang="el-GR">
              <a:solidFill>
                <a:prstClr val="black"/>
              </a:solidFill>
              <a:latin typeface="Arial" charset="0"/>
            </a:endParaRPr>
          </a:p>
        </p:txBody>
      </p:sp>
    </p:spTree>
    <p:extLst>
      <p:ext uri="{BB962C8B-B14F-4D97-AF65-F5344CB8AC3E}">
        <p14:creationId xmlns:p14="http://schemas.microsoft.com/office/powerpoint/2010/main" val="185855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l-GR">
              <a:solidFill>
                <a:prstClr val="black">
                  <a:tint val="75000"/>
                </a:prstClr>
              </a:solidFill>
              <a:latin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l-GR">
              <a:solidFill>
                <a:prstClr val="black">
                  <a:tint val="75000"/>
                </a:prstClr>
              </a:solidFill>
              <a:latin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fontAlgn="base">
              <a:spcBef>
                <a:spcPct val="0"/>
              </a:spcBef>
              <a:spcAft>
                <a:spcPct val="0"/>
              </a:spcAft>
              <a:defRPr/>
            </a:pPr>
            <a:fld id="{7E55E3B3-0445-4CFC-BED8-763D4409E61F}" type="slidenum">
              <a:rPr lang="el-GR" smtClean="0">
                <a:solidFill>
                  <a:prstClr val="black"/>
                </a:solidFill>
                <a:latin typeface="Arial" charset="0"/>
              </a:rPr>
              <a:pPr fontAlgn="base">
                <a:spcBef>
                  <a:spcPct val="0"/>
                </a:spcBef>
                <a:spcAft>
                  <a:spcPct val="0"/>
                </a:spcAft>
                <a:defRPr/>
              </a:pPr>
              <a:t>‹#›</a:t>
            </a:fld>
            <a:endParaRPr lang="el-GR">
              <a:solidFill>
                <a:prstClr val="black"/>
              </a:solidFill>
              <a:latin typeface="Arial" charset="0"/>
            </a:endParaRPr>
          </a:p>
        </p:txBody>
      </p:sp>
    </p:spTree>
    <p:extLst>
      <p:ext uri="{BB962C8B-B14F-4D97-AF65-F5344CB8AC3E}">
        <p14:creationId xmlns:p14="http://schemas.microsoft.com/office/powerpoint/2010/main" val="132725980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meltko.com.gr/"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35.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3" Type="http://schemas.openxmlformats.org/officeDocument/2006/relationships/hyperlink" Target="http://www.meltko.com.gr/" TargetMode="External"/><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Εκτυπωτικά Υποστρώματα (Ε)</a:t>
            </a:r>
            <a:endParaRPr lang="el-GR" sz="3600" b="1" dirty="0">
              <a:solidFill>
                <a:schemeClr val="tx1"/>
              </a:solidFill>
              <a:latin typeface="+mn-lt"/>
            </a:endParaRPr>
          </a:p>
        </p:txBody>
      </p:sp>
      <p:sp>
        <p:nvSpPr>
          <p:cNvPr id="3" name="Υπότιτλος 2"/>
          <p:cNvSpPr>
            <a:spLocks noGrp="1"/>
          </p:cNvSpPr>
          <p:nvPr>
            <p:ph type="subTitle" idx="1"/>
          </p:nvPr>
        </p:nvSpPr>
        <p:spPr>
          <a:xfrm>
            <a:off x="533519" y="3096542"/>
            <a:ext cx="8076963" cy="2270584"/>
          </a:xfrm>
        </p:spPr>
        <p:txBody>
          <a:bodyPr>
            <a:normAutofit fontScale="85000" lnSpcReduction="20000"/>
          </a:bodyPr>
          <a:lstStyle/>
          <a:p>
            <a:pPr>
              <a:spcBef>
                <a:spcPts val="0"/>
              </a:spcBef>
              <a:spcAft>
                <a:spcPts val="1200"/>
              </a:spcAft>
            </a:pPr>
            <a:r>
              <a:rPr lang="el-GR" sz="2800" b="1" dirty="0" smtClean="0"/>
              <a:t>Ενότητα 12</a:t>
            </a:r>
            <a:r>
              <a:rPr lang="el-GR" sz="2800" dirty="0" smtClean="0"/>
              <a:t>:</a:t>
            </a:r>
            <a:r>
              <a:rPr lang="en-US" sz="2800" dirty="0" smtClean="0"/>
              <a:t> </a:t>
            </a:r>
            <a:r>
              <a:rPr lang="el-GR" sz="2800" dirty="0" smtClean="0"/>
              <a:t>Προσδιορισμός της απορρόφησης νερού από αδιαβροχοποιημένο (μη απορροφητικό) χαρτί και χαρτόνι</a:t>
            </a:r>
            <a:br>
              <a:rPr lang="el-GR" sz="2800" dirty="0" smtClean="0"/>
            </a:br>
            <a:r>
              <a:rPr lang="el-GR" sz="2800" dirty="0" smtClean="0"/>
              <a:t>(μέθοδος COBB)</a:t>
            </a:r>
            <a:r>
              <a:rPr lang="el-GR" sz="2800" dirty="0"/>
              <a:t/>
            </a:r>
            <a:br>
              <a:rPr lang="el-GR" sz="2800" dirty="0"/>
            </a:br>
            <a:endParaRPr lang="en-US" sz="1400" dirty="0" smtClean="0"/>
          </a:p>
          <a:p>
            <a:pPr>
              <a:spcBef>
                <a:spcPts val="0"/>
              </a:spcBef>
            </a:pPr>
            <a:r>
              <a:rPr lang="el-GR" sz="2400" dirty="0" smtClean="0"/>
              <a:t>Βασιλική </a:t>
            </a:r>
            <a:r>
              <a:rPr lang="el-GR" sz="2400" dirty="0" err="1" smtClean="0"/>
              <a:t>Μπέλεση</a:t>
            </a:r>
            <a:endParaRPr lang="el-GR" sz="2400" dirty="0" smtClean="0"/>
          </a:p>
          <a:p>
            <a:pPr>
              <a:spcBef>
                <a:spcPts val="0"/>
              </a:spcBef>
            </a:pPr>
            <a:r>
              <a:rPr lang="el-GR" sz="2400" dirty="0" err="1" smtClean="0"/>
              <a:t>Επίκ</a:t>
            </a:r>
            <a:r>
              <a:rPr lang="el-GR" sz="2400" dirty="0" smtClean="0"/>
              <a:t>. Καθηγήτρια</a:t>
            </a:r>
          </a:p>
          <a:p>
            <a:pPr>
              <a:spcBef>
                <a:spcPts val="0"/>
              </a:spcBef>
            </a:pPr>
            <a:r>
              <a:rPr lang="el-GR" sz="2400" dirty="0" smtClean="0"/>
              <a:t>Τμήμα Γραφιστικής </a:t>
            </a:r>
          </a:p>
          <a:p>
            <a:pPr>
              <a:spcBef>
                <a:spcPts val="0"/>
              </a:spcBef>
            </a:pPr>
            <a:r>
              <a:rPr lang="el-GR" sz="2400" dirty="0" smtClean="0"/>
              <a:t>Κατεύθυνση Τεχνολογίας Γραφικών Τεχνών</a:t>
            </a:r>
            <a:endParaRPr lang="el-GR" sz="24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fontAlgn="base">
              <a:spcBef>
                <a:spcPct val="0"/>
              </a:spcBef>
              <a:spcAft>
                <a:spcPct val="0"/>
              </a:spcAft>
            </a:pPr>
            <a:r>
              <a:rPr lang="el-GR" sz="1600" dirty="0">
                <a:solidFill>
                  <a:prstClr val="black"/>
                </a:solidFill>
              </a:rPr>
              <a:t>Ανοικτά Ακαδημαϊκά </a:t>
            </a:r>
            <a:r>
              <a:rPr lang="el-GR" sz="1600" dirty="0" smtClean="0">
                <a:solidFill>
                  <a:prstClr val="black"/>
                </a:solidFill>
              </a:rPr>
              <a:t>Μαθήματα στο ΤΕΙ Αθήνας</a:t>
            </a:r>
            <a:endParaRPr lang="el-GR" sz="1600" dirty="0">
              <a:solidFill>
                <a:prstClr val="black"/>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476831707"/>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email">
            <a:extLst>
              <a:ext uri="{28A0092B-C50C-407E-A947-70E740481C1C}">
                <a14:useLocalDpi xmlns:a14="http://schemas.microsoft.com/office/drawing/2010/main"/>
              </a:ext>
            </a:extLst>
          </a:blip>
          <a:srcRect/>
          <a:stretch>
            <a:fillRect/>
          </a:stretch>
        </p:blipFill>
        <p:spPr bwMode="auto">
          <a:xfrm>
            <a:off x="1853792" y="5367126"/>
            <a:ext cx="1971675" cy="702000"/>
          </a:xfrm>
          <a:prstGeom prst="rect">
            <a:avLst/>
          </a:prstGeom>
          <a:noFill/>
        </p:spPr>
      </p:pic>
      <p:pic>
        <p:nvPicPr>
          <p:cNvPr id="1025" name="Picture 3" descr="Λογότυπο Επιχειρησιακού Προγράμματος Εκπαίδευση και Δια βίου Μάθηση"/>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919227" y="5269682"/>
            <a:ext cx="3543300" cy="84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98269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28596" y="1285860"/>
            <a:ext cx="8229600" cy="4525963"/>
          </a:xfrm>
        </p:spPr>
        <p:txBody>
          <a:bodyPr>
            <a:normAutofit/>
          </a:bodyPr>
          <a:lstStyle/>
          <a:p>
            <a:r>
              <a:rPr lang="el-GR" sz="2400" dirty="0"/>
              <a:t>Προκειμένου λοιπόν να προσδιορισθεί η ποσότητα του νερού που </a:t>
            </a:r>
            <a:r>
              <a:rPr lang="el-GR" sz="2400" dirty="0" err="1"/>
              <a:t>προσροφάται</a:t>
            </a:r>
            <a:r>
              <a:rPr lang="el-GR" sz="2400" dirty="0"/>
              <a:t> από το αδιαβροχοποιημένο (μη απορροφητικό) χαρτί και χαρτόνι σε έναν καθορισμένο χρόνο και υπό τυποποιημένες συνθήκες χρησιμοποιείται η μέθοδος </a:t>
            </a:r>
            <a:r>
              <a:rPr lang="en-US" sz="2400" dirty="0"/>
              <a:t>Cobb</a:t>
            </a:r>
            <a:r>
              <a:rPr lang="el-GR" sz="2400" dirty="0" smtClean="0"/>
              <a:t>.</a:t>
            </a:r>
          </a:p>
          <a:p>
            <a:r>
              <a:rPr lang="el-GR" sz="2400" dirty="0" smtClean="0"/>
              <a:t>Ως </a:t>
            </a:r>
            <a:r>
              <a:rPr lang="el-GR" sz="2400" dirty="0"/>
              <a:t>μέθοδος εφαρμόζεται στα αδιαβροχοποιημένα χαρτιά – χαρτόνια αλλά δεν συστήνεται και ως μέθοδος ελέγχου της αδιαβροχοποίησης για τα χαρτιά γραφής.</a:t>
            </a:r>
          </a:p>
          <a:p>
            <a:endParaRPr lang="el-GR"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a:t>Πειραματικό μέρος</a:t>
            </a:r>
            <a:r>
              <a:rPr lang="el-GR" dirty="0"/>
              <a:t/>
            </a:r>
            <a:br>
              <a:rPr lang="el-GR" dirty="0"/>
            </a:br>
            <a:endParaRPr lang="el-GR" dirty="0"/>
          </a:p>
        </p:txBody>
      </p:sp>
      <p:sp>
        <p:nvSpPr>
          <p:cNvPr id="3" name="2 - Θέση περιεχομένου"/>
          <p:cNvSpPr>
            <a:spLocks noGrp="1"/>
          </p:cNvSpPr>
          <p:nvPr>
            <p:ph idx="1"/>
          </p:nvPr>
        </p:nvSpPr>
        <p:spPr/>
        <p:txBody>
          <a:bodyPr>
            <a:normAutofit fontScale="70000" lnSpcReduction="20000"/>
          </a:bodyPr>
          <a:lstStyle/>
          <a:p>
            <a:r>
              <a:rPr lang="el-GR" b="1" dirty="0"/>
              <a:t>Όργανα – Συσκευές</a:t>
            </a:r>
            <a:endParaRPr lang="el-GR" dirty="0"/>
          </a:p>
          <a:p>
            <a:pPr>
              <a:buNone/>
            </a:pPr>
            <a:r>
              <a:rPr lang="el-GR" dirty="0"/>
              <a:t> </a:t>
            </a:r>
          </a:p>
          <a:p>
            <a:r>
              <a:rPr lang="el-GR" dirty="0"/>
              <a:t>Αναλυτικός ζυγός</a:t>
            </a:r>
          </a:p>
          <a:p>
            <a:r>
              <a:rPr lang="el-GR" dirty="0"/>
              <a:t>Διάταξη προσρόφησης νερού</a:t>
            </a:r>
          </a:p>
          <a:p>
            <a:r>
              <a:rPr lang="el-GR" dirty="0"/>
              <a:t>Χρονόμετρο</a:t>
            </a:r>
          </a:p>
          <a:p>
            <a:r>
              <a:rPr lang="el-GR" dirty="0"/>
              <a:t>Λείος μεταλλικός κύλινδρος</a:t>
            </a:r>
          </a:p>
          <a:p>
            <a:r>
              <a:rPr lang="el-GR" dirty="0"/>
              <a:t>Ογκομετρικός κύλινδρος</a:t>
            </a:r>
          </a:p>
          <a:p>
            <a:r>
              <a:rPr lang="el-GR" b="1" dirty="0"/>
              <a:t> </a:t>
            </a:r>
            <a:endParaRPr lang="el-GR" dirty="0"/>
          </a:p>
          <a:p>
            <a:r>
              <a:rPr lang="el-GR" b="1" dirty="0"/>
              <a:t>Υλικά - Αντιδραστήρια</a:t>
            </a:r>
            <a:endParaRPr lang="el-GR" dirty="0"/>
          </a:p>
          <a:p>
            <a:pPr>
              <a:buNone/>
            </a:pPr>
            <a:endParaRPr lang="el-GR" dirty="0"/>
          </a:p>
          <a:p>
            <a:r>
              <a:rPr lang="el-GR" dirty="0" err="1"/>
              <a:t>Απιονισμένο</a:t>
            </a:r>
            <a:r>
              <a:rPr lang="el-GR" dirty="0"/>
              <a:t> νερό</a:t>
            </a:r>
          </a:p>
          <a:p>
            <a:r>
              <a:rPr lang="el-GR" dirty="0"/>
              <a:t>Δείγματα διαφόρων ειδών χαρτιού - χαρτονιού</a:t>
            </a:r>
          </a:p>
          <a:p>
            <a:r>
              <a:rPr lang="el-GR" dirty="0"/>
              <a:t>Στυπόχαρτο</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28596" y="1357298"/>
            <a:ext cx="8229600" cy="4525963"/>
          </a:xfrm>
        </p:spPr>
        <p:txBody>
          <a:bodyPr>
            <a:normAutofit/>
          </a:bodyPr>
          <a:lstStyle/>
          <a:p>
            <a:r>
              <a:rPr lang="el-GR" sz="2400" dirty="0"/>
              <a:t>Η πειραματική διάταξη που χρησιμοποιείται για τον προσδιορισμό της ικανότητας απορρόφησης νερού θα πρέπει να επιτρέπει την άμεση και ομοιόμορφη επαφή του νερού με το τμήμα του δοκιμίου ελέγχου που υποβάλλεται στη </a:t>
            </a:r>
            <a:r>
              <a:rPr lang="el-GR" sz="2400" dirty="0" smtClean="0"/>
              <a:t>δοκιμασία.</a:t>
            </a:r>
          </a:p>
          <a:p>
            <a:r>
              <a:rPr lang="el-GR" sz="2400" dirty="0" smtClean="0"/>
              <a:t>Επίσης</a:t>
            </a:r>
            <a:r>
              <a:rPr lang="el-GR" sz="2400" dirty="0"/>
              <a:t>, θα πρέπει να επιτρέπει την γρήγορη απομάκρυνσή του ώστε να εξασφαλίζεται ότι το τμήμα του δοκιμίου που βρίσκεται έξω από την ελεγχόμενη περιοχή δεν έρχεται σε επαφή με το νερό.</a:t>
            </a:r>
          </a:p>
          <a:p>
            <a:endParaRPr lang="el-GR"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571480"/>
            <a:ext cx="4543428" cy="5643601"/>
          </a:xfrm>
        </p:spPr>
        <p:txBody>
          <a:bodyPr>
            <a:normAutofit fontScale="70000" lnSpcReduction="20000"/>
          </a:bodyPr>
          <a:lstStyle/>
          <a:p>
            <a:r>
              <a:rPr lang="el-GR" dirty="0"/>
              <a:t>Η χρησιμοποιούμενη πειραματική διάταξη αποτελείται από έναν άκαμπτο μεταλλικό ανοξείδωτο κύλινδρο με εμβαδό εσωτερικής διατομής 100 </a:t>
            </a:r>
            <a:r>
              <a:rPr lang="en-US" dirty="0"/>
              <a:t>cm</a:t>
            </a:r>
            <a:r>
              <a:rPr lang="el-GR" baseline="30000" dirty="0"/>
              <a:t>2</a:t>
            </a:r>
            <a:r>
              <a:rPr lang="el-GR" dirty="0"/>
              <a:t> και ύψος περίπου 2.5 </a:t>
            </a:r>
            <a:r>
              <a:rPr lang="en-US" dirty="0"/>
              <a:t>cm</a:t>
            </a:r>
            <a:r>
              <a:rPr lang="el-GR" dirty="0"/>
              <a:t> (</a:t>
            </a:r>
            <a:r>
              <a:rPr lang="el-GR" dirty="0" smtClean="0"/>
              <a:t>Σχήμα α).</a:t>
            </a:r>
          </a:p>
          <a:p>
            <a:pPr>
              <a:buNone/>
            </a:pPr>
            <a:endParaRPr lang="el-GR" dirty="0" smtClean="0"/>
          </a:p>
          <a:p>
            <a:r>
              <a:rPr lang="el-GR" dirty="0" smtClean="0"/>
              <a:t>Η </a:t>
            </a:r>
            <a:r>
              <a:rPr lang="el-GR" dirty="0"/>
              <a:t>διάταξη αυτή είναι εφοδιασμένη με ένα σύστημα που δίνει τη δυνατότητα σύσφιξης του κυλίνδρου πάνω στην επιφάνεια του δοκιμίου </a:t>
            </a:r>
            <a:r>
              <a:rPr lang="el-GR" dirty="0" smtClean="0"/>
              <a:t>ελέγχου.</a:t>
            </a:r>
          </a:p>
          <a:p>
            <a:pPr>
              <a:buNone/>
            </a:pPr>
            <a:endParaRPr lang="el-GR" dirty="0" smtClean="0"/>
          </a:p>
          <a:p>
            <a:r>
              <a:rPr lang="el-GR" dirty="0" smtClean="0"/>
              <a:t>Τυχόν </a:t>
            </a:r>
            <a:r>
              <a:rPr lang="el-GR" dirty="0"/>
              <a:t>διαρροή νερού κατά την διάρκεια της πειραματικής διαδικασίας αποφεύγεται με την χρησιμοποίηση κατάλληλου μαλακού και μη απορροφητικού ελαστικού. </a:t>
            </a:r>
          </a:p>
          <a:p>
            <a:endParaRPr lang="el-GR" dirty="0"/>
          </a:p>
        </p:txBody>
      </p:sp>
      <p:pic>
        <p:nvPicPr>
          <p:cNvPr id="4098" name="Picture 2"/>
          <p:cNvPicPr>
            <a:picLocks noChangeAspect="1" noChangeArrowheads="1"/>
          </p:cNvPicPr>
          <p:nvPr/>
        </p:nvPicPr>
        <p:blipFill>
          <a:blip r:embed="rId2"/>
          <a:srcRect/>
          <a:stretch>
            <a:fillRect/>
          </a:stretch>
        </p:blipFill>
        <p:spPr bwMode="auto">
          <a:xfrm>
            <a:off x="5357818" y="571480"/>
            <a:ext cx="3148017" cy="6000792"/>
          </a:xfrm>
          <a:prstGeom prst="rect">
            <a:avLst/>
          </a:prstGeom>
          <a:noFill/>
          <a:ln w="9525">
            <a:noFill/>
            <a:miter lim="800000"/>
            <a:headEnd/>
            <a:tailEnd/>
          </a:ln>
          <a:effectLst/>
        </p:spPr>
      </p:pic>
      <p:sp>
        <p:nvSpPr>
          <p:cNvPr id="4" name="TextBox 7"/>
          <p:cNvSpPr txBox="1"/>
          <p:nvPr/>
        </p:nvSpPr>
        <p:spPr>
          <a:xfrm>
            <a:off x="5859064" y="6581001"/>
            <a:ext cx="2145524" cy="276999"/>
          </a:xfrm>
          <a:prstGeom prst="rect">
            <a:avLst/>
          </a:prstGeom>
          <a:noFill/>
        </p:spPr>
        <p:txBody>
          <a:bodyPr wrap="none" rtlCol="0">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l-GR" sz="1200" dirty="0" smtClean="0">
                <a:latin typeface="+mn-lt"/>
              </a:rPr>
              <a:t>Προσωπικό αρχείο Β. </a:t>
            </a:r>
            <a:r>
              <a:rPr lang="el-GR" sz="1200" dirty="0" err="1" smtClean="0">
                <a:latin typeface="+mn-lt"/>
              </a:rPr>
              <a:t>Μπέλεση</a:t>
            </a:r>
            <a:endParaRPr lang="el-GR" sz="1200" dirty="0">
              <a:latin typeface="+mn-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a:t>Εκτέλεση πειραματικού μέρους </a:t>
            </a:r>
            <a:endParaRPr lang="el-GR" dirty="0"/>
          </a:p>
        </p:txBody>
      </p:sp>
      <p:sp>
        <p:nvSpPr>
          <p:cNvPr id="3" name="2 - Θέση περιεχομένου"/>
          <p:cNvSpPr>
            <a:spLocks noGrp="1"/>
          </p:cNvSpPr>
          <p:nvPr>
            <p:ph idx="1"/>
          </p:nvPr>
        </p:nvSpPr>
        <p:spPr>
          <a:xfrm>
            <a:off x="457200" y="1600200"/>
            <a:ext cx="8229600" cy="5141168"/>
          </a:xfrm>
        </p:spPr>
        <p:txBody>
          <a:bodyPr>
            <a:noAutofit/>
          </a:bodyPr>
          <a:lstStyle/>
          <a:p>
            <a:r>
              <a:rPr lang="el-GR" sz="2400" dirty="0"/>
              <a:t>Καταρχήν εξασφαλίζεται ότι όλα τα μέρη που συνιστούν την διάταξη μέτρησης της απορροφητικότητας χαρτιού-χαρτονιού είναι </a:t>
            </a:r>
            <a:r>
              <a:rPr lang="el-GR" sz="2400" dirty="0" smtClean="0"/>
              <a:t>στεγνά.</a:t>
            </a:r>
          </a:p>
          <a:p>
            <a:r>
              <a:rPr lang="el-GR" sz="2400" dirty="0" smtClean="0"/>
              <a:t>Ζυγίζεται </a:t>
            </a:r>
            <a:r>
              <a:rPr lang="el-GR" sz="2400" dirty="0"/>
              <a:t>το δοκίμιο ελέγχου στον αναλυτικό ζυγό και τοποθετείται με την όψη εκείνη που πρόκειται να ελεγχθεί προς τα </a:t>
            </a:r>
            <a:r>
              <a:rPr lang="el-GR" sz="2400" dirty="0" smtClean="0"/>
              <a:t>πάνω.</a:t>
            </a:r>
          </a:p>
          <a:p>
            <a:r>
              <a:rPr lang="el-GR" sz="2400" dirty="0" smtClean="0"/>
              <a:t>Τέλος </a:t>
            </a:r>
            <a:r>
              <a:rPr lang="el-GR" sz="2400" dirty="0"/>
              <a:t>σφίγγεται αρκετά ώστε να μην υπάρχουν </a:t>
            </a:r>
            <a:r>
              <a:rPr lang="el-GR" sz="2400" dirty="0" smtClean="0"/>
              <a:t>διαρροές.</a:t>
            </a:r>
          </a:p>
          <a:p>
            <a:r>
              <a:rPr lang="el-GR" sz="2400" dirty="0" smtClean="0"/>
              <a:t>Στην </a:t>
            </a:r>
            <a:r>
              <a:rPr lang="el-GR" sz="2400" dirty="0"/>
              <a:t>συνέχεια προστίθενται 100 </a:t>
            </a:r>
            <a:r>
              <a:rPr lang="en-US" sz="2400" dirty="0"/>
              <a:t>ml </a:t>
            </a:r>
            <a:r>
              <a:rPr lang="el-GR" sz="2400" dirty="0" err="1"/>
              <a:t>απιονισμένου</a:t>
            </a:r>
            <a:r>
              <a:rPr lang="el-GR" sz="2400" dirty="0"/>
              <a:t> νερού και ενεργοποιείται το χρονόμετρο από την στιγμή που το νερό έρχεται σε επαφή με το </a:t>
            </a:r>
            <a:r>
              <a:rPr lang="el-GR" sz="2400" dirty="0" smtClean="0"/>
              <a:t>δοκίμιο.</a:t>
            </a:r>
          </a:p>
          <a:p>
            <a:r>
              <a:rPr lang="el-GR" sz="2400" dirty="0" smtClean="0"/>
              <a:t>Ως </a:t>
            </a:r>
            <a:r>
              <a:rPr lang="el-GR" sz="2400" dirty="0"/>
              <a:t>χρόνος δοκιμασίας έχουν επιλεγεί τα 60 </a:t>
            </a:r>
            <a:r>
              <a:rPr lang="en-US" sz="2400" dirty="0"/>
              <a:t>sec </a:t>
            </a:r>
            <a:r>
              <a:rPr lang="el-GR" sz="2400" dirty="0"/>
              <a:t>και γι αυτό θα πρέπει στα 45 </a:t>
            </a:r>
            <a:r>
              <a:rPr lang="en-US" sz="2400" dirty="0"/>
              <a:t>sec </a:t>
            </a:r>
            <a:r>
              <a:rPr lang="el-GR" sz="2400" dirty="0"/>
              <a:t>να </a:t>
            </a:r>
            <a:r>
              <a:rPr lang="el-GR" sz="2400" dirty="0" err="1"/>
              <a:t>αποχυθεί</a:t>
            </a:r>
            <a:r>
              <a:rPr lang="el-GR" sz="2400" dirty="0"/>
              <a:t> το νερό.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57158" y="857233"/>
            <a:ext cx="8429684" cy="1714512"/>
          </a:xfrm>
        </p:spPr>
        <p:txBody>
          <a:bodyPr>
            <a:normAutofit/>
          </a:bodyPr>
          <a:lstStyle/>
          <a:p>
            <a:r>
              <a:rPr lang="el-GR" dirty="0"/>
              <a:t>Κατόπιν το χαρτί απομακρύνεται γρήγορα και τοποθετείται ανάμεσα από δύο στυπόχαρτα (Σχήμα </a:t>
            </a:r>
            <a:r>
              <a:rPr lang="el-GR" dirty="0" smtClean="0"/>
              <a:t>β</a:t>
            </a:r>
            <a:r>
              <a:rPr lang="el-GR" dirty="0"/>
              <a:t>). </a:t>
            </a:r>
          </a:p>
        </p:txBody>
      </p:sp>
      <p:pic>
        <p:nvPicPr>
          <p:cNvPr id="5122" name="Picture 2"/>
          <p:cNvPicPr>
            <a:picLocks noChangeAspect="1" noChangeArrowheads="1"/>
          </p:cNvPicPr>
          <p:nvPr/>
        </p:nvPicPr>
        <p:blipFill>
          <a:blip r:embed="rId2"/>
          <a:srcRect/>
          <a:stretch>
            <a:fillRect/>
          </a:stretch>
        </p:blipFill>
        <p:spPr bwMode="auto">
          <a:xfrm>
            <a:off x="3286116" y="3000372"/>
            <a:ext cx="2786082" cy="2571768"/>
          </a:xfrm>
          <a:prstGeom prst="rect">
            <a:avLst/>
          </a:prstGeom>
          <a:noFill/>
          <a:ln w="9525">
            <a:noFill/>
            <a:miter lim="800000"/>
            <a:headEnd/>
            <a:tailEnd/>
          </a:ln>
          <a:effectLst/>
        </p:spPr>
      </p:pic>
      <p:sp>
        <p:nvSpPr>
          <p:cNvPr id="4" name="TextBox 7"/>
          <p:cNvSpPr txBox="1"/>
          <p:nvPr/>
        </p:nvSpPr>
        <p:spPr>
          <a:xfrm>
            <a:off x="3606395" y="5661248"/>
            <a:ext cx="2145524" cy="276999"/>
          </a:xfrm>
          <a:prstGeom prst="rect">
            <a:avLst/>
          </a:prstGeom>
          <a:noFill/>
        </p:spPr>
        <p:txBody>
          <a:bodyPr wrap="none" rtlCol="0">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l-GR" sz="1200" dirty="0" smtClean="0">
                <a:latin typeface="+mn-lt"/>
              </a:rPr>
              <a:t>Προσωπικό αρχείο Β. </a:t>
            </a:r>
            <a:r>
              <a:rPr lang="el-GR" sz="1200" dirty="0" err="1" smtClean="0">
                <a:latin typeface="+mn-lt"/>
              </a:rPr>
              <a:t>Μπέλεση</a:t>
            </a:r>
            <a:endParaRPr lang="el-GR" sz="1200" dirty="0">
              <a:latin typeface="+mn-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28596" y="714356"/>
            <a:ext cx="8229600" cy="4525963"/>
          </a:xfrm>
        </p:spPr>
        <p:txBody>
          <a:bodyPr>
            <a:normAutofit/>
          </a:bodyPr>
          <a:lstStyle/>
          <a:p>
            <a:r>
              <a:rPr lang="el-GR" sz="2400" dirty="0" smtClean="0"/>
              <a:t>Σε αυτό το σημείο είναι απαραίτητη η χρησιμοποίηση του ανοξείδωτου ρόλου (Σχήμα 4γ), ο οποίος θα πρέπει να διέλθει πάνω από τα στυπόχαρτα δύο φορές με αντίθετη φορά. Στην περίπτωση που το δείγμα ελέγχου είναι κυματοειδές χαρτόνι θα πρέπει ο κύλινδρος να εφαρμόζεται με τον άξονά του παράλληλα στις αυλακώσεις. </a:t>
            </a:r>
            <a:endParaRPr lang="el-GR" sz="2400" dirty="0"/>
          </a:p>
        </p:txBody>
      </p:sp>
      <p:pic>
        <p:nvPicPr>
          <p:cNvPr id="6146" name="Picture 2"/>
          <p:cNvPicPr>
            <a:picLocks noChangeAspect="1" noChangeArrowheads="1"/>
          </p:cNvPicPr>
          <p:nvPr/>
        </p:nvPicPr>
        <p:blipFill>
          <a:blip r:embed="rId2"/>
          <a:srcRect/>
          <a:stretch>
            <a:fillRect/>
          </a:stretch>
        </p:blipFill>
        <p:spPr bwMode="auto">
          <a:xfrm>
            <a:off x="2357422" y="3214686"/>
            <a:ext cx="4733925" cy="3381375"/>
          </a:xfrm>
          <a:prstGeom prst="rect">
            <a:avLst/>
          </a:prstGeom>
          <a:noFill/>
          <a:ln w="9525">
            <a:noFill/>
            <a:miter lim="800000"/>
            <a:headEnd/>
            <a:tailEnd/>
          </a:ln>
          <a:effectLst/>
        </p:spPr>
      </p:pic>
      <p:sp>
        <p:nvSpPr>
          <p:cNvPr id="4" name="TextBox 7"/>
          <p:cNvSpPr txBox="1"/>
          <p:nvPr/>
        </p:nvSpPr>
        <p:spPr>
          <a:xfrm>
            <a:off x="3499238" y="6581001"/>
            <a:ext cx="2145524" cy="276999"/>
          </a:xfrm>
          <a:prstGeom prst="rect">
            <a:avLst/>
          </a:prstGeom>
          <a:noFill/>
        </p:spPr>
        <p:txBody>
          <a:bodyPr wrap="none" rtlCol="0">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l-GR" sz="1200" dirty="0" smtClean="0">
                <a:latin typeface="+mn-lt"/>
              </a:rPr>
              <a:t>Προσωπικό αρχείο Β. </a:t>
            </a:r>
            <a:r>
              <a:rPr lang="el-GR" sz="1200" dirty="0" err="1" smtClean="0">
                <a:latin typeface="+mn-lt"/>
              </a:rPr>
              <a:t>Μπέλεση</a:t>
            </a:r>
            <a:endParaRPr lang="el-GR" sz="1200" dirty="0">
              <a:latin typeface="+mn-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a:bodyPr>
          <a:lstStyle/>
          <a:p>
            <a:r>
              <a:rPr lang="el-GR" sz="2800" dirty="0" smtClean="0"/>
              <a:t>Τέλος, γίνεται απομάκρυνση του δοκιμίου, δίπλωσή του έτσι ώστε η υγρή πλευρά του να βρίσκεται στο εσωτερικό του διπλωμένου χαρτιού και ζυγίζεται γρήγορα.</a:t>
            </a:r>
          </a:p>
          <a:p>
            <a:r>
              <a:rPr lang="el-GR" sz="2800" dirty="0" smtClean="0"/>
              <a:t>Το αποτέλεσμα της μέτρησης που περιγράφεται ως </a:t>
            </a:r>
            <a:r>
              <a:rPr lang="en-US" sz="2800" dirty="0" smtClean="0"/>
              <a:t>Cobb</a:t>
            </a:r>
            <a:r>
              <a:rPr lang="el-GR" sz="2800" baseline="-25000" dirty="0" smtClean="0"/>
              <a:t>60</a:t>
            </a:r>
            <a:r>
              <a:rPr lang="el-GR" sz="2800" dirty="0" smtClean="0"/>
              <a:t> δίνεται σε </a:t>
            </a:r>
            <a:r>
              <a:rPr lang="en-US" sz="2800" dirty="0" smtClean="0"/>
              <a:t>g</a:t>
            </a:r>
            <a:r>
              <a:rPr lang="el-GR" sz="2800" dirty="0" smtClean="0"/>
              <a:t>/</a:t>
            </a:r>
            <a:r>
              <a:rPr lang="en-US" sz="2800" dirty="0" smtClean="0"/>
              <a:t>m</a:t>
            </a:r>
            <a:r>
              <a:rPr lang="el-GR" sz="2800" baseline="30000" dirty="0" smtClean="0"/>
              <a:t>2</a:t>
            </a:r>
            <a:r>
              <a:rPr lang="el-GR" sz="2800" dirty="0" smtClean="0"/>
              <a:t> για κάθε δοκίμιο ελέγχου.</a:t>
            </a:r>
          </a:p>
          <a:p>
            <a:r>
              <a:rPr lang="el-GR" sz="2800" dirty="0" smtClean="0"/>
              <a:t>Η διαδικασία αυτή θα πρέπει να επαναληφθεί 5 φορές και να δοθεί ο μέσος όρος καθώς και η τυπική απόκλιση των μετρήσεων.</a:t>
            </a:r>
            <a:endParaRPr lang="el-GR" sz="2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a:bodyPr>
          <a:lstStyle/>
          <a:p>
            <a:r>
              <a:rPr lang="el-GR" sz="2800" dirty="0" smtClean="0"/>
              <a:t>Θα </a:t>
            </a:r>
            <a:r>
              <a:rPr lang="el-GR" sz="2800" dirty="0"/>
              <a:t>χρησιμοποιηθούν διαφορετικά είδη χαρτιού – </a:t>
            </a:r>
            <a:r>
              <a:rPr lang="el-GR" sz="2800" dirty="0" smtClean="0"/>
              <a:t>χαρτονιού.</a:t>
            </a:r>
          </a:p>
          <a:p>
            <a:r>
              <a:rPr lang="el-GR" sz="2800" dirty="0" smtClean="0"/>
              <a:t> Να </a:t>
            </a:r>
            <a:r>
              <a:rPr lang="el-GR" sz="2800" dirty="0"/>
              <a:t>γίνει συζήτηση των αποτελεσμάτων συνδέοντας τα πειραματικά αποτελέσματα με τα στοιχεία που αφορούν τα χαρακτηριστικά των διαφορετικών ειδών χαρτιού που χρησιμοποιήθηκαν.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b="1" dirty="0" smtClean="0"/>
              <a:t>Βιβλιογραφία</a:t>
            </a:r>
            <a:endParaRPr lang="el-GR" dirty="0"/>
          </a:p>
        </p:txBody>
      </p:sp>
      <p:sp>
        <p:nvSpPr>
          <p:cNvPr id="3" name="2 - Θέση περιεχομένου"/>
          <p:cNvSpPr>
            <a:spLocks noGrp="1"/>
          </p:cNvSpPr>
          <p:nvPr>
            <p:ph idx="1"/>
          </p:nvPr>
        </p:nvSpPr>
        <p:spPr/>
        <p:txBody>
          <a:bodyPr>
            <a:normAutofit/>
          </a:bodyPr>
          <a:lstStyle/>
          <a:p>
            <a:pPr marL="457200" lvl="0" indent="-457200">
              <a:buFont typeface="+mj-lt"/>
              <a:buAutoNum type="arabicPeriod"/>
            </a:pPr>
            <a:r>
              <a:rPr lang="en-GB" sz="2400" dirty="0" smtClean="0"/>
              <a:t>Roberts</a:t>
            </a:r>
            <a:r>
              <a:rPr lang="en-GB" sz="2400" dirty="0"/>
              <a:t>, J.C. (1996), The Chemistry of Paper, The Royal Society of Chemistry, Cambridge, UK.</a:t>
            </a:r>
            <a:endParaRPr lang="el-GR" sz="2400" dirty="0"/>
          </a:p>
          <a:p>
            <a:pPr marL="457200" lvl="0" indent="-457200">
              <a:buFont typeface="+mj-lt"/>
              <a:buAutoNum type="arabicPeriod"/>
            </a:pPr>
            <a:r>
              <a:rPr lang="el-GR" sz="2400" dirty="0" smtClean="0"/>
              <a:t>Γ.Ν</a:t>
            </a:r>
            <a:r>
              <a:rPr lang="el-GR" sz="2400" dirty="0"/>
              <a:t>. </a:t>
            </a:r>
            <a:r>
              <a:rPr lang="el-GR" sz="2400" dirty="0" err="1"/>
              <a:t>Καρακασίδης</a:t>
            </a:r>
            <a:r>
              <a:rPr lang="el-GR" sz="2400" dirty="0"/>
              <a:t>, Εργαστηριακές Ασκήσεις Υλικών Ι, Τμήμα Τεχνολογίας Γραφικών Τεχνών, ΤΕΙ Αθήνας, </a:t>
            </a:r>
            <a:r>
              <a:rPr lang="el-GR" sz="2400" dirty="0" smtClean="0"/>
              <a:t>1997.</a:t>
            </a:r>
            <a:endParaRPr lang="en-US" sz="2400" dirty="0" smtClean="0"/>
          </a:p>
          <a:p>
            <a:pPr marL="457200" lvl="0" indent="-457200">
              <a:buFont typeface="+mj-lt"/>
              <a:buAutoNum type="arabicPeriod"/>
            </a:pPr>
            <a:r>
              <a:rPr lang="en-US" sz="2400" dirty="0" smtClean="0"/>
              <a:t>ISO 535: Paper and Board--Determination of Water  Absorptiveness--Cobb Method</a:t>
            </a:r>
            <a:endParaRPr lang="el-GR" sz="2400" dirty="0"/>
          </a:p>
          <a:p>
            <a:pPr marL="457200" indent="-457200">
              <a:buFont typeface="+mj-lt"/>
              <a:buAutoNum type="arabicPeriod"/>
            </a:pPr>
            <a:r>
              <a:rPr lang="en-US" sz="2400" dirty="0" smtClean="0">
                <a:hlinkClick r:id="rId2"/>
              </a:rPr>
              <a:t>meltko.com.gr</a:t>
            </a:r>
            <a:r>
              <a:rPr lang="el-GR" sz="2400" dirty="0" smtClean="0"/>
              <a:t> </a:t>
            </a:r>
            <a:endParaRPr lang="el-GR" sz="2400" dirty="0"/>
          </a:p>
          <a:p>
            <a:pPr>
              <a:buNone/>
            </a:pPr>
            <a:endParaRPr lang="el-GR" sz="2400" dirty="0"/>
          </a:p>
          <a:p>
            <a:endParaRPr lang="el-GR"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p:txBody>
          <a:bodyPr>
            <a:normAutofit/>
          </a:bodyPr>
          <a:lstStyle/>
          <a:p>
            <a:r>
              <a:rPr lang="el-GR" sz="2800" dirty="0" smtClean="0"/>
              <a:t>Το χαρτί </a:t>
            </a:r>
            <a:r>
              <a:rPr lang="el-GR" sz="2800" dirty="0"/>
              <a:t>είναι από την φύση του ένα υγροσκοπικό υλικό μια και αποτελείται από υγροσκοπικές ενώσεις (κυτταρίνη</a:t>
            </a:r>
            <a:r>
              <a:rPr lang="el-GR" sz="2800" dirty="0" smtClean="0"/>
              <a:t>).</a:t>
            </a:r>
          </a:p>
          <a:p>
            <a:r>
              <a:rPr lang="el-GR" sz="2800" dirty="0" smtClean="0"/>
              <a:t>Η </a:t>
            </a:r>
            <a:r>
              <a:rPr lang="el-GR" sz="2800" dirty="0"/>
              <a:t>απορροφητικότητα </a:t>
            </a:r>
            <a:r>
              <a:rPr lang="el-GR" sz="2800" dirty="0" smtClean="0"/>
              <a:t>του </a:t>
            </a:r>
            <a:r>
              <a:rPr lang="el-GR" sz="2800" dirty="0"/>
              <a:t>νερού από το χαρτί μπορεί να ελεγχθεί μια και είναι συνάρτηση διαφόρων παραμέτρων όπως του πορώδους του, της αδιαβροχοποίησης που τυχόν έχει υποστεί κ.τ.λ.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Group 1"/>
          <p:cNvGrpSpPr/>
          <p:nvPr/>
        </p:nvGrpSpPr>
        <p:grpSpPr>
          <a:xfrm>
            <a:off x="1767633" y="5833725"/>
            <a:ext cx="5608735" cy="847725"/>
            <a:chOff x="1838952" y="5833725"/>
            <a:chExt cx="5608735" cy="847725"/>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838952" y="5931169"/>
              <a:ext cx="1971675" cy="702000"/>
            </a:xfrm>
            <a:prstGeom prst="rect">
              <a:avLst/>
            </a:prstGeom>
            <a:noFill/>
          </p:spPr>
        </p:pic>
        <p:pic>
          <p:nvPicPr>
            <p:cNvPr id="11" name="Picture 3" descr="Λογότυπο Επιχειρησιακού Προγράμματος Εκπαίδευση και Δια βίου Μάθηση"/>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04387" y="5833725"/>
              <a:ext cx="3543300" cy="8477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695645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6984905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Βασιλική </a:t>
            </a:r>
            <a:r>
              <a:rPr lang="el-GR" sz="2000" dirty="0" err="1" smtClean="0"/>
              <a:t>Μπέλεση</a:t>
            </a:r>
            <a:r>
              <a:rPr lang="el-GR" sz="2000" dirty="0" smtClean="0"/>
              <a:t> </a:t>
            </a:r>
            <a:r>
              <a:rPr lang="el-GR" sz="2000" dirty="0"/>
              <a:t>2014. Βασιλική </a:t>
            </a:r>
            <a:r>
              <a:rPr lang="el-GR" sz="2000" dirty="0" err="1" smtClean="0"/>
              <a:t>Μπέλεση</a:t>
            </a:r>
            <a:r>
              <a:rPr lang="el-GR" sz="2000" dirty="0"/>
              <a:t>. «Εκτυπωτικά Υποστρώματα (Ε). Ενότητα </a:t>
            </a:r>
            <a:r>
              <a:rPr lang="el-GR" sz="2000" dirty="0" smtClean="0"/>
              <a:t>12: </a:t>
            </a:r>
            <a:r>
              <a:rPr lang="el-GR" sz="2000" dirty="0"/>
              <a:t>Προσδιορισμός της απορρόφησης νερού από αδιαβροχοποιημένο (μη απορροφητικό) χαρτί και </a:t>
            </a:r>
            <a:r>
              <a:rPr lang="el-GR" sz="2000" dirty="0" smtClean="0"/>
              <a:t>χαρτόνι (</a:t>
            </a:r>
            <a:r>
              <a:rPr lang="el-GR" sz="2000" dirty="0"/>
              <a:t>μέθοδος COBB)». </a:t>
            </a:r>
            <a:r>
              <a:rPr lang="el-GR" sz="2000" dirty="0" smtClean="0"/>
              <a:t>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26806625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fontAlgn="base">
              <a:spcBef>
                <a:spcPts val="600"/>
              </a:spcBef>
              <a:spcAft>
                <a:spcPct val="0"/>
              </a:spcAft>
            </a:pPr>
            <a:r>
              <a:rPr lang="el-GR" dirty="0">
                <a:solidFill>
                  <a:prstClr val="black"/>
                </a:solidFill>
              </a:rPr>
              <a:t>[1] http://creativecommons.org/licenses/by-nc-sa/4.0/ </a:t>
            </a:r>
            <a:endParaRPr lang="en-US" dirty="0" smtClean="0">
              <a:solidFill>
                <a:prstClr val="black"/>
              </a:solidFill>
            </a:endParaRPr>
          </a:p>
          <a:p>
            <a:pPr fontAlgn="base">
              <a:spcBef>
                <a:spcPts val="600"/>
              </a:spcBef>
              <a:spcAft>
                <a:spcPct val="0"/>
              </a:spcAft>
            </a:pPr>
            <a:r>
              <a:rPr lang="el-GR" dirty="0" smtClean="0">
                <a:solidFill>
                  <a:prstClr val="black"/>
                </a:solidFill>
              </a:rPr>
              <a:t>Ως </a:t>
            </a:r>
            <a:r>
              <a:rPr lang="el-GR" b="1" dirty="0">
                <a:solidFill>
                  <a:prstClr val="black"/>
                </a:solidFill>
              </a:rPr>
              <a:t>Μη Εμπορική</a:t>
            </a:r>
            <a:r>
              <a:rPr lang="el-GR" dirty="0">
                <a:solidFill>
                  <a:prstClr val="black"/>
                </a:solidFill>
              </a:rPr>
              <a:t> ορίζεται η χρήση:</a:t>
            </a:r>
          </a:p>
          <a:p>
            <a:pPr marL="342900" indent="-342900" fontAlgn="base">
              <a:spcBef>
                <a:spcPts val="600"/>
              </a:spcBef>
              <a:spcAft>
                <a:spcPct val="0"/>
              </a:spcAft>
              <a:buFont typeface="Arial" panose="020B0604020202020204" pitchFamily="34" charset="0"/>
              <a:buChar char="•"/>
            </a:pPr>
            <a:r>
              <a:rPr lang="el-GR" dirty="0">
                <a:solidFill>
                  <a:prstClr val="black"/>
                </a:solidFill>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rPr>
              <a:t>αδειοδόχο</a:t>
            </a:r>
            <a:endParaRPr lang="el-GR" dirty="0">
              <a:solidFill>
                <a:prstClr val="black"/>
              </a:solidFill>
            </a:endParaRPr>
          </a:p>
          <a:p>
            <a:pPr marL="342900" indent="-342900" fontAlgn="base">
              <a:spcBef>
                <a:spcPts val="600"/>
              </a:spcBef>
              <a:spcAft>
                <a:spcPct val="0"/>
              </a:spcAft>
              <a:buFont typeface="Arial" panose="020B0604020202020204" pitchFamily="34" charset="0"/>
              <a:buChar char="•"/>
            </a:pPr>
            <a:r>
              <a:rPr lang="el-GR" dirty="0">
                <a:solidFill>
                  <a:prstClr val="black"/>
                </a:solidFill>
              </a:rPr>
              <a:t>που</a:t>
            </a:r>
            <a:r>
              <a:rPr lang="en-GB" dirty="0">
                <a:solidFill>
                  <a:prstClr val="black"/>
                </a:solidFill>
              </a:rPr>
              <a:t> </a:t>
            </a:r>
            <a:r>
              <a:rPr lang="el-GR" dirty="0">
                <a:solidFill>
                  <a:prstClr val="black"/>
                </a:solidFill>
              </a:rPr>
              <a:t>δεν περιλαμβάνει οικονομική συναλλαγή ως προϋπόθεση για τη χρήση ή πρόσβαση στο έργο</a:t>
            </a:r>
          </a:p>
          <a:p>
            <a:pPr marL="342900" indent="-342900" fontAlgn="base">
              <a:spcBef>
                <a:spcPts val="600"/>
              </a:spcBef>
              <a:spcAft>
                <a:spcPct val="0"/>
              </a:spcAft>
              <a:buFont typeface="Arial" panose="020B0604020202020204" pitchFamily="34" charset="0"/>
              <a:buChar char="•"/>
            </a:pPr>
            <a:r>
              <a:rPr lang="el-GR" dirty="0">
                <a:solidFill>
                  <a:prstClr val="black"/>
                </a:solidFill>
              </a:rPr>
              <a:t>που</a:t>
            </a:r>
            <a:r>
              <a:rPr lang="en-GB" dirty="0">
                <a:solidFill>
                  <a:prstClr val="black"/>
                </a:solidFill>
              </a:rPr>
              <a:t> </a:t>
            </a:r>
            <a:r>
              <a:rPr lang="el-GR" dirty="0">
                <a:solidFill>
                  <a:prstClr val="black"/>
                </a:solidFill>
              </a:rPr>
              <a:t>δεν προσπορίζει στο διανομέα του έργου και</a:t>
            </a:r>
            <a:r>
              <a:rPr lang="en-GB" dirty="0">
                <a:solidFill>
                  <a:prstClr val="black"/>
                </a:solidFill>
              </a:rPr>
              <a:t> </a:t>
            </a:r>
            <a:r>
              <a:rPr lang="el-GR" dirty="0" err="1">
                <a:solidFill>
                  <a:prstClr val="black"/>
                </a:solidFill>
              </a:rPr>
              <a:t>αδειοδόχο</a:t>
            </a:r>
            <a:r>
              <a:rPr lang="en-GB" dirty="0">
                <a:solidFill>
                  <a:prstClr val="black"/>
                </a:solidFill>
              </a:rPr>
              <a:t> </a:t>
            </a:r>
            <a:r>
              <a:rPr lang="el-GR" dirty="0">
                <a:solidFill>
                  <a:prstClr val="black"/>
                </a:solidFill>
              </a:rPr>
              <a:t>έμμεσο οικονομικό όφελος (π.χ. διαφημίσεις) από την προβολή του έργου σε διαδικτυακό </a:t>
            </a:r>
            <a:r>
              <a:rPr lang="el-GR" dirty="0" smtClean="0">
                <a:solidFill>
                  <a:prstClr val="black"/>
                </a:solidFill>
              </a:rPr>
              <a:t>τόπο</a:t>
            </a:r>
            <a:endParaRPr lang="en-US" dirty="0" smtClean="0">
              <a:solidFill>
                <a:prstClr val="black"/>
              </a:solidFill>
            </a:endParaRPr>
          </a:p>
          <a:p>
            <a:pPr fontAlgn="base">
              <a:spcBef>
                <a:spcPts val="600"/>
              </a:spcBef>
              <a:spcAft>
                <a:spcPct val="0"/>
              </a:spcAft>
            </a:pPr>
            <a:r>
              <a:rPr lang="el-GR" dirty="0" smtClean="0">
                <a:solidFill>
                  <a:prstClr val="black"/>
                </a:solidFill>
              </a:rPr>
              <a:t>Ο </a:t>
            </a:r>
            <a:r>
              <a:rPr lang="el-GR" dirty="0">
                <a:solidFill>
                  <a:prstClr val="black"/>
                </a:solidFill>
              </a:rPr>
              <a:t>δικαιούχος μπορεί να παρέχει στον </a:t>
            </a:r>
            <a:r>
              <a:rPr lang="el-GR" dirty="0" err="1">
                <a:solidFill>
                  <a:prstClr val="black"/>
                </a:solidFill>
              </a:rPr>
              <a:t>αδειοδόχο</a:t>
            </a:r>
            <a:r>
              <a:rPr lang="el-GR" dirty="0">
                <a:solidFill>
                  <a:prstClr val="black"/>
                </a:solidFill>
              </a:rPr>
              <a:t> ξεχωριστή άδεια να χρησιμοποιεί το έργο για εμπορική χρήση, εφόσον αυτό του ζητηθεί</a:t>
            </a:r>
            <a:r>
              <a:rPr lang="el-GR" dirty="0" smtClean="0">
                <a:solidFill>
                  <a:prstClr val="black"/>
                </a:solidFill>
              </a:rPr>
              <a:t>.</a:t>
            </a:r>
            <a:endParaRPr lang="el-GR" dirty="0">
              <a:solidFill>
                <a:prstClr val="black"/>
              </a:solidFill>
            </a:endParaRPr>
          </a:p>
        </p:txBody>
      </p:sp>
    </p:spTree>
    <p:extLst>
      <p:ext uri="{BB962C8B-B14F-4D97-AF65-F5344CB8AC3E}">
        <p14:creationId xmlns:p14="http://schemas.microsoft.com/office/powerpoint/2010/main" val="32105719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24</a:t>
            </a:fld>
            <a:endParaRPr lang="el-GR">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pPr fontAlgn="base">
              <a:spcBef>
                <a:spcPct val="0"/>
              </a:spcBef>
              <a:spcAft>
                <a:spcPct val="0"/>
              </a:spcAft>
            </a:pPr>
            <a:r>
              <a:rPr lang="el-GR" sz="1400" dirty="0" smtClean="0">
                <a:solidFill>
                  <a:prstClr val="black">
                    <a:lumMod val="75000"/>
                    <a:lumOff val="25000"/>
                  </a:prstClr>
                </a:solidFill>
              </a:rPr>
              <a:t>Δεν επιτρέπεται η επαναχρησιμοποίηση του έργου</a:t>
            </a:r>
            <a:r>
              <a:rPr lang="en-US" sz="1400" dirty="0" smtClean="0">
                <a:solidFill>
                  <a:prstClr val="black">
                    <a:lumMod val="75000"/>
                    <a:lumOff val="25000"/>
                  </a:prstClr>
                </a:solidFill>
              </a:rPr>
              <a:t>, </a:t>
            </a:r>
            <a:r>
              <a:rPr lang="el-GR" sz="1400" dirty="0" smtClean="0">
                <a:solidFill>
                  <a:prstClr val="black">
                    <a:lumMod val="75000"/>
                    <a:lumOff val="25000"/>
                  </a:prstClr>
                </a:solidFill>
              </a:rPr>
              <a:t>παρά μόνο εάν ζητηθεί εκ νέου άδεια από το δημιουργό.</a:t>
            </a:r>
            <a:endParaRPr lang="el-GR" sz="3200" dirty="0">
              <a:solidFill>
                <a:prstClr val="black"/>
              </a:solidFill>
            </a:endParaRPr>
          </a:p>
        </p:txBody>
      </p:sp>
      <p:sp>
        <p:nvSpPr>
          <p:cNvPr id="7" name="Rectangle 6"/>
          <p:cNvSpPr/>
          <p:nvPr/>
        </p:nvSpPr>
        <p:spPr>
          <a:xfrm>
            <a:off x="1688763" y="914631"/>
            <a:ext cx="399468" cy="400110"/>
          </a:xfrm>
          <a:prstGeom prst="rect">
            <a:avLst/>
          </a:prstGeom>
        </p:spPr>
        <p:txBody>
          <a:bodyPr wrap="none">
            <a:spAutoFit/>
          </a:bodyPr>
          <a:lstStyle/>
          <a:p>
            <a:pPr algn="r" fontAlgn="base">
              <a:spcBef>
                <a:spcPct val="0"/>
              </a:spcBef>
              <a:spcAft>
                <a:spcPct val="0"/>
              </a:spcAft>
            </a:pPr>
            <a:r>
              <a:rPr lang="en-US" sz="2000" dirty="0">
                <a:solidFill>
                  <a:prstClr val="black">
                    <a:lumMod val="75000"/>
                    <a:lumOff val="25000"/>
                  </a:prstClr>
                </a:solidFill>
              </a:rPr>
              <a:t>©</a:t>
            </a:r>
            <a:endParaRPr lang="el-GR" sz="2000" dirty="0">
              <a:solidFill>
                <a:prstClr val="black">
                  <a:lumMod val="75000"/>
                  <a:lumOff val="25000"/>
                </a:prstClr>
              </a:solidFill>
            </a:endParaRPr>
          </a:p>
        </p:txBody>
      </p:sp>
      <p:sp>
        <p:nvSpPr>
          <p:cNvPr id="8" name="Rectangle 7"/>
          <p:cNvSpPr/>
          <p:nvPr/>
        </p:nvSpPr>
        <p:spPr>
          <a:xfrm>
            <a:off x="666552" y="1360947"/>
            <a:ext cx="1421679" cy="584775"/>
          </a:xfrm>
          <a:prstGeom prst="rect">
            <a:avLst/>
          </a:prstGeom>
        </p:spPr>
        <p:txBody>
          <a:bodyPr wrap="square">
            <a:spAutoFit/>
          </a:bodyPr>
          <a:lstStyle/>
          <a:p>
            <a:pPr algn="r" fontAlgn="base">
              <a:spcBef>
                <a:spcPct val="0"/>
              </a:spcBef>
              <a:spcAft>
                <a:spcPct val="0"/>
              </a:spcAft>
            </a:pPr>
            <a:r>
              <a:rPr lang="el-GR" sz="1400" dirty="0" smtClean="0">
                <a:solidFill>
                  <a:prstClr val="black">
                    <a:lumMod val="75000"/>
                    <a:lumOff val="25000"/>
                  </a:prstClr>
                </a:solidFill>
              </a:rPr>
              <a:t>διαθέσιμο με άδεια </a:t>
            </a:r>
            <a:r>
              <a:rPr lang="en-US" dirty="0" smtClean="0">
                <a:solidFill>
                  <a:prstClr val="black">
                    <a:lumMod val="75000"/>
                    <a:lumOff val="25000"/>
                  </a:prstClr>
                </a:solidFill>
              </a:rPr>
              <a:t>CC-BY</a:t>
            </a:r>
            <a:endParaRPr lang="el-GR" dirty="0">
              <a:solidFill>
                <a:prstClr val="black">
                  <a:lumMod val="75000"/>
                  <a:lumOff val="25000"/>
                </a:prstClr>
              </a:solidFill>
            </a:endParaRPr>
          </a:p>
        </p:txBody>
      </p:sp>
      <p:sp>
        <p:nvSpPr>
          <p:cNvPr id="9" name="Rectangle 8"/>
          <p:cNvSpPr/>
          <p:nvPr/>
        </p:nvSpPr>
        <p:spPr>
          <a:xfrm>
            <a:off x="293932" y="1945722"/>
            <a:ext cx="1794299" cy="584775"/>
          </a:xfrm>
          <a:prstGeom prst="rect">
            <a:avLst/>
          </a:prstGeom>
        </p:spPr>
        <p:txBody>
          <a:bodyPr wrap="square">
            <a:spAutoFit/>
          </a:bodyPr>
          <a:lstStyle/>
          <a:p>
            <a:pPr algn="r" fontAlgn="base">
              <a:spcBef>
                <a:spcPct val="0"/>
              </a:spcBef>
              <a:spcAft>
                <a:spcPct val="0"/>
              </a:spcAft>
            </a:pPr>
            <a:r>
              <a:rPr lang="el-GR" sz="1400" dirty="0" smtClean="0">
                <a:solidFill>
                  <a:prstClr val="black">
                    <a:lumMod val="75000"/>
                    <a:lumOff val="25000"/>
                  </a:prstClr>
                </a:solidFill>
              </a:rPr>
              <a:t>διαθέσιμο με άδεια </a:t>
            </a:r>
            <a:r>
              <a:rPr lang="en-US" dirty="0" smtClean="0">
                <a:solidFill>
                  <a:prstClr val="black">
                    <a:lumMod val="75000"/>
                    <a:lumOff val="25000"/>
                  </a:prstClr>
                </a:solidFill>
              </a:rPr>
              <a:t>CC-BY-SA</a:t>
            </a:r>
            <a:endParaRPr lang="el-GR" dirty="0">
              <a:solidFill>
                <a:prstClr val="black">
                  <a:lumMod val="75000"/>
                  <a:lumOff val="25000"/>
                </a:prstClr>
              </a:solidFill>
            </a:endParaRPr>
          </a:p>
        </p:txBody>
      </p:sp>
      <p:sp>
        <p:nvSpPr>
          <p:cNvPr id="10" name="Rectangle 9"/>
          <p:cNvSpPr/>
          <p:nvPr/>
        </p:nvSpPr>
        <p:spPr>
          <a:xfrm>
            <a:off x="206220" y="3829842"/>
            <a:ext cx="1882011" cy="584775"/>
          </a:xfrm>
          <a:prstGeom prst="rect">
            <a:avLst/>
          </a:prstGeom>
        </p:spPr>
        <p:txBody>
          <a:bodyPr wrap="square">
            <a:spAutoFit/>
          </a:bodyPr>
          <a:lstStyle/>
          <a:p>
            <a:pPr algn="r" fontAlgn="base">
              <a:spcBef>
                <a:spcPct val="0"/>
              </a:spcBef>
              <a:spcAft>
                <a:spcPct val="0"/>
              </a:spcAft>
            </a:pPr>
            <a:r>
              <a:rPr lang="el-GR" sz="1400" dirty="0" smtClean="0">
                <a:solidFill>
                  <a:prstClr val="black">
                    <a:lumMod val="75000"/>
                    <a:lumOff val="25000"/>
                  </a:prstClr>
                </a:solidFill>
              </a:rPr>
              <a:t>διαθέσιμο με άδεια </a:t>
            </a:r>
            <a:r>
              <a:rPr lang="en-US" dirty="0" smtClean="0">
                <a:solidFill>
                  <a:prstClr val="black">
                    <a:lumMod val="75000"/>
                    <a:lumOff val="25000"/>
                  </a:prstClr>
                </a:solidFill>
              </a:rPr>
              <a:t>CC-BY</a:t>
            </a:r>
            <a:r>
              <a:rPr lang="el-GR" dirty="0" smtClean="0">
                <a:solidFill>
                  <a:prstClr val="black">
                    <a:lumMod val="75000"/>
                    <a:lumOff val="25000"/>
                  </a:prstClr>
                </a:solidFill>
              </a:rPr>
              <a:t>-</a:t>
            </a:r>
            <a:r>
              <a:rPr lang="en-US" dirty="0" smtClean="0">
                <a:solidFill>
                  <a:prstClr val="black">
                    <a:lumMod val="75000"/>
                    <a:lumOff val="25000"/>
                  </a:prstClr>
                </a:solidFill>
              </a:rPr>
              <a:t>NC-SA</a:t>
            </a:r>
            <a:endParaRPr lang="el-GR" dirty="0">
              <a:solidFill>
                <a:prstClr val="black">
                  <a:lumMod val="75000"/>
                  <a:lumOff val="25000"/>
                </a:prstClr>
              </a:solidFill>
            </a:endParaRPr>
          </a:p>
        </p:txBody>
      </p:sp>
      <p:sp>
        <p:nvSpPr>
          <p:cNvPr id="12" name="Rectangle 11"/>
          <p:cNvSpPr/>
          <p:nvPr/>
        </p:nvSpPr>
        <p:spPr>
          <a:xfrm>
            <a:off x="261245" y="3132000"/>
            <a:ext cx="1826986" cy="584775"/>
          </a:xfrm>
          <a:prstGeom prst="rect">
            <a:avLst/>
          </a:prstGeom>
        </p:spPr>
        <p:txBody>
          <a:bodyPr wrap="square">
            <a:spAutoFit/>
          </a:bodyPr>
          <a:lstStyle/>
          <a:p>
            <a:pPr algn="r" fontAlgn="base">
              <a:spcBef>
                <a:spcPct val="0"/>
              </a:spcBef>
              <a:spcAft>
                <a:spcPct val="0"/>
              </a:spcAft>
            </a:pPr>
            <a:r>
              <a:rPr lang="el-GR" sz="1400" dirty="0" smtClean="0">
                <a:solidFill>
                  <a:prstClr val="black">
                    <a:lumMod val="75000"/>
                    <a:lumOff val="25000"/>
                  </a:prstClr>
                </a:solidFill>
              </a:rPr>
              <a:t>διαθέσιμο με άδεια </a:t>
            </a:r>
            <a:r>
              <a:rPr lang="en-US" dirty="0" smtClean="0">
                <a:solidFill>
                  <a:prstClr val="black">
                    <a:lumMod val="75000"/>
                    <a:lumOff val="25000"/>
                  </a:prstClr>
                </a:solidFill>
              </a:rPr>
              <a:t>CC-BY</a:t>
            </a:r>
            <a:r>
              <a:rPr lang="el-GR" dirty="0" smtClean="0">
                <a:solidFill>
                  <a:prstClr val="black">
                    <a:lumMod val="75000"/>
                    <a:lumOff val="25000"/>
                  </a:prstClr>
                </a:solidFill>
              </a:rPr>
              <a:t>-</a:t>
            </a:r>
            <a:r>
              <a:rPr lang="en-US" dirty="0" smtClean="0">
                <a:solidFill>
                  <a:prstClr val="black">
                    <a:lumMod val="75000"/>
                    <a:lumOff val="25000"/>
                  </a:prstClr>
                </a:solidFill>
              </a:rPr>
              <a:t>NC</a:t>
            </a:r>
            <a:endParaRPr lang="el-GR" dirty="0">
              <a:solidFill>
                <a:prstClr val="black">
                  <a:lumMod val="75000"/>
                  <a:lumOff val="25000"/>
                </a:prstClr>
              </a:solidFill>
            </a:endParaRPr>
          </a:p>
        </p:txBody>
      </p:sp>
      <p:sp>
        <p:nvSpPr>
          <p:cNvPr id="15" name="Rectangle 14"/>
          <p:cNvSpPr/>
          <p:nvPr/>
        </p:nvSpPr>
        <p:spPr>
          <a:xfrm>
            <a:off x="2088000" y="1404000"/>
            <a:ext cx="6624736" cy="523220"/>
          </a:xfrm>
          <a:prstGeom prst="rect">
            <a:avLst/>
          </a:prstGeom>
        </p:spPr>
        <p:txBody>
          <a:bodyPr wrap="square">
            <a:spAutoFit/>
          </a:bodyPr>
          <a:lstStyle/>
          <a:p>
            <a:pPr fontAlgn="base">
              <a:spcBef>
                <a:spcPct val="0"/>
              </a:spcBef>
              <a:spcAft>
                <a:spcPct val="0"/>
              </a:spcAft>
            </a:pPr>
            <a:r>
              <a:rPr lang="el-GR" sz="1400" dirty="0" smtClean="0">
                <a:solidFill>
                  <a:prstClr val="black">
                    <a:lumMod val="75000"/>
                    <a:lumOff val="25000"/>
                  </a:prstClr>
                </a:solidFill>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endParaRPr>
          </a:p>
        </p:txBody>
      </p:sp>
      <p:sp>
        <p:nvSpPr>
          <p:cNvPr id="16" name="Rectangle 15"/>
          <p:cNvSpPr/>
          <p:nvPr/>
        </p:nvSpPr>
        <p:spPr>
          <a:xfrm>
            <a:off x="2088000" y="1980000"/>
            <a:ext cx="6624736" cy="523220"/>
          </a:xfrm>
          <a:prstGeom prst="rect">
            <a:avLst/>
          </a:prstGeom>
        </p:spPr>
        <p:txBody>
          <a:bodyPr wrap="square">
            <a:spAutoFit/>
          </a:bodyPr>
          <a:lstStyle/>
          <a:p>
            <a:pPr fontAlgn="base">
              <a:spcBef>
                <a:spcPct val="0"/>
              </a:spcBef>
              <a:spcAft>
                <a:spcPct val="0"/>
              </a:spcAft>
            </a:pPr>
            <a:r>
              <a:rPr lang="el-GR" sz="1400" dirty="0" smtClean="0">
                <a:solidFill>
                  <a:prstClr val="black">
                    <a:lumMod val="75000"/>
                    <a:lumOff val="25000"/>
                  </a:prstClr>
                </a:solidFill>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endParaRPr>
          </a:p>
        </p:txBody>
      </p:sp>
      <p:sp>
        <p:nvSpPr>
          <p:cNvPr id="17" name="Rectangle 16"/>
          <p:cNvSpPr/>
          <p:nvPr/>
        </p:nvSpPr>
        <p:spPr>
          <a:xfrm>
            <a:off x="2088000" y="3168000"/>
            <a:ext cx="6624736" cy="523220"/>
          </a:xfrm>
          <a:prstGeom prst="rect">
            <a:avLst/>
          </a:prstGeom>
        </p:spPr>
        <p:txBody>
          <a:bodyPr wrap="square">
            <a:spAutoFit/>
          </a:bodyPr>
          <a:lstStyle/>
          <a:p>
            <a:pPr fontAlgn="base">
              <a:spcBef>
                <a:spcPct val="0"/>
              </a:spcBef>
              <a:spcAft>
                <a:spcPct val="0"/>
              </a:spcAft>
            </a:pPr>
            <a:r>
              <a:rPr lang="el-GR" sz="1400" dirty="0" smtClean="0">
                <a:solidFill>
                  <a:prstClr val="black">
                    <a:lumMod val="75000"/>
                    <a:lumOff val="25000"/>
                  </a:prstClr>
                </a:solidFill>
              </a:rPr>
              <a:t>Επιτρέπεται η επαναχρησιμοποίηση του έργου με αναφορά του δημιουργού</a:t>
            </a:r>
            <a:r>
              <a:rPr lang="en-US" sz="1400" dirty="0" smtClean="0">
                <a:solidFill>
                  <a:prstClr val="black">
                    <a:lumMod val="75000"/>
                    <a:lumOff val="25000"/>
                  </a:prstClr>
                </a:solidFill>
              </a:rPr>
              <a:t>.</a:t>
            </a:r>
            <a:r>
              <a:rPr lang="el-GR" sz="1400" dirty="0" smtClean="0">
                <a:solidFill>
                  <a:prstClr val="black">
                    <a:lumMod val="75000"/>
                    <a:lumOff val="25000"/>
                  </a:prstClr>
                </a:solidFill>
              </a:rPr>
              <a:t> </a:t>
            </a:r>
            <a:endParaRPr lang="el-GR" sz="1400" dirty="0">
              <a:solidFill>
                <a:prstClr val="black">
                  <a:lumMod val="75000"/>
                  <a:lumOff val="25000"/>
                </a:prstClr>
              </a:solidFill>
            </a:endParaRPr>
          </a:p>
          <a:p>
            <a:pPr fontAlgn="base">
              <a:spcBef>
                <a:spcPct val="0"/>
              </a:spcBef>
              <a:spcAft>
                <a:spcPct val="0"/>
              </a:spcAft>
            </a:pPr>
            <a:r>
              <a:rPr lang="el-GR" sz="1400" dirty="0" smtClean="0">
                <a:solidFill>
                  <a:prstClr val="black">
                    <a:lumMod val="75000"/>
                    <a:lumOff val="25000"/>
                  </a:prstClr>
                </a:solidFill>
              </a:rPr>
              <a:t>Δεν επιτρέπεται η εμπορική χρήση του έργου.</a:t>
            </a:r>
            <a:endParaRPr lang="el-GR" sz="3200" dirty="0">
              <a:solidFill>
                <a:prstClr val="black"/>
              </a:solidFill>
            </a:endParaRPr>
          </a:p>
        </p:txBody>
      </p:sp>
      <p:sp>
        <p:nvSpPr>
          <p:cNvPr id="18" name="Rectangle 17"/>
          <p:cNvSpPr/>
          <p:nvPr/>
        </p:nvSpPr>
        <p:spPr>
          <a:xfrm>
            <a:off x="2088230" y="3752897"/>
            <a:ext cx="6624736" cy="738664"/>
          </a:xfrm>
          <a:prstGeom prst="rect">
            <a:avLst/>
          </a:prstGeom>
        </p:spPr>
        <p:txBody>
          <a:bodyPr wrap="square">
            <a:spAutoFit/>
          </a:bodyPr>
          <a:lstStyle/>
          <a:p>
            <a:pPr fontAlgn="base">
              <a:spcBef>
                <a:spcPct val="0"/>
              </a:spcBef>
              <a:spcAft>
                <a:spcPct val="0"/>
              </a:spcAft>
            </a:pPr>
            <a:r>
              <a:rPr lang="el-GR" sz="1400" dirty="0" smtClean="0">
                <a:solidFill>
                  <a:prstClr val="black">
                    <a:lumMod val="75000"/>
                    <a:lumOff val="25000"/>
                  </a:prstClr>
                </a:solidFill>
              </a:rPr>
              <a:t>Επιτρέπεται η επαναχρησιμοποίηση του έργου με αναφορά του δημιουργού</a:t>
            </a:r>
            <a:endParaRPr lang="en-US" sz="1400" dirty="0" smtClean="0">
              <a:solidFill>
                <a:prstClr val="black">
                  <a:lumMod val="75000"/>
                  <a:lumOff val="25000"/>
                </a:prstClr>
              </a:solidFill>
            </a:endParaRPr>
          </a:p>
          <a:p>
            <a:pPr fontAlgn="base">
              <a:spcBef>
                <a:spcPct val="0"/>
              </a:spcBef>
              <a:spcAft>
                <a:spcPct val="0"/>
              </a:spcAft>
            </a:pPr>
            <a:r>
              <a:rPr lang="el-GR" sz="1400" dirty="0">
                <a:solidFill>
                  <a:prstClr val="black">
                    <a:lumMod val="75000"/>
                    <a:lumOff val="25000"/>
                  </a:prstClr>
                </a:solidFill>
              </a:rPr>
              <a:t>και διάθεση του έργου ή του παράγωγου αυτού με την ίδια </a:t>
            </a:r>
            <a:r>
              <a:rPr lang="el-GR" sz="1400" dirty="0" smtClean="0">
                <a:solidFill>
                  <a:prstClr val="black">
                    <a:lumMod val="75000"/>
                    <a:lumOff val="25000"/>
                  </a:prstClr>
                </a:solidFill>
              </a:rPr>
              <a:t>άδεια</a:t>
            </a:r>
            <a:r>
              <a:rPr lang="en-US" sz="1400" dirty="0" smtClean="0">
                <a:solidFill>
                  <a:prstClr val="black">
                    <a:lumMod val="75000"/>
                    <a:lumOff val="25000"/>
                  </a:prstClr>
                </a:solidFill>
              </a:rPr>
              <a:t>.</a:t>
            </a:r>
            <a:endParaRPr lang="el-GR" sz="1400" dirty="0">
              <a:solidFill>
                <a:prstClr val="black">
                  <a:lumMod val="75000"/>
                  <a:lumOff val="25000"/>
                </a:prstClr>
              </a:solidFill>
            </a:endParaRPr>
          </a:p>
          <a:p>
            <a:pPr fontAlgn="base">
              <a:spcBef>
                <a:spcPct val="0"/>
              </a:spcBef>
              <a:spcAft>
                <a:spcPct val="0"/>
              </a:spcAft>
            </a:pPr>
            <a:r>
              <a:rPr lang="el-GR" sz="1400" dirty="0" smtClean="0">
                <a:solidFill>
                  <a:prstClr val="black">
                    <a:lumMod val="75000"/>
                    <a:lumOff val="25000"/>
                  </a:prstClr>
                </a:solidFill>
              </a:rPr>
              <a:t>Δεν επιτρέπεται η εμπορική χρήση του έργου.</a:t>
            </a:r>
            <a:endParaRPr lang="el-GR" sz="3200" dirty="0">
              <a:solidFill>
                <a:prstClr val="black"/>
              </a:solidFill>
            </a:endParaRPr>
          </a:p>
        </p:txBody>
      </p:sp>
      <p:sp>
        <p:nvSpPr>
          <p:cNvPr id="20" name="Rectangle 19"/>
          <p:cNvSpPr/>
          <p:nvPr/>
        </p:nvSpPr>
        <p:spPr>
          <a:xfrm>
            <a:off x="293932" y="2530497"/>
            <a:ext cx="1794299" cy="584775"/>
          </a:xfrm>
          <a:prstGeom prst="rect">
            <a:avLst/>
          </a:prstGeom>
        </p:spPr>
        <p:txBody>
          <a:bodyPr wrap="square">
            <a:spAutoFit/>
          </a:bodyPr>
          <a:lstStyle/>
          <a:p>
            <a:pPr algn="r" fontAlgn="base">
              <a:spcBef>
                <a:spcPct val="0"/>
              </a:spcBef>
              <a:spcAft>
                <a:spcPct val="0"/>
              </a:spcAft>
            </a:pPr>
            <a:r>
              <a:rPr lang="el-GR" sz="1400" dirty="0" smtClean="0">
                <a:solidFill>
                  <a:prstClr val="black">
                    <a:lumMod val="75000"/>
                    <a:lumOff val="25000"/>
                  </a:prstClr>
                </a:solidFill>
              </a:rPr>
              <a:t>διαθέσιμο με άδεια </a:t>
            </a:r>
            <a:r>
              <a:rPr lang="en-US" dirty="0" smtClean="0">
                <a:solidFill>
                  <a:prstClr val="black">
                    <a:lumMod val="75000"/>
                    <a:lumOff val="25000"/>
                  </a:prstClr>
                </a:solidFill>
              </a:rPr>
              <a:t>CC-BY-ND</a:t>
            </a:r>
            <a:endParaRPr lang="el-GR" dirty="0">
              <a:solidFill>
                <a:prstClr val="black">
                  <a:lumMod val="75000"/>
                  <a:lumOff val="25000"/>
                </a:prstClr>
              </a:solidFill>
            </a:endParaRPr>
          </a:p>
        </p:txBody>
      </p:sp>
      <p:sp>
        <p:nvSpPr>
          <p:cNvPr id="21" name="Rectangle 20"/>
          <p:cNvSpPr/>
          <p:nvPr/>
        </p:nvSpPr>
        <p:spPr>
          <a:xfrm>
            <a:off x="2088230" y="2561274"/>
            <a:ext cx="6624736" cy="523220"/>
          </a:xfrm>
          <a:prstGeom prst="rect">
            <a:avLst/>
          </a:prstGeom>
        </p:spPr>
        <p:txBody>
          <a:bodyPr wrap="square">
            <a:spAutoFit/>
          </a:bodyPr>
          <a:lstStyle/>
          <a:p>
            <a:pPr fontAlgn="base">
              <a:spcBef>
                <a:spcPct val="0"/>
              </a:spcBef>
              <a:spcAft>
                <a:spcPct val="0"/>
              </a:spcAft>
            </a:pPr>
            <a:r>
              <a:rPr lang="el-GR" sz="1400" dirty="0">
                <a:solidFill>
                  <a:prstClr val="black">
                    <a:lumMod val="75000"/>
                    <a:lumOff val="25000"/>
                  </a:prstClr>
                </a:solidFill>
              </a:rPr>
              <a:t>Επιτρέπεται η επαναχρησιμοποίηση του έργου με αναφορά του </a:t>
            </a:r>
            <a:r>
              <a:rPr lang="el-GR" sz="1400" dirty="0" smtClean="0">
                <a:solidFill>
                  <a:prstClr val="black">
                    <a:lumMod val="75000"/>
                    <a:lumOff val="25000"/>
                  </a:prstClr>
                </a:solidFill>
              </a:rPr>
              <a:t>δημιουργού. </a:t>
            </a:r>
          </a:p>
          <a:p>
            <a:pPr fontAlgn="base">
              <a:spcBef>
                <a:spcPct val="0"/>
              </a:spcBef>
              <a:spcAft>
                <a:spcPct val="0"/>
              </a:spcAft>
            </a:pPr>
            <a:r>
              <a:rPr lang="el-GR" sz="1400" dirty="0" smtClean="0">
                <a:solidFill>
                  <a:prstClr val="black">
                    <a:lumMod val="75000"/>
                    <a:lumOff val="25000"/>
                  </a:prstClr>
                </a:solidFill>
              </a:rPr>
              <a:t>Δεν </a:t>
            </a:r>
            <a:r>
              <a:rPr lang="el-GR" sz="1400" dirty="0">
                <a:solidFill>
                  <a:prstClr val="black">
                    <a:lumMod val="75000"/>
                    <a:lumOff val="25000"/>
                  </a:prstClr>
                </a:solidFill>
              </a:rPr>
              <a:t>επιτρέπεται η </a:t>
            </a:r>
            <a:r>
              <a:rPr lang="el-GR" sz="1400" dirty="0" smtClean="0">
                <a:solidFill>
                  <a:prstClr val="black">
                    <a:lumMod val="75000"/>
                    <a:lumOff val="25000"/>
                  </a:prstClr>
                </a:solidFill>
              </a:rPr>
              <a:t>δημιουργία παραγώγων του έργου.</a:t>
            </a:r>
            <a:endParaRPr lang="el-GR" sz="1400" dirty="0">
              <a:solidFill>
                <a:prstClr val="black">
                  <a:lumMod val="75000"/>
                  <a:lumOff val="25000"/>
                </a:prstClr>
              </a:solidFill>
            </a:endParaRPr>
          </a:p>
        </p:txBody>
      </p:sp>
      <p:sp>
        <p:nvSpPr>
          <p:cNvPr id="22" name="Rectangle 21"/>
          <p:cNvSpPr/>
          <p:nvPr/>
        </p:nvSpPr>
        <p:spPr>
          <a:xfrm>
            <a:off x="405954" y="4513900"/>
            <a:ext cx="1682277" cy="584775"/>
          </a:xfrm>
          <a:prstGeom prst="rect">
            <a:avLst/>
          </a:prstGeom>
        </p:spPr>
        <p:txBody>
          <a:bodyPr wrap="square">
            <a:spAutoFit/>
          </a:bodyPr>
          <a:lstStyle/>
          <a:p>
            <a:pPr algn="r" fontAlgn="base">
              <a:spcBef>
                <a:spcPct val="0"/>
              </a:spcBef>
              <a:spcAft>
                <a:spcPct val="0"/>
              </a:spcAft>
            </a:pPr>
            <a:r>
              <a:rPr lang="el-GR" sz="1400" dirty="0" smtClean="0">
                <a:solidFill>
                  <a:prstClr val="black">
                    <a:lumMod val="75000"/>
                    <a:lumOff val="25000"/>
                  </a:prstClr>
                </a:solidFill>
              </a:rPr>
              <a:t>διαθέσιμο με άδεια </a:t>
            </a:r>
            <a:r>
              <a:rPr lang="en-US" dirty="0" smtClean="0">
                <a:solidFill>
                  <a:prstClr val="black">
                    <a:lumMod val="75000"/>
                    <a:lumOff val="25000"/>
                  </a:prstClr>
                </a:solidFill>
              </a:rPr>
              <a:t>CC-BY</a:t>
            </a:r>
            <a:r>
              <a:rPr lang="el-GR" dirty="0" smtClean="0">
                <a:solidFill>
                  <a:prstClr val="black">
                    <a:lumMod val="75000"/>
                    <a:lumOff val="25000"/>
                  </a:prstClr>
                </a:solidFill>
              </a:rPr>
              <a:t>-</a:t>
            </a:r>
            <a:r>
              <a:rPr lang="en-US" dirty="0" smtClean="0">
                <a:solidFill>
                  <a:prstClr val="black">
                    <a:lumMod val="75000"/>
                    <a:lumOff val="25000"/>
                  </a:prstClr>
                </a:solidFill>
              </a:rPr>
              <a:t>NC-ND</a:t>
            </a:r>
            <a:endParaRPr lang="el-GR" dirty="0">
              <a:solidFill>
                <a:prstClr val="black">
                  <a:lumMod val="75000"/>
                  <a:lumOff val="25000"/>
                </a:prstClr>
              </a:solidFill>
            </a:endParaRPr>
          </a:p>
        </p:txBody>
      </p:sp>
      <p:sp>
        <p:nvSpPr>
          <p:cNvPr id="23" name="Rectangle 22"/>
          <p:cNvSpPr/>
          <p:nvPr/>
        </p:nvSpPr>
        <p:spPr>
          <a:xfrm>
            <a:off x="2088230" y="4544678"/>
            <a:ext cx="7062962" cy="523220"/>
          </a:xfrm>
          <a:prstGeom prst="rect">
            <a:avLst/>
          </a:prstGeom>
        </p:spPr>
        <p:txBody>
          <a:bodyPr wrap="square">
            <a:spAutoFit/>
          </a:bodyPr>
          <a:lstStyle/>
          <a:p>
            <a:pPr fontAlgn="base">
              <a:spcBef>
                <a:spcPct val="0"/>
              </a:spcBef>
              <a:spcAft>
                <a:spcPct val="0"/>
              </a:spcAft>
            </a:pPr>
            <a:r>
              <a:rPr lang="el-GR" sz="1400" dirty="0" smtClean="0">
                <a:solidFill>
                  <a:prstClr val="black">
                    <a:lumMod val="75000"/>
                    <a:lumOff val="25000"/>
                  </a:prstClr>
                </a:solidFill>
              </a:rPr>
              <a:t>Επιτρέπεται η επαναχρησιμοποίηση του έργου με αναφορά του δημιουργού</a:t>
            </a:r>
            <a:r>
              <a:rPr lang="en-US" sz="1400" dirty="0" smtClean="0">
                <a:solidFill>
                  <a:prstClr val="black">
                    <a:lumMod val="75000"/>
                    <a:lumOff val="25000"/>
                  </a:prstClr>
                </a:solidFill>
              </a:rPr>
              <a:t>.</a:t>
            </a:r>
          </a:p>
          <a:p>
            <a:pPr fontAlgn="base">
              <a:spcBef>
                <a:spcPct val="0"/>
              </a:spcBef>
              <a:spcAft>
                <a:spcPct val="0"/>
              </a:spcAft>
            </a:pPr>
            <a:r>
              <a:rPr lang="el-GR" sz="1400" dirty="0" smtClean="0">
                <a:solidFill>
                  <a:prstClr val="black">
                    <a:lumMod val="75000"/>
                    <a:lumOff val="25000"/>
                  </a:prstClr>
                </a:solidFill>
              </a:rPr>
              <a:t>Δεν επιτρέπεται η εμπορική χρήση του έργου</a:t>
            </a:r>
            <a:r>
              <a:rPr lang="en-US" sz="1400" dirty="0" smtClean="0">
                <a:solidFill>
                  <a:prstClr val="black">
                    <a:lumMod val="75000"/>
                    <a:lumOff val="25000"/>
                  </a:prstClr>
                </a:solidFill>
              </a:rPr>
              <a:t> </a:t>
            </a:r>
            <a:r>
              <a:rPr lang="el-GR" sz="1400" dirty="0" smtClean="0">
                <a:solidFill>
                  <a:prstClr val="black">
                    <a:lumMod val="75000"/>
                    <a:lumOff val="25000"/>
                  </a:prstClr>
                </a:solidFill>
              </a:rPr>
              <a:t>και η δημιουργία παραγώγων του.</a:t>
            </a:r>
            <a:endParaRPr lang="el-GR" sz="3200" dirty="0">
              <a:solidFill>
                <a:prstClr val="black"/>
              </a:solidFill>
            </a:endParaRPr>
          </a:p>
        </p:txBody>
      </p:sp>
      <p:sp>
        <p:nvSpPr>
          <p:cNvPr id="24" name="Rectangle 23"/>
          <p:cNvSpPr/>
          <p:nvPr/>
        </p:nvSpPr>
        <p:spPr>
          <a:xfrm>
            <a:off x="0" y="5112000"/>
            <a:ext cx="2088231" cy="584775"/>
          </a:xfrm>
          <a:prstGeom prst="rect">
            <a:avLst/>
          </a:prstGeom>
        </p:spPr>
        <p:txBody>
          <a:bodyPr wrap="square">
            <a:spAutoFit/>
          </a:bodyPr>
          <a:lstStyle/>
          <a:p>
            <a:pPr algn="r" fontAlgn="base">
              <a:spcBef>
                <a:spcPct val="0"/>
              </a:spcBef>
              <a:spcAft>
                <a:spcPct val="0"/>
              </a:spcAft>
            </a:pPr>
            <a:r>
              <a:rPr lang="el-GR" sz="1400" dirty="0">
                <a:solidFill>
                  <a:prstClr val="black">
                    <a:lumMod val="75000"/>
                    <a:lumOff val="25000"/>
                  </a:prstClr>
                </a:solidFill>
              </a:rPr>
              <a:t>διαθέσιμο με </a:t>
            </a:r>
            <a:r>
              <a:rPr lang="el-GR" sz="1400" dirty="0" smtClean="0">
                <a:solidFill>
                  <a:prstClr val="black">
                    <a:lumMod val="75000"/>
                    <a:lumOff val="25000"/>
                  </a:prstClr>
                </a:solidFill>
              </a:rPr>
              <a:t>άδεια </a:t>
            </a:r>
          </a:p>
          <a:p>
            <a:pPr algn="r" fontAlgn="base">
              <a:spcBef>
                <a:spcPct val="0"/>
              </a:spcBef>
              <a:spcAft>
                <a:spcPct val="0"/>
              </a:spcAft>
            </a:pPr>
            <a:r>
              <a:rPr lang="en-US" dirty="0" smtClean="0">
                <a:solidFill>
                  <a:prstClr val="black">
                    <a:lumMod val="75000"/>
                    <a:lumOff val="25000"/>
                  </a:prstClr>
                </a:solidFill>
              </a:rPr>
              <a:t>CC0 </a:t>
            </a:r>
            <a:r>
              <a:rPr lang="en-US" dirty="0">
                <a:solidFill>
                  <a:prstClr val="black">
                    <a:lumMod val="75000"/>
                    <a:lumOff val="25000"/>
                  </a:prstClr>
                </a:solidFill>
              </a:rPr>
              <a:t>Public Domain</a:t>
            </a:r>
            <a:endParaRPr lang="el-GR" dirty="0">
              <a:solidFill>
                <a:prstClr val="black">
                  <a:lumMod val="75000"/>
                  <a:lumOff val="25000"/>
                </a:prstClr>
              </a:solidFill>
            </a:endParaRPr>
          </a:p>
        </p:txBody>
      </p:sp>
      <p:sp>
        <p:nvSpPr>
          <p:cNvPr id="25" name="Rectangle 24"/>
          <p:cNvSpPr/>
          <p:nvPr/>
        </p:nvSpPr>
        <p:spPr>
          <a:xfrm>
            <a:off x="0" y="5791105"/>
            <a:ext cx="2088231" cy="307777"/>
          </a:xfrm>
          <a:prstGeom prst="rect">
            <a:avLst/>
          </a:prstGeom>
        </p:spPr>
        <p:txBody>
          <a:bodyPr wrap="square">
            <a:spAutoFit/>
          </a:bodyPr>
          <a:lstStyle/>
          <a:p>
            <a:pPr algn="r" fontAlgn="base">
              <a:spcBef>
                <a:spcPct val="0"/>
              </a:spcBef>
              <a:spcAft>
                <a:spcPct val="0"/>
              </a:spcAft>
            </a:pPr>
            <a:r>
              <a:rPr lang="el-GR" sz="1400" dirty="0">
                <a:solidFill>
                  <a:prstClr val="black">
                    <a:lumMod val="75000"/>
                    <a:lumOff val="25000"/>
                  </a:prstClr>
                </a:solidFill>
              </a:rPr>
              <a:t>διαθέσιμο </a:t>
            </a:r>
            <a:r>
              <a:rPr lang="el-GR" sz="1400" dirty="0" smtClean="0">
                <a:solidFill>
                  <a:prstClr val="black">
                    <a:lumMod val="75000"/>
                    <a:lumOff val="25000"/>
                  </a:prstClr>
                </a:solidFill>
              </a:rPr>
              <a:t>ως κοινό κτήμα</a:t>
            </a:r>
            <a:endParaRPr lang="el-GR" dirty="0">
              <a:solidFill>
                <a:prstClr val="black">
                  <a:lumMod val="75000"/>
                  <a:lumOff val="25000"/>
                </a:prstClr>
              </a:solidFill>
            </a:endParaRPr>
          </a:p>
        </p:txBody>
      </p:sp>
      <p:sp>
        <p:nvSpPr>
          <p:cNvPr id="26" name="Rectangle 25"/>
          <p:cNvSpPr/>
          <p:nvPr/>
        </p:nvSpPr>
        <p:spPr>
          <a:xfrm>
            <a:off x="2088000" y="5112000"/>
            <a:ext cx="7062962" cy="523220"/>
          </a:xfrm>
          <a:prstGeom prst="rect">
            <a:avLst/>
          </a:prstGeom>
        </p:spPr>
        <p:txBody>
          <a:bodyPr wrap="square">
            <a:spAutoFit/>
          </a:bodyPr>
          <a:lstStyle/>
          <a:p>
            <a:pPr fontAlgn="base">
              <a:spcBef>
                <a:spcPct val="0"/>
              </a:spcBef>
              <a:spcAft>
                <a:spcPct val="0"/>
              </a:spcAft>
            </a:pPr>
            <a:r>
              <a:rPr lang="el-GR" sz="1400" dirty="0" smtClean="0">
                <a:solidFill>
                  <a:prstClr val="black">
                    <a:lumMod val="75000"/>
                    <a:lumOff val="25000"/>
                  </a:prstClr>
                </a:solidFill>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endParaRPr>
          </a:p>
        </p:txBody>
      </p:sp>
      <p:sp>
        <p:nvSpPr>
          <p:cNvPr id="27" name="Rectangle 26"/>
          <p:cNvSpPr/>
          <p:nvPr/>
        </p:nvSpPr>
        <p:spPr>
          <a:xfrm>
            <a:off x="2088231" y="5688000"/>
            <a:ext cx="7062962" cy="523220"/>
          </a:xfrm>
          <a:prstGeom prst="rect">
            <a:avLst/>
          </a:prstGeom>
        </p:spPr>
        <p:txBody>
          <a:bodyPr wrap="square">
            <a:spAutoFit/>
          </a:bodyPr>
          <a:lstStyle/>
          <a:p>
            <a:pPr fontAlgn="base">
              <a:spcBef>
                <a:spcPct val="0"/>
              </a:spcBef>
              <a:spcAft>
                <a:spcPct val="0"/>
              </a:spcAft>
            </a:pPr>
            <a:r>
              <a:rPr lang="el-GR" sz="1400" dirty="0" smtClean="0">
                <a:solidFill>
                  <a:prstClr val="black">
                    <a:lumMod val="75000"/>
                    <a:lumOff val="25000"/>
                  </a:prstClr>
                </a:solidFill>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endParaRPr>
          </a:p>
        </p:txBody>
      </p:sp>
      <p:sp>
        <p:nvSpPr>
          <p:cNvPr id="28" name="Rectangle 27"/>
          <p:cNvSpPr/>
          <p:nvPr/>
        </p:nvSpPr>
        <p:spPr>
          <a:xfrm>
            <a:off x="0" y="6334511"/>
            <a:ext cx="2088231" cy="307777"/>
          </a:xfrm>
          <a:prstGeom prst="rect">
            <a:avLst/>
          </a:prstGeom>
        </p:spPr>
        <p:txBody>
          <a:bodyPr wrap="square">
            <a:spAutoFit/>
          </a:bodyPr>
          <a:lstStyle/>
          <a:p>
            <a:pPr algn="r" fontAlgn="base">
              <a:spcBef>
                <a:spcPct val="0"/>
              </a:spcBef>
              <a:spcAft>
                <a:spcPct val="0"/>
              </a:spcAft>
            </a:pPr>
            <a:r>
              <a:rPr lang="el-GR" sz="1400" dirty="0" smtClean="0">
                <a:solidFill>
                  <a:prstClr val="black">
                    <a:lumMod val="75000"/>
                    <a:lumOff val="25000"/>
                  </a:prstClr>
                </a:solidFill>
              </a:rPr>
              <a:t>χωρίς σήμανση</a:t>
            </a:r>
            <a:endParaRPr lang="el-GR" dirty="0">
              <a:solidFill>
                <a:prstClr val="black">
                  <a:lumMod val="75000"/>
                  <a:lumOff val="25000"/>
                </a:prstClr>
              </a:solidFill>
            </a:endParaRPr>
          </a:p>
        </p:txBody>
      </p:sp>
      <p:sp>
        <p:nvSpPr>
          <p:cNvPr id="29" name="Rectangle 28"/>
          <p:cNvSpPr/>
          <p:nvPr/>
        </p:nvSpPr>
        <p:spPr>
          <a:xfrm>
            <a:off x="2088231" y="6334512"/>
            <a:ext cx="7062962" cy="307777"/>
          </a:xfrm>
          <a:prstGeom prst="rect">
            <a:avLst/>
          </a:prstGeom>
        </p:spPr>
        <p:txBody>
          <a:bodyPr wrap="square">
            <a:spAutoFit/>
          </a:bodyPr>
          <a:lstStyle/>
          <a:p>
            <a:pPr fontAlgn="base">
              <a:spcBef>
                <a:spcPct val="0"/>
              </a:spcBef>
              <a:spcAft>
                <a:spcPct val="0"/>
              </a:spcAft>
            </a:pPr>
            <a:r>
              <a:rPr lang="el-GR" sz="1400" dirty="0" smtClean="0">
                <a:solidFill>
                  <a:prstClr val="black">
                    <a:lumMod val="75000"/>
                    <a:lumOff val="25000"/>
                  </a:prstClr>
                </a:solidFill>
              </a:rPr>
              <a:t>Συνήθως δεν επιτρέπεται η επαναχρησιμοποίηση του έργου.</a:t>
            </a:r>
            <a:endParaRPr lang="en-US" sz="1400" dirty="0" smtClean="0">
              <a:solidFill>
                <a:prstClr val="black">
                  <a:lumMod val="75000"/>
                  <a:lumOff val="25000"/>
                </a:prstClr>
              </a:solidFill>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80609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a:t>
            </a:r>
            <a:r>
              <a:rPr lang="el-GR" sz="2000" dirty="0" smtClean="0"/>
              <a:t>περιεχομένου από τα ακόλουθα έργα</a:t>
            </a:r>
            <a:r>
              <a:rPr lang="en-US" sz="2000" dirty="0" smtClean="0"/>
              <a:t>:</a:t>
            </a:r>
            <a:endParaRPr lang="el-GR" sz="2000" dirty="0" smtClean="0"/>
          </a:p>
          <a:p>
            <a:pPr marL="457200" lvl="0" indent="-457200">
              <a:buFont typeface="+mj-lt"/>
              <a:buAutoNum type="arabicPeriod"/>
            </a:pPr>
            <a:r>
              <a:rPr lang="en-GB" sz="2000" dirty="0"/>
              <a:t>Roberts, J.C. (1996), The Chemistry of Paper, The Royal Society of Chemistry, Cambridge, UK.</a:t>
            </a:r>
            <a:endParaRPr lang="el-GR" sz="2000" dirty="0"/>
          </a:p>
          <a:p>
            <a:pPr marL="457200" lvl="0" indent="-457200">
              <a:buFont typeface="+mj-lt"/>
              <a:buAutoNum type="arabicPeriod"/>
            </a:pPr>
            <a:r>
              <a:rPr lang="el-GR" sz="2000" dirty="0"/>
              <a:t>Γ.Ν. </a:t>
            </a:r>
            <a:r>
              <a:rPr lang="el-GR" sz="2000" dirty="0" err="1"/>
              <a:t>Καρακασίδης</a:t>
            </a:r>
            <a:r>
              <a:rPr lang="el-GR" sz="2000" dirty="0"/>
              <a:t>, Εργαστηριακές Ασκήσεις Υλικών Ι, Τμήμα Τεχνολογίας Γραφικών Τεχνών, ΤΕΙ Αθήνας, 1997.</a:t>
            </a:r>
            <a:endParaRPr lang="en-US" sz="2000" dirty="0"/>
          </a:p>
          <a:p>
            <a:pPr marL="457200" lvl="0" indent="-457200">
              <a:buFont typeface="+mj-lt"/>
              <a:buAutoNum type="arabicPeriod"/>
            </a:pPr>
            <a:r>
              <a:rPr lang="en-US" sz="2000" dirty="0"/>
              <a:t>ISO 535: Paper and Board--Determination of Water  Absorptiveness--Cobb Method</a:t>
            </a:r>
            <a:endParaRPr lang="el-GR" sz="2000" dirty="0"/>
          </a:p>
          <a:p>
            <a:pPr marL="457200" indent="-457200">
              <a:buFont typeface="+mj-lt"/>
              <a:buAutoNum type="arabicPeriod"/>
            </a:pPr>
            <a:r>
              <a:rPr lang="en-US" sz="2000" dirty="0">
                <a:hlinkClick r:id="rId3"/>
              </a:rPr>
              <a:t>meltko.com.gr</a:t>
            </a:r>
            <a:r>
              <a:rPr lang="el-GR" sz="2000" dirty="0"/>
              <a:t> </a:t>
            </a:r>
            <a:endParaRPr lang="el-GR" sz="2000" dirty="0"/>
          </a:p>
        </p:txBody>
      </p:sp>
    </p:spTree>
    <p:extLst>
      <p:ext uri="{BB962C8B-B14F-4D97-AF65-F5344CB8AC3E}">
        <p14:creationId xmlns:p14="http://schemas.microsoft.com/office/powerpoint/2010/main" val="29010091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30753108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2183052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a:bodyPr>
          <a:lstStyle/>
          <a:p>
            <a:r>
              <a:rPr lang="el-GR" sz="2800" dirty="0" smtClean="0"/>
              <a:t>Σε </a:t>
            </a:r>
            <a:r>
              <a:rPr lang="el-GR" sz="2800" dirty="0"/>
              <a:t>αυτό το σημείο δίνεται και ο ορισμός της απορρόφησης νερού όπως ορίζεται στο ΕΛΟΤ </a:t>
            </a:r>
            <a:r>
              <a:rPr lang="el-GR" sz="2800" dirty="0" smtClean="0"/>
              <a:t>256.</a:t>
            </a:r>
          </a:p>
          <a:p>
            <a:r>
              <a:rPr lang="el-GR" sz="2800" dirty="0" smtClean="0"/>
              <a:t>Απορρόφηση </a:t>
            </a:r>
            <a:r>
              <a:rPr lang="el-GR" sz="2800" dirty="0"/>
              <a:t>νερού από χαρτί ή χαρτόνι ορίζεται η μάζα του νερού σε γραμμάρια που απορροφάται από 1 </a:t>
            </a:r>
            <a:r>
              <a:rPr lang="en-US" sz="2800" dirty="0"/>
              <a:t>m</a:t>
            </a:r>
            <a:r>
              <a:rPr lang="el-GR" sz="2800" baseline="30000" dirty="0"/>
              <a:t>2</a:t>
            </a:r>
            <a:r>
              <a:rPr lang="el-GR" sz="2800" dirty="0"/>
              <a:t> χαρτιού ή χαρτονιού σε καθορισμένο χρόνο, κάτω από υδροστατικό ύψος 1 </a:t>
            </a:r>
            <a:r>
              <a:rPr lang="en-US" sz="2800" dirty="0"/>
              <a:t>cm</a:t>
            </a:r>
            <a:r>
              <a:rPr lang="el-GR" sz="2800" dirty="0"/>
              <a:t> και σε θερμοκρασία 20 ± 1 </a:t>
            </a:r>
            <a:r>
              <a:rPr lang="el-GR" sz="2800" baseline="30000" dirty="0"/>
              <a:t>ο</a:t>
            </a:r>
            <a:r>
              <a:rPr lang="en-US" sz="2800" dirty="0"/>
              <a:t>C</a:t>
            </a:r>
            <a:r>
              <a:rPr lang="el-GR" sz="2800" dirty="0"/>
              <a:t>, ή σε κάποια άλλη θερμοκρασία.</a:t>
            </a:r>
          </a:p>
          <a:p>
            <a:endParaRPr lang="el-GR"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Autofit/>
          </a:bodyPr>
          <a:lstStyle/>
          <a:p>
            <a:r>
              <a:rPr lang="el-GR" sz="2400" dirty="0"/>
              <a:t>Ο έλεγχος λοιπόν της απορροφητικότητας κρίνεται απαραίτητος ιδιαίτερα όταν το χαρτί πρόκειται να βρει εφαρμογές που περιλαμβάνουν την εκτύπωση και την γραφή, όπου η επιδεκτικότητα (</a:t>
            </a:r>
            <a:r>
              <a:rPr lang="en-US" sz="2400" dirty="0"/>
              <a:t>receptivity</a:t>
            </a:r>
            <a:r>
              <a:rPr lang="el-GR" sz="2400" dirty="0"/>
              <a:t>) της μελάνης και η ποιότητα της εικόνας είναι </a:t>
            </a:r>
            <a:r>
              <a:rPr lang="el-GR" sz="2400" dirty="0" smtClean="0"/>
              <a:t>σημαντικές.</a:t>
            </a:r>
          </a:p>
          <a:p>
            <a:r>
              <a:rPr lang="el-GR" sz="2400" dirty="0" smtClean="0"/>
              <a:t>Με </a:t>
            </a:r>
            <a:r>
              <a:rPr lang="el-GR" sz="2400" dirty="0"/>
              <a:t>αυτό τον τρόπο δίνεται η δυνατότητα το μελάνι να μην διαποτίζει το χαρτί αλλά να εφαρμόζεται μόνο στις επιθυμητές </a:t>
            </a:r>
            <a:r>
              <a:rPr lang="el-GR" sz="2400" dirty="0" smtClean="0"/>
              <a:t>περιοχές.</a:t>
            </a:r>
          </a:p>
          <a:p>
            <a:r>
              <a:rPr lang="el-GR" sz="2400" dirty="0" smtClean="0"/>
              <a:t>Η </a:t>
            </a:r>
            <a:r>
              <a:rPr lang="el-GR" sz="2400" dirty="0"/>
              <a:t>επιφάνεια δε του χαρτιού όπως εξέρχεται από την </a:t>
            </a:r>
            <a:r>
              <a:rPr lang="el-GR" sz="2400" dirty="0" err="1"/>
              <a:t>χαρτοποιητική</a:t>
            </a:r>
            <a:r>
              <a:rPr lang="el-GR" sz="2400" dirty="0"/>
              <a:t> μηχανή είναι ελαφρώς άγρια και ανομοιογενής, γεγονός που οδηγεί στην απαίτηση της βελτίωσης των επιφανειακών ιδιοτήτων του.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a:bodyPr>
          <a:lstStyle/>
          <a:p>
            <a:r>
              <a:rPr lang="el-GR" sz="2400" dirty="0"/>
              <a:t>Γι αυτό είναι σημαντικό και τα χαρτόνια να υφίστανται αδιαβροχοποίηση, επίχριση και άλλες επιφανειακές κατεργασίες, ώστε να αποκτήσουν ομαλή επιφάνεια, ικανοποιητική συμπεριφορά στην εκτύπωση αλλά και άλλες ιδιότητες, ανάλογα με τη χρήση </a:t>
            </a:r>
            <a:r>
              <a:rPr lang="el-GR" sz="2400" dirty="0" smtClean="0"/>
              <a:t>τους.</a:t>
            </a:r>
          </a:p>
          <a:p>
            <a:r>
              <a:rPr lang="el-GR" sz="2400" dirty="0" smtClean="0"/>
              <a:t>Τέλος</a:t>
            </a:r>
            <a:r>
              <a:rPr lang="el-GR" sz="2400" dirty="0"/>
              <a:t>, δίνεται η δυνατότητα στο χαρτόνι να βρει εφαρμογή στην συσκευασία υγρών σωμάτων μια και του προσδίδεται αντοχή στην υγρασία και στα έλαια. Επίσης, γίνεται σαφές ότι με την αδιαβροχοποίηση επιτρέπεται η διατήρηση της </a:t>
            </a:r>
            <a:r>
              <a:rPr lang="el-GR" sz="2400" dirty="0" err="1"/>
              <a:t>διαστασιακής</a:t>
            </a:r>
            <a:r>
              <a:rPr lang="el-GR" sz="2400" dirty="0"/>
              <a:t> σταθερότητας του χαρτιού. </a:t>
            </a:r>
          </a:p>
          <a:p>
            <a:endParaRPr lang="el-GR"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55000" lnSpcReduction="20000"/>
          </a:bodyPr>
          <a:lstStyle/>
          <a:p>
            <a:pPr>
              <a:lnSpc>
                <a:spcPct val="120000"/>
              </a:lnSpc>
            </a:pPr>
            <a:r>
              <a:rPr lang="el-GR" dirty="0"/>
              <a:t>Η βελτίωση των επιφανειακών ιδιοτήτων επιτυγχάνεται με δύο </a:t>
            </a:r>
            <a:r>
              <a:rPr lang="el-GR" dirty="0" smtClean="0"/>
              <a:t>τρόπους.</a:t>
            </a:r>
          </a:p>
          <a:p>
            <a:pPr>
              <a:lnSpc>
                <a:spcPct val="120000"/>
              </a:lnSpc>
            </a:pPr>
            <a:r>
              <a:rPr lang="el-GR" dirty="0" smtClean="0"/>
              <a:t>Ο </a:t>
            </a:r>
            <a:r>
              <a:rPr lang="el-GR" dirty="0">
                <a:solidFill>
                  <a:schemeClr val="accent6">
                    <a:lumMod val="75000"/>
                  </a:schemeClr>
                </a:solidFill>
              </a:rPr>
              <a:t>πρώτος</a:t>
            </a:r>
            <a:r>
              <a:rPr lang="el-GR" dirty="0"/>
              <a:t> από αυτούς είναι η επιφανειακή αδιαβροχοποίηση που πραγματοποιείται κατά την διάρκεια της παραγωγής του χαρτιού (</a:t>
            </a:r>
            <a:r>
              <a:rPr lang="en-US" dirty="0"/>
              <a:t>on</a:t>
            </a:r>
            <a:r>
              <a:rPr lang="el-GR" dirty="0"/>
              <a:t>-</a:t>
            </a:r>
            <a:r>
              <a:rPr lang="en-US" dirty="0"/>
              <a:t>machine</a:t>
            </a:r>
            <a:r>
              <a:rPr lang="el-GR" dirty="0"/>
              <a:t>) αφού το φύλλο έχει διέλθει από το τμήμα </a:t>
            </a:r>
            <a:r>
              <a:rPr lang="el-GR" dirty="0" smtClean="0"/>
              <a:t>ξήρανσης.</a:t>
            </a:r>
          </a:p>
          <a:p>
            <a:pPr>
              <a:lnSpc>
                <a:spcPct val="120000"/>
              </a:lnSpc>
            </a:pPr>
            <a:r>
              <a:rPr lang="el-GR" dirty="0" smtClean="0"/>
              <a:t>Ο </a:t>
            </a:r>
            <a:r>
              <a:rPr lang="el-GR" dirty="0">
                <a:solidFill>
                  <a:schemeClr val="accent2">
                    <a:lumMod val="75000"/>
                  </a:schemeClr>
                </a:solidFill>
              </a:rPr>
              <a:t>δεύτερος</a:t>
            </a:r>
            <a:r>
              <a:rPr lang="el-GR" dirty="0"/>
              <a:t> τρόπος είναι η επικάλυψη (</a:t>
            </a:r>
            <a:r>
              <a:rPr lang="en-US" dirty="0"/>
              <a:t>coating</a:t>
            </a:r>
            <a:r>
              <a:rPr lang="el-GR" dirty="0"/>
              <a:t>) που πραγματοποιείται ως μία ξεχωριστή διαδικασία εκτός της </a:t>
            </a:r>
            <a:r>
              <a:rPr lang="el-GR" dirty="0" err="1"/>
              <a:t>χαρτοποιητικής</a:t>
            </a:r>
            <a:r>
              <a:rPr lang="el-GR" dirty="0"/>
              <a:t> μηχανής (</a:t>
            </a:r>
            <a:r>
              <a:rPr lang="en-US" dirty="0"/>
              <a:t>off</a:t>
            </a:r>
            <a:r>
              <a:rPr lang="el-GR" dirty="0"/>
              <a:t>-</a:t>
            </a:r>
            <a:r>
              <a:rPr lang="en-US" dirty="0"/>
              <a:t>machine</a:t>
            </a:r>
            <a:r>
              <a:rPr lang="el-GR" dirty="0" smtClean="0"/>
              <a:t>).</a:t>
            </a:r>
          </a:p>
          <a:p>
            <a:pPr>
              <a:lnSpc>
                <a:spcPct val="120000"/>
              </a:lnSpc>
            </a:pPr>
            <a:r>
              <a:rPr lang="el-GR" dirty="0" smtClean="0"/>
              <a:t>Η </a:t>
            </a:r>
            <a:r>
              <a:rPr lang="el-GR" dirty="0"/>
              <a:t>επιφανειακή αδιαβροχοποίηση του χαρτιού περιλαμβάνει την εφαρμογή ενός </a:t>
            </a:r>
            <a:r>
              <a:rPr lang="el-GR" dirty="0" err="1"/>
              <a:t>υδατοδιαλυτού</a:t>
            </a:r>
            <a:r>
              <a:rPr lang="el-GR" dirty="0"/>
              <a:t> πολυμερούς (κυρίως αμύλου ή ακόμη </a:t>
            </a:r>
            <a:r>
              <a:rPr lang="el-GR" dirty="0" err="1"/>
              <a:t>πολυβυνιλικής</a:t>
            </a:r>
            <a:r>
              <a:rPr lang="el-GR" dirty="0"/>
              <a:t> αλκοόλης </a:t>
            </a:r>
            <a:r>
              <a:rPr lang="en-US" dirty="0"/>
              <a:t>PVA </a:t>
            </a:r>
            <a:r>
              <a:rPr lang="el-GR" dirty="0"/>
              <a:t>ή ενός διαλυτού παραγώγου της κυτταρίνης π.χ. </a:t>
            </a:r>
            <a:r>
              <a:rPr lang="en-US" dirty="0"/>
              <a:t>CMC</a:t>
            </a:r>
            <a:r>
              <a:rPr lang="el-GR" dirty="0"/>
              <a:t>) στην επιφάνεια του φύλλου και δεν θα πρέπει να συνδέεται με την εσωτερική αδιαβροχοποίηση (</a:t>
            </a:r>
            <a:r>
              <a:rPr lang="en-US" dirty="0"/>
              <a:t>internal sizing</a:t>
            </a:r>
            <a:r>
              <a:rPr lang="el-GR" dirty="0"/>
              <a:t>, πρόκειται για αδιαβροχοποίηση που λαμβάνει χώρα συνολικά στην μάζα της </a:t>
            </a:r>
            <a:r>
              <a:rPr lang="el-GR" dirty="0" err="1"/>
              <a:t>χαρτόμαζας</a:t>
            </a:r>
            <a:r>
              <a:rPr lang="el-GR" dirty="0" smtClean="0"/>
              <a:t>).</a:t>
            </a:r>
            <a:endParaRPr lang="el-G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a:bodyPr>
          <a:lstStyle/>
          <a:p>
            <a:r>
              <a:rPr lang="en-US" sz="2400" dirty="0"/>
              <a:t>H </a:t>
            </a:r>
            <a:r>
              <a:rPr lang="el-GR" sz="2400" dirty="0"/>
              <a:t>υγρασία που λαμβάνεται στο στάδιο εφαρμογής του </a:t>
            </a:r>
            <a:r>
              <a:rPr lang="el-GR" sz="2400" dirty="0" err="1"/>
              <a:t>υδατοδιαλυτού</a:t>
            </a:r>
            <a:r>
              <a:rPr lang="el-GR" sz="2400" dirty="0"/>
              <a:t> πολυμερούς απομακρύνεται στην συνέχεια με συμπληρωματικά τμήματα </a:t>
            </a:r>
            <a:r>
              <a:rPr lang="el-GR" sz="2400" dirty="0" smtClean="0"/>
              <a:t>ξήρανσης.</a:t>
            </a:r>
          </a:p>
          <a:p>
            <a:r>
              <a:rPr lang="el-GR" sz="2400" dirty="0" smtClean="0"/>
              <a:t>Η </a:t>
            </a:r>
            <a:r>
              <a:rPr lang="el-GR" sz="2400" dirty="0"/>
              <a:t>διεργασία αυτή προσδίδει στο υπόστρωμα πλεονεκτήματα που αφορούν κυρίως τα εκτυπωτικά χαρακτηριστικά </a:t>
            </a:r>
            <a:r>
              <a:rPr lang="el-GR" sz="2400" dirty="0" smtClean="0"/>
              <a:t>του.</a:t>
            </a:r>
          </a:p>
          <a:p>
            <a:r>
              <a:rPr lang="el-GR" sz="2400" dirty="0" smtClean="0"/>
              <a:t>Από </a:t>
            </a:r>
            <a:r>
              <a:rPr lang="el-GR" sz="2400" dirty="0"/>
              <a:t>την άλλη πλευρά, η επικάλυψη – επίχριση (</a:t>
            </a:r>
            <a:r>
              <a:rPr lang="en-US" sz="2400" dirty="0"/>
              <a:t>coating</a:t>
            </a:r>
            <a:r>
              <a:rPr lang="el-GR" sz="2400" dirty="0"/>
              <a:t>) περιλαμβάνει την εφαρμογή ενός </a:t>
            </a:r>
            <a:r>
              <a:rPr lang="el-GR" sz="2400" dirty="0" err="1"/>
              <a:t>επικαλυπτικού</a:t>
            </a:r>
            <a:r>
              <a:rPr lang="el-GR" sz="2400" dirty="0"/>
              <a:t> μείγματος (επιχρίσματος) με βάση </a:t>
            </a:r>
            <a:r>
              <a:rPr lang="el-GR" sz="2400" dirty="0" err="1"/>
              <a:t>πιγμέντα</a:t>
            </a:r>
            <a:r>
              <a:rPr lang="el-GR" sz="2400" dirty="0"/>
              <a:t> στην επιφάνεια του χαρτιού σε μία διεργασία η οποία είναι ριζικά διαφορετική τόσο ως προς το αποτέλεσμα όσο και ως προς την τεχνολογία της εφαρμογής.</a:t>
            </a:r>
          </a:p>
          <a:p>
            <a:endParaRPr lang="el-GR"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09852" y="476672"/>
            <a:ext cx="4834880" cy="6240756"/>
          </a:xfrm>
        </p:spPr>
        <p:txBody>
          <a:bodyPr>
            <a:normAutofit fontScale="70000" lnSpcReduction="20000"/>
          </a:bodyPr>
          <a:lstStyle/>
          <a:p>
            <a:r>
              <a:rPr lang="el-GR" dirty="0"/>
              <a:t>Με την επιφανειακή αδιαβροχοποίηση παρέχεται ένα </a:t>
            </a:r>
            <a:r>
              <a:rPr lang="el-GR" dirty="0" err="1"/>
              <a:t>πολυμερικό</a:t>
            </a:r>
            <a:r>
              <a:rPr lang="el-GR" dirty="0"/>
              <a:t> φιλμ </a:t>
            </a:r>
            <a:r>
              <a:rPr lang="el-GR" dirty="0" err="1"/>
              <a:t>διαμέσω</a:t>
            </a:r>
            <a:r>
              <a:rPr lang="el-GR" dirty="0"/>
              <a:t> του οποίου οι ίνες της βάσης του </a:t>
            </a:r>
            <a:r>
              <a:rPr lang="el-GR" dirty="0" smtClean="0"/>
              <a:t>χαρτιού </a:t>
            </a:r>
            <a:r>
              <a:rPr lang="el-GR" dirty="0"/>
              <a:t>είναι πλήρως </a:t>
            </a:r>
            <a:r>
              <a:rPr lang="el-GR" dirty="0" smtClean="0"/>
              <a:t>ορατές.</a:t>
            </a:r>
          </a:p>
          <a:p>
            <a:pPr>
              <a:buNone/>
            </a:pPr>
            <a:endParaRPr lang="el-GR" dirty="0" smtClean="0"/>
          </a:p>
          <a:p>
            <a:r>
              <a:rPr lang="el-GR" dirty="0" smtClean="0"/>
              <a:t>Το </a:t>
            </a:r>
            <a:r>
              <a:rPr lang="el-GR" dirty="0"/>
              <a:t>φιλμ αυτό βοηθά στην στερέωση – συγχώνευση (</a:t>
            </a:r>
            <a:r>
              <a:rPr lang="en-US" dirty="0"/>
              <a:t>consolidate</a:t>
            </a:r>
            <a:r>
              <a:rPr lang="el-GR" dirty="0"/>
              <a:t>) των ινών και μειώνει την τάση τους για αποκόλληση (</a:t>
            </a:r>
            <a:r>
              <a:rPr lang="en-US" dirty="0"/>
              <a:t>picking</a:t>
            </a:r>
            <a:r>
              <a:rPr lang="el-GR" dirty="0"/>
              <a:t>) κατά την διάρκεια εκτυπωτικών </a:t>
            </a:r>
            <a:r>
              <a:rPr lang="el-GR" dirty="0" smtClean="0"/>
              <a:t>διεργασιών.</a:t>
            </a:r>
          </a:p>
          <a:p>
            <a:pPr>
              <a:buNone/>
            </a:pPr>
            <a:endParaRPr lang="el-GR" dirty="0" smtClean="0"/>
          </a:p>
          <a:p>
            <a:r>
              <a:rPr lang="el-GR" dirty="0" smtClean="0"/>
              <a:t>Η </a:t>
            </a:r>
            <a:r>
              <a:rPr lang="el-GR" dirty="0"/>
              <a:t>επίχριση από την άλλη πλευρά παρέχει μία επιφάνεια μέσω της οποίας οι ίνες της βάσης του χαρτιού είναι σε μεγάλο βαθμό μη ορατές και ο κύριος στόχος είναι η δημιουργία μιας επιφάνειας μεγάλης </a:t>
            </a:r>
            <a:r>
              <a:rPr lang="el-GR" dirty="0" smtClean="0"/>
              <a:t>ομαλότητας (Σχήμα 1).</a:t>
            </a:r>
            <a:endParaRPr lang="el-GR" dirty="0"/>
          </a:p>
          <a:p>
            <a:endParaRPr lang="el-GR" dirty="0"/>
          </a:p>
        </p:txBody>
      </p:sp>
      <p:pic>
        <p:nvPicPr>
          <p:cNvPr id="1026" name="Picture 2"/>
          <p:cNvPicPr>
            <a:picLocks noChangeAspect="1" noChangeArrowheads="1"/>
          </p:cNvPicPr>
          <p:nvPr/>
        </p:nvPicPr>
        <p:blipFill>
          <a:blip r:embed="rId2"/>
          <a:srcRect/>
          <a:stretch>
            <a:fillRect/>
          </a:stretch>
        </p:blipFill>
        <p:spPr bwMode="auto">
          <a:xfrm>
            <a:off x="5146105" y="0"/>
            <a:ext cx="3962399" cy="657227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95536" y="1196752"/>
            <a:ext cx="4104456" cy="3096344"/>
          </a:xfrm>
        </p:spPr>
        <p:txBody>
          <a:bodyPr>
            <a:noAutofit/>
          </a:bodyPr>
          <a:lstStyle/>
          <a:p>
            <a:r>
              <a:rPr lang="en-US" sz="2000" dirty="0"/>
              <a:t>H</a:t>
            </a:r>
            <a:r>
              <a:rPr lang="el-GR" sz="2000" dirty="0"/>
              <a:t> επιφανειακή αδιαβροχοποίηση που πραγματοποιείται κατά την διάρκεια της παραγωγής του χαρτιού (</a:t>
            </a:r>
            <a:r>
              <a:rPr lang="en-US" sz="2000" dirty="0"/>
              <a:t>on</a:t>
            </a:r>
            <a:r>
              <a:rPr lang="el-GR" sz="2000" dirty="0"/>
              <a:t>-</a:t>
            </a:r>
            <a:r>
              <a:rPr lang="en-US" sz="2000" dirty="0"/>
              <a:t>machine</a:t>
            </a:r>
            <a:r>
              <a:rPr lang="el-GR" sz="2000" dirty="0"/>
              <a:t>) είναι η πιο συνηθισμένη μέθοδος εφαρμογής του αιωρήματος των κατάλληλων αντιδραστηρίων επιφανειακής αδιαβροχοποίησης στην βάση του </a:t>
            </a:r>
            <a:r>
              <a:rPr lang="el-GR" sz="2000" dirty="0" smtClean="0"/>
              <a:t>χαρτιού.</a:t>
            </a:r>
          </a:p>
          <a:p>
            <a:pPr>
              <a:buNone/>
            </a:pPr>
            <a:endParaRPr lang="el-GR" sz="2000" dirty="0"/>
          </a:p>
        </p:txBody>
      </p:sp>
      <p:sp>
        <p:nvSpPr>
          <p:cNvPr id="2" name="Rectangle 1"/>
          <p:cNvSpPr/>
          <p:nvPr/>
        </p:nvSpPr>
        <p:spPr>
          <a:xfrm>
            <a:off x="395536" y="4293096"/>
            <a:ext cx="7272808" cy="1938992"/>
          </a:xfrm>
          <a:prstGeom prst="rect">
            <a:avLst/>
          </a:prstGeom>
        </p:spPr>
        <p:txBody>
          <a:bodyPr wrap="square">
            <a:spAutoFit/>
          </a:bodyPr>
          <a:lstStyle/>
          <a:p>
            <a:pPr marL="285750" indent="-285750">
              <a:buFont typeface="Arial" panose="020B0604020202020204" pitchFamily="34" charset="0"/>
              <a:buChar char="•"/>
            </a:pPr>
            <a:r>
              <a:rPr lang="el-GR" sz="2000" dirty="0"/>
              <a:t>Σε αυτή την φάση το χαρτί διέρχεται διαμέσου δύο ελαστικών ρόλων που βρίσκονται σε επαφή. Παράλληλα παρέχεται το αιώρημα αδιαβροχοποίησης όπου μέρος αυτού απορροφάται, ενώ το υπόλοιπο απομακρύνεται και επαναχρησιμοποιείται .</a:t>
            </a:r>
          </a:p>
          <a:p>
            <a:pPr marL="285750" indent="-285750">
              <a:buFont typeface="Arial" panose="020B0604020202020204" pitchFamily="34" charset="0"/>
              <a:buChar char="•"/>
            </a:pPr>
            <a:r>
              <a:rPr lang="el-GR" sz="2000" dirty="0"/>
              <a:t>Η διάταξη των κυλίνδρων μπορεί να είναι οριζόντια, κάθετη ή πλάγια.</a:t>
            </a:r>
          </a:p>
        </p:txBody>
      </p:sp>
      <p:grpSp>
        <p:nvGrpSpPr>
          <p:cNvPr id="22" name="Ομάδα 21"/>
          <p:cNvGrpSpPr/>
          <p:nvPr/>
        </p:nvGrpSpPr>
        <p:grpSpPr>
          <a:xfrm>
            <a:off x="4860032" y="997439"/>
            <a:ext cx="4104456" cy="2719593"/>
            <a:chOff x="4860032" y="997439"/>
            <a:chExt cx="4104456" cy="2719593"/>
          </a:xfrm>
        </p:grpSpPr>
        <p:sp>
          <p:nvSpPr>
            <p:cNvPr id="8" name="Ελεύθερη σχεδίαση 7"/>
            <p:cNvSpPr/>
            <p:nvPr/>
          </p:nvSpPr>
          <p:spPr>
            <a:xfrm>
              <a:off x="6274965" y="2059984"/>
              <a:ext cx="1434587" cy="1556163"/>
            </a:xfrm>
            <a:custGeom>
              <a:avLst/>
              <a:gdLst>
                <a:gd name="connsiteX0" fmla="*/ 75501 w 1434587"/>
                <a:gd name="connsiteY0" fmla="*/ 28875 h 1556163"/>
                <a:gd name="connsiteX1" fmla="*/ 318782 w 1434587"/>
                <a:gd name="connsiteY1" fmla="*/ 45653 h 1556163"/>
                <a:gd name="connsiteX2" fmla="*/ 528507 w 1434587"/>
                <a:gd name="connsiteY2" fmla="*/ 28875 h 1556163"/>
                <a:gd name="connsiteX3" fmla="*/ 679508 w 1434587"/>
                <a:gd name="connsiteY3" fmla="*/ 45653 h 1556163"/>
                <a:gd name="connsiteX4" fmla="*/ 956345 w 1434587"/>
                <a:gd name="connsiteY4" fmla="*/ 20486 h 1556163"/>
                <a:gd name="connsiteX5" fmla="*/ 1275127 w 1434587"/>
                <a:gd name="connsiteY5" fmla="*/ 12097 h 1556163"/>
                <a:gd name="connsiteX6" fmla="*/ 1434518 w 1434587"/>
                <a:gd name="connsiteY6" fmla="*/ 20486 h 1556163"/>
                <a:gd name="connsiteX7" fmla="*/ 1258349 w 1434587"/>
                <a:gd name="connsiteY7" fmla="*/ 255377 h 1556163"/>
                <a:gd name="connsiteX8" fmla="*/ 1124125 w 1434587"/>
                <a:gd name="connsiteY8" fmla="*/ 800662 h 1556163"/>
                <a:gd name="connsiteX9" fmla="*/ 746620 w 1434587"/>
                <a:gd name="connsiteY9" fmla="*/ 1547282 h 1556163"/>
                <a:gd name="connsiteX10" fmla="*/ 545285 w 1434587"/>
                <a:gd name="connsiteY10" fmla="*/ 1136222 h 1556163"/>
                <a:gd name="connsiteX11" fmla="*/ 0 w 1434587"/>
                <a:gd name="connsiteY11" fmla="*/ 45653 h 1556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4587" h="1556163">
                  <a:moveTo>
                    <a:pt x="75501" y="28875"/>
                  </a:moveTo>
                  <a:cubicBezTo>
                    <a:pt x="159391" y="37264"/>
                    <a:pt x="243281" y="45653"/>
                    <a:pt x="318782" y="45653"/>
                  </a:cubicBezTo>
                  <a:cubicBezTo>
                    <a:pt x="394283" y="45653"/>
                    <a:pt x="468386" y="28875"/>
                    <a:pt x="528507" y="28875"/>
                  </a:cubicBezTo>
                  <a:cubicBezTo>
                    <a:pt x="588628" y="28875"/>
                    <a:pt x="608202" y="47051"/>
                    <a:pt x="679508" y="45653"/>
                  </a:cubicBezTo>
                  <a:cubicBezTo>
                    <a:pt x="750814" y="44255"/>
                    <a:pt x="857075" y="26079"/>
                    <a:pt x="956345" y="20486"/>
                  </a:cubicBezTo>
                  <a:cubicBezTo>
                    <a:pt x="1055615" y="14893"/>
                    <a:pt x="1195432" y="12097"/>
                    <a:pt x="1275127" y="12097"/>
                  </a:cubicBezTo>
                  <a:cubicBezTo>
                    <a:pt x="1354822" y="12097"/>
                    <a:pt x="1437314" y="-20061"/>
                    <a:pt x="1434518" y="20486"/>
                  </a:cubicBezTo>
                  <a:cubicBezTo>
                    <a:pt x="1431722" y="61033"/>
                    <a:pt x="1310081" y="125348"/>
                    <a:pt x="1258349" y="255377"/>
                  </a:cubicBezTo>
                  <a:cubicBezTo>
                    <a:pt x="1206617" y="385406"/>
                    <a:pt x="1209413" y="585345"/>
                    <a:pt x="1124125" y="800662"/>
                  </a:cubicBezTo>
                  <a:cubicBezTo>
                    <a:pt x="1038837" y="1015979"/>
                    <a:pt x="843093" y="1491355"/>
                    <a:pt x="746620" y="1547282"/>
                  </a:cubicBezTo>
                  <a:cubicBezTo>
                    <a:pt x="650147" y="1603209"/>
                    <a:pt x="669722" y="1386493"/>
                    <a:pt x="545285" y="1136222"/>
                  </a:cubicBezTo>
                  <a:cubicBezTo>
                    <a:pt x="420848" y="885951"/>
                    <a:pt x="210424" y="465802"/>
                    <a:pt x="0" y="45653"/>
                  </a:cubicBezTo>
                </a:path>
              </a:pathLst>
            </a:custGeom>
            <a:solidFill>
              <a:schemeClr val="accent1">
                <a:lumMod val="20000"/>
                <a:lumOff val="80000"/>
              </a:schemeClr>
            </a:solidFill>
            <a:ln w="285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Έλλειψη 4"/>
            <p:cNvSpPr/>
            <p:nvPr/>
          </p:nvSpPr>
          <p:spPr>
            <a:xfrm>
              <a:off x="5004048" y="2047555"/>
              <a:ext cx="1872208" cy="1656184"/>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t>κύλινδρος</a:t>
              </a:r>
              <a:endParaRPr lang="el-GR" b="1" dirty="0"/>
            </a:p>
          </p:txBody>
        </p:sp>
        <p:sp>
          <p:nvSpPr>
            <p:cNvPr id="7" name="Έλλειψη 6"/>
            <p:cNvSpPr/>
            <p:nvPr/>
          </p:nvSpPr>
          <p:spPr>
            <a:xfrm>
              <a:off x="7092280" y="2047555"/>
              <a:ext cx="1872208" cy="1656184"/>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κύλινδρος</a:t>
              </a:r>
            </a:p>
          </p:txBody>
        </p:sp>
        <p:sp>
          <p:nvSpPr>
            <p:cNvPr id="6" name="Ορθογώνιο 5"/>
            <p:cNvSpPr/>
            <p:nvPr/>
          </p:nvSpPr>
          <p:spPr>
            <a:xfrm>
              <a:off x="6948264" y="1340768"/>
              <a:ext cx="72008" cy="1656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TextBox 8"/>
            <p:cNvSpPr txBox="1"/>
            <p:nvPr/>
          </p:nvSpPr>
          <p:spPr>
            <a:xfrm>
              <a:off x="7164288" y="997439"/>
              <a:ext cx="1606402" cy="369332"/>
            </a:xfrm>
            <a:prstGeom prst="rect">
              <a:avLst/>
            </a:prstGeom>
            <a:noFill/>
          </p:spPr>
          <p:txBody>
            <a:bodyPr wrap="none" rtlCol="0">
              <a:spAutoFit/>
            </a:bodyPr>
            <a:lstStyle/>
            <a:p>
              <a:r>
                <a:rPr lang="el-GR" dirty="0" smtClean="0"/>
                <a:t>Φύλλο χαρτιού</a:t>
              </a:r>
              <a:endParaRPr lang="el-GR" dirty="0"/>
            </a:p>
          </p:txBody>
        </p:sp>
        <p:cxnSp>
          <p:nvCxnSpPr>
            <p:cNvPr id="11" name="Ευθύγραμμο βέλος σύνδεσης 10"/>
            <p:cNvCxnSpPr>
              <a:stCxn id="9" idx="2"/>
            </p:cNvCxnSpPr>
            <p:nvPr/>
          </p:nvCxnSpPr>
          <p:spPr>
            <a:xfrm flipH="1">
              <a:off x="7020272" y="1366771"/>
              <a:ext cx="947217" cy="33403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860032" y="1066839"/>
              <a:ext cx="2016224" cy="646331"/>
            </a:xfrm>
            <a:prstGeom prst="rect">
              <a:avLst/>
            </a:prstGeom>
            <a:noFill/>
          </p:spPr>
          <p:txBody>
            <a:bodyPr wrap="square" rtlCol="0">
              <a:spAutoFit/>
            </a:bodyPr>
            <a:lstStyle/>
            <a:p>
              <a:r>
                <a:rPr lang="el-GR" dirty="0" smtClean="0"/>
                <a:t>Διάλυμα αδιαβροχοποίησης</a:t>
              </a:r>
              <a:endParaRPr lang="el-GR" dirty="0"/>
            </a:p>
          </p:txBody>
        </p:sp>
        <p:sp>
          <p:nvSpPr>
            <p:cNvPr id="14" name="Καμπύλο βέλος προς τα κάτω 13"/>
            <p:cNvSpPr/>
            <p:nvPr/>
          </p:nvSpPr>
          <p:spPr>
            <a:xfrm rot="3613990">
              <a:off x="6251858" y="2485697"/>
              <a:ext cx="720080" cy="30633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15" name="Καμπύλο βέλος προς τα επάνω 14"/>
            <p:cNvSpPr/>
            <p:nvPr/>
          </p:nvSpPr>
          <p:spPr>
            <a:xfrm rot="5984007">
              <a:off x="7049628" y="2564463"/>
              <a:ext cx="617624" cy="288032"/>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cxnSp>
          <p:nvCxnSpPr>
            <p:cNvPr id="18" name="Ευθύγραμμο βέλος σύνδεσης 17"/>
            <p:cNvCxnSpPr>
              <a:stCxn id="12" idx="2"/>
              <a:endCxn id="8" idx="1"/>
            </p:cNvCxnSpPr>
            <p:nvPr/>
          </p:nvCxnSpPr>
          <p:spPr>
            <a:xfrm>
              <a:off x="5868144" y="1713170"/>
              <a:ext cx="725603" cy="39246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Βέλος προς τα κάτω 20"/>
            <p:cNvSpPr/>
            <p:nvPr/>
          </p:nvSpPr>
          <p:spPr>
            <a:xfrm>
              <a:off x="6948264" y="3091671"/>
              <a:ext cx="68654" cy="62536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9dfed8cb73e669d8517194a4fd19961e5269242"/>
</p:tagLst>
</file>

<file path=ppt/theme/theme1.xml><?xml version="1.0" encoding="utf-8"?>
<a:theme xmlns:a="http://schemas.openxmlformats.org/drawingml/2006/main" name="Θέμα του Office">
  <a:themeElements>
    <a:clrScheme name="Custom 12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exo-opistho_simeiomata">
  <a:themeElements>
    <a:clrScheme name="Custom 11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exo-opistho_simeiomat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244</TotalTime>
  <Words>1880</Words>
  <Application>Microsoft Office PowerPoint</Application>
  <PresentationFormat>On-screen Show (4:3)</PresentationFormat>
  <Paragraphs>147</Paragraphs>
  <Slides>27</Slides>
  <Notes>8</Notes>
  <HiddenSlides>0</HiddenSlides>
  <MMClips>0</MMClips>
  <ScaleCrop>false</ScaleCrop>
  <HeadingPairs>
    <vt:vector size="4" baseType="variant">
      <vt:variant>
        <vt:lpstr>Theme</vt:lpstr>
      </vt:variant>
      <vt:variant>
        <vt:i4>4</vt:i4>
      </vt:variant>
      <vt:variant>
        <vt:lpstr>Slide Titles</vt:lpstr>
      </vt:variant>
      <vt:variant>
        <vt:i4>27</vt:i4>
      </vt:variant>
    </vt:vector>
  </HeadingPairs>
  <TitlesOfParts>
    <vt:vector size="31" baseType="lpstr">
      <vt:lpstr>Θέμα του Office</vt:lpstr>
      <vt:lpstr>1_exo-opistho_simeiomata</vt:lpstr>
      <vt:lpstr>exo-opistho_simeiomata</vt:lpstr>
      <vt:lpstr>OC_template_updated</vt:lpstr>
      <vt:lpstr>Εκτυπωτικά Υποστρώματα (Ε)</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Πειραματικό μέρος </vt:lpstr>
      <vt:lpstr>PowerPoint Presentation</vt:lpstr>
      <vt:lpstr>PowerPoint Presentation</vt:lpstr>
      <vt:lpstr>Εκτέλεση πειραματικού μέρους </vt:lpstr>
      <vt:lpstr>PowerPoint Presentation</vt:lpstr>
      <vt:lpstr>PowerPoint Presentation</vt:lpstr>
      <vt:lpstr>PowerPoint Presentation</vt:lpstr>
      <vt:lpstr>PowerPoint Presentation</vt:lpstr>
      <vt:lpstr>Βιβλιογραφία</vt:lpstr>
      <vt:lpstr>Τέλος Ενότητας</vt:lpstr>
      <vt:lpstr>Σημειώματα</vt:lpstr>
      <vt:lpstr>Σημείωμα Αναφοράς</vt:lpstr>
      <vt:lpstr>Σημείωμα Αδειοδότησης</vt:lpstr>
      <vt:lpstr>Επεξήγηση όρων χρήσης έργων τρίτων</vt:lpstr>
      <vt:lpstr>Σημείωμα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ΠΡΟΣΔΙΟΡΙΣΜΟΣ της ΑΠΟΡΡΟΦΗΣΗΣ ΝΕΡΟΥ από ΑΔΙΑΒΡΟΧΟΠΟΙΗΜΕΝΟ (ΜΗ ΑΠΟΡΡΟΦΗΤΙΚΟ) χαρτι ΚΑΙ ΧΑΡΤΟΝΙ (ΜΕΘΟΔΟΣ COBB)</dc:title>
  <dc:creator>Vassiliki</dc:creator>
  <cp:lastModifiedBy>alex</cp:lastModifiedBy>
  <cp:revision>29</cp:revision>
  <dcterms:created xsi:type="dcterms:W3CDTF">2015-06-05T05:23:03Z</dcterms:created>
  <dcterms:modified xsi:type="dcterms:W3CDTF">2015-11-26T08:40:00Z</dcterms:modified>
</cp:coreProperties>
</file>