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  <p:sldMasterId id="2147483719" r:id="rId3"/>
    <p:sldMasterId id="2147483730" r:id="rId4"/>
  </p:sldMasterIdLst>
  <p:notesMasterIdLst>
    <p:notesMasterId r:id="rId37"/>
  </p:notesMasterIdLst>
  <p:handoutMasterIdLst>
    <p:handoutMasterId r:id="rId38"/>
  </p:handoutMasterIdLst>
  <p:sldIdLst>
    <p:sldId id="28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5" r:id="rId30"/>
    <p:sldId id="286" r:id="rId31"/>
    <p:sldId id="287" r:id="rId32"/>
    <p:sldId id="291" r:id="rId33"/>
    <p:sldId id="292" r:id="rId34"/>
    <p:sldId id="289" r:id="rId35"/>
    <p:sldId id="290" r:id="rId36"/>
  </p:sldIdLst>
  <p:sldSz cx="9144000" cy="6858000" type="screen4x3"/>
  <p:notesSz cx="7104063" cy="10234613"/>
  <p:custDataLst>
    <p:tags r:id="rId39"/>
  </p:custDataLst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E1E"/>
    <a:srgbClr val="F8F8A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Σκούρο στυλ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50F53CB-2CEE-47A4-B3AA-C7D945D86C49}" type="datetimeFigureOut">
              <a:rPr lang="el-GR"/>
              <a:pPr>
                <a:defRPr/>
              </a:pPr>
              <a:t>26/2/2015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 smtClean="0"/>
            </a:lvl1pPr>
          </a:lstStyle>
          <a:p>
            <a:pPr>
              <a:defRPr/>
            </a:pPr>
            <a:fld id="{7A46A1B9-DC92-4A85-BF07-A4648981D11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08478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625781D-231F-4179-A0D9-CE1CC468F6BA}" type="datetimeFigureOut">
              <a:rPr lang="el-GR"/>
              <a:pPr>
                <a:defRPr/>
              </a:pPr>
              <a:t>26/2/2015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971F389B-54DC-465A-9D0F-49F2908F976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8090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3686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6A300F-25ED-4345-91F3-22B9F3B8B927}" type="slidenum">
              <a:rPr lang="el-GR" altLang="el-GR"/>
              <a:pPr/>
              <a:t>21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49606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096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E9BE08-3B1F-4D31-9215-F531F45D376F}" type="slidenum">
              <a:rPr lang="el-GR" altLang="el-GR"/>
              <a:pPr/>
              <a:t>24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429519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126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D80C6C-0DF4-4C43-ADEA-73CAAE172CCC}" type="slidenum">
              <a:rPr lang="el-GR" altLang="el-GR"/>
              <a:pPr/>
              <a:t>4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016196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434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5FEB175-185C-476B-976B-D759C2379CD6}" type="slidenum">
              <a:rPr lang="el-GR" altLang="el-GR"/>
              <a:pPr/>
              <a:t>6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843150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B5E1D6-6319-45BD-8A3B-72E92F6E05FE}" type="slidenum">
              <a:rPr lang="el-GR" altLang="el-GR"/>
              <a:pPr/>
              <a:t>8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589710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2150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A3E27A-DD89-4762-A030-72BB397F8D58}" type="slidenum">
              <a:rPr lang="el-GR" altLang="el-GR"/>
              <a:pPr/>
              <a:t>11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49448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2458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2C719D-535E-4EF0-A3BF-275E5DDB7D05}" type="slidenum">
              <a:rPr lang="el-GR" altLang="el-GR"/>
              <a:pPr/>
              <a:t>13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791873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2662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6BFFBC-F755-4EB3-8C3E-FC0EE5E02DBE}" type="slidenum">
              <a:rPr lang="el-GR" altLang="el-GR"/>
              <a:pPr/>
              <a:t>14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488614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307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706E7A-1A02-4228-B661-E1C07B1B4306}" type="slidenum">
              <a:rPr lang="el-GR" altLang="el-GR"/>
              <a:pPr/>
              <a:t>17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356524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3277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65FE8A-EDE8-44E1-B202-0852B028EDB7}" type="slidenum">
              <a:rPr lang="el-GR" altLang="el-GR"/>
              <a:pPr/>
              <a:t>18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71937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308EB-6D73-4443-994D-7DBB3B7944E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0389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44921-3C99-47EB-B224-90843C51FA7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136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3EE1E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3EE1E"/>
                </a:solidFill>
              </a:defRPr>
            </a:lvl1pPr>
            <a:lvl2pPr>
              <a:defRPr>
                <a:solidFill>
                  <a:srgbClr val="F3EE1E"/>
                </a:solidFill>
              </a:defRPr>
            </a:lvl2pPr>
            <a:lvl3pPr>
              <a:defRPr>
                <a:solidFill>
                  <a:srgbClr val="F3EE1E"/>
                </a:solidFill>
              </a:defRPr>
            </a:lvl3pPr>
            <a:lvl4pPr>
              <a:defRPr>
                <a:solidFill>
                  <a:srgbClr val="F3EE1E"/>
                </a:solidFill>
              </a:defRPr>
            </a:lvl4pPr>
            <a:lvl5pPr>
              <a:defRPr>
                <a:solidFill>
                  <a:srgbClr val="F3EE1E"/>
                </a:solidFill>
              </a:defRPr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3EE1E"/>
                </a:solidFill>
              </a:defRPr>
            </a:lvl1pPr>
          </a:lstStyle>
          <a:p>
            <a:pPr>
              <a:defRPr/>
            </a:pPr>
            <a:fld id="{CC2FA89E-F959-4CF7-9190-12A92803D86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332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0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ED90E-8DB0-4C92-8DF3-F6F5115B325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9533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6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0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8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68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0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15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38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5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3160C-8E4D-40D1-8BB1-63541F5D20A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7674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05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6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29FD-80FF-4761-99FB-8594AE49053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270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2A200-7EE5-4793-940B-B036625F2FC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877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85A59-B039-4611-A72C-B9AB5DF0848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723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εικόνα</a:t>
            </a:r>
            <a:endParaRPr lang="el-G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CED6B-12C8-46F6-8D81-2BE80FBF8EA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876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43906-C4CF-4F3C-AEDC-E850B9CB4B1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928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31EDC48-40F0-454E-A1AC-187BD91D4C1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6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1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20100916_011605_Mycelium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Bob_Blaylock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Y_tambe" TargetMode="External"/><Relationship Id="rId4" Type="http://schemas.openxmlformats.org/officeDocument/2006/relationships/hyperlink" Target="http://commons.wikimedia.org/wiki/File:C_albicans_en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Adrian_J._Hunter" TargetMode="External"/><Relationship Id="rId4" Type="http://schemas.openxmlformats.org/officeDocument/2006/relationships/hyperlink" Target="http://en.wikipedia.org/wiki/File:Penicillium_labeled_cropped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Martin_H.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commons.wikimedia.org/wiki/File:Zygomycosis_caused_by_Mucor_pusillus_PHIL_4234_lores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File:Mucor_mucedo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Martin_H.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://en.wikipedia.org/wiki/File:Candida_albicans_PHIL_3192_lores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creativecommons.org/licenses/by-sa/2.0/" TargetMode="External"/><Relationship Id="rId4" Type="http://schemas.openxmlformats.org/officeDocument/2006/relationships/hyperlink" Target="http://www.flickr.com/photos/24215253@N05/5375099721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C_albicans_germ_tubes.jpg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Y_tambe" TargetMode="External"/><Relationship Id="rId4" Type="http://schemas.openxmlformats.org/officeDocument/2006/relationships/hyperlink" Target="http://commons.wikimedia.org/wiki/File:C_albicans_en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ungi_collage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2.5/deed.en" TargetMode="External"/><Relationship Id="rId4" Type="http://schemas.openxmlformats.org/officeDocument/2006/relationships/hyperlink" Target="http://commons.wikimedia.org/wiki/User:File_Upload_Bot_(Magnus_Manske)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2.5/deed.en" TargetMode="External"/><Relationship Id="rId5" Type="http://schemas.openxmlformats.org/officeDocument/2006/relationships/hyperlink" Target="http://commons.wikimedia.org/wiki/User:Pgxd" TargetMode="External"/><Relationship Id="rId4" Type="http://schemas.openxmlformats.org/officeDocument/2006/relationships/hyperlink" Target="http://commons.wikimedia.org/wiki/File:Ascomycetes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Strobilomyces" TargetMode="External"/><Relationship Id="rId4" Type="http://schemas.openxmlformats.org/officeDocument/2006/relationships/hyperlink" Target="http://commons.wikimedia.org/wiki/File:Aspergillus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Ninjatacoshell" TargetMode="External"/><Relationship Id="rId4" Type="http://schemas.openxmlformats.org/officeDocument/2006/relationships/hyperlink" Target="http://commons.wikimedia.org/wiki/File:Rhizoctonia_hyphae_160X.p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ΠΑΡΑΣΙΤΟΛΟΓΙΑ- ΜΥΚΗΤΟΛΟΓΙΑ  (Ε)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altLang="el-GR" sz="2400" b="1" dirty="0" smtClean="0"/>
              <a:t>Ενότητα </a:t>
            </a:r>
            <a:r>
              <a:rPr lang="en-US" altLang="el-GR" sz="2400" b="1" dirty="0" smtClean="0"/>
              <a:t>11. </a:t>
            </a:r>
            <a:r>
              <a:rPr lang="el-GR" altLang="el-GR" sz="2400" b="1" dirty="0" smtClean="0"/>
              <a:t>Μύκητες: </a:t>
            </a:r>
            <a:r>
              <a:rPr lang="el-GR" altLang="el-GR" sz="2400" dirty="0" smtClean="0"/>
              <a:t>Εισαγωγή</a:t>
            </a:r>
            <a:r>
              <a:rPr lang="el-GR" altLang="el-GR" sz="2400" b="1" dirty="0" smtClean="0"/>
              <a:t> </a:t>
            </a:r>
            <a:r>
              <a:rPr lang="el-GR" altLang="el-GR" sz="2400" dirty="0" smtClean="0"/>
              <a:t> </a:t>
            </a:r>
            <a:endParaRPr lang="en-US" altLang="el-GR" sz="2400" dirty="0" smtClean="0"/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endParaRPr lang="en-US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1800" dirty="0" smtClean="0">
                <a:solidFill>
                  <a:prstClr val="black"/>
                </a:solidFill>
              </a:rPr>
              <a:t>Ανθούλα Νικολαΐδου</a:t>
            </a:r>
            <a:endParaRPr lang="en-US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n-US" altLang="el-GR" sz="1800" dirty="0" smtClean="0">
                <a:solidFill>
                  <a:prstClr val="black"/>
                </a:solidFill>
              </a:rPr>
              <a:t>T</a:t>
            </a:r>
            <a:r>
              <a:rPr lang="el-GR" altLang="el-GR" sz="1800" dirty="0" smtClean="0">
                <a:solidFill>
                  <a:prstClr val="black"/>
                </a:solidFill>
              </a:rPr>
              <a:t>εχνολόγος Ιατρικών Εργαστηρίων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n-US" altLang="el-GR" sz="1800" dirty="0" smtClean="0">
                <a:solidFill>
                  <a:prstClr val="black"/>
                </a:solidFill>
              </a:rPr>
              <a:t>Msc Medical Microbiology </a:t>
            </a:r>
            <a:endParaRPr lang="el-GR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1800" dirty="0" smtClean="0">
                <a:solidFill>
                  <a:prstClr val="black"/>
                </a:solidFill>
              </a:rPr>
              <a:t>Τμήμα Δημόσιας και Κοινοτικής Υγείας</a:t>
            </a:r>
            <a:endParaRPr lang="el-GR" altLang="el-GR" sz="1800" dirty="0" smtClean="0">
              <a:solidFill>
                <a:prstClr val="black"/>
              </a:solidFill>
            </a:endParaRPr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/>
              <a:t>Μυκητύλιο-Μυκήλιο (</a:t>
            </a:r>
            <a:r>
              <a:rPr lang="en-US" sz="4400" dirty="0"/>
              <a:t>mycelium</a:t>
            </a:r>
            <a:r>
              <a:rPr lang="en-US" sz="4400" dirty="0" smtClean="0"/>
              <a:t>) </a:t>
            </a:r>
            <a:endParaRPr lang="el-GR" sz="3600" b="0" dirty="0"/>
          </a:p>
        </p:txBody>
      </p:sp>
      <p:sp>
        <p:nvSpPr>
          <p:cNvPr id="18435" name="Θέση περιεχομένου 2"/>
          <p:cNvSpPr>
            <a:spLocks noGrp="1"/>
          </p:cNvSpPr>
          <p:nvPr>
            <p:ph type="body" sz="half" idx="1"/>
          </p:nvPr>
        </p:nvSpPr>
        <p:spPr>
          <a:xfrm>
            <a:off x="323850" y="1663700"/>
            <a:ext cx="4038600" cy="4138613"/>
          </a:xfrm>
        </p:spPr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Η πρώτη υφή  με συνεχή ανάπτυξη και διακλάδωση των άκρων της  δημιουργεί  ένα δίκτυο υφών που περιπλέκονται μεταξύ τους και ονομάζεται μυκητύλιο. 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Οι όροι: υφή και μυκητύλιο χρησιμοποιούνται εναλλακτικά </a:t>
            </a:r>
          </a:p>
          <a:p>
            <a:pPr eaLnBrk="1" hangingPunct="1"/>
            <a:endParaRPr lang="el-GR" altLang="el-GR" sz="2800" dirty="0" smtClean="0"/>
          </a:p>
        </p:txBody>
      </p:sp>
      <p:pic>
        <p:nvPicPr>
          <p:cNvPr id="18437" name="Picture 2" descr="Myceliu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009775"/>
            <a:ext cx="3048000" cy="3048000"/>
          </a:xfrm>
          <a:noFill/>
        </p:spPr>
      </p:pic>
      <p:sp>
        <p:nvSpPr>
          <p:cNvPr id="7" name="Rectangle 8"/>
          <p:cNvSpPr/>
          <p:nvPr/>
        </p:nvSpPr>
        <p:spPr>
          <a:xfrm>
            <a:off x="4605338" y="5057775"/>
            <a:ext cx="39782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3"/>
              </a:rPr>
              <a:t>20100916 011605 Mycelium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u="sng" dirty="0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Bob Blaylock</a:t>
            </a:r>
            <a:r>
              <a:rPr lang="en-US" sz="1200" u="sng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την άδεια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CC BY-SA 3.0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1843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C409BF-2439-40FD-A425-9CC11EB823A0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Ψευδοϋφές ή Ψευδομυκητήλια</a:t>
            </a:r>
          </a:p>
        </p:txBody>
      </p:sp>
      <p:sp>
        <p:nvSpPr>
          <p:cNvPr id="1945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158432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l-GR" altLang="el-GR" sz="2400" dirty="0" smtClean="0"/>
              <a:t>Τα βλαστοκύτταρα εκβλαστάνουν δεν απομακρύνονται από τα μητρικά, επιμηκύνονται  σχηματίζοντας αλυσίδες που μοιάζουν με τις υφές των υφομυκήτων.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l-GR" altLang="el-GR" sz="2400" dirty="0" smtClean="0"/>
          </a:p>
        </p:txBody>
      </p:sp>
      <p:sp>
        <p:nvSpPr>
          <p:cNvPr id="1946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CD0BD-4C19-4E27-BBDE-BB6787BC71CA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Βλαστοσπόρια - εκβλαστώματα -ψευδοϋφές </a:t>
            </a:r>
          </a:p>
        </p:txBody>
      </p:sp>
      <p:pic>
        <p:nvPicPr>
          <p:cNvPr id="20484" name="Picture 2" descr="C albica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8431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/>
          <p:nvPr/>
        </p:nvSpPr>
        <p:spPr>
          <a:xfrm>
            <a:off x="2749550" y="6076950"/>
            <a:ext cx="397986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C albicans en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Y tambe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την άδεια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6"/>
              </a:rPr>
              <a:t>CC BY-SA 3.0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2048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4DFB7D-B8A2-4704-9896-6484CAAA0C69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Είδη υφών – μυκητύλιων</a:t>
            </a:r>
            <a:r>
              <a:rPr lang="en-US" altLang="el-GR" dirty="0" smtClean="0"/>
              <a:t> </a:t>
            </a:r>
            <a:r>
              <a:rPr lang="en-US" altLang="el-GR" sz="3200" b="0" dirty="0" smtClean="0"/>
              <a:t>(1 </a:t>
            </a:r>
            <a:r>
              <a:rPr lang="el-GR" altLang="el-GR" sz="3200" b="0" dirty="0" smtClean="0"/>
              <a:t>από 4)  </a:t>
            </a:r>
          </a:p>
        </p:txBody>
      </p:sp>
      <p:sp>
        <p:nvSpPr>
          <p:cNvPr id="22531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3168650"/>
          </a:xfrm>
        </p:spPr>
        <p:txBody>
          <a:bodyPr/>
          <a:lstStyle/>
          <a:p>
            <a:pPr marL="457200" indent="-457200" eaLnBrk="1" hangingPunct="1">
              <a:spcBef>
                <a:spcPts val="3600"/>
              </a:spcBef>
              <a:buFont typeface="Calibri" panose="020F0502020204030204" pitchFamily="34" charset="0"/>
              <a:buAutoNum type="arabicPeriod"/>
            </a:pPr>
            <a:r>
              <a:rPr lang="el-GR" altLang="el-GR" sz="2400" u="sng" dirty="0" smtClean="0"/>
              <a:t>με  εγκάρσια τοιχώματα -διαφραγμάτια </a:t>
            </a:r>
            <a:r>
              <a:rPr lang="el-GR" altLang="el-GR" sz="2400" dirty="0" smtClean="0"/>
              <a:t>(αληθείς υφές-septate-σέπτα). Τα διαφραγμάτια χωρίζουν την υφή σε τμήματα ( επικοινωνούν μεταξύ τους με οπή ή πόρο στο κέντρο του τοιχώματος)</a:t>
            </a:r>
          </a:p>
          <a:p>
            <a:pPr marL="457200" indent="-457200" eaLnBrk="1" hangingPunct="1">
              <a:spcBef>
                <a:spcPts val="3600"/>
              </a:spcBef>
              <a:buFont typeface="Calibri" panose="020F0502020204030204" pitchFamily="34" charset="0"/>
              <a:buAutoNum type="arabicPeriod"/>
            </a:pPr>
            <a:r>
              <a:rPr lang="el-GR" altLang="el-GR" sz="2400" dirty="0" smtClean="0"/>
              <a:t> </a:t>
            </a:r>
            <a:r>
              <a:rPr lang="el-GR" altLang="el-GR" sz="2400" u="sng" dirty="0" smtClean="0"/>
              <a:t>χωρίς τοιχώματα - διαφραγμάτια </a:t>
            </a:r>
            <a:r>
              <a:rPr lang="el-GR" altLang="el-GR" sz="2400" dirty="0" smtClean="0"/>
              <a:t>(κοινοκυττάριες- non-septate)</a:t>
            </a:r>
          </a:p>
          <a:p>
            <a:pPr marL="457200" indent="-457200" eaLnBrk="1" hangingPunct="1">
              <a:spcBef>
                <a:spcPts val="3600"/>
              </a:spcBef>
              <a:buFont typeface="Calibri" panose="020F0502020204030204" pitchFamily="34" charset="0"/>
              <a:buAutoNum type="arabicPeriod"/>
            </a:pPr>
            <a:endParaRPr lang="el-GR" altLang="el-GR" sz="2400" dirty="0" smtClean="0"/>
          </a:p>
        </p:txBody>
      </p:sp>
      <p:sp>
        <p:nvSpPr>
          <p:cNvPr id="2253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D062FA-0E85-4568-8565-DEFCD3064596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Είδη υφών – μυκητύλιων </a:t>
            </a:r>
            <a:r>
              <a:rPr lang="en-US" altLang="el-GR" sz="3200" b="0" dirty="0" smtClean="0"/>
              <a:t>(</a:t>
            </a:r>
            <a:r>
              <a:rPr lang="el-GR" altLang="el-GR" sz="3200" b="0" dirty="0" smtClean="0"/>
              <a:t>2</a:t>
            </a:r>
            <a:r>
              <a:rPr lang="en-US" altLang="el-GR" sz="3200" b="0" dirty="0" smtClean="0"/>
              <a:t> </a:t>
            </a:r>
            <a:r>
              <a:rPr lang="el-GR" altLang="el-GR" sz="3200" b="0" dirty="0" smtClean="0"/>
              <a:t>από 4)</a:t>
            </a:r>
            <a:r>
              <a:rPr lang="el-GR" altLang="el-GR" sz="3200" dirty="0" smtClean="0"/>
              <a:t> </a:t>
            </a:r>
          </a:p>
        </p:txBody>
      </p:sp>
      <p:pic>
        <p:nvPicPr>
          <p:cNvPr id="2355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638" y="2089150"/>
            <a:ext cx="5546725" cy="3255963"/>
          </a:xfrm>
        </p:spPr>
      </p:pic>
      <p:sp>
        <p:nvSpPr>
          <p:cNvPr id="6" name="Rectangle 8"/>
          <p:cNvSpPr/>
          <p:nvPr/>
        </p:nvSpPr>
        <p:spPr>
          <a:xfrm>
            <a:off x="2598738" y="5389563"/>
            <a:ext cx="3979862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4"/>
              </a:rPr>
              <a:t>Penicillium labeled cropped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Adrian J. Hunter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την άδεια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6"/>
              </a:rPr>
              <a:t>CC BY-SA 3.0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2355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BF901B-4C91-463A-8B1F-C933506F8FA3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Είδη υφών – μυκητύλιων </a:t>
            </a:r>
            <a:r>
              <a:rPr lang="en-US" altLang="el-GR" sz="3200" b="0" dirty="0" smtClean="0"/>
              <a:t>(</a:t>
            </a:r>
            <a:r>
              <a:rPr lang="el-GR" altLang="el-GR" sz="3200" b="0" dirty="0" smtClean="0"/>
              <a:t>3</a:t>
            </a:r>
            <a:r>
              <a:rPr lang="en-US" altLang="el-GR" sz="3200" b="0" dirty="0" smtClean="0"/>
              <a:t> </a:t>
            </a:r>
            <a:r>
              <a:rPr lang="el-GR" altLang="el-GR" sz="3200" b="0" dirty="0" smtClean="0"/>
              <a:t>από 4)</a:t>
            </a:r>
            <a:r>
              <a:rPr lang="el-GR" altLang="el-GR" sz="3200" dirty="0" smtClean="0"/>
              <a:t>  </a:t>
            </a:r>
          </a:p>
        </p:txBody>
      </p:sp>
      <p:pic>
        <p:nvPicPr>
          <p:cNvPr id="25603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350" y="2011363"/>
            <a:ext cx="4175125" cy="3132137"/>
          </a:xfrm>
        </p:spPr>
      </p:pic>
      <p:sp>
        <p:nvSpPr>
          <p:cNvPr id="6" name="Rectangle 8"/>
          <p:cNvSpPr/>
          <p:nvPr/>
        </p:nvSpPr>
        <p:spPr>
          <a:xfrm>
            <a:off x="1143000" y="5178425"/>
            <a:ext cx="2663825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4"/>
              </a:rPr>
              <a:t>Mucor mucedo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 err="1">
                <a:solidFill>
                  <a:srgbClr val="F8F8A2"/>
                </a:solidFill>
                <a:latin typeface="+mn-lt"/>
                <a:cs typeface="+mn-cs"/>
              </a:rPr>
              <a:t>LenaWild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την άδεια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CC BY-SA 3.0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pic>
        <p:nvPicPr>
          <p:cNvPr id="25606" name="Θέση περιεχομένου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2565400"/>
            <a:ext cx="345598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5795963" y="5048250"/>
            <a:ext cx="2795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l-GR" sz="1200" dirty="0">
                <a:solidFill>
                  <a:srgbClr val="F8F8A2"/>
                </a:solidFill>
                <a:latin typeface="Calibri" panose="020F0502020204030204" pitchFamily="34" charset="0"/>
              </a:rPr>
              <a:t>“</a:t>
            </a:r>
            <a:r>
              <a:rPr lang="en-US" altLang="el-GR" sz="1200" dirty="0">
                <a:latin typeface="Calibri" panose="020F0502020204030204" pitchFamily="34" charset="0"/>
                <a:hlinkClick r:id="rId7"/>
              </a:rPr>
              <a:t>Zygomycosis caused </a:t>
            </a:r>
            <a:r>
              <a:rPr lang="el-GR" altLang="el-GR" sz="1200" dirty="0" smtClean="0">
                <a:latin typeface="Calibri" panose="020F0502020204030204" pitchFamily="34" charset="0"/>
                <a:hlinkClick r:id="rId7"/>
              </a:rPr>
              <a:t>από</a:t>
            </a:r>
            <a:r>
              <a:rPr lang="en-US" altLang="el-GR" sz="1200" dirty="0" smtClean="0">
                <a:latin typeface="Calibri" panose="020F0502020204030204" pitchFamily="34" charset="0"/>
                <a:hlinkClick r:id="rId7"/>
              </a:rPr>
              <a:t> </a:t>
            </a:r>
            <a:r>
              <a:rPr lang="en-US" altLang="el-GR" sz="1200" dirty="0">
                <a:latin typeface="Calibri" panose="020F0502020204030204" pitchFamily="34" charset="0"/>
                <a:hlinkClick r:id="rId7"/>
              </a:rPr>
              <a:t>Mucor pusillus PHIL 4234 lores</a:t>
            </a:r>
            <a:r>
              <a:rPr lang="en-US" altLang="el-GR" sz="1200" dirty="0">
                <a:solidFill>
                  <a:srgbClr val="F8F8A2"/>
                </a:solidFill>
                <a:latin typeface="Calibri" panose="020F0502020204030204" pitchFamily="34" charset="0"/>
              </a:rPr>
              <a:t>”,</a:t>
            </a:r>
            <a:r>
              <a:rPr lang="el-GR" altLang="el-GR" sz="1200" dirty="0">
                <a:solidFill>
                  <a:srgbClr val="F3EE1E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1200" dirty="0" smtClean="0">
                <a:solidFill>
                  <a:srgbClr val="F8F8A2"/>
                </a:solidFill>
                <a:latin typeface="Calibri" panose="020F0502020204030204" pitchFamily="34" charset="0"/>
              </a:rPr>
              <a:t>από</a:t>
            </a:r>
            <a:r>
              <a:rPr lang="en-US" altLang="el-GR" sz="1200" dirty="0" smtClean="0">
                <a:solidFill>
                  <a:srgbClr val="F8F8A2"/>
                </a:solidFill>
                <a:latin typeface="Calibri" panose="020F0502020204030204" pitchFamily="34" charset="0"/>
              </a:rPr>
              <a:t>  </a:t>
            </a:r>
            <a:r>
              <a:rPr lang="en-US" altLang="el-GR" sz="1200" dirty="0">
                <a:latin typeface="Calibri" panose="020F0502020204030204" pitchFamily="34" charset="0"/>
                <a:hlinkClick r:id="rId8"/>
              </a:rPr>
              <a:t>Martin H.</a:t>
            </a:r>
            <a:r>
              <a:rPr lang="el-GR" altLang="el-GR" sz="1200" dirty="0">
                <a:solidFill>
                  <a:srgbClr val="F8F8A2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1200" dirty="0" smtClean="0">
                <a:solidFill>
                  <a:srgbClr val="F8F8A2"/>
                </a:solidFill>
                <a:latin typeface="Calibri" panose="020F0502020204030204" pitchFamily="34" charset="0"/>
              </a:rPr>
              <a:t>διαθέσιμο ως κοινό κτήμα</a:t>
            </a:r>
            <a:r>
              <a:rPr lang="en-US" altLang="el-GR" sz="1200" dirty="0" smtClean="0">
                <a:solidFill>
                  <a:srgbClr val="F8F8A2"/>
                </a:solidFill>
                <a:latin typeface="Calibri" panose="020F0502020204030204" pitchFamily="34" charset="0"/>
              </a:rPr>
              <a:t>.</a:t>
            </a:r>
            <a:endParaRPr lang="el-GR" altLang="el-GR" dirty="0"/>
          </a:p>
        </p:txBody>
      </p:sp>
      <p:sp>
        <p:nvSpPr>
          <p:cNvPr id="2560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E41215-0073-4640-BB5D-E7818542C8B9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Είδη υφών – μυκητύλιων </a:t>
            </a:r>
            <a:r>
              <a:rPr lang="en-US" altLang="el-GR" sz="3200" b="0" dirty="0" smtClean="0"/>
              <a:t>(</a:t>
            </a:r>
            <a:r>
              <a:rPr lang="el-GR" altLang="el-GR" sz="3200" b="0" dirty="0" smtClean="0"/>
              <a:t>4</a:t>
            </a:r>
            <a:r>
              <a:rPr lang="en-US" altLang="el-GR" sz="3200" b="0" dirty="0" smtClean="0"/>
              <a:t> </a:t>
            </a:r>
            <a:r>
              <a:rPr lang="el-GR" altLang="el-GR" sz="3200" b="0" dirty="0" smtClean="0"/>
              <a:t>από 4)</a:t>
            </a:r>
            <a:r>
              <a:rPr lang="el-GR" altLang="el-GR" sz="3200" dirty="0" smtClean="0"/>
              <a:t> 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2952750"/>
          </a:xfrm>
        </p:spPr>
        <p:txBody>
          <a:bodyPr/>
          <a:lstStyle/>
          <a:p>
            <a:pPr eaLnBrk="1" hangingPunct="1">
              <a:spcBef>
                <a:spcPts val="4200"/>
              </a:spcBef>
            </a:pPr>
            <a:r>
              <a:rPr lang="el-GR" altLang="el-GR" sz="2400" dirty="0" smtClean="0"/>
              <a:t>βλαστικό (εισχωρεί στο θρεπτικό υπόστρωμα και απορροφά θρεπτικές ουσίες),</a:t>
            </a:r>
          </a:p>
          <a:p>
            <a:pPr eaLnBrk="1" hangingPunct="1">
              <a:spcBef>
                <a:spcPts val="4200"/>
              </a:spcBef>
            </a:pPr>
            <a:r>
              <a:rPr lang="el-GR" altLang="el-GR" sz="2400" dirty="0" smtClean="0"/>
              <a:t>αέριο ή αεριογόνο ή αναπαραγωγικό ή εναέριο  (προβάλλει πάνω από  θρεπτικό υπόστρωμα, παράγει τα σποροφόρα όργανα και τα σπόρια).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765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214CEA-7443-4171-A262-45D12EC8B480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Τίτλος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Ζυμομύκητες ή ζύμες ή βλαστoμύκητες </a:t>
            </a:r>
            <a:br>
              <a:rPr lang="el-GR" altLang="el-GR" dirty="0" smtClean="0"/>
            </a:br>
            <a:r>
              <a:rPr lang="el-GR" altLang="el-GR" sz="3600" b="0" dirty="0" smtClean="0"/>
              <a:t>(yeasts)</a:t>
            </a:r>
          </a:p>
        </p:txBody>
      </p:sp>
      <p:sp>
        <p:nvSpPr>
          <p:cNvPr id="2867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μονοκυττάριοι οργανισμοί, 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αποικίες: λείες, υγρές, κρεμώδεις  παρόμοιες  των βακτηρίων, 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μικροσκοπική εικόνα: ελλειψoειδή  ή σφαιρικά βλαστοκύτταρα, διαμέτρου 3-15 µm, 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αναπαραγωγή: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μονογονικά με εκβλάστηση (budding) - παραγωγή βλαστοκονιδίων -βλαστοσπορίων,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 παραγωγή  ψευδοϋφών (ψευδομυκητήλιο).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867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236645-2C49-49D1-8326-328CCB99EAC3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Βλαστοσπόρια- εκβλαστώματα</a:t>
            </a:r>
          </a:p>
        </p:txBody>
      </p:sp>
      <p:pic>
        <p:nvPicPr>
          <p:cNvPr id="29699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916113"/>
            <a:ext cx="3778250" cy="2843212"/>
          </a:xfrm>
        </p:spPr>
      </p:pic>
      <p:sp>
        <p:nvSpPr>
          <p:cNvPr id="8" name="Rectangle 8"/>
          <p:cNvSpPr/>
          <p:nvPr/>
        </p:nvSpPr>
        <p:spPr>
          <a:xfrm>
            <a:off x="966788" y="4868863"/>
            <a:ext cx="36385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4"/>
              </a:rPr>
              <a:t>Budding yeast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Darren Wilkinson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την άδεια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CC BY-SA 2.0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pic>
        <p:nvPicPr>
          <p:cNvPr id="29701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66975"/>
            <a:ext cx="26225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24525" y="4759325"/>
            <a:ext cx="28686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7"/>
              </a:rPr>
              <a:t>Candida albicans PHIL 3192 lores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8"/>
              </a:rPr>
              <a:t>Martin H.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ως κοινό κτήμα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2970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094928-5C00-4D3D-B7E5-827FC1318FCD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Βλαστοσπόρια - ψευδοϋφές –χλαμυδοσπόρια-</a:t>
            </a:r>
            <a:r>
              <a:rPr lang="en-US" altLang="el-GR" dirty="0" smtClean="0"/>
              <a:t>germ tubes</a:t>
            </a:r>
            <a:endParaRPr lang="el-GR" altLang="el-GR" dirty="0" smtClean="0"/>
          </a:p>
        </p:txBody>
      </p:sp>
      <p:pic>
        <p:nvPicPr>
          <p:cNvPr id="31747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557338"/>
            <a:ext cx="4606925" cy="3455987"/>
          </a:xfrm>
        </p:spPr>
      </p:pic>
      <p:sp>
        <p:nvSpPr>
          <p:cNvPr id="6" name="Rectangle 8"/>
          <p:cNvSpPr/>
          <p:nvPr/>
        </p:nvSpPr>
        <p:spPr>
          <a:xfrm>
            <a:off x="439738" y="5024438"/>
            <a:ext cx="3894137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4"/>
              </a:rPr>
              <a:t>C albicans en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Y tambe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την άδεια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6"/>
              </a:rPr>
              <a:t>CC BY-SA 3.0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pic>
        <p:nvPicPr>
          <p:cNvPr id="31750" name="Εικόνα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586038"/>
            <a:ext cx="3238500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/>
          <p:nvPr/>
        </p:nvSpPr>
        <p:spPr>
          <a:xfrm>
            <a:off x="5416550" y="5029200"/>
            <a:ext cx="2990850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8"/>
              </a:rPr>
              <a:t>C albicans germ tubes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Y tambe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την άδεια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6"/>
              </a:rPr>
              <a:t>CC BY-SA 3.0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3174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795E97-C932-4A95-BD42-51150E6205D9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Μύκητες (</a:t>
            </a:r>
            <a:r>
              <a:rPr lang="en-US" altLang="el-GR" dirty="0" smtClean="0"/>
              <a:t>Fungi )</a:t>
            </a:r>
            <a:endParaRPr lang="el-GR" altLang="el-GR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b="1" dirty="0" smtClean="0"/>
              <a:t>Ετυμολογία:</a:t>
            </a:r>
            <a:r>
              <a:rPr lang="el-GR" sz="2400" dirty="0" smtClean="0"/>
              <a:t> </a:t>
            </a:r>
            <a:r>
              <a:rPr lang="el-GR" sz="2400" dirty="0"/>
              <a:t>λόγ. &lt; αρχ. μύκης, αιτ. -ητα </a:t>
            </a:r>
            <a:r>
              <a:rPr lang="en-US" sz="2400" dirty="0" smtClean="0"/>
              <a:t>“</a:t>
            </a:r>
            <a:r>
              <a:rPr lang="el-GR" sz="2400" dirty="0" smtClean="0"/>
              <a:t>μανιτάρι</a:t>
            </a:r>
            <a:r>
              <a:rPr lang="el-GR" sz="2400" dirty="0"/>
              <a:t>, παθολογικό εξόγκωμα που μοιάζει με </a:t>
            </a:r>
            <a:r>
              <a:rPr lang="el-GR" sz="2400" dirty="0" smtClean="0"/>
              <a:t>μανιτάρι</a:t>
            </a:r>
            <a:r>
              <a:rPr lang="en-US" sz="2400" dirty="0" smtClean="0"/>
              <a:t>”</a:t>
            </a:r>
            <a:r>
              <a:rPr lang="el-GR" sz="2400" dirty="0"/>
              <a:t/>
            </a:r>
            <a:br>
              <a:rPr lang="el-GR" sz="2400" dirty="0"/>
            </a:br>
            <a:endParaRPr lang="el-GR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pic>
        <p:nvPicPr>
          <p:cNvPr id="7173" name="Picture 2" descr="Fungi coll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349500"/>
            <a:ext cx="44958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/>
          <p:nvPr/>
        </p:nvSpPr>
        <p:spPr>
          <a:xfrm>
            <a:off x="2598738" y="6264275"/>
            <a:ext cx="39782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latin typeface="+mn-lt"/>
                <a:cs typeface="+mn-cs"/>
                <a:hlinkClick r:id="rId3"/>
              </a:rPr>
              <a:t>Fungi collage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u="sng" dirty="0">
                <a:latin typeface="+mn-lt"/>
                <a:cs typeface="+mn-cs"/>
                <a:hlinkClick r:id="rId4" tooltip="User:File Upload Bot (Magnus Manske)"/>
              </a:rPr>
              <a:t>File Upload Bot (Magnus Manske)</a:t>
            </a:r>
            <a:r>
              <a:rPr lang="en-US" sz="1200" u="sng" dirty="0"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την άδεια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latin typeface="+mn-lt"/>
                <a:cs typeface="+mn-cs"/>
                <a:hlinkClick r:id="rId5"/>
              </a:rPr>
              <a:t>CC BY-SA 2.5</a:t>
            </a: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717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CCCDFD-A141-435F-BDD7-9A96BB9D94E5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Τίτλος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Ζυμομύκητες ή ζύμες ή βλαστoμύκητες</a:t>
            </a:r>
          </a:p>
        </p:txBody>
      </p:sp>
      <p:sp>
        <p:nvSpPr>
          <p:cNvPr id="3379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2592388"/>
          </a:xfrm>
        </p:spPr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n-US" altLang="el-GR" sz="2400" i="1" dirty="0" smtClean="0"/>
              <a:t>Cryptococcus neoformans </a:t>
            </a:r>
            <a:r>
              <a:rPr lang="en-US" altLang="el-GR" sz="2400" dirty="0" smtClean="0"/>
              <a:t>(</a:t>
            </a:r>
            <a:r>
              <a:rPr lang="el-GR" altLang="el-GR" sz="2400" dirty="0" smtClean="0"/>
              <a:t>κρυπτόκοκκος)</a:t>
            </a:r>
          </a:p>
          <a:p>
            <a:pPr eaLnBrk="1" hangingPunct="1">
              <a:spcBef>
                <a:spcPts val="3600"/>
              </a:spcBef>
            </a:pPr>
            <a:r>
              <a:rPr lang="en-US" altLang="el-GR" sz="2400" i="1" dirty="0" smtClean="0"/>
              <a:t>Candida albicans </a:t>
            </a:r>
            <a:r>
              <a:rPr lang="en-US" altLang="el-GR" sz="2400" dirty="0" smtClean="0"/>
              <a:t>(</a:t>
            </a:r>
            <a:r>
              <a:rPr lang="el-GR" altLang="el-GR" sz="2400" dirty="0" smtClean="0"/>
              <a:t>κάντιντα άλμπικανς)</a:t>
            </a:r>
          </a:p>
          <a:p>
            <a:pPr eaLnBrk="1" hangingPunct="1">
              <a:spcBef>
                <a:spcPts val="3600"/>
              </a:spcBef>
            </a:pPr>
            <a:r>
              <a:rPr lang="en-US" altLang="el-GR" sz="2400" b="1" dirty="0" smtClean="0"/>
              <a:t>Saccharomyces </a:t>
            </a:r>
            <a:r>
              <a:rPr lang="en-US" altLang="el-GR" sz="2400" dirty="0" smtClean="0"/>
              <a:t>(</a:t>
            </a:r>
            <a:r>
              <a:rPr lang="el-GR" altLang="el-GR" sz="2400" dirty="0" smtClean="0"/>
              <a:t>ζαχαρομάις)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3379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517C35-41D7-4FFA-BB90-63F19B785D4A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09075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Νηματοειδείς ή υφομύκητες ή μυκηλιακοί (mold-mould) </a:t>
            </a:r>
          </a:p>
        </p:txBody>
      </p:sp>
      <p:sp>
        <p:nvSpPr>
          <p:cNvPr id="3481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16038"/>
            <a:ext cx="8229600" cy="5040312"/>
          </a:xfrm>
        </p:spPr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Πολυκύτταροι  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Αποικίες: ξηρές, μεμβρανώδεις, χνουδωτές, με ή χωρίς παράγωγη  χρωστικής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Μικροσκοπικά, παρατηρούνται υφές διαμέτρου 2-10 µm 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Παράγουν σπόρια, που ονομάζονται κονίδια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Αναπαραγωγή: μονογονικά -ατελή ή αμφιγονικά - τέλεια σπόρια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3482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0E983F-63E7-48A8-922D-672270A5EDB4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Νηματοειδείς ή υφομύκητες, αποικίες</a:t>
            </a:r>
          </a:p>
        </p:txBody>
      </p:sp>
      <p:pic>
        <p:nvPicPr>
          <p:cNvPr id="35843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1038" y="1879600"/>
            <a:ext cx="5262562" cy="3578225"/>
          </a:xfrm>
        </p:spPr>
      </p:pic>
      <p:sp>
        <p:nvSpPr>
          <p:cNvPr id="6" name="Rectangle 8"/>
          <p:cNvSpPr/>
          <p:nvPr/>
        </p:nvSpPr>
        <p:spPr>
          <a:xfrm>
            <a:off x="2987675" y="5480050"/>
            <a:ext cx="363696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4"/>
              </a:rPr>
              <a:t>Ascomycetes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 err="1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Pgxd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την άδεια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6"/>
              </a:rPr>
              <a:t>CC BY-SA 2.5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3584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52FED1-5436-442A-B3D1-D8D114FFCB4A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Νηματοειδείς ή υφομύκητες </a:t>
            </a:r>
          </a:p>
        </p:txBody>
      </p:sp>
      <p:sp>
        <p:nvSpPr>
          <p:cNvPr id="37891" name="Θέση περιεχομένου 2"/>
          <p:cNvSpPr>
            <a:spLocks noGrp="1"/>
          </p:cNvSpPr>
          <p:nvPr>
            <p:ph idx="1"/>
          </p:nvPr>
        </p:nvSpPr>
        <p:spPr>
          <a:xfrm>
            <a:off x="2668588" y="2276475"/>
            <a:ext cx="3827462" cy="3168749"/>
          </a:xfrm>
        </p:spPr>
        <p:txBody>
          <a:bodyPr/>
          <a:lstStyle/>
          <a:p>
            <a:pPr marL="0" indent="0" algn="ctr" eaLnBrk="1" hangingPunct="1">
              <a:spcBef>
                <a:spcPts val="3600"/>
              </a:spcBef>
              <a:buNone/>
            </a:pPr>
            <a:r>
              <a:rPr lang="el-GR" altLang="el-GR" sz="2400" dirty="0"/>
              <a:t>Παραδείγματα</a:t>
            </a:r>
          </a:p>
          <a:p>
            <a:pPr eaLnBrk="1" hangingPunct="1">
              <a:spcBef>
                <a:spcPts val="3600"/>
              </a:spcBef>
            </a:pPr>
            <a:r>
              <a:rPr lang="en-US" altLang="el-GR" sz="2400" dirty="0" smtClean="0"/>
              <a:t>Aspergillus (</a:t>
            </a:r>
            <a:r>
              <a:rPr lang="el-GR" altLang="el-GR" sz="2400" dirty="0" smtClean="0"/>
              <a:t>ασπέργιλλος)</a:t>
            </a:r>
            <a:r>
              <a:rPr lang="en-US" altLang="el-GR" sz="2400" dirty="0" smtClean="0"/>
              <a:t>,</a:t>
            </a:r>
            <a:endParaRPr lang="el-GR" altLang="el-GR" sz="2400" dirty="0" smtClean="0"/>
          </a:p>
          <a:p>
            <a:pPr eaLnBrk="1" hangingPunct="1">
              <a:spcBef>
                <a:spcPts val="3600"/>
              </a:spcBef>
            </a:pPr>
            <a:r>
              <a:rPr lang="en-US" altLang="el-GR" sz="2400" dirty="0" smtClean="0"/>
              <a:t>Penicillium (</a:t>
            </a:r>
            <a:r>
              <a:rPr lang="el-GR" altLang="el-GR" sz="2400" dirty="0" smtClean="0"/>
              <a:t>πενισίλλιο)</a:t>
            </a:r>
            <a:r>
              <a:rPr lang="en-US" altLang="el-GR" sz="2400" dirty="0" smtClean="0"/>
              <a:t>,</a:t>
            </a:r>
            <a:endParaRPr lang="el-GR" altLang="el-GR" sz="2400" dirty="0" smtClean="0"/>
          </a:p>
          <a:p>
            <a:pPr eaLnBrk="1" hangingPunct="1">
              <a:spcBef>
                <a:spcPts val="3600"/>
              </a:spcBef>
            </a:pPr>
            <a:r>
              <a:rPr lang="en-US" altLang="el-GR" sz="2400" dirty="0" smtClean="0"/>
              <a:t>Mucor (</a:t>
            </a:r>
            <a:r>
              <a:rPr lang="el-GR" altLang="el-GR" sz="2400" dirty="0" smtClean="0"/>
              <a:t>μούκορ)</a:t>
            </a:r>
            <a:r>
              <a:rPr lang="en-US" altLang="el-GR" sz="2400" dirty="0" smtClean="0"/>
              <a:t>,</a:t>
            </a:r>
            <a:r>
              <a:rPr lang="el-GR" altLang="el-GR" sz="2400" dirty="0" smtClean="0"/>
              <a:t> </a:t>
            </a:r>
          </a:p>
          <a:p>
            <a:pPr eaLnBrk="1" hangingPunct="1">
              <a:spcBef>
                <a:spcPts val="3600"/>
              </a:spcBef>
            </a:pPr>
            <a:endParaRPr lang="el-GR" altLang="el-GR" sz="2400" dirty="0" smtClean="0"/>
          </a:p>
        </p:txBody>
      </p:sp>
      <p:sp>
        <p:nvSpPr>
          <p:cNvPr id="3789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A7BD99-072F-4F38-84AC-8DCA228A671D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Δίμορφοι μύκητες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33115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3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dirty="0"/>
              <a:t>Α</a:t>
            </a:r>
            <a:r>
              <a:rPr lang="el-GR" sz="2400" dirty="0" smtClean="0"/>
              <a:t>νάλογα </a:t>
            </a:r>
            <a:r>
              <a:rPr lang="el-GR" sz="2400" dirty="0"/>
              <a:t>με τις συνθήκες ανάπτυξης εμφανίζονται </a:t>
            </a:r>
            <a:r>
              <a:rPr lang="el-GR" sz="2400" dirty="0" smtClean="0"/>
              <a:t>ως</a:t>
            </a:r>
            <a:r>
              <a:rPr lang="en-US" sz="2400" dirty="0" smtClean="0"/>
              <a:t>:</a:t>
            </a:r>
            <a:endParaRPr lang="el-GR" sz="2400" dirty="0"/>
          </a:p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el-GR" sz="2400" u="sng" dirty="0"/>
              <a:t>ζυμομύκητες</a:t>
            </a:r>
            <a:r>
              <a:rPr lang="el-GR" sz="2400" dirty="0"/>
              <a:t> σε θερμοκρασία 37°C (παρασιτική μορφή-λοίμωξη</a:t>
            </a:r>
            <a:r>
              <a:rPr lang="el-GR" sz="2400" dirty="0" smtClean="0"/>
              <a:t>),</a:t>
            </a:r>
            <a:endParaRPr lang="el-GR" sz="2400" dirty="0"/>
          </a:p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el-GR" sz="2400" u="sng" dirty="0"/>
              <a:t>υφομύκητες </a:t>
            </a:r>
            <a:r>
              <a:rPr lang="el-GR" sz="2400" dirty="0"/>
              <a:t>σε θερμοκρασία 25°C (φυσικό περιβάλλον –ελεύθερη  μορφή</a:t>
            </a:r>
            <a:r>
              <a:rPr lang="el-GR" sz="2400" dirty="0" smtClean="0"/>
              <a:t>).</a:t>
            </a:r>
            <a:endParaRPr lang="el-GR" sz="2400" dirty="0"/>
          </a:p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endParaRPr lang="el-GR" sz="2400" dirty="0"/>
          </a:p>
        </p:txBody>
      </p:sp>
      <p:sp>
        <p:nvSpPr>
          <p:cNvPr id="3891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0326D0-382D-444D-8689-8989E1168CAB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Ασπέργιλλος </a:t>
            </a:r>
          </a:p>
        </p:txBody>
      </p:sp>
      <p:pic>
        <p:nvPicPr>
          <p:cNvPr id="39939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0675" y="2276475"/>
            <a:ext cx="3692525" cy="2455863"/>
          </a:xfrm>
        </p:spPr>
      </p:pic>
      <p:sp>
        <p:nvSpPr>
          <p:cNvPr id="6" name="Rectangle 8"/>
          <p:cNvSpPr/>
          <p:nvPr/>
        </p:nvSpPr>
        <p:spPr>
          <a:xfrm>
            <a:off x="3208338" y="4941888"/>
            <a:ext cx="29972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4"/>
              </a:rPr>
              <a:t>Aspergillus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 err="1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Strobilomyces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ως κοινό κτήμα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.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3994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283107-E4D1-41DD-B5A6-C22C79476FCB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Ανθούλα Νικολαΐδου 2014. Ανθούλα Νικολαΐδου. «Παρασιτολογία - </a:t>
            </a:r>
            <a:r>
              <a:rPr lang="en-US" sz="2000" dirty="0" smtClean="0"/>
              <a:t>M</a:t>
            </a:r>
            <a:r>
              <a:rPr lang="el-GR" sz="2000" dirty="0" smtClean="0"/>
              <a:t>υκητολογία  </a:t>
            </a:r>
            <a:r>
              <a:rPr lang="en-US" sz="2000" dirty="0" smtClean="0"/>
              <a:t>(</a:t>
            </a:r>
            <a:r>
              <a:rPr lang="el-GR" sz="2000" dirty="0" smtClean="0"/>
              <a:t>Ε</a:t>
            </a:r>
            <a:r>
              <a:rPr lang="en-US" sz="2000" dirty="0" smtClean="0"/>
              <a:t>)</a:t>
            </a:r>
            <a:r>
              <a:rPr lang="el-GR" sz="2000" dirty="0" smtClean="0"/>
              <a:t>. Ενότητα 11</a:t>
            </a:r>
            <a:r>
              <a:rPr lang="en-US" sz="2000" dirty="0" smtClean="0"/>
              <a:t>:</a:t>
            </a:r>
            <a:r>
              <a:rPr lang="el-GR" sz="2000" dirty="0" smtClean="0"/>
              <a:t> Μύκητες</a:t>
            </a:r>
            <a:r>
              <a:rPr lang="en-US" sz="2000" dirty="0" smtClean="0"/>
              <a:t>: </a:t>
            </a:r>
            <a:r>
              <a:rPr lang="el-GR" sz="2000" dirty="0" smtClean="0"/>
              <a:t>Εισαγωγή».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083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Διαίρεση των έμβιων</a:t>
            </a:r>
          </a:p>
        </p:txBody>
      </p:sp>
      <p:sp>
        <p:nvSpPr>
          <p:cNvPr id="8195" name="Θέση περιεχομένου 2"/>
          <p:cNvSpPr>
            <a:spLocks noGrp="1"/>
          </p:cNvSpPr>
          <p:nvPr>
            <p:ph idx="1"/>
          </p:nvPr>
        </p:nvSpPr>
        <p:spPr>
          <a:xfrm>
            <a:off x="611188" y="1557338"/>
            <a:ext cx="3846512" cy="4392612"/>
          </a:xfrm>
        </p:spPr>
        <p:txBody>
          <a:bodyPr/>
          <a:lstStyle/>
          <a:p>
            <a:pPr marL="457200" indent="-457200" eaLnBrk="1" hangingPunct="1">
              <a:spcBef>
                <a:spcPts val="3600"/>
              </a:spcBef>
              <a:buFont typeface="Calibri" panose="020F0502020204030204" pitchFamily="34" charset="0"/>
              <a:buAutoNum type="arabicPeriod"/>
            </a:pPr>
            <a:r>
              <a:rPr lang="el-GR" altLang="el-GR" sz="2400" dirty="0" smtClean="0"/>
              <a:t>Φυτά</a:t>
            </a:r>
            <a:r>
              <a:rPr lang="en-US" altLang="el-GR" sz="2400" dirty="0" smtClean="0"/>
              <a:t>,</a:t>
            </a:r>
            <a:endParaRPr lang="el-GR" altLang="el-GR" sz="2400" dirty="0" smtClean="0"/>
          </a:p>
          <a:p>
            <a:pPr marL="457200" indent="-457200" eaLnBrk="1" hangingPunct="1">
              <a:spcBef>
                <a:spcPts val="3600"/>
              </a:spcBef>
              <a:buFont typeface="Calibri" panose="020F0502020204030204" pitchFamily="34" charset="0"/>
              <a:buAutoNum type="arabicPeriod"/>
            </a:pPr>
            <a:r>
              <a:rPr lang="el-GR" altLang="el-GR" sz="2400" dirty="0" smtClean="0"/>
              <a:t>Ζώα</a:t>
            </a:r>
            <a:r>
              <a:rPr lang="en-US" altLang="el-GR" sz="2400" dirty="0" smtClean="0"/>
              <a:t>,</a:t>
            </a:r>
            <a:r>
              <a:rPr lang="el-GR" altLang="el-GR" sz="2400" dirty="0" smtClean="0"/>
              <a:t> </a:t>
            </a:r>
          </a:p>
          <a:p>
            <a:pPr marL="457200" indent="-457200" eaLnBrk="1" hangingPunct="1">
              <a:spcBef>
                <a:spcPts val="3600"/>
              </a:spcBef>
              <a:buFont typeface="Calibri" panose="020F0502020204030204" pitchFamily="34" charset="0"/>
              <a:buAutoNum type="arabicPeriod"/>
            </a:pPr>
            <a:r>
              <a:rPr lang="el-GR" altLang="el-GR" sz="2400" b="1" dirty="0" smtClean="0"/>
              <a:t>Μύκητες</a:t>
            </a:r>
            <a:r>
              <a:rPr lang="en-US" altLang="el-GR" sz="2400" b="1" dirty="0" smtClean="0"/>
              <a:t>,</a:t>
            </a:r>
            <a:endParaRPr lang="el-GR" altLang="el-GR" sz="2400" b="1" dirty="0" smtClean="0"/>
          </a:p>
          <a:p>
            <a:pPr marL="457200" indent="-457200" eaLnBrk="1" hangingPunct="1">
              <a:spcBef>
                <a:spcPts val="3600"/>
              </a:spcBef>
              <a:buFont typeface="Calibri" panose="020F0502020204030204" pitchFamily="34" charset="0"/>
              <a:buAutoNum type="arabicPeriod"/>
            </a:pPr>
            <a:r>
              <a:rPr lang="el-GR" altLang="el-GR" sz="2400" dirty="0" smtClean="0"/>
              <a:t>Πρώτιστα</a:t>
            </a:r>
            <a:r>
              <a:rPr lang="en-US" altLang="el-GR" sz="2400" dirty="0" smtClean="0"/>
              <a:t>,</a:t>
            </a:r>
            <a:endParaRPr lang="el-GR" altLang="el-GR" sz="2400" dirty="0" smtClean="0"/>
          </a:p>
          <a:p>
            <a:pPr marL="457200" indent="-457200" eaLnBrk="1" hangingPunct="1">
              <a:spcBef>
                <a:spcPts val="3600"/>
              </a:spcBef>
              <a:buFont typeface="Calibri" panose="020F0502020204030204" pitchFamily="34" charset="0"/>
              <a:buAutoNum type="arabicPeriod"/>
            </a:pPr>
            <a:r>
              <a:rPr lang="el-GR" altLang="el-GR" sz="2400" dirty="0" smtClean="0"/>
              <a:t>Μονήρη (Βακτήρια)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marL="457200" indent="-457200" eaLnBrk="1" hangingPunct="1">
              <a:spcBef>
                <a:spcPts val="3600"/>
              </a:spcBef>
              <a:buFont typeface="Calibri" panose="020F0502020204030204" pitchFamily="34" charset="0"/>
              <a:buAutoNum type="arabicPeriod"/>
            </a:pPr>
            <a:endParaRPr lang="el-GR" altLang="el-GR" sz="2400" dirty="0" smtClean="0"/>
          </a:p>
        </p:txBody>
      </p:sp>
      <p:sp>
        <p:nvSpPr>
          <p:cNvPr id="819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B58E9E-8A2F-4597-B886-106521A4D42F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eaLnBrk="1" hangingPunct="1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5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Βασίλειο των μυκήτων</a:t>
            </a:r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spcBef>
                <a:spcPts val="3000"/>
              </a:spcBef>
              <a:buFont typeface="Calibri" panose="020F0502020204030204" pitchFamily="34" charset="0"/>
              <a:buAutoNum type="arabicPeriod"/>
            </a:pPr>
            <a:r>
              <a:rPr lang="el-GR" altLang="el-GR" sz="2400" dirty="0" smtClean="0"/>
              <a:t>ευκαρυωτικοί (πυρήνας με πυρηνική μεμβράνη)</a:t>
            </a:r>
            <a:r>
              <a:rPr lang="en-US" altLang="el-GR" sz="2400" dirty="0" smtClean="0"/>
              <a:t>,</a:t>
            </a:r>
            <a:endParaRPr lang="el-GR" altLang="el-GR" sz="2400" dirty="0" smtClean="0"/>
          </a:p>
          <a:p>
            <a:pPr marL="457200" indent="-457200" eaLnBrk="1" hangingPunct="1">
              <a:spcBef>
                <a:spcPts val="3000"/>
              </a:spcBef>
              <a:buFont typeface="Calibri" panose="020F0502020204030204" pitchFamily="34" charset="0"/>
              <a:buAutoNum type="arabicPeriod"/>
            </a:pPr>
            <a:r>
              <a:rPr lang="el-GR" altLang="el-GR" sz="2400" dirty="0" smtClean="0"/>
              <a:t>ετερότροφοι (απουσία χλωροφύλλης- δεν φωτοσυνθέτουν)</a:t>
            </a:r>
            <a:r>
              <a:rPr lang="en-US" altLang="el-GR" sz="2400" dirty="0" smtClean="0"/>
              <a:t>,</a:t>
            </a:r>
            <a:endParaRPr lang="el-GR" altLang="el-GR" sz="2400" dirty="0" smtClean="0"/>
          </a:p>
          <a:p>
            <a:pPr marL="457200" indent="-457200" eaLnBrk="1" hangingPunct="1">
              <a:spcBef>
                <a:spcPts val="3000"/>
              </a:spcBef>
              <a:buFont typeface="Calibri" panose="020F0502020204030204" pitchFamily="34" charset="0"/>
              <a:buAutoNum type="arabicPeriod"/>
            </a:pPr>
            <a:r>
              <a:rPr lang="el-GR" altLang="el-GR" sz="2400" dirty="0" smtClean="0"/>
              <a:t>μονοκύτταροι και πολυκύτταροι</a:t>
            </a:r>
            <a:r>
              <a:rPr lang="en-US" altLang="el-GR" sz="2400" dirty="0" smtClean="0"/>
              <a:t>,</a:t>
            </a:r>
            <a:endParaRPr lang="el-GR" altLang="el-GR" sz="2400" dirty="0" smtClean="0"/>
          </a:p>
          <a:p>
            <a:pPr marL="457200" indent="-457200" eaLnBrk="1" hangingPunct="1">
              <a:spcBef>
                <a:spcPts val="3000"/>
              </a:spcBef>
              <a:buFont typeface="Calibri" panose="020F0502020204030204" pitchFamily="34" charset="0"/>
              <a:buAutoNum type="arabicPeriod"/>
            </a:pPr>
            <a:r>
              <a:rPr lang="el-GR" altLang="el-GR" sz="2400" dirty="0" smtClean="0"/>
              <a:t>κυτταρικό τοίχωμα</a:t>
            </a:r>
            <a:r>
              <a:rPr lang="en-US" altLang="el-GR" sz="2400" dirty="0" smtClean="0"/>
              <a:t>,</a:t>
            </a:r>
            <a:endParaRPr lang="el-GR" altLang="el-GR" sz="2400" dirty="0" smtClean="0"/>
          </a:p>
          <a:p>
            <a:pPr marL="457200" indent="-457200" eaLnBrk="1" hangingPunct="1">
              <a:spcBef>
                <a:spcPts val="3000"/>
              </a:spcBef>
              <a:buFont typeface="Calibri" panose="020F0502020204030204" pitchFamily="34" charset="0"/>
              <a:buAutoNum type="arabicPeriod"/>
            </a:pPr>
            <a:r>
              <a:rPr lang="el-GR" altLang="el-GR" sz="2400" dirty="0" smtClean="0"/>
              <a:t>πολλαπλασιασμός : με αγενή – ασεξουαλικά - ατελή ή/και εγγενή- σεξουαλικά -τέλεια σπόρια</a:t>
            </a:r>
            <a:r>
              <a:rPr lang="en-US" altLang="el-GR" sz="2400" dirty="0" smtClean="0"/>
              <a:t>,</a:t>
            </a:r>
            <a:endParaRPr lang="el-GR" altLang="el-GR" sz="2400" dirty="0" smtClean="0"/>
          </a:p>
          <a:p>
            <a:pPr marL="457200" indent="-457200" eaLnBrk="1" hangingPunct="1">
              <a:spcBef>
                <a:spcPts val="3000"/>
              </a:spcBef>
              <a:buFont typeface="Calibri" panose="020F0502020204030204" pitchFamily="34" charset="0"/>
              <a:buAutoNum type="arabicPeriod"/>
            </a:pPr>
            <a:r>
              <a:rPr lang="el-GR" altLang="el-GR" sz="2400" dirty="0" smtClean="0"/>
              <a:t>ανθεκτικοί στους αντιβακτηριακούς παράγοντες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marL="457200" indent="-457200" eaLnBrk="1" hangingPunct="1"/>
            <a:endParaRPr lang="el-GR" altLang="el-GR" dirty="0" smtClean="0"/>
          </a:p>
        </p:txBody>
      </p:sp>
      <p:sp>
        <p:nvSpPr>
          <p:cNvPr id="922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B1F318-1A32-43A5-AAC2-09B44BFAED46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Κατανομή στη φύση </a:t>
            </a:r>
          </a:p>
        </p:txBody>
      </p:sp>
      <p:sp>
        <p:nvSpPr>
          <p:cNvPr id="1024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2087562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αέρα, νερό, έδαφoς, οργανική ύλη υπό αποσύνθεση κ.α.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400" dirty="0" smtClean="0"/>
              <a:t>oρισμένoι όπως η Candida, μέρoς της φυσιoλoγικής μικρoβιακής χλωρίδας τoυ σώματoς.</a:t>
            </a:r>
          </a:p>
        </p:txBody>
      </p:sp>
      <p:sp>
        <p:nvSpPr>
          <p:cNvPr id="1024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3FCC86-8ADA-47D7-BB22-D2CC4ADD6B27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Μορφολογική κατάταξη των μυκήτων </a:t>
            </a:r>
          </a:p>
        </p:txBody>
      </p:sp>
      <p:sp>
        <p:nvSpPr>
          <p:cNvPr id="12291" name="Θέση περιεχομένου 2"/>
          <p:cNvSpPr>
            <a:spLocks noGrp="1"/>
          </p:cNvSpPr>
          <p:nvPr>
            <p:ph idx="1"/>
          </p:nvPr>
        </p:nvSpPr>
        <p:spPr>
          <a:xfrm>
            <a:off x="611188" y="2133600"/>
            <a:ext cx="8229600" cy="2590800"/>
          </a:xfrm>
        </p:spPr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l-GR" altLang="el-GR" sz="2400" b="1" dirty="0" smtClean="0"/>
              <a:t>Ζυμομύκητες</a:t>
            </a:r>
            <a:r>
              <a:rPr lang="el-GR" altLang="el-GR" sz="2400" dirty="0" smtClean="0"/>
              <a:t> ή ζύμες ή </a:t>
            </a:r>
            <a:r>
              <a:rPr lang="el-GR" altLang="el-GR" sz="2400" b="1" dirty="0" smtClean="0"/>
              <a:t>βλαστoμύκητες</a:t>
            </a:r>
            <a:r>
              <a:rPr lang="en-US" altLang="el-GR" sz="2400" dirty="0" smtClean="0"/>
              <a:t>,</a:t>
            </a:r>
            <a:r>
              <a:rPr lang="el-GR" altLang="el-GR" sz="2400" dirty="0" smtClean="0"/>
              <a:t> 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b="1" dirty="0" smtClean="0"/>
              <a:t>Νηματοειδείς</a:t>
            </a:r>
            <a:r>
              <a:rPr lang="el-GR" altLang="el-GR" sz="2400" dirty="0" smtClean="0"/>
              <a:t> ή μυκηλιακοί ή </a:t>
            </a:r>
            <a:r>
              <a:rPr lang="el-GR" altLang="el-GR" sz="2400" b="1" dirty="0" smtClean="0"/>
              <a:t>υφομύκητες</a:t>
            </a:r>
            <a:r>
              <a:rPr lang="en-US" altLang="el-GR" sz="2400" dirty="0" smtClean="0"/>
              <a:t>,</a:t>
            </a:r>
            <a:r>
              <a:rPr lang="el-GR" altLang="el-GR" sz="2400" u="sng" dirty="0" smtClean="0"/>
              <a:t> 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 </a:t>
            </a:r>
            <a:r>
              <a:rPr lang="el-GR" altLang="el-GR" sz="2400" b="1" dirty="0" smtClean="0"/>
              <a:t>Δίμορφοι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B50D80-EC52-4931-80F6-C38CB5EED35A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Υφή (</a:t>
            </a:r>
            <a:r>
              <a:rPr lang="en-US" altLang="el-GR" dirty="0" smtClean="0"/>
              <a:t>hyphae)</a:t>
            </a:r>
            <a:endParaRPr lang="el-GR" altLang="el-GR" sz="3200" b="0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20891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dirty="0"/>
              <a:t>Από τον σπόρο του υφομύκητα παράγεται νηματοειδής προσεκβολή. Επιμηκύνεται και διακλαδίζεται σχηματίζοντας την πρώτη υφή του μύκητα.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pic>
        <p:nvPicPr>
          <p:cNvPr id="13317" name="Picture 2" descr="Rhizoctonia hyph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357563"/>
            <a:ext cx="33623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/>
          <p:nvPr/>
        </p:nvSpPr>
        <p:spPr>
          <a:xfrm>
            <a:off x="2679700" y="5894388"/>
            <a:ext cx="39782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latin typeface="+mn-lt"/>
                <a:cs typeface="+mn-cs"/>
                <a:hlinkClick r:id="rId4"/>
              </a:rPr>
              <a:t>Rhizoctonia hyphae 160X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u="sng" dirty="0" err="1">
                <a:latin typeface="+mn-lt"/>
                <a:cs typeface="+mn-cs"/>
                <a:hlinkClick r:id="rId5"/>
              </a:rPr>
              <a:t>Ninjatacoshell</a:t>
            </a:r>
            <a:r>
              <a:rPr lang="en-US" sz="1200" u="sng" dirty="0"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την άδεια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latin typeface="+mn-lt"/>
                <a:cs typeface="+mn-cs"/>
                <a:hlinkClick r:id="rId6"/>
              </a:rPr>
              <a:t>CC BY-SA 3.0</a:t>
            </a: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1331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F48378-A649-439C-8C02-29601E96DE5D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Σπόρος - Υφή – Μυκητύλιο </a:t>
            </a:r>
            <a:r>
              <a:rPr lang="el-GR" altLang="el-GR" sz="3200" b="0" dirty="0" smtClean="0"/>
              <a:t>(1 από 2) </a:t>
            </a:r>
          </a:p>
        </p:txBody>
      </p:sp>
      <p:grpSp>
        <p:nvGrpSpPr>
          <p:cNvPr id="15364" name="Ομάδα 18"/>
          <p:cNvGrpSpPr>
            <a:grpSpLocks/>
          </p:cNvGrpSpPr>
          <p:nvPr/>
        </p:nvGrpSpPr>
        <p:grpSpPr bwMode="auto">
          <a:xfrm>
            <a:off x="2051050" y="1878013"/>
            <a:ext cx="5157788" cy="3927475"/>
            <a:chOff x="1743401" y="1832816"/>
            <a:chExt cx="3526877" cy="3007248"/>
          </a:xfrm>
        </p:grpSpPr>
        <p:sp>
          <p:nvSpPr>
            <p:cNvPr id="6" name="Έλλειψη 5"/>
            <p:cNvSpPr/>
            <p:nvPr/>
          </p:nvSpPr>
          <p:spPr>
            <a:xfrm>
              <a:off x="2196066" y="2924372"/>
              <a:ext cx="143290" cy="14464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 dirty="0"/>
            </a:p>
          </p:txBody>
        </p:sp>
        <p:sp>
          <p:nvSpPr>
            <p:cNvPr id="8" name="Ελεύθερη σχεδίαση 7"/>
            <p:cNvSpPr/>
            <p:nvPr/>
          </p:nvSpPr>
          <p:spPr>
            <a:xfrm>
              <a:off x="2263369" y="3060512"/>
              <a:ext cx="232303" cy="626003"/>
            </a:xfrm>
            <a:custGeom>
              <a:avLst/>
              <a:gdLst>
                <a:gd name="connsiteX0" fmla="*/ 658 w 232831"/>
                <a:gd name="connsiteY0" fmla="*/ 29341 h 626342"/>
                <a:gd name="connsiteX1" fmla="*/ 45046 w 232831"/>
                <a:gd name="connsiteY1" fmla="*/ 162506 h 626342"/>
                <a:gd name="connsiteX2" fmla="*/ 89435 w 232831"/>
                <a:gd name="connsiteY2" fmla="*/ 215772 h 626342"/>
                <a:gd name="connsiteX3" fmla="*/ 133823 w 232831"/>
                <a:gd name="connsiteY3" fmla="*/ 322304 h 626342"/>
                <a:gd name="connsiteX4" fmla="*/ 178211 w 232831"/>
                <a:gd name="connsiteY4" fmla="*/ 437714 h 626342"/>
                <a:gd name="connsiteX5" fmla="*/ 195967 w 232831"/>
                <a:gd name="connsiteY5" fmla="*/ 544246 h 626342"/>
                <a:gd name="connsiteX6" fmla="*/ 222600 w 232831"/>
                <a:gd name="connsiteY6" fmla="*/ 624145 h 626342"/>
                <a:gd name="connsiteX7" fmla="*/ 231477 w 232831"/>
                <a:gd name="connsiteY7" fmla="*/ 455469 h 626342"/>
                <a:gd name="connsiteX8" fmla="*/ 195967 w 232831"/>
                <a:gd name="connsiteY8" fmla="*/ 269038 h 626342"/>
                <a:gd name="connsiteX9" fmla="*/ 133823 w 232831"/>
                <a:gd name="connsiteY9" fmla="*/ 135873 h 626342"/>
                <a:gd name="connsiteX10" fmla="*/ 89435 w 232831"/>
                <a:gd name="connsiteY10" fmla="*/ 64852 h 626342"/>
                <a:gd name="connsiteX11" fmla="*/ 80557 w 232831"/>
                <a:gd name="connsiteY11" fmla="*/ 2708 h 626342"/>
                <a:gd name="connsiteX12" fmla="*/ 658 w 232831"/>
                <a:gd name="connsiteY12" fmla="*/ 29341 h 6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2831" h="626342">
                  <a:moveTo>
                    <a:pt x="658" y="29341"/>
                  </a:moveTo>
                  <a:cubicBezTo>
                    <a:pt x="-5260" y="55974"/>
                    <a:pt x="30250" y="131434"/>
                    <a:pt x="45046" y="162506"/>
                  </a:cubicBezTo>
                  <a:cubicBezTo>
                    <a:pt x="59842" y="193578"/>
                    <a:pt x="74639" y="189139"/>
                    <a:pt x="89435" y="215772"/>
                  </a:cubicBezTo>
                  <a:cubicBezTo>
                    <a:pt x="104231" y="242405"/>
                    <a:pt x="119027" y="285314"/>
                    <a:pt x="133823" y="322304"/>
                  </a:cubicBezTo>
                  <a:cubicBezTo>
                    <a:pt x="148619" y="359294"/>
                    <a:pt x="167854" y="400724"/>
                    <a:pt x="178211" y="437714"/>
                  </a:cubicBezTo>
                  <a:cubicBezTo>
                    <a:pt x="188568" y="474704"/>
                    <a:pt x="188569" y="513174"/>
                    <a:pt x="195967" y="544246"/>
                  </a:cubicBezTo>
                  <a:cubicBezTo>
                    <a:pt x="203365" y="575318"/>
                    <a:pt x="216682" y="638941"/>
                    <a:pt x="222600" y="624145"/>
                  </a:cubicBezTo>
                  <a:cubicBezTo>
                    <a:pt x="228518" y="609349"/>
                    <a:pt x="235916" y="514654"/>
                    <a:pt x="231477" y="455469"/>
                  </a:cubicBezTo>
                  <a:cubicBezTo>
                    <a:pt x="227038" y="396285"/>
                    <a:pt x="212243" y="322304"/>
                    <a:pt x="195967" y="269038"/>
                  </a:cubicBezTo>
                  <a:cubicBezTo>
                    <a:pt x="179691" y="215772"/>
                    <a:pt x="151578" y="169904"/>
                    <a:pt x="133823" y="135873"/>
                  </a:cubicBezTo>
                  <a:cubicBezTo>
                    <a:pt x="116068" y="101842"/>
                    <a:pt x="98313" y="87046"/>
                    <a:pt x="89435" y="64852"/>
                  </a:cubicBezTo>
                  <a:cubicBezTo>
                    <a:pt x="80557" y="42658"/>
                    <a:pt x="90914" y="10106"/>
                    <a:pt x="80557" y="2708"/>
                  </a:cubicBezTo>
                  <a:cubicBezTo>
                    <a:pt x="70200" y="-4690"/>
                    <a:pt x="6576" y="2708"/>
                    <a:pt x="658" y="2934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 dirty="0"/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2628106" y="2130623"/>
              <a:ext cx="143290" cy="1434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 dirty="0"/>
            </a:p>
          </p:txBody>
        </p:sp>
        <p:cxnSp>
          <p:nvCxnSpPr>
            <p:cNvPr id="11" name="Ευθύγραμμο βέλος σύνδεσης 10"/>
            <p:cNvCxnSpPr/>
            <p:nvPr/>
          </p:nvCxnSpPr>
          <p:spPr>
            <a:xfrm flipH="1">
              <a:off x="2267711" y="2274057"/>
              <a:ext cx="360395" cy="650315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ύγραμμο βέλος σύνδεσης 11"/>
            <p:cNvCxnSpPr/>
            <p:nvPr/>
          </p:nvCxnSpPr>
          <p:spPr>
            <a:xfrm>
              <a:off x="2495671" y="3428821"/>
              <a:ext cx="996514" cy="35980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Ελεύθερη σχεδίαση 14"/>
            <p:cNvSpPr/>
            <p:nvPr/>
          </p:nvSpPr>
          <p:spPr>
            <a:xfrm>
              <a:off x="3398830" y="2613193"/>
              <a:ext cx="1466546" cy="1853699"/>
            </a:xfrm>
            <a:custGeom>
              <a:avLst/>
              <a:gdLst>
                <a:gd name="connsiteX0" fmla="*/ 1102177 w 1466577"/>
                <a:gd name="connsiteY0" fmla="*/ 1283707 h 1853697"/>
                <a:gd name="connsiteX1" fmla="*/ 1022278 w 1466577"/>
                <a:gd name="connsiteY1" fmla="*/ 1177175 h 1853697"/>
                <a:gd name="connsiteX2" fmla="*/ 1084421 w 1466577"/>
                <a:gd name="connsiteY2" fmla="*/ 1141664 h 1853697"/>
                <a:gd name="connsiteX3" fmla="*/ 1155443 w 1466577"/>
                <a:gd name="connsiteY3" fmla="*/ 1186053 h 1853697"/>
                <a:gd name="connsiteX4" fmla="*/ 1226464 w 1466577"/>
                <a:gd name="connsiteY4" fmla="*/ 1186053 h 1853697"/>
                <a:gd name="connsiteX5" fmla="*/ 1288608 w 1466577"/>
                <a:gd name="connsiteY5" fmla="*/ 1168297 h 1853697"/>
                <a:gd name="connsiteX6" fmla="*/ 1270852 w 1466577"/>
                <a:gd name="connsiteY6" fmla="*/ 1132787 h 1853697"/>
                <a:gd name="connsiteX7" fmla="*/ 1199831 w 1466577"/>
                <a:gd name="connsiteY7" fmla="*/ 1132787 h 1853697"/>
                <a:gd name="connsiteX8" fmla="*/ 1146565 w 1466577"/>
                <a:gd name="connsiteY8" fmla="*/ 1079521 h 1853697"/>
                <a:gd name="connsiteX9" fmla="*/ 1075544 w 1466577"/>
                <a:gd name="connsiteY9" fmla="*/ 1106154 h 1853697"/>
                <a:gd name="connsiteX10" fmla="*/ 1004522 w 1466577"/>
                <a:gd name="connsiteY10" fmla="*/ 1106154 h 1853697"/>
                <a:gd name="connsiteX11" fmla="*/ 933501 w 1466577"/>
                <a:gd name="connsiteY11" fmla="*/ 1088398 h 1853697"/>
                <a:gd name="connsiteX12" fmla="*/ 880235 w 1466577"/>
                <a:gd name="connsiteY12" fmla="*/ 1079521 h 1853697"/>
                <a:gd name="connsiteX13" fmla="*/ 862480 w 1466577"/>
                <a:gd name="connsiteY13" fmla="*/ 1026255 h 1853697"/>
                <a:gd name="connsiteX14" fmla="*/ 915746 w 1466577"/>
                <a:gd name="connsiteY14" fmla="*/ 972989 h 1853697"/>
                <a:gd name="connsiteX15" fmla="*/ 933501 w 1466577"/>
                <a:gd name="connsiteY15" fmla="*/ 937478 h 1853697"/>
                <a:gd name="connsiteX16" fmla="*/ 862480 w 1466577"/>
                <a:gd name="connsiteY16" fmla="*/ 972989 h 1853697"/>
                <a:gd name="connsiteX17" fmla="*/ 791458 w 1466577"/>
                <a:gd name="connsiteY17" fmla="*/ 981866 h 1853697"/>
                <a:gd name="connsiteX18" fmla="*/ 747070 w 1466577"/>
                <a:gd name="connsiteY18" fmla="*/ 919723 h 1853697"/>
                <a:gd name="connsiteX19" fmla="*/ 800336 w 1466577"/>
                <a:gd name="connsiteY19" fmla="*/ 866457 h 1853697"/>
                <a:gd name="connsiteX20" fmla="*/ 897990 w 1466577"/>
                <a:gd name="connsiteY20" fmla="*/ 742169 h 1853697"/>
                <a:gd name="connsiteX21" fmla="*/ 951256 w 1466577"/>
                <a:gd name="connsiteY21" fmla="*/ 653393 h 1853697"/>
                <a:gd name="connsiteX22" fmla="*/ 906868 w 1466577"/>
                <a:gd name="connsiteY22" fmla="*/ 635637 h 1853697"/>
                <a:gd name="connsiteX23" fmla="*/ 809214 w 1466577"/>
                <a:gd name="connsiteY23" fmla="*/ 742169 h 1853697"/>
                <a:gd name="connsiteX24" fmla="*/ 764825 w 1466577"/>
                <a:gd name="connsiteY24" fmla="*/ 688903 h 1853697"/>
                <a:gd name="connsiteX25" fmla="*/ 720437 w 1466577"/>
                <a:gd name="connsiteY25" fmla="*/ 813191 h 1853697"/>
                <a:gd name="connsiteX26" fmla="*/ 649415 w 1466577"/>
                <a:gd name="connsiteY26" fmla="*/ 866457 h 1853697"/>
                <a:gd name="connsiteX27" fmla="*/ 569516 w 1466577"/>
                <a:gd name="connsiteY27" fmla="*/ 759925 h 1853697"/>
                <a:gd name="connsiteX28" fmla="*/ 649415 w 1466577"/>
                <a:gd name="connsiteY28" fmla="*/ 644515 h 1853697"/>
                <a:gd name="connsiteX29" fmla="*/ 747070 w 1466577"/>
                <a:gd name="connsiteY29" fmla="*/ 564616 h 1853697"/>
                <a:gd name="connsiteX30" fmla="*/ 844724 w 1466577"/>
                <a:gd name="connsiteY30" fmla="*/ 555738 h 1853697"/>
                <a:gd name="connsiteX31" fmla="*/ 755948 w 1466577"/>
                <a:gd name="connsiteY31" fmla="*/ 511350 h 1853697"/>
                <a:gd name="connsiteX32" fmla="*/ 773703 w 1466577"/>
                <a:gd name="connsiteY32" fmla="*/ 413695 h 1853697"/>
                <a:gd name="connsiteX33" fmla="*/ 755948 w 1466577"/>
                <a:gd name="connsiteY33" fmla="*/ 342674 h 1853697"/>
                <a:gd name="connsiteX34" fmla="*/ 693804 w 1466577"/>
                <a:gd name="connsiteY34" fmla="*/ 475839 h 1853697"/>
                <a:gd name="connsiteX35" fmla="*/ 596149 w 1466577"/>
                <a:gd name="connsiteY35" fmla="*/ 635637 h 1853697"/>
                <a:gd name="connsiteX36" fmla="*/ 507373 w 1466577"/>
                <a:gd name="connsiteY36" fmla="*/ 644515 h 1853697"/>
                <a:gd name="connsiteX37" fmla="*/ 418596 w 1466577"/>
                <a:gd name="connsiteY37" fmla="*/ 537983 h 1853697"/>
                <a:gd name="connsiteX38" fmla="*/ 418596 w 1466577"/>
                <a:gd name="connsiteY38" fmla="*/ 449206 h 1853697"/>
                <a:gd name="connsiteX39" fmla="*/ 534006 w 1466577"/>
                <a:gd name="connsiteY39" fmla="*/ 404818 h 1853697"/>
                <a:gd name="connsiteX40" fmla="*/ 605027 w 1466577"/>
                <a:gd name="connsiteY40" fmla="*/ 351552 h 1853697"/>
                <a:gd name="connsiteX41" fmla="*/ 534006 w 1466577"/>
                <a:gd name="connsiteY41" fmla="*/ 360429 h 1853697"/>
                <a:gd name="connsiteX42" fmla="*/ 516250 w 1466577"/>
                <a:gd name="connsiteY42" fmla="*/ 280530 h 1853697"/>
                <a:gd name="connsiteX43" fmla="*/ 445229 w 1466577"/>
                <a:gd name="connsiteY43" fmla="*/ 369307 h 1853697"/>
                <a:gd name="connsiteX44" fmla="*/ 356452 w 1466577"/>
                <a:gd name="connsiteY44" fmla="*/ 413695 h 1853697"/>
                <a:gd name="connsiteX45" fmla="*/ 285431 w 1466577"/>
                <a:gd name="connsiteY45" fmla="*/ 289408 h 1853697"/>
                <a:gd name="connsiteX46" fmla="*/ 356452 w 1466577"/>
                <a:gd name="connsiteY46" fmla="*/ 147365 h 1853697"/>
                <a:gd name="connsiteX47" fmla="*/ 320942 w 1466577"/>
                <a:gd name="connsiteY47" fmla="*/ 58589 h 1853697"/>
                <a:gd name="connsiteX48" fmla="*/ 294309 w 1466577"/>
                <a:gd name="connsiteY48" fmla="*/ 129610 h 1853697"/>
                <a:gd name="connsiteX49" fmla="*/ 249920 w 1466577"/>
                <a:gd name="connsiteY49" fmla="*/ 182876 h 1853697"/>
                <a:gd name="connsiteX50" fmla="*/ 196654 w 1466577"/>
                <a:gd name="connsiteY50" fmla="*/ 58589 h 1853697"/>
                <a:gd name="connsiteX51" fmla="*/ 161144 w 1466577"/>
                <a:gd name="connsiteY51" fmla="*/ 5323 h 1853697"/>
                <a:gd name="connsiteX52" fmla="*/ 187777 w 1466577"/>
                <a:gd name="connsiteY52" fmla="*/ 182876 h 1853697"/>
                <a:gd name="connsiteX53" fmla="*/ 232165 w 1466577"/>
                <a:gd name="connsiteY53" fmla="*/ 369307 h 1853697"/>
                <a:gd name="connsiteX54" fmla="*/ 205532 w 1466577"/>
                <a:gd name="connsiteY54" fmla="*/ 369307 h 1853697"/>
                <a:gd name="connsiteX55" fmla="*/ 152266 w 1466577"/>
                <a:gd name="connsiteY55" fmla="*/ 316041 h 1853697"/>
                <a:gd name="connsiteX56" fmla="*/ 90122 w 1466577"/>
                <a:gd name="connsiteY56" fmla="*/ 324919 h 1853697"/>
                <a:gd name="connsiteX57" fmla="*/ 232165 w 1466577"/>
                <a:gd name="connsiteY57" fmla="*/ 422573 h 1853697"/>
                <a:gd name="connsiteX58" fmla="*/ 320942 w 1466577"/>
                <a:gd name="connsiteY58" fmla="*/ 511350 h 1853697"/>
                <a:gd name="connsiteX59" fmla="*/ 365330 w 1466577"/>
                <a:gd name="connsiteY59" fmla="*/ 617882 h 1853697"/>
                <a:gd name="connsiteX60" fmla="*/ 267676 w 1466577"/>
                <a:gd name="connsiteY60" fmla="*/ 573493 h 1853697"/>
                <a:gd name="connsiteX61" fmla="*/ 125633 w 1466577"/>
                <a:gd name="connsiteY61" fmla="*/ 546860 h 1853697"/>
                <a:gd name="connsiteX62" fmla="*/ 107878 w 1466577"/>
                <a:gd name="connsiteY62" fmla="*/ 600127 h 1853697"/>
                <a:gd name="connsiteX63" fmla="*/ 152266 w 1466577"/>
                <a:gd name="connsiteY63" fmla="*/ 609004 h 1853697"/>
                <a:gd name="connsiteX64" fmla="*/ 187777 w 1466577"/>
                <a:gd name="connsiteY64" fmla="*/ 626760 h 1853697"/>
                <a:gd name="connsiteX65" fmla="*/ 107878 w 1466577"/>
                <a:gd name="connsiteY65" fmla="*/ 688903 h 1853697"/>
                <a:gd name="connsiteX66" fmla="*/ 1346 w 1466577"/>
                <a:gd name="connsiteY66" fmla="*/ 804313 h 1853697"/>
                <a:gd name="connsiteX67" fmla="*/ 54612 w 1466577"/>
                <a:gd name="connsiteY67" fmla="*/ 857579 h 1853697"/>
                <a:gd name="connsiteX68" fmla="*/ 152266 w 1466577"/>
                <a:gd name="connsiteY68" fmla="*/ 972989 h 1853697"/>
                <a:gd name="connsiteX69" fmla="*/ 99000 w 1466577"/>
                <a:gd name="connsiteY69" fmla="*/ 795435 h 1853697"/>
                <a:gd name="connsiteX70" fmla="*/ 241043 w 1466577"/>
                <a:gd name="connsiteY70" fmla="*/ 653393 h 1853697"/>
                <a:gd name="connsiteX71" fmla="*/ 400841 w 1466577"/>
                <a:gd name="connsiteY71" fmla="*/ 706659 h 1853697"/>
                <a:gd name="connsiteX72" fmla="*/ 480740 w 1466577"/>
                <a:gd name="connsiteY72" fmla="*/ 786558 h 1853697"/>
                <a:gd name="connsiteX73" fmla="*/ 409718 w 1466577"/>
                <a:gd name="connsiteY73" fmla="*/ 822068 h 1853697"/>
                <a:gd name="connsiteX74" fmla="*/ 303186 w 1466577"/>
                <a:gd name="connsiteY74" fmla="*/ 768802 h 1853697"/>
                <a:gd name="connsiteX75" fmla="*/ 241043 w 1466577"/>
                <a:gd name="connsiteY75" fmla="*/ 768802 h 1853697"/>
                <a:gd name="connsiteX76" fmla="*/ 294309 w 1466577"/>
                <a:gd name="connsiteY76" fmla="*/ 875334 h 1853697"/>
                <a:gd name="connsiteX77" fmla="*/ 285431 w 1466577"/>
                <a:gd name="connsiteY77" fmla="*/ 955233 h 1853697"/>
                <a:gd name="connsiteX78" fmla="*/ 383085 w 1466577"/>
                <a:gd name="connsiteY78" fmla="*/ 884212 h 1853697"/>
                <a:gd name="connsiteX79" fmla="*/ 454107 w 1466577"/>
                <a:gd name="connsiteY79" fmla="*/ 946356 h 1853697"/>
                <a:gd name="connsiteX80" fmla="*/ 498495 w 1466577"/>
                <a:gd name="connsiteY80" fmla="*/ 1035132 h 1853697"/>
                <a:gd name="connsiteX81" fmla="*/ 436351 w 1466577"/>
                <a:gd name="connsiteY81" fmla="*/ 1070643 h 1853697"/>
                <a:gd name="connsiteX82" fmla="*/ 347575 w 1466577"/>
                <a:gd name="connsiteY82" fmla="*/ 1026255 h 1853697"/>
                <a:gd name="connsiteX83" fmla="*/ 383085 w 1466577"/>
                <a:gd name="connsiteY83" fmla="*/ 1079521 h 1853697"/>
                <a:gd name="connsiteX84" fmla="*/ 249920 w 1466577"/>
                <a:gd name="connsiteY84" fmla="*/ 1212686 h 1853697"/>
                <a:gd name="connsiteX85" fmla="*/ 36856 w 1466577"/>
                <a:gd name="connsiteY85" fmla="*/ 1265952 h 1853697"/>
                <a:gd name="connsiteX86" fmla="*/ 72367 w 1466577"/>
                <a:gd name="connsiteY86" fmla="*/ 1292585 h 1853697"/>
                <a:gd name="connsiteX87" fmla="*/ 27979 w 1466577"/>
                <a:gd name="connsiteY87" fmla="*/ 1372484 h 1853697"/>
                <a:gd name="connsiteX88" fmla="*/ 161144 w 1466577"/>
                <a:gd name="connsiteY88" fmla="*/ 1292585 h 1853697"/>
                <a:gd name="connsiteX89" fmla="*/ 170021 w 1466577"/>
                <a:gd name="connsiteY89" fmla="*/ 1363606 h 1853697"/>
                <a:gd name="connsiteX90" fmla="*/ 258798 w 1466577"/>
                <a:gd name="connsiteY90" fmla="*/ 1257074 h 1853697"/>
                <a:gd name="connsiteX91" fmla="*/ 436351 w 1466577"/>
                <a:gd name="connsiteY91" fmla="*/ 1132787 h 1853697"/>
                <a:gd name="connsiteX92" fmla="*/ 534006 w 1466577"/>
                <a:gd name="connsiteY92" fmla="*/ 1132787 h 1853697"/>
                <a:gd name="connsiteX93" fmla="*/ 525128 w 1466577"/>
                <a:gd name="connsiteY93" fmla="*/ 1248196 h 1853697"/>
                <a:gd name="connsiteX94" fmla="*/ 489617 w 1466577"/>
                <a:gd name="connsiteY94" fmla="*/ 1390239 h 1853697"/>
                <a:gd name="connsiteX95" fmla="*/ 560639 w 1466577"/>
                <a:gd name="connsiteY95" fmla="*/ 1363606 h 1853697"/>
                <a:gd name="connsiteX96" fmla="*/ 596149 w 1466577"/>
                <a:gd name="connsiteY96" fmla="*/ 1257074 h 1853697"/>
                <a:gd name="connsiteX97" fmla="*/ 622782 w 1466577"/>
                <a:gd name="connsiteY97" fmla="*/ 1212686 h 1853697"/>
                <a:gd name="connsiteX98" fmla="*/ 684926 w 1466577"/>
                <a:gd name="connsiteY98" fmla="*/ 1274829 h 1853697"/>
                <a:gd name="connsiteX99" fmla="*/ 729315 w 1466577"/>
                <a:gd name="connsiteY99" fmla="*/ 1221563 h 1853697"/>
                <a:gd name="connsiteX100" fmla="*/ 631660 w 1466577"/>
                <a:gd name="connsiteY100" fmla="*/ 1159420 h 1853697"/>
                <a:gd name="connsiteX101" fmla="*/ 596149 w 1466577"/>
                <a:gd name="connsiteY101" fmla="*/ 1106154 h 1853697"/>
                <a:gd name="connsiteX102" fmla="*/ 667171 w 1466577"/>
                <a:gd name="connsiteY102" fmla="*/ 1044010 h 1853697"/>
                <a:gd name="connsiteX103" fmla="*/ 587272 w 1466577"/>
                <a:gd name="connsiteY103" fmla="*/ 972989 h 1853697"/>
                <a:gd name="connsiteX104" fmla="*/ 498495 w 1466577"/>
                <a:gd name="connsiteY104" fmla="*/ 901967 h 1853697"/>
                <a:gd name="connsiteX105" fmla="*/ 534006 w 1466577"/>
                <a:gd name="connsiteY105" fmla="*/ 848701 h 1853697"/>
                <a:gd name="connsiteX106" fmla="*/ 693804 w 1466577"/>
                <a:gd name="connsiteY106" fmla="*/ 964111 h 1853697"/>
                <a:gd name="connsiteX107" fmla="*/ 702681 w 1466577"/>
                <a:gd name="connsiteY107" fmla="*/ 1035132 h 1853697"/>
                <a:gd name="connsiteX108" fmla="*/ 729315 w 1466577"/>
                <a:gd name="connsiteY108" fmla="*/ 1097276 h 1853697"/>
                <a:gd name="connsiteX109" fmla="*/ 764825 w 1466577"/>
                <a:gd name="connsiteY109" fmla="*/ 1070643 h 1853697"/>
                <a:gd name="connsiteX110" fmla="*/ 853602 w 1466577"/>
                <a:gd name="connsiteY110" fmla="*/ 1123909 h 1853697"/>
                <a:gd name="connsiteX111" fmla="*/ 871357 w 1466577"/>
                <a:gd name="connsiteY111" fmla="*/ 1194930 h 1853697"/>
                <a:gd name="connsiteX112" fmla="*/ 791458 w 1466577"/>
                <a:gd name="connsiteY112" fmla="*/ 1310340 h 1853697"/>
                <a:gd name="connsiteX113" fmla="*/ 684926 w 1466577"/>
                <a:gd name="connsiteY113" fmla="*/ 1345851 h 1853697"/>
                <a:gd name="connsiteX114" fmla="*/ 747070 w 1466577"/>
                <a:gd name="connsiteY114" fmla="*/ 1381361 h 1853697"/>
                <a:gd name="connsiteX115" fmla="*/ 605027 w 1466577"/>
                <a:gd name="connsiteY115" fmla="*/ 1514527 h 1853697"/>
                <a:gd name="connsiteX116" fmla="*/ 516250 w 1466577"/>
                <a:gd name="connsiteY116" fmla="*/ 1638814 h 1853697"/>
                <a:gd name="connsiteX117" fmla="*/ 409718 w 1466577"/>
                <a:gd name="connsiteY117" fmla="*/ 1700958 h 1853697"/>
                <a:gd name="connsiteX118" fmla="*/ 320942 w 1466577"/>
                <a:gd name="connsiteY118" fmla="*/ 1789734 h 1853697"/>
                <a:gd name="connsiteX119" fmla="*/ 400841 w 1466577"/>
                <a:gd name="connsiteY119" fmla="*/ 1851878 h 1853697"/>
                <a:gd name="connsiteX120" fmla="*/ 507373 w 1466577"/>
                <a:gd name="connsiteY120" fmla="*/ 1718713 h 1853697"/>
                <a:gd name="connsiteX121" fmla="*/ 542883 w 1466577"/>
                <a:gd name="connsiteY121" fmla="*/ 1789734 h 1853697"/>
                <a:gd name="connsiteX122" fmla="*/ 640538 w 1466577"/>
                <a:gd name="connsiteY122" fmla="*/ 1585548 h 1853697"/>
                <a:gd name="connsiteX123" fmla="*/ 764825 w 1466577"/>
                <a:gd name="connsiteY123" fmla="*/ 1407994 h 1853697"/>
                <a:gd name="connsiteX124" fmla="*/ 862480 w 1466577"/>
                <a:gd name="connsiteY124" fmla="*/ 1336973 h 1853697"/>
                <a:gd name="connsiteX125" fmla="*/ 915746 w 1466577"/>
                <a:gd name="connsiteY125" fmla="*/ 1345851 h 1853697"/>
                <a:gd name="connsiteX126" fmla="*/ 924623 w 1466577"/>
                <a:gd name="connsiteY126" fmla="*/ 1221563 h 1853697"/>
                <a:gd name="connsiteX127" fmla="*/ 977889 w 1466577"/>
                <a:gd name="connsiteY127" fmla="*/ 1257074 h 1853697"/>
                <a:gd name="connsiteX128" fmla="*/ 1048911 w 1466577"/>
                <a:gd name="connsiteY128" fmla="*/ 1372484 h 1853697"/>
                <a:gd name="connsiteX129" fmla="*/ 1155443 w 1466577"/>
                <a:gd name="connsiteY129" fmla="*/ 1381361 h 1853697"/>
                <a:gd name="connsiteX130" fmla="*/ 1253097 w 1466577"/>
                <a:gd name="connsiteY130" fmla="*/ 1363606 h 1853697"/>
                <a:gd name="connsiteX131" fmla="*/ 1199831 w 1466577"/>
                <a:gd name="connsiteY131" fmla="*/ 1479016 h 1853697"/>
                <a:gd name="connsiteX132" fmla="*/ 1306363 w 1466577"/>
                <a:gd name="connsiteY132" fmla="*/ 1390239 h 1853697"/>
                <a:gd name="connsiteX133" fmla="*/ 1466161 w 1466577"/>
                <a:gd name="connsiteY133" fmla="*/ 1354728 h 1853697"/>
                <a:gd name="connsiteX134" fmla="*/ 1350751 w 1466577"/>
                <a:gd name="connsiteY134" fmla="*/ 1292585 h 1853697"/>
                <a:gd name="connsiteX135" fmla="*/ 1288608 w 1466577"/>
                <a:gd name="connsiteY135" fmla="*/ 1328095 h 1853697"/>
                <a:gd name="connsiteX136" fmla="*/ 1199831 w 1466577"/>
                <a:gd name="connsiteY136" fmla="*/ 1301462 h 1853697"/>
                <a:gd name="connsiteX137" fmla="*/ 1102177 w 1466577"/>
                <a:gd name="connsiteY137" fmla="*/ 1283707 h 185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1466577" h="1853697">
                  <a:moveTo>
                    <a:pt x="1102177" y="1283707"/>
                  </a:moveTo>
                  <a:cubicBezTo>
                    <a:pt x="1072585" y="1262992"/>
                    <a:pt x="1025237" y="1200849"/>
                    <a:pt x="1022278" y="1177175"/>
                  </a:cubicBezTo>
                  <a:cubicBezTo>
                    <a:pt x="1019319" y="1153501"/>
                    <a:pt x="1062227" y="1140184"/>
                    <a:pt x="1084421" y="1141664"/>
                  </a:cubicBezTo>
                  <a:cubicBezTo>
                    <a:pt x="1106615" y="1143144"/>
                    <a:pt x="1131769" y="1178655"/>
                    <a:pt x="1155443" y="1186053"/>
                  </a:cubicBezTo>
                  <a:cubicBezTo>
                    <a:pt x="1179117" y="1193451"/>
                    <a:pt x="1204270" y="1189012"/>
                    <a:pt x="1226464" y="1186053"/>
                  </a:cubicBezTo>
                  <a:cubicBezTo>
                    <a:pt x="1248658" y="1183094"/>
                    <a:pt x="1281210" y="1177175"/>
                    <a:pt x="1288608" y="1168297"/>
                  </a:cubicBezTo>
                  <a:cubicBezTo>
                    <a:pt x="1296006" y="1159419"/>
                    <a:pt x="1285648" y="1138705"/>
                    <a:pt x="1270852" y="1132787"/>
                  </a:cubicBezTo>
                  <a:cubicBezTo>
                    <a:pt x="1256056" y="1126869"/>
                    <a:pt x="1220546" y="1141665"/>
                    <a:pt x="1199831" y="1132787"/>
                  </a:cubicBezTo>
                  <a:cubicBezTo>
                    <a:pt x="1179117" y="1123909"/>
                    <a:pt x="1167279" y="1083960"/>
                    <a:pt x="1146565" y="1079521"/>
                  </a:cubicBezTo>
                  <a:cubicBezTo>
                    <a:pt x="1125851" y="1075082"/>
                    <a:pt x="1099218" y="1101715"/>
                    <a:pt x="1075544" y="1106154"/>
                  </a:cubicBezTo>
                  <a:cubicBezTo>
                    <a:pt x="1051870" y="1110593"/>
                    <a:pt x="1028196" y="1109113"/>
                    <a:pt x="1004522" y="1106154"/>
                  </a:cubicBezTo>
                  <a:cubicBezTo>
                    <a:pt x="980848" y="1103195"/>
                    <a:pt x="954215" y="1092837"/>
                    <a:pt x="933501" y="1088398"/>
                  </a:cubicBezTo>
                  <a:cubicBezTo>
                    <a:pt x="912787" y="1083959"/>
                    <a:pt x="892072" y="1089878"/>
                    <a:pt x="880235" y="1079521"/>
                  </a:cubicBezTo>
                  <a:cubicBezTo>
                    <a:pt x="868398" y="1069164"/>
                    <a:pt x="856562" y="1044010"/>
                    <a:pt x="862480" y="1026255"/>
                  </a:cubicBezTo>
                  <a:cubicBezTo>
                    <a:pt x="868398" y="1008500"/>
                    <a:pt x="903909" y="987785"/>
                    <a:pt x="915746" y="972989"/>
                  </a:cubicBezTo>
                  <a:cubicBezTo>
                    <a:pt x="927583" y="958193"/>
                    <a:pt x="942379" y="937478"/>
                    <a:pt x="933501" y="937478"/>
                  </a:cubicBezTo>
                  <a:cubicBezTo>
                    <a:pt x="924623" y="937478"/>
                    <a:pt x="886154" y="965591"/>
                    <a:pt x="862480" y="972989"/>
                  </a:cubicBezTo>
                  <a:cubicBezTo>
                    <a:pt x="838806" y="980387"/>
                    <a:pt x="810693" y="990744"/>
                    <a:pt x="791458" y="981866"/>
                  </a:cubicBezTo>
                  <a:cubicBezTo>
                    <a:pt x="772223" y="972988"/>
                    <a:pt x="745590" y="938958"/>
                    <a:pt x="747070" y="919723"/>
                  </a:cubicBezTo>
                  <a:cubicBezTo>
                    <a:pt x="748550" y="900488"/>
                    <a:pt x="775183" y="896049"/>
                    <a:pt x="800336" y="866457"/>
                  </a:cubicBezTo>
                  <a:cubicBezTo>
                    <a:pt x="825489" y="836865"/>
                    <a:pt x="872837" y="777680"/>
                    <a:pt x="897990" y="742169"/>
                  </a:cubicBezTo>
                  <a:cubicBezTo>
                    <a:pt x="923143" y="706658"/>
                    <a:pt x="949776" y="671148"/>
                    <a:pt x="951256" y="653393"/>
                  </a:cubicBezTo>
                  <a:cubicBezTo>
                    <a:pt x="952736" y="635638"/>
                    <a:pt x="930542" y="620841"/>
                    <a:pt x="906868" y="635637"/>
                  </a:cubicBezTo>
                  <a:cubicBezTo>
                    <a:pt x="883194" y="650433"/>
                    <a:pt x="832888" y="733291"/>
                    <a:pt x="809214" y="742169"/>
                  </a:cubicBezTo>
                  <a:cubicBezTo>
                    <a:pt x="785540" y="751047"/>
                    <a:pt x="779621" y="677066"/>
                    <a:pt x="764825" y="688903"/>
                  </a:cubicBezTo>
                  <a:cubicBezTo>
                    <a:pt x="750029" y="700740"/>
                    <a:pt x="739672" y="783599"/>
                    <a:pt x="720437" y="813191"/>
                  </a:cubicBezTo>
                  <a:cubicBezTo>
                    <a:pt x="701202" y="842783"/>
                    <a:pt x="674569" y="875335"/>
                    <a:pt x="649415" y="866457"/>
                  </a:cubicBezTo>
                  <a:cubicBezTo>
                    <a:pt x="624261" y="857579"/>
                    <a:pt x="569516" y="796915"/>
                    <a:pt x="569516" y="759925"/>
                  </a:cubicBezTo>
                  <a:cubicBezTo>
                    <a:pt x="569516" y="722935"/>
                    <a:pt x="619823" y="677066"/>
                    <a:pt x="649415" y="644515"/>
                  </a:cubicBezTo>
                  <a:cubicBezTo>
                    <a:pt x="679007" y="611963"/>
                    <a:pt x="714519" y="579412"/>
                    <a:pt x="747070" y="564616"/>
                  </a:cubicBezTo>
                  <a:cubicBezTo>
                    <a:pt x="779621" y="549820"/>
                    <a:pt x="843244" y="564616"/>
                    <a:pt x="844724" y="555738"/>
                  </a:cubicBezTo>
                  <a:cubicBezTo>
                    <a:pt x="846204" y="546860"/>
                    <a:pt x="767785" y="535024"/>
                    <a:pt x="755948" y="511350"/>
                  </a:cubicBezTo>
                  <a:cubicBezTo>
                    <a:pt x="744111" y="487676"/>
                    <a:pt x="773703" y="441808"/>
                    <a:pt x="773703" y="413695"/>
                  </a:cubicBezTo>
                  <a:cubicBezTo>
                    <a:pt x="773703" y="385582"/>
                    <a:pt x="769264" y="332317"/>
                    <a:pt x="755948" y="342674"/>
                  </a:cubicBezTo>
                  <a:cubicBezTo>
                    <a:pt x="742632" y="353031"/>
                    <a:pt x="720437" y="427012"/>
                    <a:pt x="693804" y="475839"/>
                  </a:cubicBezTo>
                  <a:cubicBezTo>
                    <a:pt x="667171" y="524666"/>
                    <a:pt x="627221" y="607524"/>
                    <a:pt x="596149" y="635637"/>
                  </a:cubicBezTo>
                  <a:cubicBezTo>
                    <a:pt x="565077" y="663750"/>
                    <a:pt x="536965" y="660791"/>
                    <a:pt x="507373" y="644515"/>
                  </a:cubicBezTo>
                  <a:cubicBezTo>
                    <a:pt x="477781" y="628239"/>
                    <a:pt x="433392" y="570534"/>
                    <a:pt x="418596" y="537983"/>
                  </a:cubicBezTo>
                  <a:cubicBezTo>
                    <a:pt x="403800" y="505432"/>
                    <a:pt x="399361" y="471400"/>
                    <a:pt x="418596" y="449206"/>
                  </a:cubicBezTo>
                  <a:cubicBezTo>
                    <a:pt x="437831" y="427012"/>
                    <a:pt x="502934" y="421094"/>
                    <a:pt x="534006" y="404818"/>
                  </a:cubicBezTo>
                  <a:cubicBezTo>
                    <a:pt x="565078" y="388542"/>
                    <a:pt x="605027" y="358950"/>
                    <a:pt x="605027" y="351552"/>
                  </a:cubicBezTo>
                  <a:cubicBezTo>
                    <a:pt x="605027" y="344154"/>
                    <a:pt x="548802" y="372266"/>
                    <a:pt x="534006" y="360429"/>
                  </a:cubicBezTo>
                  <a:cubicBezTo>
                    <a:pt x="519210" y="348592"/>
                    <a:pt x="531046" y="279050"/>
                    <a:pt x="516250" y="280530"/>
                  </a:cubicBezTo>
                  <a:cubicBezTo>
                    <a:pt x="501454" y="282010"/>
                    <a:pt x="471862" y="347113"/>
                    <a:pt x="445229" y="369307"/>
                  </a:cubicBezTo>
                  <a:cubicBezTo>
                    <a:pt x="418596" y="391501"/>
                    <a:pt x="383085" y="427011"/>
                    <a:pt x="356452" y="413695"/>
                  </a:cubicBezTo>
                  <a:cubicBezTo>
                    <a:pt x="329819" y="400379"/>
                    <a:pt x="285431" y="333796"/>
                    <a:pt x="285431" y="289408"/>
                  </a:cubicBezTo>
                  <a:cubicBezTo>
                    <a:pt x="285431" y="245020"/>
                    <a:pt x="350534" y="185835"/>
                    <a:pt x="356452" y="147365"/>
                  </a:cubicBezTo>
                  <a:cubicBezTo>
                    <a:pt x="362370" y="108895"/>
                    <a:pt x="331299" y="61548"/>
                    <a:pt x="320942" y="58589"/>
                  </a:cubicBezTo>
                  <a:cubicBezTo>
                    <a:pt x="310585" y="55630"/>
                    <a:pt x="306146" y="108895"/>
                    <a:pt x="294309" y="129610"/>
                  </a:cubicBezTo>
                  <a:cubicBezTo>
                    <a:pt x="282472" y="150324"/>
                    <a:pt x="266196" y="194713"/>
                    <a:pt x="249920" y="182876"/>
                  </a:cubicBezTo>
                  <a:cubicBezTo>
                    <a:pt x="233644" y="171039"/>
                    <a:pt x="211450" y="88181"/>
                    <a:pt x="196654" y="58589"/>
                  </a:cubicBezTo>
                  <a:cubicBezTo>
                    <a:pt x="181858" y="28997"/>
                    <a:pt x="162623" y="-15391"/>
                    <a:pt x="161144" y="5323"/>
                  </a:cubicBezTo>
                  <a:cubicBezTo>
                    <a:pt x="159665" y="26037"/>
                    <a:pt x="175940" y="122212"/>
                    <a:pt x="187777" y="182876"/>
                  </a:cubicBezTo>
                  <a:cubicBezTo>
                    <a:pt x="199614" y="243540"/>
                    <a:pt x="229206" y="338235"/>
                    <a:pt x="232165" y="369307"/>
                  </a:cubicBezTo>
                  <a:cubicBezTo>
                    <a:pt x="235124" y="400379"/>
                    <a:pt x="218848" y="378185"/>
                    <a:pt x="205532" y="369307"/>
                  </a:cubicBezTo>
                  <a:cubicBezTo>
                    <a:pt x="192216" y="360429"/>
                    <a:pt x="171501" y="323439"/>
                    <a:pt x="152266" y="316041"/>
                  </a:cubicBezTo>
                  <a:cubicBezTo>
                    <a:pt x="133031" y="308643"/>
                    <a:pt x="76806" y="307164"/>
                    <a:pt x="90122" y="324919"/>
                  </a:cubicBezTo>
                  <a:cubicBezTo>
                    <a:pt x="103438" y="342674"/>
                    <a:pt x="193695" y="391501"/>
                    <a:pt x="232165" y="422573"/>
                  </a:cubicBezTo>
                  <a:cubicBezTo>
                    <a:pt x="270635" y="453645"/>
                    <a:pt x="298748" y="478799"/>
                    <a:pt x="320942" y="511350"/>
                  </a:cubicBezTo>
                  <a:cubicBezTo>
                    <a:pt x="343136" y="543901"/>
                    <a:pt x="374208" y="607525"/>
                    <a:pt x="365330" y="617882"/>
                  </a:cubicBezTo>
                  <a:cubicBezTo>
                    <a:pt x="356452" y="628239"/>
                    <a:pt x="307625" y="585330"/>
                    <a:pt x="267676" y="573493"/>
                  </a:cubicBezTo>
                  <a:cubicBezTo>
                    <a:pt x="227727" y="561656"/>
                    <a:pt x="152266" y="542421"/>
                    <a:pt x="125633" y="546860"/>
                  </a:cubicBezTo>
                  <a:cubicBezTo>
                    <a:pt x="99000" y="551299"/>
                    <a:pt x="103439" y="589770"/>
                    <a:pt x="107878" y="600127"/>
                  </a:cubicBezTo>
                  <a:cubicBezTo>
                    <a:pt x="112317" y="610484"/>
                    <a:pt x="138950" y="604565"/>
                    <a:pt x="152266" y="609004"/>
                  </a:cubicBezTo>
                  <a:cubicBezTo>
                    <a:pt x="165582" y="613443"/>
                    <a:pt x="195175" y="613444"/>
                    <a:pt x="187777" y="626760"/>
                  </a:cubicBezTo>
                  <a:cubicBezTo>
                    <a:pt x="180379" y="640076"/>
                    <a:pt x="138950" y="659311"/>
                    <a:pt x="107878" y="688903"/>
                  </a:cubicBezTo>
                  <a:cubicBezTo>
                    <a:pt x="76806" y="718495"/>
                    <a:pt x="10224" y="776200"/>
                    <a:pt x="1346" y="804313"/>
                  </a:cubicBezTo>
                  <a:cubicBezTo>
                    <a:pt x="-7532" y="832426"/>
                    <a:pt x="29459" y="829466"/>
                    <a:pt x="54612" y="857579"/>
                  </a:cubicBezTo>
                  <a:cubicBezTo>
                    <a:pt x="79765" y="885692"/>
                    <a:pt x="144868" y="983346"/>
                    <a:pt x="152266" y="972989"/>
                  </a:cubicBezTo>
                  <a:cubicBezTo>
                    <a:pt x="159664" y="962632"/>
                    <a:pt x="84204" y="848701"/>
                    <a:pt x="99000" y="795435"/>
                  </a:cubicBezTo>
                  <a:cubicBezTo>
                    <a:pt x="113796" y="742169"/>
                    <a:pt x="190736" y="668189"/>
                    <a:pt x="241043" y="653393"/>
                  </a:cubicBezTo>
                  <a:cubicBezTo>
                    <a:pt x="291350" y="638597"/>
                    <a:pt x="360892" y="684465"/>
                    <a:pt x="400841" y="706659"/>
                  </a:cubicBezTo>
                  <a:cubicBezTo>
                    <a:pt x="440790" y="728853"/>
                    <a:pt x="479261" y="767323"/>
                    <a:pt x="480740" y="786558"/>
                  </a:cubicBezTo>
                  <a:cubicBezTo>
                    <a:pt x="482219" y="805793"/>
                    <a:pt x="439310" y="825027"/>
                    <a:pt x="409718" y="822068"/>
                  </a:cubicBezTo>
                  <a:cubicBezTo>
                    <a:pt x="380126" y="819109"/>
                    <a:pt x="331298" y="777680"/>
                    <a:pt x="303186" y="768802"/>
                  </a:cubicBezTo>
                  <a:cubicBezTo>
                    <a:pt x="275074" y="759924"/>
                    <a:pt x="242522" y="751047"/>
                    <a:pt x="241043" y="768802"/>
                  </a:cubicBezTo>
                  <a:cubicBezTo>
                    <a:pt x="239564" y="786557"/>
                    <a:pt x="286911" y="844262"/>
                    <a:pt x="294309" y="875334"/>
                  </a:cubicBezTo>
                  <a:cubicBezTo>
                    <a:pt x="301707" y="906406"/>
                    <a:pt x="270635" y="953753"/>
                    <a:pt x="285431" y="955233"/>
                  </a:cubicBezTo>
                  <a:cubicBezTo>
                    <a:pt x="300227" y="956713"/>
                    <a:pt x="354972" y="885691"/>
                    <a:pt x="383085" y="884212"/>
                  </a:cubicBezTo>
                  <a:cubicBezTo>
                    <a:pt x="411198" y="882733"/>
                    <a:pt x="434872" y="921203"/>
                    <a:pt x="454107" y="946356"/>
                  </a:cubicBezTo>
                  <a:cubicBezTo>
                    <a:pt x="473342" y="971509"/>
                    <a:pt x="501454" y="1014418"/>
                    <a:pt x="498495" y="1035132"/>
                  </a:cubicBezTo>
                  <a:cubicBezTo>
                    <a:pt x="495536" y="1055846"/>
                    <a:pt x="461504" y="1072122"/>
                    <a:pt x="436351" y="1070643"/>
                  </a:cubicBezTo>
                  <a:cubicBezTo>
                    <a:pt x="411198" y="1069164"/>
                    <a:pt x="356453" y="1024775"/>
                    <a:pt x="347575" y="1026255"/>
                  </a:cubicBezTo>
                  <a:cubicBezTo>
                    <a:pt x="338697" y="1027735"/>
                    <a:pt x="399361" y="1048449"/>
                    <a:pt x="383085" y="1079521"/>
                  </a:cubicBezTo>
                  <a:cubicBezTo>
                    <a:pt x="366809" y="1110593"/>
                    <a:pt x="307625" y="1181614"/>
                    <a:pt x="249920" y="1212686"/>
                  </a:cubicBezTo>
                  <a:cubicBezTo>
                    <a:pt x="192215" y="1243758"/>
                    <a:pt x="66448" y="1252636"/>
                    <a:pt x="36856" y="1265952"/>
                  </a:cubicBezTo>
                  <a:cubicBezTo>
                    <a:pt x="7264" y="1279268"/>
                    <a:pt x="73846" y="1274830"/>
                    <a:pt x="72367" y="1292585"/>
                  </a:cubicBezTo>
                  <a:cubicBezTo>
                    <a:pt x="70888" y="1310340"/>
                    <a:pt x="13183" y="1372484"/>
                    <a:pt x="27979" y="1372484"/>
                  </a:cubicBezTo>
                  <a:cubicBezTo>
                    <a:pt x="42775" y="1372484"/>
                    <a:pt x="137470" y="1294065"/>
                    <a:pt x="161144" y="1292585"/>
                  </a:cubicBezTo>
                  <a:cubicBezTo>
                    <a:pt x="184818" y="1291105"/>
                    <a:pt x="153745" y="1369525"/>
                    <a:pt x="170021" y="1363606"/>
                  </a:cubicBezTo>
                  <a:cubicBezTo>
                    <a:pt x="186297" y="1357688"/>
                    <a:pt x="214410" y="1295544"/>
                    <a:pt x="258798" y="1257074"/>
                  </a:cubicBezTo>
                  <a:cubicBezTo>
                    <a:pt x="303186" y="1218604"/>
                    <a:pt x="390483" y="1153501"/>
                    <a:pt x="436351" y="1132787"/>
                  </a:cubicBezTo>
                  <a:cubicBezTo>
                    <a:pt x="482219" y="1112073"/>
                    <a:pt x="519210" y="1113552"/>
                    <a:pt x="534006" y="1132787"/>
                  </a:cubicBezTo>
                  <a:cubicBezTo>
                    <a:pt x="548802" y="1152022"/>
                    <a:pt x="532526" y="1205287"/>
                    <a:pt x="525128" y="1248196"/>
                  </a:cubicBezTo>
                  <a:cubicBezTo>
                    <a:pt x="517730" y="1291105"/>
                    <a:pt x="483699" y="1371004"/>
                    <a:pt x="489617" y="1390239"/>
                  </a:cubicBezTo>
                  <a:cubicBezTo>
                    <a:pt x="495535" y="1409474"/>
                    <a:pt x="542884" y="1385800"/>
                    <a:pt x="560639" y="1363606"/>
                  </a:cubicBezTo>
                  <a:cubicBezTo>
                    <a:pt x="578394" y="1341412"/>
                    <a:pt x="585792" y="1282227"/>
                    <a:pt x="596149" y="1257074"/>
                  </a:cubicBezTo>
                  <a:cubicBezTo>
                    <a:pt x="606506" y="1231921"/>
                    <a:pt x="607986" y="1209727"/>
                    <a:pt x="622782" y="1212686"/>
                  </a:cubicBezTo>
                  <a:cubicBezTo>
                    <a:pt x="637578" y="1215645"/>
                    <a:pt x="667171" y="1273350"/>
                    <a:pt x="684926" y="1274829"/>
                  </a:cubicBezTo>
                  <a:cubicBezTo>
                    <a:pt x="702681" y="1276308"/>
                    <a:pt x="738193" y="1240798"/>
                    <a:pt x="729315" y="1221563"/>
                  </a:cubicBezTo>
                  <a:cubicBezTo>
                    <a:pt x="720437" y="1202328"/>
                    <a:pt x="653854" y="1178655"/>
                    <a:pt x="631660" y="1159420"/>
                  </a:cubicBezTo>
                  <a:cubicBezTo>
                    <a:pt x="609466" y="1140185"/>
                    <a:pt x="590231" y="1125389"/>
                    <a:pt x="596149" y="1106154"/>
                  </a:cubicBezTo>
                  <a:cubicBezTo>
                    <a:pt x="602067" y="1086919"/>
                    <a:pt x="668650" y="1066204"/>
                    <a:pt x="667171" y="1044010"/>
                  </a:cubicBezTo>
                  <a:cubicBezTo>
                    <a:pt x="665691" y="1021816"/>
                    <a:pt x="615385" y="996663"/>
                    <a:pt x="587272" y="972989"/>
                  </a:cubicBezTo>
                  <a:cubicBezTo>
                    <a:pt x="559159" y="949315"/>
                    <a:pt x="507373" y="922682"/>
                    <a:pt x="498495" y="901967"/>
                  </a:cubicBezTo>
                  <a:cubicBezTo>
                    <a:pt x="489617" y="881252"/>
                    <a:pt x="501454" y="838344"/>
                    <a:pt x="534006" y="848701"/>
                  </a:cubicBezTo>
                  <a:cubicBezTo>
                    <a:pt x="566557" y="859058"/>
                    <a:pt x="665692" y="933039"/>
                    <a:pt x="693804" y="964111"/>
                  </a:cubicBezTo>
                  <a:cubicBezTo>
                    <a:pt x="721916" y="995183"/>
                    <a:pt x="696762" y="1012938"/>
                    <a:pt x="702681" y="1035132"/>
                  </a:cubicBezTo>
                  <a:cubicBezTo>
                    <a:pt x="708599" y="1057326"/>
                    <a:pt x="718958" y="1091357"/>
                    <a:pt x="729315" y="1097276"/>
                  </a:cubicBezTo>
                  <a:cubicBezTo>
                    <a:pt x="739672" y="1103194"/>
                    <a:pt x="744111" y="1066204"/>
                    <a:pt x="764825" y="1070643"/>
                  </a:cubicBezTo>
                  <a:cubicBezTo>
                    <a:pt x="785539" y="1075082"/>
                    <a:pt x="835847" y="1103194"/>
                    <a:pt x="853602" y="1123909"/>
                  </a:cubicBezTo>
                  <a:cubicBezTo>
                    <a:pt x="871357" y="1144623"/>
                    <a:pt x="881714" y="1163858"/>
                    <a:pt x="871357" y="1194930"/>
                  </a:cubicBezTo>
                  <a:cubicBezTo>
                    <a:pt x="861000" y="1226002"/>
                    <a:pt x="822530" y="1285187"/>
                    <a:pt x="791458" y="1310340"/>
                  </a:cubicBezTo>
                  <a:cubicBezTo>
                    <a:pt x="760386" y="1335493"/>
                    <a:pt x="692324" y="1334014"/>
                    <a:pt x="684926" y="1345851"/>
                  </a:cubicBezTo>
                  <a:cubicBezTo>
                    <a:pt x="677528" y="1357688"/>
                    <a:pt x="760386" y="1353248"/>
                    <a:pt x="747070" y="1381361"/>
                  </a:cubicBezTo>
                  <a:cubicBezTo>
                    <a:pt x="733754" y="1409474"/>
                    <a:pt x="643497" y="1471618"/>
                    <a:pt x="605027" y="1514527"/>
                  </a:cubicBezTo>
                  <a:cubicBezTo>
                    <a:pt x="566557" y="1557436"/>
                    <a:pt x="548801" y="1607742"/>
                    <a:pt x="516250" y="1638814"/>
                  </a:cubicBezTo>
                  <a:cubicBezTo>
                    <a:pt x="483699" y="1669886"/>
                    <a:pt x="442269" y="1675805"/>
                    <a:pt x="409718" y="1700958"/>
                  </a:cubicBezTo>
                  <a:cubicBezTo>
                    <a:pt x="377167" y="1726111"/>
                    <a:pt x="322421" y="1764581"/>
                    <a:pt x="320942" y="1789734"/>
                  </a:cubicBezTo>
                  <a:cubicBezTo>
                    <a:pt x="319463" y="1814887"/>
                    <a:pt x="369769" y="1863715"/>
                    <a:pt x="400841" y="1851878"/>
                  </a:cubicBezTo>
                  <a:cubicBezTo>
                    <a:pt x="431913" y="1840041"/>
                    <a:pt x="483699" y="1729070"/>
                    <a:pt x="507373" y="1718713"/>
                  </a:cubicBezTo>
                  <a:cubicBezTo>
                    <a:pt x="531047" y="1708356"/>
                    <a:pt x="520689" y="1811928"/>
                    <a:pt x="542883" y="1789734"/>
                  </a:cubicBezTo>
                  <a:cubicBezTo>
                    <a:pt x="565077" y="1767540"/>
                    <a:pt x="603548" y="1649171"/>
                    <a:pt x="640538" y="1585548"/>
                  </a:cubicBezTo>
                  <a:cubicBezTo>
                    <a:pt x="677528" y="1521925"/>
                    <a:pt x="727835" y="1449423"/>
                    <a:pt x="764825" y="1407994"/>
                  </a:cubicBezTo>
                  <a:cubicBezTo>
                    <a:pt x="801815" y="1366565"/>
                    <a:pt x="837326" y="1347330"/>
                    <a:pt x="862480" y="1336973"/>
                  </a:cubicBezTo>
                  <a:cubicBezTo>
                    <a:pt x="887633" y="1326616"/>
                    <a:pt x="905389" y="1365086"/>
                    <a:pt x="915746" y="1345851"/>
                  </a:cubicBezTo>
                  <a:cubicBezTo>
                    <a:pt x="926103" y="1326616"/>
                    <a:pt x="914266" y="1236359"/>
                    <a:pt x="924623" y="1221563"/>
                  </a:cubicBezTo>
                  <a:cubicBezTo>
                    <a:pt x="934980" y="1206767"/>
                    <a:pt x="957174" y="1231920"/>
                    <a:pt x="977889" y="1257074"/>
                  </a:cubicBezTo>
                  <a:cubicBezTo>
                    <a:pt x="998604" y="1282227"/>
                    <a:pt x="1019319" y="1351770"/>
                    <a:pt x="1048911" y="1372484"/>
                  </a:cubicBezTo>
                  <a:cubicBezTo>
                    <a:pt x="1078503" y="1393199"/>
                    <a:pt x="1121412" y="1382841"/>
                    <a:pt x="1155443" y="1381361"/>
                  </a:cubicBezTo>
                  <a:cubicBezTo>
                    <a:pt x="1189474" y="1379881"/>
                    <a:pt x="1245699" y="1347330"/>
                    <a:pt x="1253097" y="1363606"/>
                  </a:cubicBezTo>
                  <a:cubicBezTo>
                    <a:pt x="1260495" y="1379882"/>
                    <a:pt x="1190953" y="1474577"/>
                    <a:pt x="1199831" y="1479016"/>
                  </a:cubicBezTo>
                  <a:cubicBezTo>
                    <a:pt x="1208709" y="1483455"/>
                    <a:pt x="1261975" y="1410954"/>
                    <a:pt x="1306363" y="1390239"/>
                  </a:cubicBezTo>
                  <a:cubicBezTo>
                    <a:pt x="1350751" y="1369524"/>
                    <a:pt x="1458763" y="1371004"/>
                    <a:pt x="1466161" y="1354728"/>
                  </a:cubicBezTo>
                  <a:cubicBezTo>
                    <a:pt x="1473559" y="1338452"/>
                    <a:pt x="1380343" y="1297024"/>
                    <a:pt x="1350751" y="1292585"/>
                  </a:cubicBezTo>
                  <a:cubicBezTo>
                    <a:pt x="1321159" y="1288146"/>
                    <a:pt x="1313761" y="1326616"/>
                    <a:pt x="1288608" y="1328095"/>
                  </a:cubicBezTo>
                  <a:cubicBezTo>
                    <a:pt x="1263455" y="1329574"/>
                    <a:pt x="1229423" y="1305901"/>
                    <a:pt x="1199831" y="1301462"/>
                  </a:cubicBezTo>
                  <a:cubicBezTo>
                    <a:pt x="1170239" y="1297023"/>
                    <a:pt x="1131769" y="1304422"/>
                    <a:pt x="1102177" y="128370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 dirty="0"/>
            </a:p>
          </p:txBody>
        </p:sp>
        <p:sp>
          <p:nvSpPr>
            <p:cNvPr id="15371" name="TextBox 15"/>
            <p:cNvSpPr txBox="1">
              <a:spLocks noChangeArrowheads="1"/>
            </p:cNvSpPr>
            <p:nvPr/>
          </p:nvSpPr>
          <p:spPr bwMode="auto">
            <a:xfrm>
              <a:off x="2771800" y="1832816"/>
              <a:ext cx="10486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Σπόρος </a:t>
              </a:r>
            </a:p>
          </p:txBody>
        </p:sp>
        <p:sp>
          <p:nvSpPr>
            <p:cNvPr id="15372" name="TextBox 16"/>
            <p:cNvSpPr txBox="1">
              <a:spLocks noChangeArrowheads="1"/>
            </p:cNvSpPr>
            <p:nvPr/>
          </p:nvSpPr>
          <p:spPr bwMode="auto">
            <a:xfrm>
              <a:off x="1743401" y="3861048"/>
              <a:ext cx="6527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Υφή </a:t>
              </a:r>
            </a:p>
          </p:txBody>
        </p:sp>
        <p:sp>
          <p:nvSpPr>
            <p:cNvPr id="15373" name="TextBox 17"/>
            <p:cNvSpPr txBox="1">
              <a:spLocks noChangeArrowheads="1"/>
            </p:cNvSpPr>
            <p:nvPr/>
          </p:nvSpPr>
          <p:spPr bwMode="auto">
            <a:xfrm>
              <a:off x="4008394" y="4470732"/>
              <a:ext cx="12618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Μυκητήλιο</a:t>
              </a:r>
            </a:p>
          </p:txBody>
        </p:sp>
      </p:grpSp>
      <p:sp>
        <p:nvSpPr>
          <p:cNvPr id="1536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4E283D-517C-470B-B3FA-3301A9818C35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Σπόρος - Υφή – Μυκητύλιο </a:t>
            </a:r>
            <a:r>
              <a:rPr lang="el-GR" altLang="el-GR" sz="3200" b="0" dirty="0" smtClean="0"/>
              <a:t>(2 από 2) </a:t>
            </a:r>
            <a:endParaRPr lang="el-GR" altLang="el-GR" dirty="0" smtClean="0"/>
          </a:p>
        </p:txBody>
      </p:sp>
      <p:grpSp>
        <p:nvGrpSpPr>
          <p:cNvPr id="16388" name="Ομάδα 89"/>
          <p:cNvGrpSpPr>
            <a:grpSpLocks/>
          </p:cNvGrpSpPr>
          <p:nvPr/>
        </p:nvGrpSpPr>
        <p:grpSpPr bwMode="auto">
          <a:xfrm>
            <a:off x="1187450" y="1735138"/>
            <a:ext cx="6757988" cy="3979862"/>
            <a:chOff x="1912901" y="1735803"/>
            <a:chExt cx="6757367" cy="3979227"/>
          </a:xfrm>
        </p:grpSpPr>
        <p:grpSp>
          <p:nvGrpSpPr>
            <p:cNvPr id="16389" name="Ομάδα 75"/>
            <p:cNvGrpSpPr>
              <a:grpSpLocks/>
            </p:cNvGrpSpPr>
            <p:nvPr/>
          </p:nvGrpSpPr>
          <p:grpSpPr bwMode="auto">
            <a:xfrm>
              <a:off x="1912901" y="1754416"/>
              <a:ext cx="5377908" cy="3960614"/>
              <a:chOff x="-192439" y="1851306"/>
              <a:chExt cx="5377908" cy="3960614"/>
            </a:xfrm>
          </p:grpSpPr>
          <p:grpSp>
            <p:nvGrpSpPr>
              <p:cNvPr id="16393" name="Ομάδα 6"/>
              <p:cNvGrpSpPr>
                <a:grpSpLocks/>
              </p:cNvGrpSpPr>
              <p:nvPr/>
            </p:nvGrpSpPr>
            <p:grpSpPr bwMode="auto">
              <a:xfrm>
                <a:off x="-192439" y="1851306"/>
                <a:ext cx="5157870" cy="3960614"/>
                <a:chOff x="1743401" y="1806655"/>
                <a:chExt cx="3526877" cy="3033409"/>
              </a:xfrm>
            </p:grpSpPr>
            <p:sp>
              <p:nvSpPr>
                <p:cNvPr id="8" name="Έλλειψη 7"/>
                <p:cNvSpPr/>
                <p:nvPr/>
              </p:nvSpPr>
              <p:spPr>
                <a:xfrm>
                  <a:off x="2196017" y="2925397"/>
                  <a:ext cx="143274" cy="14344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l-GR" dirty="0"/>
                </a:p>
              </p:txBody>
            </p:sp>
            <p:sp>
              <p:nvSpPr>
                <p:cNvPr id="9" name="Ελεύθερη σχεδίαση 8"/>
                <p:cNvSpPr/>
                <p:nvPr/>
              </p:nvSpPr>
              <p:spPr>
                <a:xfrm>
                  <a:off x="2263313" y="3060335"/>
                  <a:ext cx="232278" cy="626066"/>
                </a:xfrm>
                <a:custGeom>
                  <a:avLst/>
                  <a:gdLst>
                    <a:gd name="connsiteX0" fmla="*/ 658 w 232831"/>
                    <a:gd name="connsiteY0" fmla="*/ 29341 h 626342"/>
                    <a:gd name="connsiteX1" fmla="*/ 45046 w 232831"/>
                    <a:gd name="connsiteY1" fmla="*/ 162506 h 626342"/>
                    <a:gd name="connsiteX2" fmla="*/ 89435 w 232831"/>
                    <a:gd name="connsiteY2" fmla="*/ 215772 h 626342"/>
                    <a:gd name="connsiteX3" fmla="*/ 133823 w 232831"/>
                    <a:gd name="connsiteY3" fmla="*/ 322304 h 626342"/>
                    <a:gd name="connsiteX4" fmla="*/ 178211 w 232831"/>
                    <a:gd name="connsiteY4" fmla="*/ 437714 h 626342"/>
                    <a:gd name="connsiteX5" fmla="*/ 195967 w 232831"/>
                    <a:gd name="connsiteY5" fmla="*/ 544246 h 626342"/>
                    <a:gd name="connsiteX6" fmla="*/ 222600 w 232831"/>
                    <a:gd name="connsiteY6" fmla="*/ 624145 h 626342"/>
                    <a:gd name="connsiteX7" fmla="*/ 231477 w 232831"/>
                    <a:gd name="connsiteY7" fmla="*/ 455469 h 626342"/>
                    <a:gd name="connsiteX8" fmla="*/ 195967 w 232831"/>
                    <a:gd name="connsiteY8" fmla="*/ 269038 h 626342"/>
                    <a:gd name="connsiteX9" fmla="*/ 133823 w 232831"/>
                    <a:gd name="connsiteY9" fmla="*/ 135873 h 626342"/>
                    <a:gd name="connsiteX10" fmla="*/ 89435 w 232831"/>
                    <a:gd name="connsiteY10" fmla="*/ 64852 h 626342"/>
                    <a:gd name="connsiteX11" fmla="*/ 80557 w 232831"/>
                    <a:gd name="connsiteY11" fmla="*/ 2708 h 626342"/>
                    <a:gd name="connsiteX12" fmla="*/ 658 w 232831"/>
                    <a:gd name="connsiteY12" fmla="*/ 29341 h 626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2831" h="626342">
                      <a:moveTo>
                        <a:pt x="658" y="29341"/>
                      </a:moveTo>
                      <a:cubicBezTo>
                        <a:pt x="-5260" y="55974"/>
                        <a:pt x="30250" y="131434"/>
                        <a:pt x="45046" y="162506"/>
                      </a:cubicBezTo>
                      <a:cubicBezTo>
                        <a:pt x="59842" y="193578"/>
                        <a:pt x="74639" y="189139"/>
                        <a:pt x="89435" y="215772"/>
                      </a:cubicBezTo>
                      <a:cubicBezTo>
                        <a:pt x="104231" y="242405"/>
                        <a:pt x="119027" y="285314"/>
                        <a:pt x="133823" y="322304"/>
                      </a:cubicBezTo>
                      <a:cubicBezTo>
                        <a:pt x="148619" y="359294"/>
                        <a:pt x="167854" y="400724"/>
                        <a:pt x="178211" y="437714"/>
                      </a:cubicBezTo>
                      <a:cubicBezTo>
                        <a:pt x="188568" y="474704"/>
                        <a:pt x="188569" y="513174"/>
                        <a:pt x="195967" y="544246"/>
                      </a:cubicBezTo>
                      <a:cubicBezTo>
                        <a:pt x="203365" y="575318"/>
                        <a:pt x="216682" y="638941"/>
                        <a:pt x="222600" y="624145"/>
                      </a:cubicBezTo>
                      <a:cubicBezTo>
                        <a:pt x="228518" y="609349"/>
                        <a:pt x="235916" y="514654"/>
                        <a:pt x="231477" y="455469"/>
                      </a:cubicBezTo>
                      <a:cubicBezTo>
                        <a:pt x="227038" y="396285"/>
                        <a:pt x="212243" y="322304"/>
                        <a:pt x="195967" y="269038"/>
                      </a:cubicBezTo>
                      <a:cubicBezTo>
                        <a:pt x="179691" y="215772"/>
                        <a:pt x="151578" y="169904"/>
                        <a:pt x="133823" y="135873"/>
                      </a:cubicBezTo>
                      <a:cubicBezTo>
                        <a:pt x="116068" y="101842"/>
                        <a:pt x="98313" y="87046"/>
                        <a:pt x="89435" y="64852"/>
                      </a:cubicBezTo>
                      <a:cubicBezTo>
                        <a:pt x="80557" y="42658"/>
                        <a:pt x="90914" y="10106"/>
                        <a:pt x="80557" y="2708"/>
                      </a:cubicBezTo>
                      <a:cubicBezTo>
                        <a:pt x="70200" y="-4690"/>
                        <a:pt x="6576" y="2708"/>
                        <a:pt x="658" y="29341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l-GR" dirty="0"/>
                </a:p>
              </p:txBody>
            </p:sp>
            <p:sp>
              <p:nvSpPr>
                <p:cNvPr id="10" name="Έλλειψη 9"/>
                <p:cNvSpPr/>
                <p:nvPr/>
              </p:nvSpPr>
              <p:spPr>
                <a:xfrm>
                  <a:off x="2993793" y="2075648"/>
                  <a:ext cx="144360" cy="144664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l-GR" dirty="0"/>
                </a:p>
              </p:txBody>
            </p:sp>
            <p:cxnSp>
              <p:nvCxnSpPr>
                <p:cNvPr id="11" name="Ευθύγραμμο βέλος σύνδεσης 10"/>
                <p:cNvCxnSpPr/>
                <p:nvPr/>
              </p:nvCxnSpPr>
              <p:spPr>
                <a:xfrm flipH="1">
                  <a:off x="2339291" y="2282311"/>
                  <a:ext cx="607829" cy="545833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Ευθύγραμμο βέλος σύνδεσης 11"/>
                <p:cNvCxnSpPr/>
                <p:nvPr/>
              </p:nvCxnSpPr>
              <p:spPr>
                <a:xfrm>
                  <a:off x="2495590" y="3428681"/>
                  <a:ext cx="903061" cy="25772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Ελεύθερη σχεδίαση 12"/>
                <p:cNvSpPr/>
                <p:nvPr/>
              </p:nvSpPr>
              <p:spPr>
                <a:xfrm>
                  <a:off x="3398651" y="2614187"/>
                  <a:ext cx="1466388" cy="1852669"/>
                </a:xfrm>
                <a:custGeom>
                  <a:avLst/>
                  <a:gdLst>
                    <a:gd name="connsiteX0" fmla="*/ 1102177 w 1466577"/>
                    <a:gd name="connsiteY0" fmla="*/ 1283707 h 1853697"/>
                    <a:gd name="connsiteX1" fmla="*/ 1022278 w 1466577"/>
                    <a:gd name="connsiteY1" fmla="*/ 1177175 h 1853697"/>
                    <a:gd name="connsiteX2" fmla="*/ 1084421 w 1466577"/>
                    <a:gd name="connsiteY2" fmla="*/ 1141664 h 1853697"/>
                    <a:gd name="connsiteX3" fmla="*/ 1155443 w 1466577"/>
                    <a:gd name="connsiteY3" fmla="*/ 1186053 h 1853697"/>
                    <a:gd name="connsiteX4" fmla="*/ 1226464 w 1466577"/>
                    <a:gd name="connsiteY4" fmla="*/ 1186053 h 1853697"/>
                    <a:gd name="connsiteX5" fmla="*/ 1288608 w 1466577"/>
                    <a:gd name="connsiteY5" fmla="*/ 1168297 h 1853697"/>
                    <a:gd name="connsiteX6" fmla="*/ 1270852 w 1466577"/>
                    <a:gd name="connsiteY6" fmla="*/ 1132787 h 1853697"/>
                    <a:gd name="connsiteX7" fmla="*/ 1199831 w 1466577"/>
                    <a:gd name="connsiteY7" fmla="*/ 1132787 h 1853697"/>
                    <a:gd name="connsiteX8" fmla="*/ 1146565 w 1466577"/>
                    <a:gd name="connsiteY8" fmla="*/ 1079521 h 1853697"/>
                    <a:gd name="connsiteX9" fmla="*/ 1075544 w 1466577"/>
                    <a:gd name="connsiteY9" fmla="*/ 1106154 h 1853697"/>
                    <a:gd name="connsiteX10" fmla="*/ 1004522 w 1466577"/>
                    <a:gd name="connsiteY10" fmla="*/ 1106154 h 1853697"/>
                    <a:gd name="connsiteX11" fmla="*/ 933501 w 1466577"/>
                    <a:gd name="connsiteY11" fmla="*/ 1088398 h 1853697"/>
                    <a:gd name="connsiteX12" fmla="*/ 880235 w 1466577"/>
                    <a:gd name="connsiteY12" fmla="*/ 1079521 h 1853697"/>
                    <a:gd name="connsiteX13" fmla="*/ 862480 w 1466577"/>
                    <a:gd name="connsiteY13" fmla="*/ 1026255 h 1853697"/>
                    <a:gd name="connsiteX14" fmla="*/ 915746 w 1466577"/>
                    <a:gd name="connsiteY14" fmla="*/ 972989 h 1853697"/>
                    <a:gd name="connsiteX15" fmla="*/ 933501 w 1466577"/>
                    <a:gd name="connsiteY15" fmla="*/ 937478 h 1853697"/>
                    <a:gd name="connsiteX16" fmla="*/ 862480 w 1466577"/>
                    <a:gd name="connsiteY16" fmla="*/ 972989 h 1853697"/>
                    <a:gd name="connsiteX17" fmla="*/ 791458 w 1466577"/>
                    <a:gd name="connsiteY17" fmla="*/ 981866 h 1853697"/>
                    <a:gd name="connsiteX18" fmla="*/ 747070 w 1466577"/>
                    <a:gd name="connsiteY18" fmla="*/ 919723 h 1853697"/>
                    <a:gd name="connsiteX19" fmla="*/ 800336 w 1466577"/>
                    <a:gd name="connsiteY19" fmla="*/ 866457 h 1853697"/>
                    <a:gd name="connsiteX20" fmla="*/ 897990 w 1466577"/>
                    <a:gd name="connsiteY20" fmla="*/ 742169 h 1853697"/>
                    <a:gd name="connsiteX21" fmla="*/ 951256 w 1466577"/>
                    <a:gd name="connsiteY21" fmla="*/ 653393 h 1853697"/>
                    <a:gd name="connsiteX22" fmla="*/ 906868 w 1466577"/>
                    <a:gd name="connsiteY22" fmla="*/ 635637 h 1853697"/>
                    <a:gd name="connsiteX23" fmla="*/ 809214 w 1466577"/>
                    <a:gd name="connsiteY23" fmla="*/ 742169 h 1853697"/>
                    <a:gd name="connsiteX24" fmla="*/ 764825 w 1466577"/>
                    <a:gd name="connsiteY24" fmla="*/ 688903 h 1853697"/>
                    <a:gd name="connsiteX25" fmla="*/ 720437 w 1466577"/>
                    <a:gd name="connsiteY25" fmla="*/ 813191 h 1853697"/>
                    <a:gd name="connsiteX26" fmla="*/ 649415 w 1466577"/>
                    <a:gd name="connsiteY26" fmla="*/ 866457 h 1853697"/>
                    <a:gd name="connsiteX27" fmla="*/ 569516 w 1466577"/>
                    <a:gd name="connsiteY27" fmla="*/ 759925 h 1853697"/>
                    <a:gd name="connsiteX28" fmla="*/ 649415 w 1466577"/>
                    <a:gd name="connsiteY28" fmla="*/ 644515 h 1853697"/>
                    <a:gd name="connsiteX29" fmla="*/ 747070 w 1466577"/>
                    <a:gd name="connsiteY29" fmla="*/ 564616 h 1853697"/>
                    <a:gd name="connsiteX30" fmla="*/ 844724 w 1466577"/>
                    <a:gd name="connsiteY30" fmla="*/ 555738 h 1853697"/>
                    <a:gd name="connsiteX31" fmla="*/ 755948 w 1466577"/>
                    <a:gd name="connsiteY31" fmla="*/ 511350 h 1853697"/>
                    <a:gd name="connsiteX32" fmla="*/ 773703 w 1466577"/>
                    <a:gd name="connsiteY32" fmla="*/ 413695 h 1853697"/>
                    <a:gd name="connsiteX33" fmla="*/ 755948 w 1466577"/>
                    <a:gd name="connsiteY33" fmla="*/ 342674 h 1853697"/>
                    <a:gd name="connsiteX34" fmla="*/ 693804 w 1466577"/>
                    <a:gd name="connsiteY34" fmla="*/ 475839 h 1853697"/>
                    <a:gd name="connsiteX35" fmla="*/ 596149 w 1466577"/>
                    <a:gd name="connsiteY35" fmla="*/ 635637 h 1853697"/>
                    <a:gd name="connsiteX36" fmla="*/ 507373 w 1466577"/>
                    <a:gd name="connsiteY36" fmla="*/ 644515 h 1853697"/>
                    <a:gd name="connsiteX37" fmla="*/ 418596 w 1466577"/>
                    <a:gd name="connsiteY37" fmla="*/ 537983 h 1853697"/>
                    <a:gd name="connsiteX38" fmla="*/ 418596 w 1466577"/>
                    <a:gd name="connsiteY38" fmla="*/ 449206 h 1853697"/>
                    <a:gd name="connsiteX39" fmla="*/ 534006 w 1466577"/>
                    <a:gd name="connsiteY39" fmla="*/ 404818 h 1853697"/>
                    <a:gd name="connsiteX40" fmla="*/ 605027 w 1466577"/>
                    <a:gd name="connsiteY40" fmla="*/ 351552 h 1853697"/>
                    <a:gd name="connsiteX41" fmla="*/ 534006 w 1466577"/>
                    <a:gd name="connsiteY41" fmla="*/ 360429 h 1853697"/>
                    <a:gd name="connsiteX42" fmla="*/ 516250 w 1466577"/>
                    <a:gd name="connsiteY42" fmla="*/ 280530 h 1853697"/>
                    <a:gd name="connsiteX43" fmla="*/ 445229 w 1466577"/>
                    <a:gd name="connsiteY43" fmla="*/ 369307 h 1853697"/>
                    <a:gd name="connsiteX44" fmla="*/ 356452 w 1466577"/>
                    <a:gd name="connsiteY44" fmla="*/ 413695 h 1853697"/>
                    <a:gd name="connsiteX45" fmla="*/ 285431 w 1466577"/>
                    <a:gd name="connsiteY45" fmla="*/ 289408 h 1853697"/>
                    <a:gd name="connsiteX46" fmla="*/ 356452 w 1466577"/>
                    <a:gd name="connsiteY46" fmla="*/ 147365 h 1853697"/>
                    <a:gd name="connsiteX47" fmla="*/ 320942 w 1466577"/>
                    <a:gd name="connsiteY47" fmla="*/ 58589 h 1853697"/>
                    <a:gd name="connsiteX48" fmla="*/ 294309 w 1466577"/>
                    <a:gd name="connsiteY48" fmla="*/ 129610 h 1853697"/>
                    <a:gd name="connsiteX49" fmla="*/ 249920 w 1466577"/>
                    <a:gd name="connsiteY49" fmla="*/ 182876 h 1853697"/>
                    <a:gd name="connsiteX50" fmla="*/ 196654 w 1466577"/>
                    <a:gd name="connsiteY50" fmla="*/ 58589 h 1853697"/>
                    <a:gd name="connsiteX51" fmla="*/ 161144 w 1466577"/>
                    <a:gd name="connsiteY51" fmla="*/ 5323 h 1853697"/>
                    <a:gd name="connsiteX52" fmla="*/ 187777 w 1466577"/>
                    <a:gd name="connsiteY52" fmla="*/ 182876 h 1853697"/>
                    <a:gd name="connsiteX53" fmla="*/ 232165 w 1466577"/>
                    <a:gd name="connsiteY53" fmla="*/ 369307 h 1853697"/>
                    <a:gd name="connsiteX54" fmla="*/ 205532 w 1466577"/>
                    <a:gd name="connsiteY54" fmla="*/ 369307 h 1853697"/>
                    <a:gd name="connsiteX55" fmla="*/ 152266 w 1466577"/>
                    <a:gd name="connsiteY55" fmla="*/ 316041 h 1853697"/>
                    <a:gd name="connsiteX56" fmla="*/ 90122 w 1466577"/>
                    <a:gd name="connsiteY56" fmla="*/ 324919 h 1853697"/>
                    <a:gd name="connsiteX57" fmla="*/ 232165 w 1466577"/>
                    <a:gd name="connsiteY57" fmla="*/ 422573 h 1853697"/>
                    <a:gd name="connsiteX58" fmla="*/ 320942 w 1466577"/>
                    <a:gd name="connsiteY58" fmla="*/ 511350 h 1853697"/>
                    <a:gd name="connsiteX59" fmla="*/ 365330 w 1466577"/>
                    <a:gd name="connsiteY59" fmla="*/ 617882 h 1853697"/>
                    <a:gd name="connsiteX60" fmla="*/ 267676 w 1466577"/>
                    <a:gd name="connsiteY60" fmla="*/ 573493 h 1853697"/>
                    <a:gd name="connsiteX61" fmla="*/ 125633 w 1466577"/>
                    <a:gd name="connsiteY61" fmla="*/ 546860 h 1853697"/>
                    <a:gd name="connsiteX62" fmla="*/ 107878 w 1466577"/>
                    <a:gd name="connsiteY62" fmla="*/ 600127 h 1853697"/>
                    <a:gd name="connsiteX63" fmla="*/ 152266 w 1466577"/>
                    <a:gd name="connsiteY63" fmla="*/ 609004 h 1853697"/>
                    <a:gd name="connsiteX64" fmla="*/ 187777 w 1466577"/>
                    <a:gd name="connsiteY64" fmla="*/ 626760 h 1853697"/>
                    <a:gd name="connsiteX65" fmla="*/ 107878 w 1466577"/>
                    <a:gd name="connsiteY65" fmla="*/ 688903 h 1853697"/>
                    <a:gd name="connsiteX66" fmla="*/ 1346 w 1466577"/>
                    <a:gd name="connsiteY66" fmla="*/ 804313 h 1853697"/>
                    <a:gd name="connsiteX67" fmla="*/ 54612 w 1466577"/>
                    <a:gd name="connsiteY67" fmla="*/ 857579 h 1853697"/>
                    <a:gd name="connsiteX68" fmla="*/ 152266 w 1466577"/>
                    <a:gd name="connsiteY68" fmla="*/ 972989 h 1853697"/>
                    <a:gd name="connsiteX69" fmla="*/ 99000 w 1466577"/>
                    <a:gd name="connsiteY69" fmla="*/ 795435 h 1853697"/>
                    <a:gd name="connsiteX70" fmla="*/ 241043 w 1466577"/>
                    <a:gd name="connsiteY70" fmla="*/ 653393 h 1853697"/>
                    <a:gd name="connsiteX71" fmla="*/ 400841 w 1466577"/>
                    <a:gd name="connsiteY71" fmla="*/ 706659 h 1853697"/>
                    <a:gd name="connsiteX72" fmla="*/ 480740 w 1466577"/>
                    <a:gd name="connsiteY72" fmla="*/ 786558 h 1853697"/>
                    <a:gd name="connsiteX73" fmla="*/ 409718 w 1466577"/>
                    <a:gd name="connsiteY73" fmla="*/ 822068 h 1853697"/>
                    <a:gd name="connsiteX74" fmla="*/ 303186 w 1466577"/>
                    <a:gd name="connsiteY74" fmla="*/ 768802 h 1853697"/>
                    <a:gd name="connsiteX75" fmla="*/ 241043 w 1466577"/>
                    <a:gd name="connsiteY75" fmla="*/ 768802 h 1853697"/>
                    <a:gd name="connsiteX76" fmla="*/ 294309 w 1466577"/>
                    <a:gd name="connsiteY76" fmla="*/ 875334 h 1853697"/>
                    <a:gd name="connsiteX77" fmla="*/ 285431 w 1466577"/>
                    <a:gd name="connsiteY77" fmla="*/ 955233 h 1853697"/>
                    <a:gd name="connsiteX78" fmla="*/ 383085 w 1466577"/>
                    <a:gd name="connsiteY78" fmla="*/ 884212 h 1853697"/>
                    <a:gd name="connsiteX79" fmla="*/ 454107 w 1466577"/>
                    <a:gd name="connsiteY79" fmla="*/ 946356 h 1853697"/>
                    <a:gd name="connsiteX80" fmla="*/ 498495 w 1466577"/>
                    <a:gd name="connsiteY80" fmla="*/ 1035132 h 1853697"/>
                    <a:gd name="connsiteX81" fmla="*/ 436351 w 1466577"/>
                    <a:gd name="connsiteY81" fmla="*/ 1070643 h 1853697"/>
                    <a:gd name="connsiteX82" fmla="*/ 347575 w 1466577"/>
                    <a:gd name="connsiteY82" fmla="*/ 1026255 h 1853697"/>
                    <a:gd name="connsiteX83" fmla="*/ 383085 w 1466577"/>
                    <a:gd name="connsiteY83" fmla="*/ 1079521 h 1853697"/>
                    <a:gd name="connsiteX84" fmla="*/ 249920 w 1466577"/>
                    <a:gd name="connsiteY84" fmla="*/ 1212686 h 1853697"/>
                    <a:gd name="connsiteX85" fmla="*/ 36856 w 1466577"/>
                    <a:gd name="connsiteY85" fmla="*/ 1265952 h 1853697"/>
                    <a:gd name="connsiteX86" fmla="*/ 72367 w 1466577"/>
                    <a:gd name="connsiteY86" fmla="*/ 1292585 h 1853697"/>
                    <a:gd name="connsiteX87" fmla="*/ 27979 w 1466577"/>
                    <a:gd name="connsiteY87" fmla="*/ 1372484 h 1853697"/>
                    <a:gd name="connsiteX88" fmla="*/ 161144 w 1466577"/>
                    <a:gd name="connsiteY88" fmla="*/ 1292585 h 1853697"/>
                    <a:gd name="connsiteX89" fmla="*/ 170021 w 1466577"/>
                    <a:gd name="connsiteY89" fmla="*/ 1363606 h 1853697"/>
                    <a:gd name="connsiteX90" fmla="*/ 258798 w 1466577"/>
                    <a:gd name="connsiteY90" fmla="*/ 1257074 h 1853697"/>
                    <a:gd name="connsiteX91" fmla="*/ 436351 w 1466577"/>
                    <a:gd name="connsiteY91" fmla="*/ 1132787 h 1853697"/>
                    <a:gd name="connsiteX92" fmla="*/ 534006 w 1466577"/>
                    <a:gd name="connsiteY92" fmla="*/ 1132787 h 1853697"/>
                    <a:gd name="connsiteX93" fmla="*/ 525128 w 1466577"/>
                    <a:gd name="connsiteY93" fmla="*/ 1248196 h 1853697"/>
                    <a:gd name="connsiteX94" fmla="*/ 489617 w 1466577"/>
                    <a:gd name="connsiteY94" fmla="*/ 1390239 h 1853697"/>
                    <a:gd name="connsiteX95" fmla="*/ 560639 w 1466577"/>
                    <a:gd name="connsiteY95" fmla="*/ 1363606 h 1853697"/>
                    <a:gd name="connsiteX96" fmla="*/ 596149 w 1466577"/>
                    <a:gd name="connsiteY96" fmla="*/ 1257074 h 1853697"/>
                    <a:gd name="connsiteX97" fmla="*/ 622782 w 1466577"/>
                    <a:gd name="connsiteY97" fmla="*/ 1212686 h 1853697"/>
                    <a:gd name="connsiteX98" fmla="*/ 684926 w 1466577"/>
                    <a:gd name="connsiteY98" fmla="*/ 1274829 h 1853697"/>
                    <a:gd name="connsiteX99" fmla="*/ 729315 w 1466577"/>
                    <a:gd name="connsiteY99" fmla="*/ 1221563 h 1853697"/>
                    <a:gd name="connsiteX100" fmla="*/ 631660 w 1466577"/>
                    <a:gd name="connsiteY100" fmla="*/ 1159420 h 1853697"/>
                    <a:gd name="connsiteX101" fmla="*/ 596149 w 1466577"/>
                    <a:gd name="connsiteY101" fmla="*/ 1106154 h 1853697"/>
                    <a:gd name="connsiteX102" fmla="*/ 667171 w 1466577"/>
                    <a:gd name="connsiteY102" fmla="*/ 1044010 h 1853697"/>
                    <a:gd name="connsiteX103" fmla="*/ 587272 w 1466577"/>
                    <a:gd name="connsiteY103" fmla="*/ 972989 h 1853697"/>
                    <a:gd name="connsiteX104" fmla="*/ 498495 w 1466577"/>
                    <a:gd name="connsiteY104" fmla="*/ 901967 h 1853697"/>
                    <a:gd name="connsiteX105" fmla="*/ 534006 w 1466577"/>
                    <a:gd name="connsiteY105" fmla="*/ 848701 h 1853697"/>
                    <a:gd name="connsiteX106" fmla="*/ 693804 w 1466577"/>
                    <a:gd name="connsiteY106" fmla="*/ 964111 h 1853697"/>
                    <a:gd name="connsiteX107" fmla="*/ 702681 w 1466577"/>
                    <a:gd name="connsiteY107" fmla="*/ 1035132 h 1853697"/>
                    <a:gd name="connsiteX108" fmla="*/ 729315 w 1466577"/>
                    <a:gd name="connsiteY108" fmla="*/ 1097276 h 1853697"/>
                    <a:gd name="connsiteX109" fmla="*/ 764825 w 1466577"/>
                    <a:gd name="connsiteY109" fmla="*/ 1070643 h 1853697"/>
                    <a:gd name="connsiteX110" fmla="*/ 853602 w 1466577"/>
                    <a:gd name="connsiteY110" fmla="*/ 1123909 h 1853697"/>
                    <a:gd name="connsiteX111" fmla="*/ 871357 w 1466577"/>
                    <a:gd name="connsiteY111" fmla="*/ 1194930 h 1853697"/>
                    <a:gd name="connsiteX112" fmla="*/ 791458 w 1466577"/>
                    <a:gd name="connsiteY112" fmla="*/ 1310340 h 1853697"/>
                    <a:gd name="connsiteX113" fmla="*/ 684926 w 1466577"/>
                    <a:gd name="connsiteY113" fmla="*/ 1345851 h 1853697"/>
                    <a:gd name="connsiteX114" fmla="*/ 747070 w 1466577"/>
                    <a:gd name="connsiteY114" fmla="*/ 1381361 h 1853697"/>
                    <a:gd name="connsiteX115" fmla="*/ 605027 w 1466577"/>
                    <a:gd name="connsiteY115" fmla="*/ 1514527 h 1853697"/>
                    <a:gd name="connsiteX116" fmla="*/ 516250 w 1466577"/>
                    <a:gd name="connsiteY116" fmla="*/ 1638814 h 1853697"/>
                    <a:gd name="connsiteX117" fmla="*/ 409718 w 1466577"/>
                    <a:gd name="connsiteY117" fmla="*/ 1700958 h 1853697"/>
                    <a:gd name="connsiteX118" fmla="*/ 320942 w 1466577"/>
                    <a:gd name="connsiteY118" fmla="*/ 1789734 h 1853697"/>
                    <a:gd name="connsiteX119" fmla="*/ 400841 w 1466577"/>
                    <a:gd name="connsiteY119" fmla="*/ 1851878 h 1853697"/>
                    <a:gd name="connsiteX120" fmla="*/ 507373 w 1466577"/>
                    <a:gd name="connsiteY120" fmla="*/ 1718713 h 1853697"/>
                    <a:gd name="connsiteX121" fmla="*/ 542883 w 1466577"/>
                    <a:gd name="connsiteY121" fmla="*/ 1789734 h 1853697"/>
                    <a:gd name="connsiteX122" fmla="*/ 640538 w 1466577"/>
                    <a:gd name="connsiteY122" fmla="*/ 1585548 h 1853697"/>
                    <a:gd name="connsiteX123" fmla="*/ 764825 w 1466577"/>
                    <a:gd name="connsiteY123" fmla="*/ 1407994 h 1853697"/>
                    <a:gd name="connsiteX124" fmla="*/ 862480 w 1466577"/>
                    <a:gd name="connsiteY124" fmla="*/ 1336973 h 1853697"/>
                    <a:gd name="connsiteX125" fmla="*/ 915746 w 1466577"/>
                    <a:gd name="connsiteY125" fmla="*/ 1345851 h 1853697"/>
                    <a:gd name="connsiteX126" fmla="*/ 924623 w 1466577"/>
                    <a:gd name="connsiteY126" fmla="*/ 1221563 h 1853697"/>
                    <a:gd name="connsiteX127" fmla="*/ 977889 w 1466577"/>
                    <a:gd name="connsiteY127" fmla="*/ 1257074 h 1853697"/>
                    <a:gd name="connsiteX128" fmla="*/ 1048911 w 1466577"/>
                    <a:gd name="connsiteY128" fmla="*/ 1372484 h 1853697"/>
                    <a:gd name="connsiteX129" fmla="*/ 1155443 w 1466577"/>
                    <a:gd name="connsiteY129" fmla="*/ 1381361 h 1853697"/>
                    <a:gd name="connsiteX130" fmla="*/ 1253097 w 1466577"/>
                    <a:gd name="connsiteY130" fmla="*/ 1363606 h 1853697"/>
                    <a:gd name="connsiteX131" fmla="*/ 1199831 w 1466577"/>
                    <a:gd name="connsiteY131" fmla="*/ 1479016 h 1853697"/>
                    <a:gd name="connsiteX132" fmla="*/ 1306363 w 1466577"/>
                    <a:gd name="connsiteY132" fmla="*/ 1390239 h 1853697"/>
                    <a:gd name="connsiteX133" fmla="*/ 1466161 w 1466577"/>
                    <a:gd name="connsiteY133" fmla="*/ 1354728 h 1853697"/>
                    <a:gd name="connsiteX134" fmla="*/ 1350751 w 1466577"/>
                    <a:gd name="connsiteY134" fmla="*/ 1292585 h 1853697"/>
                    <a:gd name="connsiteX135" fmla="*/ 1288608 w 1466577"/>
                    <a:gd name="connsiteY135" fmla="*/ 1328095 h 1853697"/>
                    <a:gd name="connsiteX136" fmla="*/ 1199831 w 1466577"/>
                    <a:gd name="connsiteY136" fmla="*/ 1301462 h 1853697"/>
                    <a:gd name="connsiteX137" fmla="*/ 1102177 w 1466577"/>
                    <a:gd name="connsiteY137" fmla="*/ 1283707 h 1853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1466577" h="1853697">
                      <a:moveTo>
                        <a:pt x="1102177" y="1283707"/>
                      </a:moveTo>
                      <a:cubicBezTo>
                        <a:pt x="1072585" y="1262992"/>
                        <a:pt x="1025237" y="1200849"/>
                        <a:pt x="1022278" y="1177175"/>
                      </a:cubicBezTo>
                      <a:cubicBezTo>
                        <a:pt x="1019319" y="1153501"/>
                        <a:pt x="1062227" y="1140184"/>
                        <a:pt x="1084421" y="1141664"/>
                      </a:cubicBezTo>
                      <a:cubicBezTo>
                        <a:pt x="1106615" y="1143144"/>
                        <a:pt x="1131769" y="1178655"/>
                        <a:pt x="1155443" y="1186053"/>
                      </a:cubicBezTo>
                      <a:cubicBezTo>
                        <a:pt x="1179117" y="1193451"/>
                        <a:pt x="1204270" y="1189012"/>
                        <a:pt x="1226464" y="1186053"/>
                      </a:cubicBezTo>
                      <a:cubicBezTo>
                        <a:pt x="1248658" y="1183094"/>
                        <a:pt x="1281210" y="1177175"/>
                        <a:pt x="1288608" y="1168297"/>
                      </a:cubicBezTo>
                      <a:cubicBezTo>
                        <a:pt x="1296006" y="1159419"/>
                        <a:pt x="1285648" y="1138705"/>
                        <a:pt x="1270852" y="1132787"/>
                      </a:cubicBezTo>
                      <a:cubicBezTo>
                        <a:pt x="1256056" y="1126869"/>
                        <a:pt x="1220546" y="1141665"/>
                        <a:pt x="1199831" y="1132787"/>
                      </a:cubicBezTo>
                      <a:cubicBezTo>
                        <a:pt x="1179117" y="1123909"/>
                        <a:pt x="1167279" y="1083960"/>
                        <a:pt x="1146565" y="1079521"/>
                      </a:cubicBezTo>
                      <a:cubicBezTo>
                        <a:pt x="1125851" y="1075082"/>
                        <a:pt x="1099218" y="1101715"/>
                        <a:pt x="1075544" y="1106154"/>
                      </a:cubicBezTo>
                      <a:cubicBezTo>
                        <a:pt x="1051870" y="1110593"/>
                        <a:pt x="1028196" y="1109113"/>
                        <a:pt x="1004522" y="1106154"/>
                      </a:cubicBezTo>
                      <a:cubicBezTo>
                        <a:pt x="980848" y="1103195"/>
                        <a:pt x="954215" y="1092837"/>
                        <a:pt x="933501" y="1088398"/>
                      </a:cubicBezTo>
                      <a:cubicBezTo>
                        <a:pt x="912787" y="1083959"/>
                        <a:pt x="892072" y="1089878"/>
                        <a:pt x="880235" y="1079521"/>
                      </a:cubicBezTo>
                      <a:cubicBezTo>
                        <a:pt x="868398" y="1069164"/>
                        <a:pt x="856562" y="1044010"/>
                        <a:pt x="862480" y="1026255"/>
                      </a:cubicBezTo>
                      <a:cubicBezTo>
                        <a:pt x="868398" y="1008500"/>
                        <a:pt x="903909" y="987785"/>
                        <a:pt x="915746" y="972989"/>
                      </a:cubicBezTo>
                      <a:cubicBezTo>
                        <a:pt x="927583" y="958193"/>
                        <a:pt x="942379" y="937478"/>
                        <a:pt x="933501" y="937478"/>
                      </a:cubicBezTo>
                      <a:cubicBezTo>
                        <a:pt x="924623" y="937478"/>
                        <a:pt x="886154" y="965591"/>
                        <a:pt x="862480" y="972989"/>
                      </a:cubicBezTo>
                      <a:cubicBezTo>
                        <a:pt x="838806" y="980387"/>
                        <a:pt x="810693" y="990744"/>
                        <a:pt x="791458" y="981866"/>
                      </a:cubicBezTo>
                      <a:cubicBezTo>
                        <a:pt x="772223" y="972988"/>
                        <a:pt x="745590" y="938958"/>
                        <a:pt x="747070" y="919723"/>
                      </a:cubicBezTo>
                      <a:cubicBezTo>
                        <a:pt x="748550" y="900488"/>
                        <a:pt x="775183" y="896049"/>
                        <a:pt x="800336" y="866457"/>
                      </a:cubicBezTo>
                      <a:cubicBezTo>
                        <a:pt x="825489" y="836865"/>
                        <a:pt x="872837" y="777680"/>
                        <a:pt x="897990" y="742169"/>
                      </a:cubicBezTo>
                      <a:cubicBezTo>
                        <a:pt x="923143" y="706658"/>
                        <a:pt x="949776" y="671148"/>
                        <a:pt x="951256" y="653393"/>
                      </a:cubicBezTo>
                      <a:cubicBezTo>
                        <a:pt x="952736" y="635638"/>
                        <a:pt x="930542" y="620841"/>
                        <a:pt x="906868" y="635637"/>
                      </a:cubicBezTo>
                      <a:cubicBezTo>
                        <a:pt x="883194" y="650433"/>
                        <a:pt x="832888" y="733291"/>
                        <a:pt x="809214" y="742169"/>
                      </a:cubicBezTo>
                      <a:cubicBezTo>
                        <a:pt x="785540" y="751047"/>
                        <a:pt x="779621" y="677066"/>
                        <a:pt x="764825" y="688903"/>
                      </a:cubicBezTo>
                      <a:cubicBezTo>
                        <a:pt x="750029" y="700740"/>
                        <a:pt x="739672" y="783599"/>
                        <a:pt x="720437" y="813191"/>
                      </a:cubicBezTo>
                      <a:cubicBezTo>
                        <a:pt x="701202" y="842783"/>
                        <a:pt x="674569" y="875335"/>
                        <a:pt x="649415" y="866457"/>
                      </a:cubicBezTo>
                      <a:cubicBezTo>
                        <a:pt x="624261" y="857579"/>
                        <a:pt x="569516" y="796915"/>
                        <a:pt x="569516" y="759925"/>
                      </a:cubicBezTo>
                      <a:cubicBezTo>
                        <a:pt x="569516" y="722935"/>
                        <a:pt x="619823" y="677066"/>
                        <a:pt x="649415" y="644515"/>
                      </a:cubicBezTo>
                      <a:cubicBezTo>
                        <a:pt x="679007" y="611963"/>
                        <a:pt x="714519" y="579412"/>
                        <a:pt x="747070" y="564616"/>
                      </a:cubicBezTo>
                      <a:cubicBezTo>
                        <a:pt x="779621" y="549820"/>
                        <a:pt x="843244" y="564616"/>
                        <a:pt x="844724" y="555738"/>
                      </a:cubicBezTo>
                      <a:cubicBezTo>
                        <a:pt x="846204" y="546860"/>
                        <a:pt x="767785" y="535024"/>
                        <a:pt x="755948" y="511350"/>
                      </a:cubicBezTo>
                      <a:cubicBezTo>
                        <a:pt x="744111" y="487676"/>
                        <a:pt x="773703" y="441808"/>
                        <a:pt x="773703" y="413695"/>
                      </a:cubicBezTo>
                      <a:cubicBezTo>
                        <a:pt x="773703" y="385582"/>
                        <a:pt x="769264" y="332317"/>
                        <a:pt x="755948" y="342674"/>
                      </a:cubicBezTo>
                      <a:cubicBezTo>
                        <a:pt x="742632" y="353031"/>
                        <a:pt x="720437" y="427012"/>
                        <a:pt x="693804" y="475839"/>
                      </a:cubicBezTo>
                      <a:cubicBezTo>
                        <a:pt x="667171" y="524666"/>
                        <a:pt x="627221" y="607524"/>
                        <a:pt x="596149" y="635637"/>
                      </a:cubicBezTo>
                      <a:cubicBezTo>
                        <a:pt x="565077" y="663750"/>
                        <a:pt x="536965" y="660791"/>
                        <a:pt x="507373" y="644515"/>
                      </a:cubicBezTo>
                      <a:cubicBezTo>
                        <a:pt x="477781" y="628239"/>
                        <a:pt x="433392" y="570534"/>
                        <a:pt x="418596" y="537983"/>
                      </a:cubicBezTo>
                      <a:cubicBezTo>
                        <a:pt x="403800" y="505432"/>
                        <a:pt x="399361" y="471400"/>
                        <a:pt x="418596" y="449206"/>
                      </a:cubicBezTo>
                      <a:cubicBezTo>
                        <a:pt x="437831" y="427012"/>
                        <a:pt x="502934" y="421094"/>
                        <a:pt x="534006" y="404818"/>
                      </a:cubicBezTo>
                      <a:cubicBezTo>
                        <a:pt x="565078" y="388542"/>
                        <a:pt x="605027" y="358950"/>
                        <a:pt x="605027" y="351552"/>
                      </a:cubicBezTo>
                      <a:cubicBezTo>
                        <a:pt x="605027" y="344154"/>
                        <a:pt x="548802" y="372266"/>
                        <a:pt x="534006" y="360429"/>
                      </a:cubicBezTo>
                      <a:cubicBezTo>
                        <a:pt x="519210" y="348592"/>
                        <a:pt x="531046" y="279050"/>
                        <a:pt x="516250" y="280530"/>
                      </a:cubicBezTo>
                      <a:cubicBezTo>
                        <a:pt x="501454" y="282010"/>
                        <a:pt x="471862" y="347113"/>
                        <a:pt x="445229" y="369307"/>
                      </a:cubicBezTo>
                      <a:cubicBezTo>
                        <a:pt x="418596" y="391501"/>
                        <a:pt x="383085" y="427011"/>
                        <a:pt x="356452" y="413695"/>
                      </a:cubicBezTo>
                      <a:cubicBezTo>
                        <a:pt x="329819" y="400379"/>
                        <a:pt x="285431" y="333796"/>
                        <a:pt x="285431" y="289408"/>
                      </a:cubicBezTo>
                      <a:cubicBezTo>
                        <a:pt x="285431" y="245020"/>
                        <a:pt x="350534" y="185835"/>
                        <a:pt x="356452" y="147365"/>
                      </a:cubicBezTo>
                      <a:cubicBezTo>
                        <a:pt x="362370" y="108895"/>
                        <a:pt x="331299" y="61548"/>
                        <a:pt x="320942" y="58589"/>
                      </a:cubicBezTo>
                      <a:cubicBezTo>
                        <a:pt x="310585" y="55630"/>
                        <a:pt x="306146" y="108895"/>
                        <a:pt x="294309" y="129610"/>
                      </a:cubicBezTo>
                      <a:cubicBezTo>
                        <a:pt x="282472" y="150324"/>
                        <a:pt x="266196" y="194713"/>
                        <a:pt x="249920" y="182876"/>
                      </a:cubicBezTo>
                      <a:cubicBezTo>
                        <a:pt x="233644" y="171039"/>
                        <a:pt x="211450" y="88181"/>
                        <a:pt x="196654" y="58589"/>
                      </a:cubicBezTo>
                      <a:cubicBezTo>
                        <a:pt x="181858" y="28997"/>
                        <a:pt x="162623" y="-15391"/>
                        <a:pt x="161144" y="5323"/>
                      </a:cubicBezTo>
                      <a:cubicBezTo>
                        <a:pt x="159665" y="26037"/>
                        <a:pt x="175940" y="122212"/>
                        <a:pt x="187777" y="182876"/>
                      </a:cubicBezTo>
                      <a:cubicBezTo>
                        <a:pt x="199614" y="243540"/>
                        <a:pt x="229206" y="338235"/>
                        <a:pt x="232165" y="369307"/>
                      </a:cubicBezTo>
                      <a:cubicBezTo>
                        <a:pt x="235124" y="400379"/>
                        <a:pt x="218848" y="378185"/>
                        <a:pt x="205532" y="369307"/>
                      </a:cubicBezTo>
                      <a:cubicBezTo>
                        <a:pt x="192216" y="360429"/>
                        <a:pt x="171501" y="323439"/>
                        <a:pt x="152266" y="316041"/>
                      </a:cubicBezTo>
                      <a:cubicBezTo>
                        <a:pt x="133031" y="308643"/>
                        <a:pt x="76806" y="307164"/>
                        <a:pt x="90122" y="324919"/>
                      </a:cubicBezTo>
                      <a:cubicBezTo>
                        <a:pt x="103438" y="342674"/>
                        <a:pt x="193695" y="391501"/>
                        <a:pt x="232165" y="422573"/>
                      </a:cubicBezTo>
                      <a:cubicBezTo>
                        <a:pt x="270635" y="453645"/>
                        <a:pt x="298748" y="478799"/>
                        <a:pt x="320942" y="511350"/>
                      </a:cubicBezTo>
                      <a:cubicBezTo>
                        <a:pt x="343136" y="543901"/>
                        <a:pt x="374208" y="607525"/>
                        <a:pt x="365330" y="617882"/>
                      </a:cubicBezTo>
                      <a:cubicBezTo>
                        <a:pt x="356452" y="628239"/>
                        <a:pt x="307625" y="585330"/>
                        <a:pt x="267676" y="573493"/>
                      </a:cubicBezTo>
                      <a:cubicBezTo>
                        <a:pt x="227727" y="561656"/>
                        <a:pt x="152266" y="542421"/>
                        <a:pt x="125633" y="546860"/>
                      </a:cubicBezTo>
                      <a:cubicBezTo>
                        <a:pt x="99000" y="551299"/>
                        <a:pt x="103439" y="589770"/>
                        <a:pt x="107878" y="600127"/>
                      </a:cubicBezTo>
                      <a:cubicBezTo>
                        <a:pt x="112317" y="610484"/>
                        <a:pt x="138950" y="604565"/>
                        <a:pt x="152266" y="609004"/>
                      </a:cubicBezTo>
                      <a:cubicBezTo>
                        <a:pt x="165582" y="613443"/>
                        <a:pt x="195175" y="613444"/>
                        <a:pt x="187777" y="626760"/>
                      </a:cubicBezTo>
                      <a:cubicBezTo>
                        <a:pt x="180379" y="640076"/>
                        <a:pt x="138950" y="659311"/>
                        <a:pt x="107878" y="688903"/>
                      </a:cubicBezTo>
                      <a:cubicBezTo>
                        <a:pt x="76806" y="718495"/>
                        <a:pt x="10224" y="776200"/>
                        <a:pt x="1346" y="804313"/>
                      </a:cubicBezTo>
                      <a:cubicBezTo>
                        <a:pt x="-7532" y="832426"/>
                        <a:pt x="29459" y="829466"/>
                        <a:pt x="54612" y="857579"/>
                      </a:cubicBezTo>
                      <a:cubicBezTo>
                        <a:pt x="79765" y="885692"/>
                        <a:pt x="144868" y="983346"/>
                        <a:pt x="152266" y="972989"/>
                      </a:cubicBezTo>
                      <a:cubicBezTo>
                        <a:pt x="159664" y="962632"/>
                        <a:pt x="84204" y="848701"/>
                        <a:pt x="99000" y="795435"/>
                      </a:cubicBezTo>
                      <a:cubicBezTo>
                        <a:pt x="113796" y="742169"/>
                        <a:pt x="190736" y="668189"/>
                        <a:pt x="241043" y="653393"/>
                      </a:cubicBezTo>
                      <a:cubicBezTo>
                        <a:pt x="291350" y="638597"/>
                        <a:pt x="360892" y="684465"/>
                        <a:pt x="400841" y="706659"/>
                      </a:cubicBezTo>
                      <a:cubicBezTo>
                        <a:pt x="440790" y="728853"/>
                        <a:pt x="479261" y="767323"/>
                        <a:pt x="480740" y="786558"/>
                      </a:cubicBezTo>
                      <a:cubicBezTo>
                        <a:pt x="482219" y="805793"/>
                        <a:pt x="439310" y="825027"/>
                        <a:pt x="409718" y="822068"/>
                      </a:cubicBezTo>
                      <a:cubicBezTo>
                        <a:pt x="380126" y="819109"/>
                        <a:pt x="331298" y="777680"/>
                        <a:pt x="303186" y="768802"/>
                      </a:cubicBezTo>
                      <a:cubicBezTo>
                        <a:pt x="275074" y="759924"/>
                        <a:pt x="242522" y="751047"/>
                        <a:pt x="241043" y="768802"/>
                      </a:cubicBezTo>
                      <a:cubicBezTo>
                        <a:pt x="239564" y="786557"/>
                        <a:pt x="286911" y="844262"/>
                        <a:pt x="294309" y="875334"/>
                      </a:cubicBezTo>
                      <a:cubicBezTo>
                        <a:pt x="301707" y="906406"/>
                        <a:pt x="270635" y="953753"/>
                        <a:pt x="285431" y="955233"/>
                      </a:cubicBezTo>
                      <a:cubicBezTo>
                        <a:pt x="300227" y="956713"/>
                        <a:pt x="354972" y="885691"/>
                        <a:pt x="383085" y="884212"/>
                      </a:cubicBezTo>
                      <a:cubicBezTo>
                        <a:pt x="411198" y="882733"/>
                        <a:pt x="434872" y="921203"/>
                        <a:pt x="454107" y="946356"/>
                      </a:cubicBezTo>
                      <a:cubicBezTo>
                        <a:pt x="473342" y="971509"/>
                        <a:pt x="501454" y="1014418"/>
                        <a:pt x="498495" y="1035132"/>
                      </a:cubicBezTo>
                      <a:cubicBezTo>
                        <a:pt x="495536" y="1055846"/>
                        <a:pt x="461504" y="1072122"/>
                        <a:pt x="436351" y="1070643"/>
                      </a:cubicBezTo>
                      <a:cubicBezTo>
                        <a:pt x="411198" y="1069164"/>
                        <a:pt x="356453" y="1024775"/>
                        <a:pt x="347575" y="1026255"/>
                      </a:cubicBezTo>
                      <a:cubicBezTo>
                        <a:pt x="338697" y="1027735"/>
                        <a:pt x="399361" y="1048449"/>
                        <a:pt x="383085" y="1079521"/>
                      </a:cubicBezTo>
                      <a:cubicBezTo>
                        <a:pt x="366809" y="1110593"/>
                        <a:pt x="307625" y="1181614"/>
                        <a:pt x="249920" y="1212686"/>
                      </a:cubicBezTo>
                      <a:cubicBezTo>
                        <a:pt x="192215" y="1243758"/>
                        <a:pt x="66448" y="1252636"/>
                        <a:pt x="36856" y="1265952"/>
                      </a:cubicBezTo>
                      <a:cubicBezTo>
                        <a:pt x="7264" y="1279268"/>
                        <a:pt x="73846" y="1274830"/>
                        <a:pt x="72367" y="1292585"/>
                      </a:cubicBezTo>
                      <a:cubicBezTo>
                        <a:pt x="70888" y="1310340"/>
                        <a:pt x="13183" y="1372484"/>
                        <a:pt x="27979" y="1372484"/>
                      </a:cubicBezTo>
                      <a:cubicBezTo>
                        <a:pt x="42775" y="1372484"/>
                        <a:pt x="137470" y="1294065"/>
                        <a:pt x="161144" y="1292585"/>
                      </a:cubicBezTo>
                      <a:cubicBezTo>
                        <a:pt x="184818" y="1291105"/>
                        <a:pt x="153745" y="1369525"/>
                        <a:pt x="170021" y="1363606"/>
                      </a:cubicBezTo>
                      <a:cubicBezTo>
                        <a:pt x="186297" y="1357688"/>
                        <a:pt x="214410" y="1295544"/>
                        <a:pt x="258798" y="1257074"/>
                      </a:cubicBezTo>
                      <a:cubicBezTo>
                        <a:pt x="303186" y="1218604"/>
                        <a:pt x="390483" y="1153501"/>
                        <a:pt x="436351" y="1132787"/>
                      </a:cubicBezTo>
                      <a:cubicBezTo>
                        <a:pt x="482219" y="1112073"/>
                        <a:pt x="519210" y="1113552"/>
                        <a:pt x="534006" y="1132787"/>
                      </a:cubicBezTo>
                      <a:cubicBezTo>
                        <a:pt x="548802" y="1152022"/>
                        <a:pt x="532526" y="1205287"/>
                        <a:pt x="525128" y="1248196"/>
                      </a:cubicBezTo>
                      <a:cubicBezTo>
                        <a:pt x="517730" y="1291105"/>
                        <a:pt x="483699" y="1371004"/>
                        <a:pt x="489617" y="1390239"/>
                      </a:cubicBezTo>
                      <a:cubicBezTo>
                        <a:pt x="495535" y="1409474"/>
                        <a:pt x="542884" y="1385800"/>
                        <a:pt x="560639" y="1363606"/>
                      </a:cubicBezTo>
                      <a:cubicBezTo>
                        <a:pt x="578394" y="1341412"/>
                        <a:pt x="585792" y="1282227"/>
                        <a:pt x="596149" y="1257074"/>
                      </a:cubicBezTo>
                      <a:cubicBezTo>
                        <a:pt x="606506" y="1231921"/>
                        <a:pt x="607986" y="1209727"/>
                        <a:pt x="622782" y="1212686"/>
                      </a:cubicBezTo>
                      <a:cubicBezTo>
                        <a:pt x="637578" y="1215645"/>
                        <a:pt x="667171" y="1273350"/>
                        <a:pt x="684926" y="1274829"/>
                      </a:cubicBezTo>
                      <a:cubicBezTo>
                        <a:pt x="702681" y="1276308"/>
                        <a:pt x="738193" y="1240798"/>
                        <a:pt x="729315" y="1221563"/>
                      </a:cubicBezTo>
                      <a:cubicBezTo>
                        <a:pt x="720437" y="1202328"/>
                        <a:pt x="653854" y="1178655"/>
                        <a:pt x="631660" y="1159420"/>
                      </a:cubicBezTo>
                      <a:cubicBezTo>
                        <a:pt x="609466" y="1140185"/>
                        <a:pt x="590231" y="1125389"/>
                        <a:pt x="596149" y="1106154"/>
                      </a:cubicBezTo>
                      <a:cubicBezTo>
                        <a:pt x="602067" y="1086919"/>
                        <a:pt x="668650" y="1066204"/>
                        <a:pt x="667171" y="1044010"/>
                      </a:cubicBezTo>
                      <a:cubicBezTo>
                        <a:pt x="665691" y="1021816"/>
                        <a:pt x="615385" y="996663"/>
                        <a:pt x="587272" y="972989"/>
                      </a:cubicBezTo>
                      <a:cubicBezTo>
                        <a:pt x="559159" y="949315"/>
                        <a:pt x="507373" y="922682"/>
                        <a:pt x="498495" y="901967"/>
                      </a:cubicBezTo>
                      <a:cubicBezTo>
                        <a:pt x="489617" y="881252"/>
                        <a:pt x="501454" y="838344"/>
                        <a:pt x="534006" y="848701"/>
                      </a:cubicBezTo>
                      <a:cubicBezTo>
                        <a:pt x="566557" y="859058"/>
                        <a:pt x="665692" y="933039"/>
                        <a:pt x="693804" y="964111"/>
                      </a:cubicBezTo>
                      <a:cubicBezTo>
                        <a:pt x="721916" y="995183"/>
                        <a:pt x="696762" y="1012938"/>
                        <a:pt x="702681" y="1035132"/>
                      </a:cubicBezTo>
                      <a:cubicBezTo>
                        <a:pt x="708599" y="1057326"/>
                        <a:pt x="718958" y="1091357"/>
                        <a:pt x="729315" y="1097276"/>
                      </a:cubicBezTo>
                      <a:cubicBezTo>
                        <a:pt x="739672" y="1103194"/>
                        <a:pt x="744111" y="1066204"/>
                        <a:pt x="764825" y="1070643"/>
                      </a:cubicBezTo>
                      <a:cubicBezTo>
                        <a:pt x="785539" y="1075082"/>
                        <a:pt x="835847" y="1103194"/>
                        <a:pt x="853602" y="1123909"/>
                      </a:cubicBezTo>
                      <a:cubicBezTo>
                        <a:pt x="871357" y="1144623"/>
                        <a:pt x="881714" y="1163858"/>
                        <a:pt x="871357" y="1194930"/>
                      </a:cubicBezTo>
                      <a:cubicBezTo>
                        <a:pt x="861000" y="1226002"/>
                        <a:pt x="822530" y="1285187"/>
                        <a:pt x="791458" y="1310340"/>
                      </a:cubicBezTo>
                      <a:cubicBezTo>
                        <a:pt x="760386" y="1335493"/>
                        <a:pt x="692324" y="1334014"/>
                        <a:pt x="684926" y="1345851"/>
                      </a:cubicBezTo>
                      <a:cubicBezTo>
                        <a:pt x="677528" y="1357688"/>
                        <a:pt x="760386" y="1353248"/>
                        <a:pt x="747070" y="1381361"/>
                      </a:cubicBezTo>
                      <a:cubicBezTo>
                        <a:pt x="733754" y="1409474"/>
                        <a:pt x="643497" y="1471618"/>
                        <a:pt x="605027" y="1514527"/>
                      </a:cubicBezTo>
                      <a:cubicBezTo>
                        <a:pt x="566557" y="1557436"/>
                        <a:pt x="548801" y="1607742"/>
                        <a:pt x="516250" y="1638814"/>
                      </a:cubicBezTo>
                      <a:cubicBezTo>
                        <a:pt x="483699" y="1669886"/>
                        <a:pt x="442269" y="1675805"/>
                        <a:pt x="409718" y="1700958"/>
                      </a:cubicBezTo>
                      <a:cubicBezTo>
                        <a:pt x="377167" y="1726111"/>
                        <a:pt x="322421" y="1764581"/>
                        <a:pt x="320942" y="1789734"/>
                      </a:cubicBezTo>
                      <a:cubicBezTo>
                        <a:pt x="319463" y="1814887"/>
                        <a:pt x="369769" y="1863715"/>
                        <a:pt x="400841" y="1851878"/>
                      </a:cubicBezTo>
                      <a:cubicBezTo>
                        <a:pt x="431913" y="1840041"/>
                        <a:pt x="483699" y="1729070"/>
                        <a:pt x="507373" y="1718713"/>
                      </a:cubicBezTo>
                      <a:cubicBezTo>
                        <a:pt x="531047" y="1708356"/>
                        <a:pt x="520689" y="1811928"/>
                        <a:pt x="542883" y="1789734"/>
                      </a:cubicBezTo>
                      <a:cubicBezTo>
                        <a:pt x="565077" y="1767540"/>
                        <a:pt x="603548" y="1649171"/>
                        <a:pt x="640538" y="1585548"/>
                      </a:cubicBezTo>
                      <a:cubicBezTo>
                        <a:pt x="677528" y="1521925"/>
                        <a:pt x="727835" y="1449423"/>
                        <a:pt x="764825" y="1407994"/>
                      </a:cubicBezTo>
                      <a:cubicBezTo>
                        <a:pt x="801815" y="1366565"/>
                        <a:pt x="837326" y="1347330"/>
                        <a:pt x="862480" y="1336973"/>
                      </a:cubicBezTo>
                      <a:cubicBezTo>
                        <a:pt x="887633" y="1326616"/>
                        <a:pt x="905389" y="1365086"/>
                        <a:pt x="915746" y="1345851"/>
                      </a:cubicBezTo>
                      <a:cubicBezTo>
                        <a:pt x="926103" y="1326616"/>
                        <a:pt x="914266" y="1236359"/>
                        <a:pt x="924623" y="1221563"/>
                      </a:cubicBezTo>
                      <a:cubicBezTo>
                        <a:pt x="934980" y="1206767"/>
                        <a:pt x="957174" y="1231920"/>
                        <a:pt x="977889" y="1257074"/>
                      </a:cubicBezTo>
                      <a:cubicBezTo>
                        <a:pt x="998604" y="1282227"/>
                        <a:pt x="1019319" y="1351770"/>
                        <a:pt x="1048911" y="1372484"/>
                      </a:cubicBezTo>
                      <a:cubicBezTo>
                        <a:pt x="1078503" y="1393199"/>
                        <a:pt x="1121412" y="1382841"/>
                        <a:pt x="1155443" y="1381361"/>
                      </a:cubicBezTo>
                      <a:cubicBezTo>
                        <a:pt x="1189474" y="1379881"/>
                        <a:pt x="1245699" y="1347330"/>
                        <a:pt x="1253097" y="1363606"/>
                      </a:cubicBezTo>
                      <a:cubicBezTo>
                        <a:pt x="1260495" y="1379882"/>
                        <a:pt x="1190953" y="1474577"/>
                        <a:pt x="1199831" y="1479016"/>
                      </a:cubicBezTo>
                      <a:cubicBezTo>
                        <a:pt x="1208709" y="1483455"/>
                        <a:pt x="1261975" y="1410954"/>
                        <a:pt x="1306363" y="1390239"/>
                      </a:cubicBezTo>
                      <a:cubicBezTo>
                        <a:pt x="1350751" y="1369524"/>
                        <a:pt x="1458763" y="1371004"/>
                        <a:pt x="1466161" y="1354728"/>
                      </a:cubicBezTo>
                      <a:cubicBezTo>
                        <a:pt x="1473559" y="1338452"/>
                        <a:pt x="1380343" y="1297024"/>
                        <a:pt x="1350751" y="1292585"/>
                      </a:cubicBezTo>
                      <a:cubicBezTo>
                        <a:pt x="1321159" y="1288146"/>
                        <a:pt x="1313761" y="1326616"/>
                        <a:pt x="1288608" y="1328095"/>
                      </a:cubicBezTo>
                      <a:cubicBezTo>
                        <a:pt x="1263455" y="1329574"/>
                        <a:pt x="1229423" y="1305901"/>
                        <a:pt x="1199831" y="1301462"/>
                      </a:cubicBezTo>
                      <a:cubicBezTo>
                        <a:pt x="1170239" y="1297023"/>
                        <a:pt x="1131769" y="1304422"/>
                        <a:pt x="1102177" y="1283707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l-GR" dirty="0"/>
                </a:p>
              </p:txBody>
            </p:sp>
            <p:sp>
              <p:nvSpPr>
                <p:cNvPr id="1641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2558158" y="1806655"/>
                  <a:ext cx="104868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l-GR" altLang="el-GR" sz="1800" dirty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Σπόρος </a:t>
                  </a:r>
                </a:p>
              </p:txBody>
            </p:sp>
            <p:sp>
              <p:nvSpPr>
                <p:cNvPr id="16417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1743401" y="3861048"/>
                  <a:ext cx="65274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l-GR" altLang="el-GR" sz="1800" dirty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Υφή </a:t>
                  </a:r>
                </a:p>
              </p:txBody>
            </p:sp>
            <p:sp>
              <p:nvSpPr>
                <p:cNvPr id="16418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4008394" y="4470732"/>
                  <a:ext cx="126188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l-GR" altLang="el-GR" sz="1800" dirty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Μυκητήλιο</a:t>
                  </a:r>
                </a:p>
              </p:txBody>
            </p:sp>
          </p:grpSp>
          <p:grpSp>
            <p:nvGrpSpPr>
              <p:cNvPr id="16394" name="Ομάδα 74"/>
              <p:cNvGrpSpPr>
                <a:grpSpLocks/>
              </p:cNvGrpSpPr>
              <p:nvPr/>
            </p:nvGrpSpPr>
            <p:grpSpPr bwMode="auto">
              <a:xfrm>
                <a:off x="3851921" y="2290280"/>
                <a:ext cx="1333548" cy="1340671"/>
                <a:chOff x="4244375" y="2812231"/>
                <a:chExt cx="941093" cy="1093344"/>
              </a:xfrm>
            </p:grpSpPr>
            <p:sp>
              <p:nvSpPr>
                <p:cNvPr id="3" name="Ελεύθερη σχεδίαση 2"/>
                <p:cNvSpPr/>
                <p:nvPr/>
              </p:nvSpPr>
              <p:spPr>
                <a:xfrm>
                  <a:off x="4591793" y="3178180"/>
                  <a:ext cx="374149" cy="727470"/>
                </a:xfrm>
                <a:custGeom>
                  <a:avLst/>
                  <a:gdLst>
                    <a:gd name="connsiteX0" fmla="*/ 151207 w 373555"/>
                    <a:gd name="connsiteY0" fmla="*/ 728615 h 728615"/>
                    <a:gd name="connsiteX1" fmla="*/ 97941 w 373555"/>
                    <a:gd name="connsiteY1" fmla="*/ 444530 h 728615"/>
                    <a:gd name="connsiteX2" fmla="*/ 9164 w 373555"/>
                    <a:gd name="connsiteY2" fmla="*/ 249221 h 728615"/>
                    <a:gd name="connsiteX3" fmla="*/ 26919 w 373555"/>
                    <a:gd name="connsiteY3" fmla="*/ 45035 h 728615"/>
                    <a:gd name="connsiteX4" fmla="*/ 222228 w 373555"/>
                    <a:gd name="connsiteY4" fmla="*/ 647 h 728615"/>
                    <a:gd name="connsiteX5" fmla="*/ 337638 w 373555"/>
                    <a:gd name="connsiteY5" fmla="*/ 62790 h 728615"/>
                    <a:gd name="connsiteX6" fmla="*/ 373149 w 373555"/>
                    <a:gd name="connsiteY6" fmla="*/ 187078 h 728615"/>
                    <a:gd name="connsiteX7" fmla="*/ 319883 w 373555"/>
                    <a:gd name="connsiteY7" fmla="*/ 302487 h 728615"/>
                    <a:gd name="connsiteX8" fmla="*/ 293250 w 373555"/>
                    <a:gd name="connsiteY8" fmla="*/ 462285 h 728615"/>
                    <a:gd name="connsiteX9" fmla="*/ 328760 w 373555"/>
                    <a:gd name="connsiteY9" fmla="*/ 622083 h 728615"/>
                    <a:gd name="connsiteX10" fmla="*/ 328760 w 373555"/>
                    <a:gd name="connsiteY10" fmla="*/ 728615 h 728615"/>
                    <a:gd name="connsiteX11" fmla="*/ 328760 w 373555"/>
                    <a:gd name="connsiteY11" fmla="*/ 728615 h 728615"/>
                    <a:gd name="connsiteX12" fmla="*/ 151207 w 373555"/>
                    <a:gd name="connsiteY12" fmla="*/ 728615 h 728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3555" h="728615">
                      <a:moveTo>
                        <a:pt x="151207" y="728615"/>
                      </a:moveTo>
                      <a:cubicBezTo>
                        <a:pt x="136411" y="626522"/>
                        <a:pt x="121615" y="524429"/>
                        <a:pt x="97941" y="444530"/>
                      </a:cubicBezTo>
                      <a:cubicBezTo>
                        <a:pt x="74267" y="364631"/>
                        <a:pt x="21001" y="315803"/>
                        <a:pt x="9164" y="249221"/>
                      </a:cubicBezTo>
                      <a:cubicBezTo>
                        <a:pt x="-2673" y="182639"/>
                        <a:pt x="-8592" y="86464"/>
                        <a:pt x="26919" y="45035"/>
                      </a:cubicBezTo>
                      <a:cubicBezTo>
                        <a:pt x="62430" y="3606"/>
                        <a:pt x="170442" y="-2312"/>
                        <a:pt x="222228" y="647"/>
                      </a:cubicBezTo>
                      <a:cubicBezTo>
                        <a:pt x="274014" y="3606"/>
                        <a:pt x="312485" y="31718"/>
                        <a:pt x="337638" y="62790"/>
                      </a:cubicBezTo>
                      <a:cubicBezTo>
                        <a:pt x="362791" y="93862"/>
                        <a:pt x="376108" y="147128"/>
                        <a:pt x="373149" y="187078"/>
                      </a:cubicBezTo>
                      <a:cubicBezTo>
                        <a:pt x="370190" y="227027"/>
                        <a:pt x="333199" y="256619"/>
                        <a:pt x="319883" y="302487"/>
                      </a:cubicBezTo>
                      <a:cubicBezTo>
                        <a:pt x="306567" y="348355"/>
                        <a:pt x="291771" y="409019"/>
                        <a:pt x="293250" y="462285"/>
                      </a:cubicBezTo>
                      <a:cubicBezTo>
                        <a:pt x="294729" y="515551"/>
                        <a:pt x="322842" y="577695"/>
                        <a:pt x="328760" y="622083"/>
                      </a:cubicBezTo>
                      <a:cubicBezTo>
                        <a:pt x="334678" y="666471"/>
                        <a:pt x="328760" y="728615"/>
                        <a:pt x="328760" y="728615"/>
                      </a:cubicBezTo>
                      <a:lnTo>
                        <a:pt x="328760" y="728615"/>
                      </a:lnTo>
                      <a:lnTo>
                        <a:pt x="151207" y="728615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l-GR" dirty="0"/>
                </a:p>
              </p:txBody>
            </p:sp>
            <p:grpSp>
              <p:nvGrpSpPr>
                <p:cNvPr id="21" name="Ομάδα 20"/>
                <p:cNvGrpSpPr/>
                <p:nvPr/>
              </p:nvGrpSpPr>
              <p:grpSpPr>
                <a:xfrm>
                  <a:off x="4269121" y="3213230"/>
                  <a:ext cx="328472" cy="241899"/>
                  <a:chOff x="8084112" y="3355872"/>
                  <a:chExt cx="328472" cy="241899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18" name="Ελεύθερη σχεδίαση 17"/>
                  <p:cNvSpPr/>
                  <p:nvPr/>
                </p:nvSpPr>
                <p:spPr>
                  <a:xfrm>
                    <a:off x="8275774" y="3476567"/>
                    <a:ext cx="136810" cy="121204"/>
                  </a:xfrm>
                  <a:custGeom>
                    <a:avLst/>
                    <a:gdLst>
                      <a:gd name="connsiteX0" fmla="*/ 131379 w 136810"/>
                      <a:gd name="connsiteY0" fmla="*/ 118889 h 121204"/>
                      <a:gd name="connsiteX1" fmla="*/ 7092 w 136810"/>
                      <a:gd name="connsiteY1" fmla="*/ 83379 h 121204"/>
                      <a:gd name="connsiteX2" fmla="*/ 24847 w 136810"/>
                      <a:gd name="connsiteY2" fmla="*/ 3480 h 121204"/>
                      <a:gd name="connsiteX3" fmla="*/ 104746 w 136810"/>
                      <a:gd name="connsiteY3" fmla="*/ 21235 h 121204"/>
                      <a:gd name="connsiteX4" fmla="*/ 131379 w 136810"/>
                      <a:gd name="connsiteY4" fmla="*/ 118889 h 121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810" h="121204">
                        <a:moveTo>
                          <a:pt x="131379" y="118889"/>
                        </a:moveTo>
                        <a:cubicBezTo>
                          <a:pt x="115103" y="129246"/>
                          <a:pt x="24847" y="102614"/>
                          <a:pt x="7092" y="83379"/>
                        </a:cubicBezTo>
                        <a:cubicBezTo>
                          <a:pt x="-10663" y="64144"/>
                          <a:pt x="8571" y="13837"/>
                          <a:pt x="24847" y="3480"/>
                        </a:cubicBezTo>
                        <a:cubicBezTo>
                          <a:pt x="41123" y="-6877"/>
                          <a:pt x="85511" y="7919"/>
                          <a:pt x="104746" y="21235"/>
                        </a:cubicBezTo>
                        <a:cubicBezTo>
                          <a:pt x="123981" y="34551"/>
                          <a:pt x="147655" y="108532"/>
                          <a:pt x="131379" y="118889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19" name="Ελεύθερη σχεδίαση 18"/>
                  <p:cNvSpPr/>
                  <p:nvPr/>
                </p:nvSpPr>
                <p:spPr>
                  <a:xfrm>
                    <a:off x="8156120" y="3398789"/>
                    <a:ext cx="134965" cy="116768"/>
                  </a:xfrm>
                  <a:custGeom>
                    <a:avLst/>
                    <a:gdLst>
                      <a:gd name="connsiteX0" fmla="*/ 126746 w 134965"/>
                      <a:gd name="connsiteY0" fmla="*/ 116768 h 116768"/>
                      <a:gd name="connsiteX1" fmla="*/ 11336 w 134965"/>
                      <a:gd name="connsiteY1" fmla="*/ 54625 h 116768"/>
                      <a:gd name="connsiteX2" fmla="*/ 11336 w 134965"/>
                      <a:gd name="connsiteY2" fmla="*/ 1359 h 116768"/>
                      <a:gd name="connsiteX3" fmla="*/ 73480 w 134965"/>
                      <a:gd name="connsiteY3" fmla="*/ 19114 h 116768"/>
                      <a:gd name="connsiteX4" fmla="*/ 117868 w 134965"/>
                      <a:gd name="connsiteY4" fmla="*/ 54625 h 116768"/>
                      <a:gd name="connsiteX5" fmla="*/ 126746 w 134965"/>
                      <a:gd name="connsiteY5" fmla="*/ 116768 h 116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965" h="116768">
                        <a:moveTo>
                          <a:pt x="126746" y="116768"/>
                        </a:moveTo>
                        <a:cubicBezTo>
                          <a:pt x="108991" y="116768"/>
                          <a:pt x="30571" y="73860"/>
                          <a:pt x="11336" y="54625"/>
                        </a:cubicBezTo>
                        <a:cubicBezTo>
                          <a:pt x="-7899" y="35390"/>
                          <a:pt x="979" y="7277"/>
                          <a:pt x="11336" y="1359"/>
                        </a:cubicBezTo>
                        <a:cubicBezTo>
                          <a:pt x="21693" y="-4560"/>
                          <a:pt x="55725" y="10236"/>
                          <a:pt x="73480" y="19114"/>
                        </a:cubicBezTo>
                        <a:cubicBezTo>
                          <a:pt x="91235" y="27992"/>
                          <a:pt x="106031" y="44268"/>
                          <a:pt x="117868" y="54625"/>
                        </a:cubicBezTo>
                        <a:cubicBezTo>
                          <a:pt x="129705" y="64982"/>
                          <a:pt x="144501" y="116768"/>
                          <a:pt x="126746" y="116768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20" name="Έλλειψη 19"/>
                  <p:cNvSpPr/>
                  <p:nvPr/>
                </p:nvSpPr>
                <p:spPr>
                  <a:xfrm>
                    <a:off x="8084112" y="3355872"/>
                    <a:ext cx="72008" cy="85833"/>
                  </a:xfrm>
                  <a:prstGeom prst="ellipse">
                    <a:avLst/>
                  </a:pr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</p:grpSp>
            <p:grpSp>
              <p:nvGrpSpPr>
                <p:cNvPr id="22" name="Ομάδα 21"/>
                <p:cNvGrpSpPr/>
                <p:nvPr/>
              </p:nvGrpSpPr>
              <p:grpSpPr>
                <a:xfrm rot="4916943">
                  <a:off x="4900283" y="3081517"/>
                  <a:ext cx="328472" cy="241899"/>
                  <a:chOff x="8084112" y="3355872"/>
                  <a:chExt cx="328472" cy="241899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23" name="Ελεύθερη σχεδίαση 22"/>
                  <p:cNvSpPr/>
                  <p:nvPr/>
                </p:nvSpPr>
                <p:spPr>
                  <a:xfrm>
                    <a:off x="8275774" y="3476567"/>
                    <a:ext cx="136810" cy="121204"/>
                  </a:xfrm>
                  <a:custGeom>
                    <a:avLst/>
                    <a:gdLst>
                      <a:gd name="connsiteX0" fmla="*/ 131379 w 136810"/>
                      <a:gd name="connsiteY0" fmla="*/ 118889 h 121204"/>
                      <a:gd name="connsiteX1" fmla="*/ 7092 w 136810"/>
                      <a:gd name="connsiteY1" fmla="*/ 83379 h 121204"/>
                      <a:gd name="connsiteX2" fmla="*/ 24847 w 136810"/>
                      <a:gd name="connsiteY2" fmla="*/ 3480 h 121204"/>
                      <a:gd name="connsiteX3" fmla="*/ 104746 w 136810"/>
                      <a:gd name="connsiteY3" fmla="*/ 21235 h 121204"/>
                      <a:gd name="connsiteX4" fmla="*/ 131379 w 136810"/>
                      <a:gd name="connsiteY4" fmla="*/ 118889 h 121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810" h="121204">
                        <a:moveTo>
                          <a:pt x="131379" y="118889"/>
                        </a:moveTo>
                        <a:cubicBezTo>
                          <a:pt x="115103" y="129246"/>
                          <a:pt x="24847" y="102614"/>
                          <a:pt x="7092" y="83379"/>
                        </a:cubicBezTo>
                        <a:cubicBezTo>
                          <a:pt x="-10663" y="64144"/>
                          <a:pt x="8571" y="13837"/>
                          <a:pt x="24847" y="3480"/>
                        </a:cubicBezTo>
                        <a:cubicBezTo>
                          <a:pt x="41123" y="-6877"/>
                          <a:pt x="85511" y="7919"/>
                          <a:pt x="104746" y="21235"/>
                        </a:cubicBezTo>
                        <a:cubicBezTo>
                          <a:pt x="123981" y="34551"/>
                          <a:pt x="147655" y="108532"/>
                          <a:pt x="131379" y="118889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24" name="Ελεύθερη σχεδίαση 23"/>
                  <p:cNvSpPr/>
                  <p:nvPr/>
                </p:nvSpPr>
                <p:spPr>
                  <a:xfrm>
                    <a:off x="8156120" y="3398789"/>
                    <a:ext cx="134965" cy="116768"/>
                  </a:xfrm>
                  <a:custGeom>
                    <a:avLst/>
                    <a:gdLst>
                      <a:gd name="connsiteX0" fmla="*/ 126746 w 134965"/>
                      <a:gd name="connsiteY0" fmla="*/ 116768 h 116768"/>
                      <a:gd name="connsiteX1" fmla="*/ 11336 w 134965"/>
                      <a:gd name="connsiteY1" fmla="*/ 54625 h 116768"/>
                      <a:gd name="connsiteX2" fmla="*/ 11336 w 134965"/>
                      <a:gd name="connsiteY2" fmla="*/ 1359 h 116768"/>
                      <a:gd name="connsiteX3" fmla="*/ 73480 w 134965"/>
                      <a:gd name="connsiteY3" fmla="*/ 19114 h 116768"/>
                      <a:gd name="connsiteX4" fmla="*/ 117868 w 134965"/>
                      <a:gd name="connsiteY4" fmla="*/ 54625 h 116768"/>
                      <a:gd name="connsiteX5" fmla="*/ 126746 w 134965"/>
                      <a:gd name="connsiteY5" fmla="*/ 116768 h 116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965" h="116768">
                        <a:moveTo>
                          <a:pt x="126746" y="116768"/>
                        </a:moveTo>
                        <a:cubicBezTo>
                          <a:pt x="108991" y="116768"/>
                          <a:pt x="30571" y="73860"/>
                          <a:pt x="11336" y="54625"/>
                        </a:cubicBezTo>
                        <a:cubicBezTo>
                          <a:pt x="-7899" y="35390"/>
                          <a:pt x="979" y="7277"/>
                          <a:pt x="11336" y="1359"/>
                        </a:cubicBezTo>
                        <a:cubicBezTo>
                          <a:pt x="21693" y="-4560"/>
                          <a:pt x="55725" y="10236"/>
                          <a:pt x="73480" y="19114"/>
                        </a:cubicBezTo>
                        <a:cubicBezTo>
                          <a:pt x="91235" y="27992"/>
                          <a:pt x="106031" y="44268"/>
                          <a:pt x="117868" y="54625"/>
                        </a:cubicBezTo>
                        <a:cubicBezTo>
                          <a:pt x="129705" y="64982"/>
                          <a:pt x="144501" y="116768"/>
                          <a:pt x="126746" y="116768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25" name="Έλλειψη 24"/>
                  <p:cNvSpPr/>
                  <p:nvPr/>
                </p:nvSpPr>
                <p:spPr>
                  <a:xfrm>
                    <a:off x="8084112" y="3355872"/>
                    <a:ext cx="72008" cy="85833"/>
                  </a:xfrm>
                  <a:prstGeom prst="ellipse">
                    <a:avLst/>
                  </a:pr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</p:grpSp>
            <p:grpSp>
              <p:nvGrpSpPr>
                <p:cNvPr id="26" name="Ομάδα 25"/>
                <p:cNvGrpSpPr/>
                <p:nvPr/>
              </p:nvGrpSpPr>
              <p:grpSpPr>
                <a:xfrm rot="4143551">
                  <a:off x="4873235" y="3007054"/>
                  <a:ext cx="328472" cy="241899"/>
                  <a:chOff x="8084112" y="3355872"/>
                  <a:chExt cx="328472" cy="241899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27" name="Ελεύθερη σχεδίαση 26"/>
                  <p:cNvSpPr/>
                  <p:nvPr/>
                </p:nvSpPr>
                <p:spPr>
                  <a:xfrm>
                    <a:off x="8275774" y="3476567"/>
                    <a:ext cx="136810" cy="121204"/>
                  </a:xfrm>
                  <a:custGeom>
                    <a:avLst/>
                    <a:gdLst>
                      <a:gd name="connsiteX0" fmla="*/ 131379 w 136810"/>
                      <a:gd name="connsiteY0" fmla="*/ 118889 h 121204"/>
                      <a:gd name="connsiteX1" fmla="*/ 7092 w 136810"/>
                      <a:gd name="connsiteY1" fmla="*/ 83379 h 121204"/>
                      <a:gd name="connsiteX2" fmla="*/ 24847 w 136810"/>
                      <a:gd name="connsiteY2" fmla="*/ 3480 h 121204"/>
                      <a:gd name="connsiteX3" fmla="*/ 104746 w 136810"/>
                      <a:gd name="connsiteY3" fmla="*/ 21235 h 121204"/>
                      <a:gd name="connsiteX4" fmla="*/ 131379 w 136810"/>
                      <a:gd name="connsiteY4" fmla="*/ 118889 h 121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810" h="121204">
                        <a:moveTo>
                          <a:pt x="131379" y="118889"/>
                        </a:moveTo>
                        <a:cubicBezTo>
                          <a:pt x="115103" y="129246"/>
                          <a:pt x="24847" y="102614"/>
                          <a:pt x="7092" y="83379"/>
                        </a:cubicBezTo>
                        <a:cubicBezTo>
                          <a:pt x="-10663" y="64144"/>
                          <a:pt x="8571" y="13837"/>
                          <a:pt x="24847" y="3480"/>
                        </a:cubicBezTo>
                        <a:cubicBezTo>
                          <a:pt x="41123" y="-6877"/>
                          <a:pt x="85511" y="7919"/>
                          <a:pt x="104746" y="21235"/>
                        </a:cubicBezTo>
                        <a:cubicBezTo>
                          <a:pt x="123981" y="34551"/>
                          <a:pt x="147655" y="108532"/>
                          <a:pt x="131379" y="118889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28" name="Ελεύθερη σχεδίαση 27"/>
                  <p:cNvSpPr/>
                  <p:nvPr/>
                </p:nvSpPr>
                <p:spPr>
                  <a:xfrm>
                    <a:off x="8156120" y="3398789"/>
                    <a:ext cx="134965" cy="116768"/>
                  </a:xfrm>
                  <a:custGeom>
                    <a:avLst/>
                    <a:gdLst>
                      <a:gd name="connsiteX0" fmla="*/ 126746 w 134965"/>
                      <a:gd name="connsiteY0" fmla="*/ 116768 h 116768"/>
                      <a:gd name="connsiteX1" fmla="*/ 11336 w 134965"/>
                      <a:gd name="connsiteY1" fmla="*/ 54625 h 116768"/>
                      <a:gd name="connsiteX2" fmla="*/ 11336 w 134965"/>
                      <a:gd name="connsiteY2" fmla="*/ 1359 h 116768"/>
                      <a:gd name="connsiteX3" fmla="*/ 73480 w 134965"/>
                      <a:gd name="connsiteY3" fmla="*/ 19114 h 116768"/>
                      <a:gd name="connsiteX4" fmla="*/ 117868 w 134965"/>
                      <a:gd name="connsiteY4" fmla="*/ 54625 h 116768"/>
                      <a:gd name="connsiteX5" fmla="*/ 126746 w 134965"/>
                      <a:gd name="connsiteY5" fmla="*/ 116768 h 116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965" h="116768">
                        <a:moveTo>
                          <a:pt x="126746" y="116768"/>
                        </a:moveTo>
                        <a:cubicBezTo>
                          <a:pt x="108991" y="116768"/>
                          <a:pt x="30571" y="73860"/>
                          <a:pt x="11336" y="54625"/>
                        </a:cubicBezTo>
                        <a:cubicBezTo>
                          <a:pt x="-7899" y="35390"/>
                          <a:pt x="979" y="7277"/>
                          <a:pt x="11336" y="1359"/>
                        </a:cubicBezTo>
                        <a:cubicBezTo>
                          <a:pt x="21693" y="-4560"/>
                          <a:pt x="55725" y="10236"/>
                          <a:pt x="73480" y="19114"/>
                        </a:cubicBezTo>
                        <a:cubicBezTo>
                          <a:pt x="91235" y="27992"/>
                          <a:pt x="106031" y="44268"/>
                          <a:pt x="117868" y="54625"/>
                        </a:cubicBezTo>
                        <a:cubicBezTo>
                          <a:pt x="129705" y="64982"/>
                          <a:pt x="144501" y="116768"/>
                          <a:pt x="126746" y="116768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29" name="Έλλειψη 28"/>
                  <p:cNvSpPr/>
                  <p:nvPr/>
                </p:nvSpPr>
                <p:spPr>
                  <a:xfrm>
                    <a:off x="8084112" y="3355872"/>
                    <a:ext cx="72008" cy="85833"/>
                  </a:xfrm>
                  <a:prstGeom prst="ellipse">
                    <a:avLst/>
                  </a:pr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</p:grpSp>
            <p:grpSp>
              <p:nvGrpSpPr>
                <p:cNvPr id="30" name="Ομάδα 29"/>
                <p:cNvGrpSpPr/>
                <p:nvPr/>
              </p:nvGrpSpPr>
              <p:grpSpPr>
                <a:xfrm>
                  <a:off x="4244375" y="3120260"/>
                  <a:ext cx="328472" cy="241899"/>
                  <a:chOff x="8084112" y="3355872"/>
                  <a:chExt cx="328472" cy="241899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31" name="Ελεύθερη σχεδίαση 30"/>
                  <p:cNvSpPr/>
                  <p:nvPr/>
                </p:nvSpPr>
                <p:spPr>
                  <a:xfrm>
                    <a:off x="8275774" y="3476567"/>
                    <a:ext cx="136810" cy="121204"/>
                  </a:xfrm>
                  <a:custGeom>
                    <a:avLst/>
                    <a:gdLst>
                      <a:gd name="connsiteX0" fmla="*/ 131379 w 136810"/>
                      <a:gd name="connsiteY0" fmla="*/ 118889 h 121204"/>
                      <a:gd name="connsiteX1" fmla="*/ 7092 w 136810"/>
                      <a:gd name="connsiteY1" fmla="*/ 83379 h 121204"/>
                      <a:gd name="connsiteX2" fmla="*/ 24847 w 136810"/>
                      <a:gd name="connsiteY2" fmla="*/ 3480 h 121204"/>
                      <a:gd name="connsiteX3" fmla="*/ 104746 w 136810"/>
                      <a:gd name="connsiteY3" fmla="*/ 21235 h 121204"/>
                      <a:gd name="connsiteX4" fmla="*/ 131379 w 136810"/>
                      <a:gd name="connsiteY4" fmla="*/ 118889 h 121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810" h="121204">
                        <a:moveTo>
                          <a:pt x="131379" y="118889"/>
                        </a:moveTo>
                        <a:cubicBezTo>
                          <a:pt x="115103" y="129246"/>
                          <a:pt x="24847" y="102614"/>
                          <a:pt x="7092" y="83379"/>
                        </a:cubicBezTo>
                        <a:cubicBezTo>
                          <a:pt x="-10663" y="64144"/>
                          <a:pt x="8571" y="13837"/>
                          <a:pt x="24847" y="3480"/>
                        </a:cubicBezTo>
                        <a:cubicBezTo>
                          <a:pt x="41123" y="-6877"/>
                          <a:pt x="85511" y="7919"/>
                          <a:pt x="104746" y="21235"/>
                        </a:cubicBezTo>
                        <a:cubicBezTo>
                          <a:pt x="123981" y="34551"/>
                          <a:pt x="147655" y="108532"/>
                          <a:pt x="131379" y="118889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32" name="Ελεύθερη σχεδίαση 31"/>
                  <p:cNvSpPr/>
                  <p:nvPr/>
                </p:nvSpPr>
                <p:spPr>
                  <a:xfrm>
                    <a:off x="8156120" y="3398789"/>
                    <a:ext cx="134965" cy="116768"/>
                  </a:xfrm>
                  <a:custGeom>
                    <a:avLst/>
                    <a:gdLst>
                      <a:gd name="connsiteX0" fmla="*/ 126746 w 134965"/>
                      <a:gd name="connsiteY0" fmla="*/ 116768 h 116768"/>
                      <a:gd name="connsiteX1" fmla="*/ 11336 w 134965"/>
                      <a:gd name="connsiteY1" fmla="*/ 54625 h 116768"/>
                      <a:gd name="connsiteX2" fmla="*/ 11336 w 134965"/>
                      <a:gd name="connsiteY2" fmla="*/ 1359 h 116768"/>
                      <a:gd name="connsiteX3" fmla="*/ 73480 w 134965"/>
                      <a:gd name="connsiteY3" fmla="*/ 19114 h 116768"/>
                      <a:gd name="connsiteX4" fmla="*/ 117868 w 134965"/>
                      <a:gd name="connsiteY4" fmla="*/ 54625 h 116768"/>
                      <a:gd name="connsiteX5" fmla="*/ 126746 w 134965"/>
                      <a:gd name="connsiteY5" fmla="*/ 116768 h 116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965" h="116768">
                        <a:moveTo>
                          <a:pt x="126746" y="116768"/>
                        </a:moveTo>
                        <a:cubicBezTo>
                          <a:pt x="108991" y="116768"/>
                          <a:pt x="30571" y="73860"/>
                          <a:pt x="11336" y="54625"/>
                        </a:cubicBezTo>
                        <a:cubicBezTo>
                          <a:pt x="-7899" y="35390"/>
                          <a:pt x="979" y="7277"/>
                          <a:pt x="11336" y="1359"/>
                        </a:cubicBezTo>
                        <a:cubicBezTo>
                          <a:pt x="21693" y="-4560"/>
                          <a:pt x="55725" y="10236"/>
                          <a:pt x="73480" y="19114"/>
                        </a:cubicBezTo>
                        <a:cubicBezTo>
                          <a:pt x="91235" y="27992"/>
                          <a:pt x="106031" y="44268"/>
                          <a:pt x="117868" y="54625"/>
                        </a:cubicBezTo>
                        <a:cubicBezTo>
                          <a:pt x="129705" y="64982"/>
                          <a:pt x="144501" y="116768"/>
                          <a:pt x="126746" y="116768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33" name="Έλλειψη 32"/>
                  <p:cNvSpPr/>
                  <p:nvPr/>
                </p:nvSpPr>
                <p:spPr>
                  <a:xfrm>
                    <a:off x="8084112" y="3355872"/>
                    <a:ext cx="72008" cy="85833"/>
                  </a:xfrm>
                  <a:prstGeom prst="ellipse">
                    <a:avLst/>
                  </a:pr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</p:grpSp>
            <p:grpSp>
              <p:nvGrpSpPr>
                <p:cNvPr id="34" name="Ομάδα 33"/>
                <p:cNvGrpSpPr/>
                <p:nvPr/>
              </p:nvGrpSpPr>
              <p:grpSpPr>
                <a:xfrm rot="1430419">
                  <a:off x="4398980" y="2891108"/>
                  <a:ext cx="328472" cy="241899"/>
                  <a:chOff x="8084112" y="3355872"/>
                  <a:chExt cx="328472" cy="241899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35" name="Ελεύθερη σχεδίαση 34"/>
                  <p:cNvSpPr/>
                  <p:nvPr/>
                </p:nvSpPr>
                <p:spPr>
                  <a:xfrm>
                    <a:off x="8275774" y="3476567"/>
                    <a:ext cx="136810" cy="121204"/>
                  </a:xfrm>
                  <a:custGeom>
                    <a:avLst/>
                    <a:gdLst>
                      <a:gd name="connsiteX0" fmla="*/ 131379 w 136810"/>
                      <a:gd name="connsiteY0" fmla="*/ 118889 h 121204"/>
                      <a:gd name="connsiteX1" fmla="*/ 7092 w 136810"/>
                      <a:gd name="connsiteY1" fmla="*/ 83379 h 121204"/>
                      <a:gd name="connsiteX2" fmla="*/ 24847 w 136810"/>
                      <a:gd name="connsiteY2" fmla="*/ 3480 h 121204"/>
                      <a:gd name="connsiteX3" fmla="*/ 104746 w 136810"/>
                      <a:gd name="connsiteY3" fmla="*/ 21235 h 121204"/>
                      <a:gd name="connsiteX4" fmla="*/ 131379 w 136810"/>
                      <a:gd name="connsiteY4" fmla="*/ 118889 h 121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810" h="121204">
                        <a:moveTo>
                          <a:pt x="131379" y="118889"/>
                        </a:moveTo>
                        <a:cubicBezTo>
                          <a:pt x="115103" y="129246"/>
                          <a:pt x="24847" y="102614"/>
                          <a:pt x="7092" y="83379"/>
                        </a:cubicBezTo>
                        <a:cubicBezTo>
                          <a:pt x="-10663" y="64144"/>
                          <a:pt x="8571" y="13837"/>
                          <a:pt x="24847" y="3480"/>
                        </a:cubicBezTo>
                        <a:cubicBezTo>
                          <a:pt x="41123" y="-6877"/>
                          <a:pt x="85511" y="7919"/>
                          <a:pt x="104746" y="21235"/>
                        </a:cubicBezTo>
                        <a:cubicBezTo>
                          <a:pt x="123981" y="34551"/>
                          <a:pt x="147655" y="108532"/>
                          <a:pt x="131379" y="118889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36" name="Ελεύθερη σχεδίαση 35"/>
                  <p:cNvSpPr/>
                  <p:nvPr/>
                </p:nvSpPr>
                <p:spPr>
                  <a:xfrm>
                    <a:off x="8156120" y="3398789"/>
                    <a:ext cx="134965" cy="116768"/>
                  </a:xfrm>
                  <a:custGeom>
                    <a:avLst/>
                    <a:gdLst>
                      <a:gd name="connsiteX0" fmla="*/ 126746 w 134965"/>
                      <a:gd name="connsiteY0" fmla="*/ 116768 h 116768"/>
                      <a:gd name="connsiteX1" fmla="*/ 11336 w 134965"/>
                      <a:gd name="connsiteY1" fmla="*/ 54625 h 116768"/>
                      <a:gd name="connsiteX2" fmla="*/ 11336 w 134965"/>
                      <a:gd name="connsiteY2" fmla="*/ 1359 h 116768"/>
                      <a:gd name="connsiteX3" fmla="*/ 73480 w 134965"/>
                      <a:gd name="connsiteY3" fmla="*/ 19114 h 116768"/>
                      <a:gd name="connsiteX4" fmla="*/ 117868 w 134965"/>
                      <a:gd name="connsiteY4" fmla="*/ 54625 h 116768"/>
                      <a:gd name="connsiteX5" fmla="*/ 126746 w 134965"/>
                      <a:gd name="connsiteY5" fmla="*/ 116768 h 116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965" h="116768">
                        <a:moveTo>
                          <a:pt x="126746" y="116768"/>
                        </a:moveTo>
                        <a:cubicBezTo>
                          <a:pt x="108991" y="116768"/>
                          <a:pt x="30571" y="73860"/>
                          <a:pt x="11336" y="54625"/>
                        </a:cubicBezTo>
                        <a:cubicBezTo>
                          <a:pt x="-7899" y="35390"/>
                          <a:pt x="979" y="7277"/>
                          <a:pt x="11336" y="1359"/>
                        </a:cubicBezTo>
                        <a:cubicBezTo>
                          <a:pt x="21693" y="-4560"/>
                          <a:pt x="55725" y="10236"/>
                          <a:pt x="73480" y="19114"/>
                        </a:cubicBezTo>
                        <a:cubicBezTo>
                          <a:pt x="91235" y="27992"/>
                          <a:pt x="106031" y="44268"/>
                          <a:pt x="117868" y="54625"/>
                        </a:cubicBezTo>
                        <a:cubicBezTo>
                          <a:pt x="129705" y="64982"/>
                          <a:pt x="144501" y="116768"/>
                          <a:pt x="126746" y="116768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37" name="Έλλειψη 36"/>
                  <p:cNvSpPr/>
                  <p:nvPr/>
                </p:nvSpPr>
                <p:spPr>
                  <a:xfrm>
                    <a:off x="8084112" y="3355872"/>
                    <a:ext cx="72008" cy="85833"/>
                  </a:xfrm>
                  <a:prstGeom prst="ellipse">
                    <a:avLst/>
                  </a:pr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</p:grpSp>
            <p:grpSp>
              <p:nvGrpSpPr>
                <p:cNvPr id="38" name="Ομάδα 37"/>
                <p:cNvGrpSpPr/>
                <p:nvPr/>
              </p:nvGrpSpPr>
              <p:grpSpPr>
                <a:xfrm rot="4143551">
                  <a:off x="4801125" y="2929896"/>
                  <a:ext cx="328472" cy="241899"/>
                  <a:chOff x="8084112" y="3355872"/>
                  <a:chExt cx="328472" cy="241899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39" name="Ελεύθερη σχεδίαση 38"/>
                  <p:cNvSpPr/>
                  <p:nvPr/>
                </p:nvSpPr>
                <p:spPr>
                  <a:xfrm>
                    <a:off x="8275774" y="3476567"/>
                    <a:ext cx="136810" cy="121204"/>
                  </a:xfrm>
                  <a:custGeom>
                    <a:avLst/>
                    <a:gdLst>
                      <a:gd name="connsiteX0" fmla="*/ 131379 w 136810"/>
                      <a:gd name="connsiteY0" fmla="*/ 118889 h 121204"/>
                      <a:gd name="connsiteX1" fmla="*/ 7092 w 136810"/>
                      <a:gd name="connsiteY1" fmla="*/ 83379 h 121204"/>
                      <a:gd name="connsiteX2" fmla="*/ 24847 w 136810"/>
                      <a:gd name="connsiteY2" fmla="*/ 3480 h 121204"/>
                      <a:gd name="connsiteX3" fmla="*/ 104746 w 136810"/>
                      <a:gd name="connsiteY3" fmla="*/ 21235 h 121204"/>
                      <a:gd name="connsiteX4" fmla="*/ 131379 w 136810"/>
                      <a:gd name="connsiteY4" fmla="*/ 118889 h 121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810" h="121204">
                        <a:moveTo>
                          <a:pt x="131379" y="118889"/>
                        </a:moveTo>
                        <a:cubicBezTo>
                          <a:pt x="115103" y="129246"/>
                          <a:pt x="24847" y="102614"/>
                          <a:pt x="7092" y="83379"/>
                        </a:cubicBezTo>
                        <a:cubicBezTo>
                          <a:pt x="-10663" y="64144"/>
                          <a:pt x="8571" y="13837"/>
                          <a:pt x="24847" y="3480"/>
                        </a:cubicBezTo>
                        <a:cubicBezTo>
                          <a:pt x="41123" y="-6877"/>
                          <a:pt x="85511" y="7919"/>
                          <a:pt x="104746" y="21235"/>
                        </a:cubicBezTo>
                        <a:cubicBezTo>
                          <a:pt x="123981" y="34551"/>
                          <a:pt x="147655" y="108532"/>
                          <a:pt x="131379" y="118889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40" name="Ελεύθερη σχεδίαση 39"/>
                  <p:cNvSpPr/>
                  <p:nvPr/>
                </p:nvSpPr>
                <p:spPr>
                  <a:xfrm>
                    <a:off x="8156120" y="3398789"/>
                    <a:ext cx="134965" cy="116768"/>
                  </a:xfrm>
                  <a:custGeom>
                    <a:avLst/>
                    <a:gdLst>
                      <a:gd name="connsiteX0" fmla="*/ 126746 w 134965"/>
                      <a:gd name="connsiteY0" fmla="*/ 116768 h 116768"/>
                      <a:gd name="connsiteX1" fmla="*/ 11336 w 134965"/>
                      <a:gd name="connsiteY1" fmla="*/ 54625 h 116768"/>
                      <a:gd name="connsiteX2" fmla="*/ 11336 w 134965"/>
                      <a:gd name="connsiteY2" fmla="*/ 1359 h 116768"/>
                      <a:gd name="connsiteX3" fmla="*/ 73480 w 134965"/>
                      <a:gd name="connsiteY3" fmla="*/ 19114 h 116768"/>
                      <a:gd name="connsiteX4" fmla="*/ 117868 w 134965"/>
                      <a:gd name="connsiteY4" fmla="*/ 54625 h 116768"/>
                      <a:gd name="connsiteX5" fmla="*/ 126746 w 134965"/>
                      <a:gd name="connsiteY5" fmla="*/ 116768 h 116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965" h="116768">
                        <a:moveTo>
                          <a:pt x="126746" y="116768"/>
                        </a:moveTo>
                        <a:cubicBezTo>
                          <a:pt x="108991" y="116768"/>
                          <a:pt x="30571" y="73860"/>
                          <a:pt x="11336" y="54625"/>
                        </a:cubicBezTo>
                        <a:cubicBezTo>
                          <a:pt x="-7899" y="35390"/>
                          <a:pt x="979" y="7277"/>
                          <a:pt x="11336" y="1359"/>
                        </a:cubicBezTo>
                        <a:cubicBezTo>
                          <a:pt x="21693" y="-4560"/>
                          <a:pt x="55725" y="10236"/>
                          <a:pt x="73480" y="19114"/>
                        </a:cubicBezTo>
                        <a:cubicBezTo>
                          <a:pt x="91235" y="27992"/>
                          <a:pt x="106031" y="44268"/>
                          <a:pt x="117868" y="54625"/>
                        </a:cubicBezTo>
                        <a:cubicBezTo>
                          <a:pt x="129705" y="64982"/>
                          <a:pt x="144501" y="116768"/>
                          <a:pt x="126746" y="116768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41" name="Έλλειψη 40"/>
                  <p:cNvSpPr/>
                  <p:nvPr/>
                </p:nvSpPr>
                <p:spPr>
                  <a:xfrm>
                    <a:off x="8084112" y="3355872"/>
                    <a:ext cx="72008" cy="85833"/>
                  </a:xfrm>
                  <a:prstGeom prst="ellipse">
                    <a:avLst/>
                  </a:pr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</p:grpSp>
            <p:grpSp>
              <p:nvGrpSpPr>
                <p:cNvPr id="42" name="Ομάδα 41"/>
                <p:cNvGrpSpPr/>
                <p:nvPr/>
              </p:nvGrpSpPr>
              <p:grpSpPr>
                <a:xfrm rot="2903309">
                  <a:off x="4686956" y="2855517"/>
                  <a:ext cx="328472" cy="241899"/>
                  <a:chOff x="8084112" y="3355872"/>
                  <a:chExt cx="328472" cy="241899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43" name="Ελεύθερη σχεδίαση 42"/>
                  <p:cNvSpPr/>
                  <p:nvPr/>
                </p:nvSpPr>
                <p:spPr>
                  <a:xfrm>
                    <a:off x="8275774" y="3476567"/>
                    <a:ext cx="136810" cy="121204"/>
                  </a:xfrm>
                  <a:custGeom>
                    <a:avLst/>
                    <a:gdLst>
                      <a:gd name="connsiteX0" fmla="*/ 131379 w 136810"/>
                      <a:gd name="connsiteY0" fmla="*/ 118889 h 121204"/>
                      <a:gd name="connsiteX1" fmla="*/ 7092 w 136810"/>
                      <a:gd name="connsiteY1" fmla="*/ 83379 h 121204"/>
                      <a:gd name="connsiteX2" fmla="*/ 24847 w 136810"/>
                      <a:gd name="connsiteY2" fmla="*/ 3480 h 121204"/>
                      <a:gd name="connsiteX3" fmla="*/ 104746 w 136810"/>
                      <a:gd name="connsiteY3" fmla="*/ 21235 h 121204"/>
                      <a:gd name="connsiteX4" fmla="*/ 131379 w 136810"/>
                      <a:gd name="connsiteY4" fmla="*/ 118889 h 121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810" h="121204">
                        <a:moveTo>
                          <a:pt x="131379" y="118889"/>
                        </a:moveTo>
                        <a:cubicBezTo>
                          <a:pt x="115103" y="129246"/>
                          <a:pt x="24847" y="102614"/>
                          <a:pt x="7092" y="83379"/>
                        </a:cubicBezTo>
                        <a:cubicBezTo>
                          <a:pt x="-10663" y="64144"/>
                          <a:pt x="8571" y="13837"/>
                          <a:pt x="24847" y="3480"/>
                        </a:cubicBezTo>
                        <a:cubicBezTo>
                          <a:pt x="41123" y="-6877"/>
                          <a:pt x="85511" y="7919"/>
                          <a:pt x="104746" y="21235"/>
                        </a:cubicBezTo>
                        <a:cubicBezTo>
                          <a:pt x="123981" y="34551"/>
                          <a:pt x="147655" y="108532"/>
                          <a:pt x="131379" y="118889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44" name="Ελεύθερη σχεδίαση 43"/>
                  <p:cNvSpPr/>
                  <p:nvPr/>
                </p:nvSpPr>
                <p:spPr>
                  <a:xfrm>
                    <a:off x="8156120" y="3398789"/>
                    <a:ext cx="134965" cy="116768"/>
                  </a:xfrm>
                  <a:custGeom>
                    <a:avLst/>
                    <a:gdLst>
                      <a:gd name="connsiteX0" fmla="*/ 126746 w 134965"/>
                      <a:gd name="connsiteY0" fmla="*/ 116768 h 116768"/>
                      <a:gd name="connsiteX1" fmla="*/ 11336 w 134965"/>
                      <a:gd name="connsiteY1" fmla="*/ 54625 h 116768"/>
                      <a:gd name="connsiteX2" fmla="*/ 11336 w 134965"/>
                      <a:gd name="connsiteY2" fmla="*/ 1359 h 116768"/>
                      <a:gd name="connsiteX3" fmla="*/ 73480 w 134965"/>
                      <a:gd name="connsiteY3" fmla="*/ 19114 h 116768"/>
                      <a:gd name="connsiteX4" fmla="*/ 117868 w 134965"/>
                      <a:gd name="connsiteY4" fmla="*/ 54625 h 116768"/>
                      <a:gd name="connsiteX5" fmla="*/ 126746 w 134965"/>
                      <a:gd name="connsiteY5" fmla="*/ 116768 h 116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965" h="116768">
                        <a:moveTo>
                          <a:pt x="126746" y="116768"/>
                        </a:moveTo>
                        <a:cubicBezTo>
                          <a:pt x="108991" y="116768"/>
                          <a:pt x="30571" y="73860"/>
                          <a:pt x="11336" y="54625"/>
                        </a:cubicBezTo>
                        <a:cubicBezTo>
                          <a:pt x="-7899" y="35390"/>
                          <a:pt x="979" y="7277"/>
                          <a:pt x="11336" y="1359"/>
                        </a:cubicBezTo>
                        <a:cubicBezTo>
                          <a:pt x="21693" y="-4560"/>
                          <a:pt x="55725" y="10236"/>
                          <a:pt x="73480" y="19114"/>
                        </a:cubicBezTo>
                        <a:cubicBezTo>
                          <a:pt x="91235" y="27992"/>
                          <a:pt x="106031" y="44268"/>
                          <a:pt x="117868" y="54625"/>
                        </a:cubicBezTo>
                        <a:cubicBezTo>
                          <a:pt x="129705" y="64982"/>
                          <a:pt x="144501" y="116768"/>
                          <a:pt x="126746" y="116768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45" name="Έλλειψη 44"/>
                  <p:cNvSpPr/>
                  <p:nvPr/>
                </p:nvSpPr>
                <p:spPr>
                  <a:xfrm>
                    <a:off x="8084112" y="3355872"/>
                    <a:ext cx="72008" cy="85833"/>
                  </a:xfrm>
                  <a:prstGeom prst="ellipse">
                    <a:avLst/>
                  </a:pr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</p:grpSp>
            <p:grpSp>
              <p:nvGrpSpPr>
                <p:cNvPr id="46" name="Ομάδα 45"/>
                <p:cNvGrpSpPr/>
                <p:nvPr/>
              </p:nvGrpSpPr>
              <p:grpSpPr>
                <a:xfrm rot="4143551">
                  <a:off x="4741050" y="2892762"/>
                  <a:ext cx="328472" cy="241899"/>
                  <a:chOff x="8084112" y="3355872"/>
                  <a:chExt cx="328472" cy="241899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47" name="Ελεύθερη σχεδίαση 46"/>
                  <p:cNvSpPr/>
                  <p:nvPr/>
                </p:nvSpPr>
                <p:spPr>
                  <a:xfrm>
                    <a:off x="8275774" y="3476567"/>
                    <a:ext cx="136810" cy="121204"/>
                  </a:xfrm>
                  <a:custGeom>
                    <a:avLst/>
                    <a:gdLst>
                      <a:gd name="connsiteX0" fmla="*/ 131379 w 136810"/>
                      <a:gd name="connsiteY0" fmla="*/ 118889 h 121204"/>
                      <a:gd name="connsiteX1" fmla="*/ 7092 w 136810"/>
                      <a:gd name="connsiteY1" fmla="*/ 83379 h 121204"/>
                      <a:gd name="connsiteX2" fmla="*/ 24847 w 136810"/>
                      <a:gd name="connsiteY2" fmla="*/ 3480 h 121204"/>
                      <a:gd name="connsiteX3" fmla="*/ 104746 w 136810"/>
                      <a:gd name="connsiteY3" fmla="*/ 21235 h 121204"/>
                      <a:gd name="connsiteX4" fmla="*/ 131379 w 136810"/>
                      <a:gd name="connsiteY4" fmla="*/ 118889 h 121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810" h="121204">
                        <a:moveTo>
                          <a:pt x="131379" y="118889"/>
                        </a:moveTo>
                        <a:cubicBezTo>
                          <a:pt x="115103" y="129246"/>
                          <a:pt x="24847" y="102614"/>
                          <a:pt x="7092" y="83379"/>
                        </a:cubicBezTo>
                        <a:cubicBezTo>
                          <a:pt x="-10663" y="64144"/>
                          <a:pt x="8571" y="13837"/>
                          <a:pt x="24847" y="3480"/>
                        </a:cubicBezTo>
                        <a:cubicBezTo>
                          <a:pt x="41123" y="-6877"/>
                          <a:pt x="85511" y="7919"/>
                          <a:pt x="104746" y="21235"/>
                        </a:cubicBezTo>
                        <a:cubicBezTo>
                          <a:pt x="123981" y="34551"/>
                          <a:pt x="147655" y="108532"/>
                          <a:pt x="131379" y="118889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48" name="Ελεύθερη σχεδίαση 47"/>
                  <p:cNvSpPr/>
                  <p:nvPr/>
                </p:nvSpPr>
                <p:spPr>
                  <a:xfrm>
                    <a:off x="8156120" y="3398789"/>
                    <a:ext cx="134965" cy="116768"/>
                  </a:xfrm>
                  <a:custGeom>
                    <a:avLst/>
                    <a:gdLst>
                      <a:gd name="connsiteX0" fmla="*/ 126746 w 134965"/>
                      <a:gd name="connsiteY0" fmla="*/ 116768 h 116768"/>
                      <a:gd name="connsiteX1" fmla="*/ 11336 w 134965"/>
                      <a:gd name="connsiteY1" fmla="*/ 54625 h 116768"/>
                      <a:gd name="connsiteX2" fmla="*/ 11336 w 134965"/>
                      <a:gd name="connsiteY2" fmla="*/ 1359 h 116768"/>
                      <a:gd name="connsiteX3" fmla="*/ 73480 w 134965"/>
                      <a:gd name="connsiteY3" fmla="*/ 19114 h 116768"/>
                      <a:gd name="connsiteX4" fmla="*/ 117868 w 134965"/>
                      <a:gd name="connsiteY4" fmla="*/ 54625 h 116768"/>
                      <a:gd name="connsiteX5" fmla="*/ 126746 w 134965"/>
                      <a:gd name="connsiteY5" fmla="*/ 116768 h 116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965" h="116768">
                        <a:moveTo>
                          <a:pt x="126746" y="116768"/>
                        </a:moveTo>
                        <a:cubicBezTo>
                          <a:pt x="108991" y="116768"/>
                          <a:pt x="30571" y="73860"/>
                          <a:pt x="11336" y="54625"/>
                        </a:cubicBezTo>
                        <a:cubicBezTo>
                          <a:pt x="-7899" y="35390"/>
                          <a:pt x="979" y="7277"/>
                          <a:pt x="11336" y="1359"/>
                        </a:cubicBezTo>
                        <a:cubicBezTo>
                          <a:pt x="21693" y="-4560"/>
                          <a:pt x="55725" y="10236"/>
                          <a:pt x="73480" y="19114"/>
                        </a:cubicBezTo>
                        <a:cubicBezTo>
                          <a:pt x="91235" y="27992"/>
                          <a:pt x="106031" y="44268"/>
                          <a:pt x="117868" y="54625"/>
                        </a:cubicBezTo>
                        <a:cubicBezTo>
                          <a:pt x="129705" y="64982"/>
                          <a:pt x="144501" y="116768"/>
                          <a:pt x="126746" y="116768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49" name="Έλλειψη 48"/>
                  <p:cNvSpPr/>
                  <p:nvPr/>
                </p:nvSpPr>
                <p:spPr>
                  <a:xfrm>
                    <a:off x="8084112" y="3355872"/>
                    <a:ext cx="72008" cy="85833"/>
                  </a:xfrm>
                  <a:prstGeom prst="ellipse">
                    <a:avLst/>
                  </a:pr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</p:grpSp>
            <p:grpSp>
              <p:nvGrpSpPr>
                <p:cNvPr id="50" name="Ομάδα 49"/>
                <p:cNvGrpSpPr/>
                <p:nvPr/>
              </p:nvGrpSpPr>
              <p:grpSpPr>
                <a:xfrm rot="1600965">
                  <a:off x="4582059" y="2825235"/>
                  <a:ext cx="328472" cy="241899"/>
                  <a:chOff x="8084112" y="3355872"/>
                  <a:chExt cx="328472" cy="241899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51" name="Ελεύθερη σχεδίαση 50"/>
                  <p:cNvSpPr/>
                  <p:nvPr/>
                </p:nvSpPr>
                <p:spPr>
                  <a:xfrm>
                    <a:off x="8275774" y="3476567"/>
                    <a:ext cx="136810" cy="121204"/>
                  </a:xfrm>
                  <a:custGeom>
                    <a:avLst/>
                    <a:gdLst>
                      <a:gd name="connsiteX0" fmla="*/ 131379 w 136810"/>
                      <a:gd name="connsiteY0" fmla="*/ 118889 h 121204"/>
                      <a:gd name="connsiteX1" fmla="*/ 7092 w 136810"/>
                      <a:gd name="connsiteY1" fmla="*/ 83379 h 121204"/>
                      <a:gd name="connsiteX2" fmla="*/ 24847 w 136810"/>
                      <a:gd name="connsiteY2" fmla="*/ 3480 h 121204"/>
                      <a:gd name="connsiteX3" fmla="*/ 104746 w 136810"/>
                      <a:gd name="connsiteY3" fmla="*/ 21235 h 121204"/>
                      <a:gd name="connsiteX4" fmla="*/ 131379 w 136810"/>
                      <a:gd name="connsiteY4" fmla="*/ 118889 h 121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810" h="121204">
                        <a:moveTo>
                          <a:pt x="131379" y="118889"/>
                        </a:moveTo>
                        <a:cubicBezTo>
                          <a:pt x="115103" y="129246"/>
                          <a:pt x="24847" y="102614"/>
                          <a:pt x="7092" y="83379"/>
                        </a:cubicBezTo>
                        <a:cubicBezTo>
                          <a:pt x="-10663" y="64144"/>
                          <a:pt x="8571" y="13837"/>
                          <a:pt x="24847" y="3480"/>
                        </a:cubicBezTo>
                        <a:cubicBezTo>
                          <a:pt x="41123" y="-6877"/>
                          <a:pt x="85511" y="7919"/>
                          <a:pt x="104746" y="21235"/>
                        </a:cubicBezTo>
                        <a:cubicBezTo>
                          <a:pt x="123981" y="34551"/>
                          <a:pt x="147655" y="108532"/>
                          <a:pt x="131379" y="118889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52" name="Ελεύθερη σχεδίαση 51"/>
                  <p:cNvSpPr/>
                  <p:nvPr/>
                </p:nvSpPr>
                <p:spPr>
                  <a:xfrm>
                    <a:off x="8156120" y="3398789"/>
                    <a:ext cx="134965" cy="116768"/>
                  </a:xfrm>
                  <a:custGeom>
                    <a:avLst/>
                    <a:gdLst>
                      <a:gd name="connsiteX0" fmla="*/ 126746 w 134965"/>
                      <a:gd name="connsiteY0" fmla="*/ 116768 h 116768"/>
                      <a:gd name="connsiteX1" fmla="*/ 11336 w 134965"/>
                      <a:gd name="connsiteY1" fmla="*/ 54625 h 116768"/>
                      <a:gd name="connsiteX2" fmla="*/ 11336 w 134965"/>
                      <a:gd name="connsiteY2" fmla="*/ 1359 h 116768"/>
                      <a:gd name="connsiteX3" fmla="*/ 73480 w 134965"/>
                      <a:gd name="connsiteY3" fmla="*/ 19114 h 116768"/>
                      <a:gd name="connsiteX4" fmla="*/ 117868 w 134965"/>
                      <a:gd name="connsiteY4" fmla="*/ 54625 h 116768"/>
                      <a:gd name="connsiteX5" fmla="*/ 126746 w 134965"/>
                      <a:gd name="connsiteY5" fmla="*/ 116768 h 116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965" h="116768">
                        <a:moveTo>
                          <a:pt x="126746" y="116768"/>
                        </a:moveTo>
                        <a:cubicBezTo>
                          <a:pt x="108991" y="116768"/>
                          <a:pt x="30571" y="73860"/>
                          <a:pt x="11336" y="54625"/>
                        </a:cubicBezTo>
                        <a:cubicBezTo>
                          <a:pt x="-7899" y="35390"/>
                          <a:pt x="979" y="7277"/>
                          <a:pt x="11336" y="1359"/>
                        </a:cubicBezTo>
                        <a:cubicBezTo>
                          <a:pt x="21693" y="-4560"/>
                          <a:pt x="55725" y="10236"/>
                          <a:pt x="73480" y="19114"/>
                        </a:cubicBezTo>
                        <a:cubicBezTo>
                          <a:pt x="91235" y="27992"/>
                          <a:pt x="106031" y="44268"/>
                          <a:pt x="117868" y="54625"/>
                        </a:cubicBezTo>
                        <a:cubicBezTo>
                          <a:pt x="129705" y="64982"/>
                          <a:pt x="144501" y="116768"/>
                          <a:pt x="126746" y="116768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53" name="Έλλειψη 52"/>
                  <p:cNvSpPr/>
                  <p:nvPr/>
                </p:nvSpPr>
                <p:spPr>
                  <a:xfrm>
                    <a:off x="8084112" y="3355872"/>
                    <a:ext cx="72008" cy="85833"/>
                  </a:xfrm>
                  <a:prstGeom prst="ellipse">
                    <a:avLst/>
                  </a:pr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</p:grpSp>
            <p:grpSp>
              <p:nvGrpSpPr>
                <p:cNvPr id="54" name="Ομάδα 53"/>
                <p:cNvGrpSpPr/>
                <p:nvPr/>
              </p:nvGrpSpPr>
              <p:grpSpPr>
                <a:xfrm rot="2023495">
                  <a:off x="4523192" y="2870451"/>
                  <a:ext cx="328472" cy="241899"/>
                  <a:chOff x="8084112" y="3355872"/>
                  <a:chExt cx="328472" cy="241899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55" name="Ελεύθερη σχεδίαση 54"/>
                  <p:cNvSpPr/>
                  <p:nvPr/>
                </p:nvSpPr>
                <p:spPr>
                  <a:xfrm>
                    <a:off x="8275774" y="3476567"/>
                    <a:ext cx="136810" cy="121204"/>
                  </a:xfrm>
                  <a:custGeom>
                    <a:avLst/>
                    <a:gdLst>
                      <a:gd name="connsiteX0" fmla="*/ 131379 w 136810"/>
                      <a:gd name="connsiteY0" fmla="*/ 118889 h 121204"/>
                      <a:gd name="connsiteX1" fmla="*/ 7092 w 136810"/>
                      <a:gd name="connsiteY1" fmla="*/ 83379 h 121204"/>
                      <a:gd name="connsiteX2" fmla="*/ 24847 w 136810"/>
                      <a:gd name="connsiteY2" fmla="*/ 3480 h 121204"/>
                      <a:gd name="connsiteX3" fmla="*/ 104746 w 136810"/>
                      <a:gd name="connsiteY3" fmla="*/ 21235 h 121204"/>
                      <a:gd name="connsiteX4" fmla="*/ 131379 w 136810"/>
                      <a:gd name="connsiteY4" fmla="*/ 118889 h 121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810" h="121204">
                        <a:moveTo>
                          <a:pt x="131379" y="118889"/>
                        </a:moveTo>
                        <a:cubicBezTo>
                          <a:pt x="115103" y="129246"/>
                          <a:pt x="24847" y="102614"/>
                          <a:pt x="7092" y="83379"/>
                        </a:cubicBezTo>
                        <a:cubicBezTo>
                          <a:pt x="-10663" y="64144"/>
                          <a:pt x="8571" y="13837"/>
                          <a:pt x="24847" y="3480"/>
                        </a:cubicBezTo>
                        <a:cubicBezTo>
                          <a:pt x="41123" y="-6877"/>
                          <a:pt x="85511" y="7919"/>
                          <a:pt x="104746" y="21235"/>
                        </a:cubicBezTo>
                        <a:cubicBezTo>
                          <a:pt x="123981" y="34551"/>
                          <a:pt x="147655" y="108532"/>
                          <a:pt x="131379" y="118889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56" name="Ελεύθερη σχεδίαση 55"/>
                  <p:cNvSpPr/>
                  <p:nvPr/>
                </p:nvSpPr>
                <p:spPr>
                  <a:xfrm>
                    <a:off x="8156120" y="3398789"/>
                    <a:ext cx="134965" cy="116768"/>
                  </a:xfrm>
                  <a:custGeom>
                    <a:avLst/>
                    <a:gdLst>
                      <a:gd name="connsiteX0" fmla="*/ 126746 w 134965"/>
                      <a:gd name="connsiteY0" fmla="*/ 116768 h 116768"/>
                      <a:gd name="connsiteX1" fmla="*/ 11336 w 134965"/>
                      <a:gd name="connsiteY1" fmla="*/ 54625 h 116768"/>
                      <a:gd name="connsiteX2" fmla="*/ 11336 w 134965"/>
                      <a:gd name="connsiteY2" fmla="*/ 1359 h 116768"/>
                      <a:gd name="connsiteX3" fmla="*/ 73480 w 134965"/>
                      <a:gd name="connsiteY3" fmla="*/ 19114 h 116768"/>
                      <a:gd name="connsiteX4" fmla="*/ 117868 w 134965"/>
                      <a:gd name="connsiteY4" fmla="*/ 54625 h 116768"/>
                      <a:gd name="connsiteX5" fmla="*/ 126746 w 134965"/>
                      <a:gd name="connsiteY5" fmla="*/ 116768 h 116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965" h="116768">
                        <a:moveTo>
                          <a:pt x="126746" y="116768"/>
                        </a:moveTo>
                        <a:cubicBezTo>
                          <a:pt x="108991" y="116768"/>
                          <a:pt x="30571" y="73860"/>
                          <a:pt x="11336" y="54625"/>
                        </a:cubicBezTo>
                        <a:cubicBezTo>
                          <a:pt x="-7899" y="35390"/>
                          <a:pt x="979" y="7277"/>
                          <a:pt x="11336" y="1359"/>
                        </a:cubicBezTo>
                        <a:cubicBezTo>
                          <a:pt x="21693" y="-4560"/>
                          <a:pt x="55725" y="10236"/>
                          <a:pt x="73480" y="19114"/>
                        </a:cubicBezTo>
                        <a:cubicBezTo>
                          <a:pt x="91235" y="27992"/>
                          <a:pt x="106031" y="44268"/>
                          <a:pt x="117868" y="54625"/>
                        </a:cubicBezTo>
                        <a:cubicBezTo>
                          <a:pt x="129705" y="64982"/>
                          <a:pt x="144501" y="116768"/>
                          <a:pt x="126746" y="116768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57" name="Έλλειψη 56"/>
                  <p:cNvSpPr/>
                  <p:nvPr/>
                </p:nvSpPr>
                <p:spPr>
                  <a:xfrm>
                    <a:off x="8084112" y="3355872"/>
                    <a:ext cx="72008" cy="85833"/>
                  </a:xfrm>
                  <a:prstGeom prst="ellipse">
                    <a:avLst/>
                  </a:pr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</p:grpSp>
            <p:grpSp>
              <p:nvGrpSpPr>
                <p:cNvPr id="58" name="Ομάδα 57"/>
                <p:cNvGrpSpPr/>
                <p:nvPr/>
              </p:nvGrpSpPr>
              <p:grpSpPr>
                <a:xfrm>
                  <a:off x="4460900" y="2909187"/>
                  <a:ext cx="328472" cy="241899"/>
                  <a:chOff x="8084112" y="3355872"/>
                  <a:chExt cx="328472" cy="241899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59" name="Ελεύθερη σχεδίαση 58"/>
                  <p:cNvSpPr/>
                  <p:nvPr/>
                </p:nvSpPr>
                <p:spPr>
                  <a:xfrm>
                    <a:off x="8275774" y="3476567"/>
                    <a:ext cx="136810" cy="121204"/>
                  </a:xfrm>
                  <a:custGeom>
                    <a:avLst/>
                    <a:gdLst>
                      <a:gd name="connsiteX0" fmla="*/ 131379 w 136810"/>
                      <a:gd name="connsiteY0" fmla="*/ 118889 h 121204"/>
                      <a:gd name="connsiteX1" fmla="*/ 7092 w 136810"/>
                      <a:gd name="connsiteY1" fmla="*/ 83379 h 121204"/>
                      <a:gd name="connsiteX2" fmla="*/ 24847 w 136810"/>
                      <a:gd name="connsiteY2" fmla="*/ 3480 h 121204"/>
                      <a:gd name="connsiteX3" fmla="*/ 104746 w 136810"/>
                      <a:gd name="connsiteY3" fmla="*/ 21235 h 121204"/>
                      <a:gd name="connsiteX4" fmla="*/ 131379 w 136810"/>
                      <a:gd name="connsiteY4" fmla="*/ 118889 h 121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810" h="121204">
                        <a:moveTo>
                          <a:pt x="131379" y="118889"/>
                        </a:moveTo>
                        <a:cubicBezTo>
                          <a:pt x="115103" y="129246"/>
                          <a:pt x="24847" y="102614"/>
                          <a:pt x="7092" y="83379"/>
                        </a:cubicBezTo>
                        <a:cubicBezTo>
                          <a:pt x="-10663" y="64144"/>
                          <a:pt x="8571" y="13837"/>
                          <a:pt x="24847" y="3480"/>
                        </a:cubicBezTo>
                        <a:cubicBezTo>
                          <a:pt x="41123" y="-6877"/>
                          <a:pt x="85511" y="7919"/>
                          <a:pt x="104746" y="21235"/>
                        </a:cubicBezTo>
                        <a:cubicBezTo>
                          <a:pt x="123981" y="34551"/>
                          <a:pt x="147655" y="108532"/>
                          <a:pt x="131379" y="118889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60" name="Ελεύθερη σχεδίαση 59"/>
                  <p:cNvSpPr/>
                  <p:nvPr/>
                </p:nvSpPr>
                <p:spPr>
                  <a:xfrm>
                    <a:off x="8156120" y="3398789"/>
                    <a:ext cx="134965" cy="116768"/>
                  </a:xfrm>
                  <a:custGeom>
                    <a:avLst/>
                    <a:gdLst>
                      <a:gd name="connsiteX0" fmla="*/ 126746 w 134965"/>
                      <a:gd name="connsiteY0" fmla="*/ 116768 h 116768"/>
                      <a:gd name="connsiteX1" fmla="*/ 11336 w 134965"/>
                      <a:gd name="connsiteY1" fmla="*/ 54625 h 116768"/>
                      <a:gd name="connsiteX2" fmla="*/ 11336 w 134965"/>
                      <a:gd name="connsiteY2" fmla="*/ 1359 h 116768"/>
                      <a:gd name="connsiteX3" fmla="*/ 73480 w 134965"/>
                      <a:gd name="connsiteY3" fmla="*/ 19114 h 116768"/>
                      <a:gd name="connsiteX4" fmla="*/ 117868 w 134965"/>
                      <a:gd name="connsiteY4" fmla="*/ 54625 h 116768"/>
                      <a:gd name="connsiteX5" fmla="*/ 126746 w 134965"/>
                      <a:gd name="connsiteY5" fmla="*/ 116768 h 116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965" h="116768">
                        <a:moveTo>
                          <a:pt x="126746" y="116768"/>
                        </a:moveTo>
                        <a:cubicBezTo>
                          <a:pt x="108991" y="116768"/>
                          <a:pt x="30571" y="73860"/>
                          <a:pt x="11336" y="54625"/>
                        </a:cubicBezTo>
                        <a:cubicBezTo>
                          <a:pt x="-7899" y="35390"/>
                          <a:pt x="979" y="7277"/>
                          <a:pt x="11336" y="1359"/>
                        </a:cubicBezTo>
                        <a:cubicBezTo>
                          <a:pt x="21693" y="-4560"/>
                          <a:pt x="55725" y="10236"/>
                          <a:pt x="73480" y="19114"/>
                        </a:cubicBezTo>
                        <a:cubicBezTo>
                          <a:pt x="91235" y="27992"/>
                          <a:pt x="106031" y="44268"/>
                          <a:pt x="117868" y="54625"/>
                        </a:cubicBezTo>
                        <a:cubicBezTo>
                          <a:pt x="129705" y="64982"/>
                          <a:pt x="144501" y="116768"/>
                          <a:pt x="126746" y="116768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61" name="Έλλειψη 60"/>
                  <p:cNvSpPr/>
                  <p:nvPr/>
                </p:nvSpPr>
                <p:spPr>
                  <a:xfrm>
                    <a:off x="8084112" y="3355872"/>
                    <a:ext cx="72008" cy="85833"/>
                  </a:xfrm>
                  <a:prstGeom prst="ellipse">
                    <a:avLst/>
                  </a:pr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</p:grpSp>
            <p:grpSp>
              <p:nvGrpSpPr>
                <p:cNvPr id="62" name="Ομάδα 61"/>
                <p:cNvGrpSpPr/>
                <p:nvPr/>
              </p:nvGrpSpPr>
              <p:grpSpPr>
                <a:xfrm>
                  <a:off x="4392364" y="2971752"/>
                  <a:ext cx="328472" cy="241899"/>
                  <a:chOff x="8084112" y="3355872"/>
                  <a:chExt cx="328472" cy="241899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63" name="Ελεύθερη σχεδίαση 62"/>
                  <p:cNvSpPr/>
                  <p:nvPr/>
                </p:nvSpPr>
                <p:spPr>
                  <a:xfrm>
                    <a:off x="8275774" y="3476567"/>
                    <a:ext cx="136810" cy="121204"/>
                  </a:xfrm>
                  <a:custGeom>
                    <a:avLst/>
                    <a:gdLst>
                      <a:gd name="connsiteX0" fmla="*/ 131379 w 136810"/>
                      <a:gd name="connsiteY0" fmla="*/ 118889 h 121204"/>
                      <a:gd name="connsiteX1" fmla="*/ 7092 w 136810"/>
                      <a:gd name="connsiteY1" fmla="*/ 83379 h 121204"/>
                      <a:gd name="connsiteX2" fmla="*/ 24847 w 136810"/>
                      <a:gd name="connsiteY2" fmla="*/ 3480 h 121204"/>
                      <a:gd name="connsiteX3" fmla="*/ 104746 w 136810"/>
                      <a:gd name="connsiteY3" fmla="*/ 21235 h 121204"/>
                      <a:gd name="connsiteX4" fmla="*/ 131379 w 136810"/>
                      <a:gd name="connsiteY4" fmla="*/ 118889 h 121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810" h="121204">
                        <a:moveTo>
                          <a:pt x="131379" y="118889"/>
                        </a:moveTo>
                        <a:cubicBezTo>
                          <a:pt x="115103" y="129246"/>
                          <a:pt x="24847" y="102614"/>
                          <a:pt x="7092" y="83379"/>
                        </a:cubicBezTo>
                        <a:cubicBezTo>
                          <a:pt x="-10663" y="64144"/>
                          <a:pt x="8571" y="13837"/>
                          <a:pt x="24847" y="3480"/>
                        </a:cubicBezTo>
                        <a:cubicBezTo>
                          <a:pt x="41123" y="-6877"/>
                          <a:pt x="85511" y="7919"/>
                          <a:pt x="104746" y="21235"/>
                        </a:cubicBezTo>
                        <a:cubicBezTo>
                          <a:pt x="123981" y="34551"/>
                          <a:pt x="147655" y="108532"/>
                          <a:pt x="131379" y="118889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64" name="Ελεύθερη σχεδίαση 63"/>
                  <p:cNvSpPr/>
                  <p:nvPr/>
                </p:nvSpPr>
                <p:spPr>
                  <a:xfrm>
                    <a:off x="8156120" y="3398789"/>
                    <a:ext cx="134965" cy="116768"/>
                  </a:xfrm>
                  <a:custGeom>
                    <a:avLst/>
                    <a:gdLst>
                      <a:gd name="connsiteX0" fmla="*/ 126746 w 134965"/>
                      <a:gd name="connsiteY0" fmla="*/ 116768 h 116768"/>
                      <a:gd name="connsiteX1" fmla="*/ 11336 w 134965"/>
                      <a:gd name="connsiteY1" fmla="*/ 54625 h 116768"/>
                      <a:gd name="connsiteX2" fmla="*/ 11336 w 134965"/>
                      <a:gd name="connsiteY2" fmla="*/ 1359 h 116768"/>
                      <a:gd name="connsiteX3" fmla="*/ 73480 w 134965"/>
                      <a:gd name="connsiteY3" fmla="*/ 19114 h 116768"/>
                      <a:gd name="connsiteX4" fmla="*/ 117868 w 134965"/>
                      <a:gd name="connsiteY4" fmla="*/ 54625 h 116768"/>
                      <a:gd name="connsiteX5" fmla="*/ 126746 w 134965"/>
                      <a:gd name="connsiteY5" fmla="*/ 116768 h 116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965" h="116768">
                        <a:moveTo>
                          <a:pt x="126746" y="116768"/>
                        </a:moveTo>
                        <a:cubicBezTo>
                          <a:pt x="108991" y="116768"/>
                          <a:pt x="30571" y="73860"/>
                          <a:pt x="11336" y="54625"/>
                        </a:cubicBezTo>
                        <a:cubicBezTo>
                          <a:pt x="-7899" y="35390"/>
                          <a:pt x="979" y="7277"/>
                          <a:pt x="11336" y="1359"/>
                        </a:cubicBezTo>
                        <a:cubicBezTo>
                          <a:pt x="21693" y="-4560"/>
                          <a:pt x="55725" y="10236"/>
                          <a:pt x="73480" y="19114"/>
                        </a:cubicBezTo>
                        <a:cubicBezTo>
                          <a:pt x="91235" y="27992"/>
                          <a:pt x="106031" y="44268"/>
                          <a:pt x="117868" y="54625"/>
                        </a:cubicBezTo>
                        <a:cubicBezTo>
                          <a:pt x="129705" y="64982"/>
                          <a:pt x="144501" y="116768"/>
                          <a:pt x="126746" y="116768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65" name="Έλλειψη 64"/>
                  <p:cNvSpPr/>
                  <p:nvPr/>
                </p:nvSpPr>
                <p:spPr>
                  <a:xfrm>
                    <a:off x="8084112" y="3355872"/>
                    <a:ext cx="72008" cy="85833"/>
                  </a:xfrm>
                  <a:prstGeom prst="ellipse">
                    <a:avLst/>
                  </a:pr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</p:grpSp>
            <p:grpSp>
              <p:nvGrpSpPr>
                <p:cNvPr id="66" name="Ομάδα 65"/>
                <p:cNvGrpSpPr/>
                <p:nvPr/>
              </p:nvGrpSpPr>
              <p:grpSpPr>
                <a:xfrm>
                  <a:off x="4320356" y="2991401"/>
                  <a:ext cx="328472" cy="241899"/>
                  <a:chOff x="8084112" y="3355872"/>
                  <a:chExt cx="328472" cy="241899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67" name="Ελεύθερη σχεδίαση 66"/>
                  <p:cNvSpPr/>
                  <p:nvPr/>
                </p:nvSpPr>
                <p:spPr>
                  <a:xfrm>
                    <a:off x="8275774" y="3476567"/>
                    <a:ext cx="136810" cy="121204"/>
                  </a:xfrm>
                  <a:custGeom>
                    <a:avLst/>
                    <a:gdLst>
                      <a:gd name="connsiteX0" fmla="*/ 131379 w 136810"/>
                      <a:gd name="connsiteY0" fmla="*/ 118889 h 121204"/>
                      <a:gd name="connsiteX1" fmla="*/ 7092 w 136810"/>
                      <a:gd name="connsiteY1" fmla="*/ 83379 h 121204"/>
                      <a:gd name="connsiteX2" fmla="*/ 24847 w 136810"/>
                      <a:gd name="connsiteY2" fmla="*/ 3480 h 121204"/>
                      <a:gd name="connsiteX3" fmla="*/ 104746 w 136810"/>
                      <a:gd name="connsiteY3" fmla="*/ 21235 h 121204"/>
                      <a:gd name="connsiteX4" fmla="*/ 131379 w 136810"/>
                      <a:gd name="connsiteY4" fmla="*/ 118889 h 121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810" h="121204">
                        <a:moveTo>
                          <a:pt x="131379" y="118889"/>
                        </a:moveTo>
                        <a:cubicBezTo>
                          <a:pt x="115103" y="129246"/>
                          <a:pt x="24847" y="102614"/>
                          <a:pt x="7092" y="83379"/>
                        </a:cubicBezTo>
                        <a:cubicBezTo>
                          <a:pt x="-10663" y="64144"/>
                          <a:pt x="8571" y="13837"/>
                          <a:pt x="24847" y="3480"/>
                        </a:cubicBezTo>
                        <a:cubicBezTo>
                          <a:pt x="41123" y="-6877"/>
                          <a:pt x="85511" y="7919"/>
                          <a:pt x="104746" y="21235"/>
                        </a:cubicBezTo>
                        <a:cubicBezTo>
                          <a:pt x="123981" y="34551"/>
                          <a:pt x="147655" y="108532"/>
                          <a:pt x="131379" y="118889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68" name="Ελεύθερη σχεδίαση 67"/>
                  <p:cNvSpPr/>
                  <p:nvPr/>
                </p:nvSpPr>
                <p:spPr>
                  <a:xfrm>
                    <a:off x="8156120" y="3398789"/>
                    <a:ext cx="134965" cy="116768"/>
                  </a:xfrm>
                  <a:custGeom>
                    <a:avLst/>
                    <a:gdLst>
                      <a:gd name="connsiteX0" fmla="*/ 126746 w 134965"/>
                      <a:gd name="connsiteY0" fmla="*/ 116768 h 116768"/>
                      <a:gd name="connsiteX1" fmla="*/ 11336 w 134965"/>
                      <a:gd name="connsiteY1" fmla="*/ 54625 h 116768"/>
                      <a:gd name="connsiteX2" fmla="*/ 11336 w 134965"/>
                      <a:gd name="connsiteY2" fmla="*/ 1359 h 116768"/>
                      <a:gd name="connsiteX3" fmla="*/ 73480 w 134965"/>
                      <a:gd name="connsiteY3" fmla="*/ 19114 h 116768"/>
                      <a:gd name="connsiteX4" fmla="*/ 117868 w 134965"/>
                      <a:gd name="connsiteY4" fmla="*/ 54625 h 116768"/>
                      <a:gd name="connsiteX5" fmla="*/ 126746 w 134965"/>
                      <a:gd name="connsiteY5" fmla="*/ 116768 h 116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965" h="116768">
                        <a:moveTo>
                          <a:pt x="126746" y="116768"/>
                        </a:moveTo>
                        <a:cubicBezTo>
                          <a:pt x="108991" y="116768"/>
                          <a:pt x="30571" y="73860"/>
                          <a:pt x="11336" y="54625"/>
                        </a:cubicBezTo>
                        <a:cubicBezTo>
                          <a:pt x="-7899" y="35390"/>
                          <a:pt x="979" y="7277"/>
                          <a:pt x="11336" y="1359"/>
                        </a:cubicBezTo>
                        <a:cubicBezTo>
                          <a:pt x="21693" y="-4560"/>
                          <a:pt x="55725" y="10236"/>
                          <a:pt x="73480" y="19114"/>
                        </a:cubicBezTo>
                        <a:cubicBezTo>
                          <a:pt x="91235" y="27992"/>
                          <a:pt x="106031" y="44268"/>
                          <a:pt x="117868" y="54625"/>
                        </a:cubicBezTo>
                        <a:cubicBezTo>
                          <a:pt x="129705" y="64982"/>
                          <a:pt x="144501" y="116768"/>
                          <a:pt x="126746" y="116768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69" name="Έλλειψη 68"/>
                  <p:cNvSpPr/>
                  <p:nvPr/>
                </p:nvSpPr>
                <p:spPr>
                  <a:xfrm>
                    <a:off x="8084112" y="3355872"/>
                    <a:ext cx="72008" cy="85833"/>
                  </a:xfrm>
                  <a:prstGeom prst="ellipse">
                    <a:avLst/>
                  </a:pr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</p:grpSp>
            <p:grpSp>
              <p:nvGrpSpPr>
                <p:cNvPr id="70" name="Ομάδα 69"/>
                <p:cNvGrpSpPr/>
                <p:nvPr/>
              </p:nvGrpSpPr>
              <p:grpSpPr>
                <a:xfrm>
                  <a:off x="4277619" y="3092026"/>
                  <a:ext cx="328472" cy="241899"/>
                  <a:chOff x="8084112" y="3355872"/>
                  <a:chExt cx="328472" cy="241899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71" name="Ελεύθερη σχεδίαση 70"/>
                  <p:cNvSpPr/>
                  <p:nvPr/>
                </p:nvSpPr>
                <p:spPr>
                  <a:xfrm>
                    <a:off x="8275774" y="3476567"/>
                    <a:ext cx="136810" cy="121204"/>
                  </a:xfrm>
                  <a:custGeom>
                    <a:avLst/>
                    <a:gdLst>
                      <a:gd name="connsiteX0" fmla="*/ 131379 w 136810"/>
                      <a:gd name="connsiteY0" fmla="*/ 118889 h 121204"/>
                      <a:gd name="connsiteX1" fmla="*/ 7092 w 136810"/>
                      <a:gd name="connsiteY1" fmla="*/ 83379 h 121204"/>
                      <a:gd name="connsiteX2" fmla="*/ 24847 w 136810"/>
                      <a:gd name="connsiteY2" fmla="*/ 3480 h 121204"/>
                      <a:gd name="connsiteX3" fmla="*/ 104746 w 136810"/>
                      <a:gd name="connsiteY3" fmla="*/ 21235 h 121204"/>
                      <a:gd name="connsiteX4" fmla="*/ 131379 w 136810"/>
                      <a:gd name="connsiteY4" fmla="*/ 118889 h 121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810" h="121204">
                        <a:moveTo>
                          <a:pt x="131379" y="118889"/>
                        </a:moveTo>
                        <a:cubicBezTo>
                          <a:pt x="115103" y="129246"/>
                          <a:pt x="24847" y="102614"/>
                          <a:pt x="7092" y="83379"/>
                        </a:cubicBezTo>
                        <a:cubicBezTo>
                          <a:pt x="-10663" y="64144"/>
                          <a:pt x="8571" y="13837"/>
                          <a:pt x="24847" y="3480"/>
                        </a:cubicBezTo>
                        <a:cubicBezTo>
                          <a:pt x="41123" y="-6877"/>
                          <a:pt x="85511" y="7919"/>
                          <a:pt x="104746" y="21235"/>
                        </a:cubicBezTo>
                        <a:cubicBezTo>
                          <a:pt x="123981" y="34551"/>
                          <a:pt x="147655" y="108532"/>
                          <a:pt x="131379" y="118889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72" name="Ελεύθερη σχεδίαση 71"/>
                  <p:cNvSpPr/>
                  <p:nvPr/>
                </p:nvSpPr>
                <p:spPr>
                  <a:xfrm>
                    <a:off x="8156120" y="3398789"/>
                    <a:ext cx="134965" cy="116768"/>
                  </a:xfrm>
                  <a:custGeom>
                    <a:avLst/>
                    <a:gdLst>
                      <a:gd name="connsiteX0" fmla="*/ 126746 w 134965"/>
                      <a:gd name="connsiteY0" fmla="*/ 116768 h 116768"/>
                      <a:gd name="connsiteX1" fmla="*/ 11336 w 134965"/>
                      <a:gd name="connsiteY1" fmla="*/ 54625 h 116768"/>
                      <a:gd name="connsiteX2" fmla="*/ 11336 w 134965"/>
                      <a:gd name="connsiteY2" fmla="*/ 1359 h 116768"/>
                      <a:gd name="connsiteX3" fmla="*/ 73480 w 134965"/>
                      <a:gd name="connsiteY3" fmla="*/ 19114 h 116768"/>
                      <a:gd name="connsiteX4" fmla="*/ 117868 w 134965"/>
                      <a:gd name="connsiteY4" fmla="*/ 54625 h 116768"/>
                      <a:gd name="connsiteX5" fmla="*/ 126746 w 134965"/>
                      <a:gd name="connsiteY5" fmla="*/ 116768 h 116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965" h="116768">
                        <a:moveTo>
                          <a:pt x="126746" y="116768"/>
                        </a:moveTo>
                        <a:cubicBezTo>
                          <a:pt x="108991" y="116768"/>
                          <a:pt x="30571" y="73860"/>
                          <a:pt x="11336" y="54625"/>
                        </a:cubicBezTo>
                        <a:cubicBezTo>
                          <a:pt x="-7899" y="35390"/>
                          <a:pt x="979" y="7277"/>
                          <a:pt x="11336" y="1359"/>
                        </a:cubicBezTo>
                        <a:cubicBezTo>
                          <a:pt x="21693" y="-4560"/>
                          <a:pt x="55725" y="10236"/>
                          <a:pt x="73480" y="19114"/>
                        </a:cubicBezTo>
                        <a:cubicBezTo>
                          <a:pt x="91235" y="27992"/>
                          <a:pt x="106031" y="44268"/>
                          <a:pt x="117868" y="54625"/>
                        </a:cubicBezTo>
                        <a:cubicBezTo>
                          <a:pt x="129705" y="64982"/>
                          <a:pt x="144501" y="116768"/>
                          <a:pt x="126746" y="116768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  <p:sp>
                <p:nvSpPr>
                  <p:cNvPr id="73" name="Έλλειψη 72"/>
                  <p:cNvSpPr/>
                  <p:nvPr/>
                </p:nvSpPr>
                <p:spPr>
                  <a:xfrm>
                    <a:off x="8084112" y="3355872"/>
                    <a:ext cx="72008" cy="85833"/>
                  </a:xfrm>
                  <a:prstGeom prst="ellipse">
                    <a:avLst/>
                  </a:prstGeom>
                  <a:grp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l-GR" dirty="0"/>
                  </a:p>
                </p:txBody>
              </p:sp>
            </p:grpSp>
          </p:grpSp>
        </p:grpSp>
        <p:cxnSp>
          <p:nvCxnSpPr>
            <p:cNvPr id="78" name="Ευθύγραμμο βέλος σύνδεσης 77"/>
            <p:cNvCxnSpPr/>
            <p:nvPr/>
          </p:nvCxnSpPr>
          <p:spPr>
            <a:xfrm flipV="1">
              <a:off x="5878112" y="3454791"/>
              <a:ext cx="592084" cy="563473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Ευθύγραμμο βέλος σύνδεσης 82"/>
            <p:cNvCxnSpPr/>
            <p:nvPr/>
          </p:nvCxnSpPr>
          <p:spPr>
            <a:xfrm flipH="1" flipV="1">
              <a:off x="4333617" y="2231024"/>
              <a:ext cx="1234962" cy="117456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2" name="TextBox 88"/>
            <p:cNvSpPr txBox="1">
              <a:spLocks noChangeArrowheads="1"/>
            </p:cNvSpPr>
            <p:nvPr/>
          </p:nvSpPr>
          <p:spPr bwMode="auto">
            <a:xfrm>
              <a:off x="6393554" y="1735803"/>
              <a:ext cx="22767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Σποροφόρο όργανο</a:t>
              </a:r>
            </a:p>
          </p:txBody>
        </p:sp>
      </p:grpSp>
      <p:sp>
        <p:nvSpPr>
          <p:cNvPr id="1638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4BA122-4CB8-436D-ADAF-157315605253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l-GR" altLang="el-GR" sz="1200" dirty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faea7783ffd660b2bc1d9d56f301dec472180f7"/>
  <p:tag name="ISPRING_RESOURCE_PATHS_HASH_PRESENTER" val="f5eb1219be36d12c667b906711458b68b39c6d7"/>
</p:tagLst>
</file>

<file path=ppt/theme/theme1.xml><?xml version="1.0" encoding="utf-8"?>
<a:theme xmlns:a="http://schemas.openxmlformats.org/drawingml/2006/main" name="OC_template_updated">
  <a:themeElements>
    <a:clrScheme name="Προσαρμοσμένο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F8A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666</TotalTime>
  <Words>1360</Words>
  <Application>Microsoft Office PowerPoint</Application>
  <PresentationFormat>On-screen Show (4:3)</PresentationFormat>
  <Paragraphs>191</Paragraphs>
  <Slides>32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OC_template_updated</vt:lpstr>
      <vt:lpstr>1_OC_template_updated</vt:lpstr>
      <vt:lpstr>2_OC_template_updated</vt:lpstr>
      <vt:lpstr>3_OC_template_updated</vt:lpstr>
      <vt:lpstr>ΠΑΡΑΣΙΤΟΛΟΓΙΑ- ΜΥΚΗΤΟΛΟΓΙΑ  (Ε)</vt:lpstr>
      <vt:lpstr>Μύκητες (Fungi )</vt:lpstr>
      <vt:lpstr>Διαίρεση των έμβιων</vt:lpstr>
      <vt:lpstr>Βασίλειο των μυκήτων</vt:lpstr>
      <vt:lpstr>Κατανομή στη φύση </vt:lpstr>
      <vt:lpstr>Μορφολογική κατάταξη των μυκήτων </vt:lpstr>
      <vt:lpstr>Υφή (hyphae)</vt:lpstr>
      <vt:lpstr>Σπόρος - Υφή – Μυκητύλιο (1 από 2) </vt:lpstr>
      <vt:lpstr>Σπόρος - Υφή – Μυκητύλιο (2 από 2) </vt:lpstr>
      <vt:lpstr>Μυκητύλιο-Μυκήλιο (mycelium) </vt:lpstr>
      <vt:lpstr>Ψευδοϋφές ή Ψευδομυκητήλια</vt:lpstr>
      <vt:lpstr>Βλαστοσπόρια - εκβλαστώματα -ψευδοϋφές </vt:lpstr>
      <vt:lpstr>Είδη υφών – μυκητύλιων (1 από 4)  </vt:lpstr>
      <vt:lpstr>Είδη υφών – μυκητύλιων (2 από 4) </vt:lpstr>
      <vt:lpstr>Είδη υφών – μυκητύλιων (3 από 4)  </vt:lpstr>
      <vt:lpstr>Είδη υφών – μυκητύλιων (4 από 4) </vt:lpstr>
      <vt:lpstr>Ζυμομύκητες ή ζύμες ή βλαστoμύκητες  (yeasts)</vt:lpstr>
      <vt:lpstr>Βλαστοσπόρια- εκβλαστώματα</vt:lpstr>
      <vt:lpstr>Βλαστοσπόρια - ψευδοϋφές –χλαμυδοσπόρια-germ tubes</vt:lpstr>
      <vt:lpstr>Ζυμομύκητες ή ζύμες ή βλαστoμύκητες</vt:lpstr>
      <vt:lpstr>Νηματοειδείς ή υφομύκητες ή μυκηλιακοί (mold-mould) </vt:lpstr>
      <vt:lpstr>Νηματοειδείς ή υφομύκητες, αποικίες</vt:lpstr>
      <vt:lpstr>Νηματοειδείς ή υφομύκητες </vt:lpstr>
      <vt:lpstr>Δίμορφοι μύκητες</vt:lpstr>
      <vt:lpstr>Ασπέργιλλος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92</cp:revision>
  <dcterms:created xsi:type="dcterms:W3CDTF">2013-11-01T11:26:03Z</dcterms:created>
  <dcterms:modified xsi:type="dcterms:W3CDTF">2015-02-26T15:38:14Z</dcterms:modified>
</cp:coreProperties>
</file>