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39"/>
  </p:notesMasterIdLst>
  <p:handoutMasterIdLst>
    <p:handoutMasterId r:id="rId40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57" r:id="rId32"/>
    <p:sldId id="262" r:id="rId33"/>
    <p:sldId id="264" r:id="rId34"/>
    <p:sldId id="296" r:id="rId35"/>
    <p:sldId id="297" r:id="rId36"/>
    <p:sldId id="266" r:id="rId37"/>
    <p:sldId id="261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3095-23D9-41EB-B6A7-8B4B84B93E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0283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2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86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0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2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88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0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0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32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4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 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3</a:t>
            </a:r>
            <a:r>
              <a:rPr lang="el-GR" sz="2600" dirty="0" smtClean="0"/>
              <a:t>: Σφάλματα και διαγνωστικές παγίδες αιματολογικών εξετάσεων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Σφάλματα μετρήσεων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 smtClean="0"/>
              <a:t>Τυχαία</a:t>
            </a:r>
          </a:p>
          <a:p>
            <a:r>
              <a:rPr lang="el-GR" dirty="0" smtClean="0"/>
              <a:t>Απροσδιόριστη απόκλιση.</a:t>
            </a:r>
          </a:p>
          <a:p>
            <a:r>
              <a:rPr lang="el-GR" dirty="0" smtClean="0"/>
              <a:t>Δεν έχουν </a:t>
            </a:r>
            <a:r>
              <a:rPr lang="el-GR" dirty="0" err="1" smtClean="0"/>
              <a:t>επαναληψιμότητα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Ανήκουν στα τυχαία σφάλματα και τα λάθη.</a:t>
            </a:r>
          </a:p>
          <a:p>
            <a:r>
              <a:rPr lang="el-GR" dirty="0" smtClean="0"/>
              <a:t>Τα λάθη οφείλονται σε απροσεξία ή άγνοια.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42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Σφάλματα μετρήσεων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 smtClean="0"/>
              <a:t>Οφειλόμενα σε ανωμαλία του δείγματος</a:t>
            </a:r>
          </a:p>
          <a:p>
            <a:r>
              <a:rPr lang="el-GR" dirty="0" smtClean="0"/>
              <a:t>Επηρεάζουν την αυθεντικότητα της μέτρησης.</a:t>
            </a:r>
          </a:p>
          <a:p>
            <a:r>
              <a:rPr lang="el-GR" dirty="0" smtClean="0"/>
              <a:t>Έχουν </a:t>
            </a:r>
            <a:r>
              <a:rPr lang="el-GR" dirty="0" err="1" smtClean="0"/>
              <a:t>επαναληψιμότητα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Δεν είναι συστηματικά αλλά τυχαία.</a:t>
            </a:r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10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Είδη σφαλμάτων ανάλογα με το χρόνο εμφάνισης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Σφάλματα της </a:t>
            </a:r>
            <a:r>
              <a:rPr lang="el-GR" b="1" dirty="0" err="1" smtClean="0"/>
              <a:t>προαναλυτικής</a:t>
            </a:r>
            <a:r>
              <a:rPr lang="el-GR" b="1" dirty="0" smtClean="0"/>
              <a:t> φάσης</a:t>
            </a:r>
          </a:p>
          <a:p>
            <a:pPr marL="808038" indent="-514350">
              <a:buFont typeface="+mj-lt"/>
              <a:buAutoNum type="arabicPeriod"/>
            </a:pPr>
            <a:r>
              <a:rPr lang="el-GR" dirty="0" smtClean="0"/>
              <a:t>Συλλογή αίματος.</a:t>
            </a:r>
          </a:p>
          <a:p>
            <a:pPr marL="808038" indent="-514350">
              <a:buFont typeface="+mj-lt"/>
              <a:buAutoNum type="arabicPeriod"/>
            </a:pPr>
            <a:r>
              <a:rPr lang="el-GR" dirty="0" smtClean="0"/>
              <a:t>Κακός χειρισμός του δείγματος.</a:t>
            </a:r>
          </a:p>
          <a:p>
            <a:r>
              <a:rPr lang="el-GR" b="1" dirty="0" smtClean="0"/>
              <a:t>Σφάλματα της </a:t>
            </a:r>
            <a:r>
              <a:rPr lang="el-GR" b="1" dirty="0" err="1" smtClean="0"/>
              <a:t>μεταναλυτικής</a:t>
            </a:r>
            <a:r>
              <a:rPr lang="el-GR" b="1" dirty="0" smtClean="0"/>
              <a:t> φάσης </a:t>
            </a:r>
          </a:p>
          <a:p>
            <a:pPr marL="808038" indent="-514350">
              <a:buFont typeface="+mj-lt"/>
              <a:buAutoNum type="arabicPeriod"/>
            </a:pPr>
            <a:r>
              <a:rPr lang="el-GR" dirty="0" smtClean="0"/>
              <a:t>Καταχώρηση αποτελέσματος.</a:t>
            </a:r>
          </a:p>
          <a:p>
            <a:pPr marL="808038" indent="-514350">
              <a:buFont typeface="+mj-lt"/>
              <a:buAutoNum type="arabicPeriod"/>
            </a:pPr>
            <a:r>
              <a:rPr lang="el-GR" dirty="0" smtClean="0"/>
              <a:t>Εκτύπωση.</a:t>
            </a:r>
          </a:p>
          <a:p>
            <a:pPr marL="808038" indent="-514350">
              <a:buFont typeface="+mj-lt"/>
              <a:buAutoNum type="arabicPeriod"/>
            </a:pPr>
            <a:r>
              <a:rPr lang="el-GR" dirty="0" smtClean="0"/>
              <a:t>Παράδοσης.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48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Εντοπισμός σφάλματος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Γενική αίματος και κλινική κατάσταση.</a:t>
            </a:r>
          </a:p>
          <a:p>
            <a:r>
              <a:rPr lang="el-GR" dirty="0" smtClean="0"/>
              <a:t>Ιστογράμματα και </a:t>
            </a:r>
            <a:r>
              <a:rPr lang="el-GR" dirty="0" err="1" smtClean="0"/>
              <a:t>νεφελογράμματα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Ερυθροκυτταρικοί</a:t>
            </a:r>
            <a:r>
              <a:rPr lang="el-GR" dirty="0" smtClean="0"/>
              <a:t> δείκτες.</a:t>
            </a:r>
          </a:p>
          <a:p>
            <a:r>
              <a:rPr lang="el-GR" dirty="0" smtClean="0"/>
              <a:t>Υψηλή τιμή </a:t>
            </a:r>
            <a:r>
              <a:rPr lang="en-US" dirty="0" smtClean="0"/>
              <a:t>MCHC MCH </a:t>
            </a:r>
            <a:r>
              <a:rPr lang="el-GR" dirty="0" smtClean="0"/>
              <a:t>σφάλμα. </a:t>
            </a:r>
          </a:p>
          <a:p>
            <a:r>
              <a:rPr lang="el-GR" dirty="0" smtClean="0"/>
              <a:t>Πήγμα ή </a:t>
            </a:r>
            <a:r>
              <a:rPr lang="el-GR" dirty="0" err="1" smtClean="0"/>
              <a:t>αιμόλυση</a:t>
            </a:r>
            <a:r>
              <a:rPr lang="el-GR" dirty="0" smtClean="0"/>
              <a:t> δείγματος.</a:t>
            </a:r>
          </a:p>
          <a:p>
            <a:r>
              <a:rPr lang="el-GR" dirty="0" smtClean="0"/>
              <a:t>Επίστρωση και μικροσκόπηση.</a:t>
            </a:r>
          </a:p>
          <a:p>
            <a:r>
              <a:rPr lang="el-GR" dirty="0" smtClean="0"/>
              <a:t>Μηνύματα αναλυτή.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8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Σφάλματα στην αιμοσφαιρίνη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Προσοχή στον κανόνα του 1:3 (</a:t>
            </a:r>
            <a:r>
              <a:rPr lang="en-US" dirty="0" smtClean="0"/>
              <a:t>HCT : HB)</a:t>
            </a:r>
            <a:r>
              <a:rPr lang="el-GR" dirty="0" smtClean="0"/>
              <a:t>.</a:t>
            </a:r>
          </a:p>
          <a:p>
            <a:r>
              <a:rPr lang="el-GR" dirty="0" smtClean="0"/>
              <a:t>Θολερότητα δείγματος.</a:t>
            </a:r>
          </a:p>
          <a:p>
            <a:pPr marL="808038" indent="-514350">
              <a:buFont typeface="+mj-lt"/>
              <a:buAutoNum type="arabicPeriod"/>
            </a:pPr>
            <a:r>
              <a:rPr lang="el-GR" dirty="0" err="1" smtClean="0"/>
              <a:t>Λευκοκυττάρωση</a:t>
            </a:r>
            <a:r>
              <a:rPr lang="el-GR" dirty="0" smtClean="0"/>
              <a:t>.</a:t>
            </a:r>
          </a:p>
          <a:p>
            <a:pPr marL="808038" indent="-514350">
              <a:buFont typeface="+mj-lt"/>
              <a:buAutoNum type="arabicPeriod"/>
            </a:pPr>
            <a:r>
              <a:rPr lang="el-GR" dirty="0" err="1" smtClean="0"/>
              <a:t>Υπερλιπιδαιμία</a:t>
            </a:r>
            <a:r>
              <a:rPr lang="el-GR" dirty="0" smtClean="0"/>
              <a:t>.</a:t>
            </a:r>
          </a:p>
          <a:p>
            <a:pPr marL="808038" indent="-514350">
              <a:buFont typeface="+mj-lt"/>
              <a:buAutoNum type="arabicPeriod"/>
            </a:pPr>
            <a:r>
              <a:rPr lang="el-GR" dirty="0" err="1" smtClean="0"/>
              <a:t>Υπερχολερυθριναιμία</a:t>
            </a:r>
            <a:r>
              <a:rPr lang="el-GR" dirty="0" smtClean="0"/>
              <a:t>.</a:t>
            </a:r>
          </a:p>
          <a:p>
            <a:pPr marL="808038" indent="-514350">
              <a:buFont typeface="+mj-lt"/>
              <a:buAutoNum type="arabicPeriod"/>
            </a:pPr>
            <a:r>
              <a:rPr lang="el-GR" dirty="0" smtClean="0"/>
              <a:t>Ηπαρίνη (&gt; 10-20 </a:t>
            </a:r>
            <a:r>
              <a:rPr lang="en-US" dirty="0" smtClean="0"/>
              <a:t>IU/ml)</a:t>
            </a:r>
            <a:r>
              <a:rPr lang="el-GR" dirty="0" smtClean="0"/>
              <a:t>.</a:t>
            </a:r>
            <a:endParaRPr lang="el-GR" dirty="0"/>
          </a:p>
          <a:p>
            <a:pPr marL="808038" indent="-514350">
              <a:buFont typeface="+mj-lt"/>
              <a:buAutoNum type="arabicPeriod"/>
            </a:pPr>
            <a:r>
              <a:rPr lang="el-GR" dirty="0" err="1" smtClean="0"/>
              <a:t>Παραπρωτεΐνη</a:t>
            </a:r>
            <a:r>
              <a:rPr lang="el-GR" dirty="0" smtClean="0"/>
              <a:t> ή </a:t>
            </a:r>
            <a:r>
              <a:rPr lang="el-GR" dirty="0" err="1" smtClean="0"/>
              <a:t>υπεργαμμασφαιριναιμία</a:t>
            </a:r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33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Σφάλματα στη μέτρηση </a:t>
            </a:r>
            <a:r>
              <a:rPr lang="en-US" dirty="0" smtClean="0"/>
              <a:t>RBCs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 smtClean="0"/>
              <a:t>Ψευδή αυξημένα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Μεγάλα αιμοπετάλια.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Υψηλός αριθμός μικρών λεμφοκυττάρων.</a:t>
            </a:r>
          </a:p>
          <a:p>
            <a:pPr marL="0" indent="0" algn="ctr">
              <a:buNone/>
            </a:pPr>
            <a:r>
              <a:rPr lang="el-GR" b="1" dirty="0" smtClean="0"/>
              <a:t>Ψευδή ελαττωμένα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Μικροκυττάρωση</a:t>
            </a:r>
            <a:r>
              <a:rPr lang="el-GR" dirty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Σχιστοκυττάρωση</a:t>
            </a:r>
            <a:r>
              <a:rPr lang="el-G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Ψυχροσυγκολλητίνες.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Αιμόλυση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62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Σφάλματα στον προσδιορισμό</a:t>
            </a:r>
            <a:r>
              <a:rPr lang="en-US" dirty="0" smtClean="0"/>
              <a:t> MCV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Πρόσφατο αίμα.</a:t>
            </a:r>
          </a:p>
          <a:p>
            <a:r>
              <a:rPr lang="el-GR" dirty="0" smtClean="0"/>
              <a:t>Συγκολλήσεις </a:t>
            </a:r>
            <a:r>
              <a:rPr lang="el-GR" dirty="0" err="1" smtClean="0"/>
              <a:t>ερυθροκυττάρων</a:t>
            </a:r>
            <a:r>
              <a:rPr lang="el-GR" dirty="0" smtClean="0"/>
              <a:t> αυξημένο </a:t>
            </a:r>
            <a:r>
              <a:rPr lang="en-US" dirty="0" smtClean="0"/>
              <a:t>MCV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Υψηλός αριθμός μικρών λεμφοκυττάρων.</a:t>
            </a:r>
          </a:p>
          <a:p>
            <a:r>
              <a:rPr lang="el-GR" dirty="0" smtClean="0"/>
              <a:t>Ψυχροσυγκολλητίνες.</a:t>
            </a:r>
          </a:p>
          <a:p>
            <a:r>
              <a:rPr lang="el-GR" dirty="0" smtClean="0"/>
              <a:t>Υπεργλυκαιμία.</a:t>
            </a:r>
          </a:p>
          <a:p>
            <a:r>
              <a:rPr lang="el-GR" dirty="0" err="1" smtClean="0"/>
              <a:t>Υπερνατριαιμία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Μεγάλη ουραιμία.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56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Αιματοκρίτης και δείκτες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Έμμεσος τρόπος.</a:t>
            </a:r>
          </a:p>
          <a:p>
            <a:r>
              <a:rPr lang="el-GR" dirty="0" smtClean="0"/>
              <a:t>Η</a:t>
            </a:r>
            <a:r>
              <a:rPr lang="en-US" dirty="0" smtClean="0"/>
              <a:t>t = RBC x MCV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MCH = </a:t>
            </a:r>
            <a:r>
              <a:rPr lang="en-US" dirty="0" err="1" smtClean="0"/>
              <a:t>Hb</a:t>
            </a:r>
            <a:r>
              <a:rPr lang="en-US" dirty="0" smtClean="0"/>
              <a:t>/RBC</a:t>
            </a:r>
            <a:r>
              <a:rPr lang="el-GR" dirty="0" smtClean="0"/>
              <a:t>..</a:t>
            </a:r>
            <a:endParaRPr lang="en-US" dirty="0" smtClean="0"/>
          </a:p>
          <a:p>
            <a:r>
              <a:rPr lang="en-US" dirty="0" smtClean="0"/>
              <a:t>MCHC = </a:t>
            </a:r>
            <a:r>
              <a:rPr lang="en-US" dirty="0" err="1" smtClean="0"/>
              <a:t>Hb</a:t>
            </a:r>
            <a:r>
              <a:rPr lang="en-US" dirty="0" smtClean="0"/>
              <a:t>/</a:t>
            </a:r>
            <a:r>
              <a:rPr lang="en-US" dirty="0" err="1" smtClean="0"/>
              <a:t>Ht</a:t>
            </a:r>
            <a:r>
              <a:rPr lang="en-US" dirty="0" smtClean="0"/>
              <a:t> = </a:t>
            </a:r>
            <a:r>
              <a:rPr lang="en-US" dirty="0" err="1" smtClean="0"/>
              <a:t>Hb</a:t>
            </a:r>
            <a:r>
              <a:rPr lang="en-US" dirty="0" smtClean="0"/>
              <a:t>/RBC x MCV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Σφάλματα από τις τιμές </a:t>
            </a:r>
            <a:r>
              <a:rPr lang="en-US" dirty="0" err="1" smtClean="0"/>
              <a:t>Hb</a:t>
            </a:r>
            <a:r>
              <a:rPr lang="en-US" dirty="0" smtClean="0"/>
              <a:t> </a:t>
            </a:r>
            <a:r>
              <a:rPr lang="el-GR" dirty="0" smtClean="0"/>
              <a:t>και Η</a:t>
            </a:r>
            <a:r>
              <a:rPr lang="en-US" dirty="0" smtClean="0"/>
              <a:t>CT</a:t>
            </a:r>
            <a:r>
              <a:rPr lang="el-GR" dirty="0" smtClean="0"/>
              <a:t>.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70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Αιμοπετάλια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Μηνύματα αναλυτών.</a:t>
            </a:r>
          </a:p>
          <a:p>
            <a:r>
              <a:rPr lang="el-GR" dirty="0" smtClean="0"/>
              <a:t>Ιστόγραμμα αιμοπεταλίων.</a:t>
            </a:r>
          </a:p>
          <a:p>
            <a:r>
              <a:rPr lang="el-GR" dirty="0" smtClean="0"/>
              <a:t>Κλινική κατάσταση ασθενή.</a:t>
            </a:r>
          </a:p>
          <a:p>
            <a:r>
              <a:rPr lang="el-GR" dirty="0" smtClean="0"/>
              <a:t>Συσσωρεύσεις.</a:t>
            </a:r>
          </a:p>
          <a:p>
            <a:r>
              <a:rPr lang="el-GR" dirty="0" smtClean="0"/>
              <a:t>Γιγάντια αιμοπετάλια.</a:t>
            </a:r>
          </a:p>
          <a:p>
            <a:r>
              <a:rPr lang="el-GR" dirty="0" smtClean="0"/>
              <a:t>ΠΡΟΣΟΧΗ: επίχρισμα αίματος.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578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Ψευδής </a:t>
            </a:r>
            <a:r>
              <a:rPr lang="el-GR" dirty="0" err="1" smtClean="0"/>
              <a:t>θρομβοπενία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Συσσωρεύσεις.</a:t>
            </a:r>
          </a:p>
          <a:p>
            <a:r>
              <a:rPr lang="el-GR" dirty="0" smtClean="0"/>
              <a:t>Ενεργοποίηση αιμοπεταλίων.</a:t>
            </a:r>
          </a:p>
          <a:p>
            <a:r>
              <a:rPr lang="en-US" dirty="0" smtClean="0"/>
              <a:t>EDTA</a:t>
            </a:r>
            <a:r>
              <a:rPr lang="el-GR" dirty="0" smtClean="0"/>
              <a:t>.</a:t>
            </a:r>
          </a:p>
          <a:p>
            <a:r>
              <a:rPr lang="el-GR" dirty="0" smtClean="0"/>
              <a:t>Γιγάντια αιμοπετάλια.</a:t>
            </a:r>
          </a:p>
          <a:p>
            <a:r>
              <a:rPr lang="el-GR" dirty="0" err="1" smtClean="0"/>
              <a:t>Δορυφορισμός</a:t>
            </a:r>
            <a:r>
              <a:rPr lang="el-GR" dirty="0" smtClean="0"/>
              <a:t> αιμοπεταλίων.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Παραπεμπτικά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Εύχρηστα.</a:t>
            </a:r>
          </a:p>
          <a:p>
            <a:r>
              <a:rPr lang="el-GR" dirty="0" smtClean="0"/>
              <a:t>Χρήση η ώρα αιμοληψίας.</a:t>
            </a:r>
          </a:p>
          <a:p>
            <a:r>
              <a:rPr lang="el-GR" dirty="0" smtClean="0"/>
              <a:t>Σήμανση σε περίπτωση μολυσματικής νόσου.</a:t>
            </a:r>
          </a:p>
          <a:p>
            <a:r>
              <a:rPr lang="el-GR" dirty="0" smtClean="0"/>
              <a:t>Κλινική εκτίμηση ασθενή.</a:t>
            </a:r>
          </a:p>
          <a:p>
            <a:r>
              <a:rPr lang="el-GR" dirty="0" smtClean="0"/>
              <a:t>Πιθανή αιμορραγία.</a:t>
            </a:r>
          </a:p>
          <a:p>
            <a:r>
              <a:rPr lang="el-GR" dirty="0" smtClean="0"/>
              <a:t>Επείγον;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6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Ψευδής </a:t>
            </a:r>
            <a:r>
              <a:rPr lang="el-GR" dirty="0" err="1" smtClean="0"/>
              <a:t>θρομβοκυττάρωση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Μικροκυτταρικά</a:t>
            </a:r>
            <a:r>
              <a:rPr lang="el-GR" dirty="0" smtClean="0"/>
              <a:t> ερυθροκύτταρα.</a:t>
            </a:r>
          </a:p>
          <a:p>
            <a:r>
              <a:rPr lang="el-GR" dirty="0" err="1" smtClean="0"/>
              <a:t>Σχιστοκύτταρα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Υπερλιπιδαιμία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Κρυοσφαιρινες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Βακτηριαιμία.</a:t>
            </a:r>
          </a:p>
          <a:p>
            <a:r>
              <a:rPr lang="el-GR" dirty="0" smtClean="0"/>
              <a:t>Μύκητες στο αίμα.</a:t>
            </a:r>
          </a:p>
          <a:p>
            <a:r>
              <a:rPr lang="el-GR" dirty="0" smtClean="0"/>
              <a:t>Ηλεκτρονικός θόρυβος.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47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Λευκά αιμοσφαίρια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 smtClean="0"/>
              <a:t>Ψευδής </a:t>
            </a:r>
            <a:r>
              <a:rPr lang="el-GR" b="1" dirty="0" err="1" smtClean="0"/>
              <a:t>λευκοκυττάρωση</a:t>
            </a:r>
            <a:r>
              <a:rPr lang="el-GR" b="1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Ερυθροβλάστες</a:t>
            </a:r>
            <a:r>
              <a:rPr lang="el-GR" dirty="0"/>
              <a:t>.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Ανθεκτικά στη λύση ερυθροκύτταρα.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Γιγάντια </a:t>
            </a:r>
            <a:r>
              <a:rPr lang="el-GR" dirty="0" err="1" smtClean="0"/>
              <a:t>αιμοπεταλια</a:t>
            </a:r>
            <a:r>
              <a:rPr lang="el-G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Συγκολλήσεις αιμοπεταλίων.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Παράσιτα ελονοσίας.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Κρύσταλλοι </a:t>
            </a:r>
            <a:r>
              <a:rPr lang="el-GR" dirty="0" err="1" smtClean="0"/>
              <a:t>κρυοσφαιριναιμίας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68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Συνήθεις περιπτώσεις </a:t>
            </a:r>
            <a:r>
              <a:rPr lang="el-GR" sz="3000" b="0" dirty="0" smtClean="0"/>
              <a:t>1/8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610744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b="1" dirty="0" smtClean="0"/>
              <a:t>Συσσώρευση αιμοπεταλίων </a:t>
            </a:r>
          </a:p>
          <a:p>
            <a:r>
              <a:rPr lang="el-GR" b="1" dirty="0" smtClean="0"/>
              <a:t>Τρόπος εντοπισμού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Θρομβοπενία</a:t>
            </a:r>
            <a:r>
              <a:rPr lang="el-G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Ύποπτες επισημάνσεις στα αιμοπετάλια.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Παρεμβολή στα ερυθροκύτταρα.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Αιμόλυση</a:t>
            </a:r>
            <a:r>
              <a:rPr lang="el-GR" dirty="0" smtClean="0"/>
              <a:t>.</a:t>
            </a:r>
          </a:p>
        </p:txBody>
      </p:sp>
      <p:sp>
        <p:nvSpPr>
          <p:cNvPr id="4" name="Δεξιό άγκιστρο 3"/>
          <p:cNvSpPr/>
          <p:nvPr/>
        </p:nvSpPr>
        <p:spPr>
          <a:xfrm>
            <a:off x="7628898" y="2276872"/>
            <a:ext cx="684076" cy="2952328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 rot="16200000">
            <a:off x="7689481" y="3320883"/>
            <a:ext cx="171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Νέο δείγμα </a:t>
            </a:r>
            <a:endParaRPr lang="el-GR" sz="2400" b="1" dirty="0"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469528" y="1665954"/>
            <a:ext cx="4308553" cy="3670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b="1" dirty="0">
                <a:solidFill>
                  <a:prstClr val="black"/>
                </a:solidFill>
                <a:latin typeface="Calibri"/>
              </a:rPr>
              <a:t>Επηρεάζεται:</a:t>
            </a:r>
          </a:p>
          <a:p>
            <a:pPr marL="514350" lvl="0" indent="-51435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Θρομβοπενία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514350" lvl="0" indent="-51435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Ερυθροκυττάρωση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514350" lvl="0" indent="-51435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Υψηλός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αιματοκρίτης.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514350" lvl="0" indent="-51435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Λευκοκυττάρωση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514350" lvl="0" indent="-51435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Υψηλό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MCV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marL="514350" lvl="0" indent="-51435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Χαμηλό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MCH,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MCHC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211960" y="1823523"/>
            <a:ext cx="0" cy="3456384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63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Δεξιό άγκιστρο 3"/>
          <p:cNvSpPr/>
          <p:nvPr/>
        </p:nvSpPr>
        <p:spPr>
          <a:xfrm>
            <a:off x="3851920" y="4445485"/>
            <a:ext cx="576064" cy="2086099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484711" y="5073035"/>
            <a:ext cx="2895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Επίχρισμα αίματος</a:t>
            </a:r>
            <a:r>
              <a:rPr lang="en-US" sz="2400" b="1" dirty="0" smtClean="0">
                <a:latin typeface="+mn-lt"/>
              </a:rPr>
              <a:t> &amp;</a:t>
            </a:r>
            <a:endParaRPr lang="el-GR" sz="2400" b="1" dirty="0" smtClean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PCV</a:t>
            </a:r>
            <a:endParaRPr lang="el-GR" sz="2400" b="1" dirty="0">
              <a:latin typeface="+mn-lt"/>
            </a:endParaRPr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Συνήθεις περιπτώσεις </a:t>
            </a:r>
            <a:r>
              <a:rPr lang="el-GR" sz="3000" b="0" dirty="0" smtClean="0"/>
              <a:t>2/8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457200" y="1196752"/>
            <a:ext cx="7067128" cy="54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b="1" dirty="0"/>
              <a:t>Έντονη </a:t>
            </a:r>
            <a:r>
              <a:rPr lang="el-GR" b="1" dirty="0" err="1"/>
              <a:t>μικροκυττάρωση</a:t>
            </a:r>
            <a:r>
              <a:rPr lang="el-GR" b="1" dirty="0"/>
              <a:t> ή </a:t>
            </a:r>
            <a:r>
              <a:rPr lang="el-GR" b="1" dirty="0" err="1"/>
              <a:t>σχιστοκύτταρα</a:t>
            </a:r>
            <a:r>
              <a:rPr lang="el-GR" b="1" dirty="0"/>
              <a:t> </a:t>
            </a:r>
          </a:p>
          <a:p>
            <a:r>
              <a:rPr lang="el-GR" b="1" dirty="0"/>
              <a:t>Τρόπος εντοπισμού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Πύλη εισόδου στο ιστόγραμμα των </a:t>
            </a:r>
            <a:r>
              <a:rPr lang="el-GR" dirty="0" smtClean="0"/>
              <a:t>ερυθρών.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Κακή καμπύλη </a:t>
            </a:r>
            <a:r>
              <a:rPr lang="el-GR" dirty="0" smtClean="0"/>
              <a:t>αιμοπεταλίων.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Ύποπτες </a:t>
            </a:r>
            <a:r>
              <a:rPr lang="el-GR" dirty="0" smtClean="0"/>
              <a:t>επισημάνσεις.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Δείκτες </a:t>
            </a:r>
            <a:r>
              <a:rPr lang="el-GR" dirty="0" err="1"/>
              <a:t>ερυθροκυττάρων</a:t>
            </a:r>
            <a:r>
              <a:rPr lang="el-GR" dirty="0"/>
              <a:t> 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b="1" dirty="0"/>
              <a:t>Επηρεάζεται: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Θρομβοκυττάρωση</a:t>
            </a:r>
            <a:r>
              <a:rPr lang="el-GR" dirty="0" smtClean="0"/>
              <a:t>.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Ερυθροπενία</a:t>
            </a:r>
            <a:r>
              <a:rPr lang="el-GR" dirty="0" smtClean="0"/>
              <a:t>.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Υψηλό </a:t>
            </a:r>
            <a:r>
              <a:rPr lang="en-US" dirty="0" smtClean="0"/>
              <a:t>MCV</a:t>
            </a:r>
            <a:r>
              <a:rPr lang="el-GR" dirty="0" smtClean="0"/>
              <a:t>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Υψηλό </a:t>
            </a:r>
            <a:r>
              <a:rPr lang="en-US" dirty="0"/>
              <a:t>MCH, </a:t>
            </a:r>
            <a:r>
              <a:rPr lang="en-US" dirty="0" smtClean="0"/>
              <a:t>MCHC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68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Δεξιό άγκιστρο 3"/>
          <p:cNvSpPr/>
          <p:nvPr/>
        </p:nvSpPr>
        <p:spPr>
          <a:xfrm>
            <a:off x="3923928" y="4221088"/>
            <a:ext cx="576064" cy="2086099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572000" y="5033304"/>
            <a:ext cx="271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Επώαση στους 37</a:t>
            </a:r>
            <a:r>
              <a:rPr lang="el-GR" sz="2400" b="1" baseline="30000" dirty="0" smtClean="0">
                <a:latin typeface="+mn-lt"/>
              </a:rPr>
              <a:t>ο</a:t>
            </a:r>
            <a:r>
              <a:rPr lang="en-US" sz="2400" b="1" dirty="0" smtClean="0">
                <a:latin typeface="+mn-lt"/>
              </a:rPr>
              <a:t>C</a:t>
            </a:r>
            <a:endParaRPr lang="el-GR" sz="2400" b="1" dirty="0">
              <a:latin typeface="+mn-lt"/>
            </a:endParaRPr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Συνήθεις περιπτώσεις </a:t>
            </a:r>
            <a:r>
              <a:rPr lang="el-GR" sz="3000" b="0" dirty="0" smtClean="0"/>
              <a:t>3/8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400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b="1" dirty="0"/>
              <a:t>Ψυχροσυγκολλητίνες 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b="1" dirty="0"/>
              <a:t>Τρόπος εντοπισμού </a:t>
            </a:r>
          </a:p>
          <a:p>
            <a:pPr marL="514350" indent="-514350">
              <a:lnSpc>
                <a:spcPct val="10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 err="1"/>
              <a:t>Hb</a:t>
            </a:r>
            <a:r>
              <a:rPr lang="en-US" dirty="0"/>
              <a:t> x3 = </a:t>
            </a:r>
            <a:r>
              <a:rPr lang="en-US" dirty="0" smtClean="0"/>
              <a:t>HCT</a:t>
            </a:r>
            <a:r>
              <a:rPr lang="el-GR" dirty="0" smtClean="0"/>
              <a:t>.</a:t>
            </a:r>
            <a:endParaRPr lang="en-US" dirty="0"/>
          </a:p>
          <a:p>
            <a:pPr marL="514350" indent="-514350">
              <a:lnSpc>
                <a:spcPct val="10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dirty="0" err="1" smtClean="0"/>
              <a:t>Ερυθροπενία</a:t>
            </a:r>
            <a:r>
              <a:rPr lang="el-GR" dirty="0" smtClean="0"/>
              <a:t>.</a:t>
            </a:r>
            <a:endParaRPr lang="el-GR" dirty="0"/>
          </a:p>
          <a:p>
            <a:pPr marL="514350" indent="-514350">
              <a:lnSpc>
                <a:spcPct val="10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dirty="0"/>
              <a:t>Χαμηλός </a:t>
            </a:r>
            <a:r>
              <a:rPr lang="en-US" dirty="0" smtClean="0"/>
              <a:t>HCT</a:t>
            </a:r>
            <a:r>
              <a:rPr lang="el-GR" dirty="0" smtClean="0"/>
              <a:t>.</a:t>
            </a:r>
            <a:endParaRPr lang="en-US" dirty="0"/>
          </a:p>
          <a:p>
            <a:pPr marL="514350" indent="-514350">
              <a:lnSpc>
                <a:spcPct val="10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MCH, MCHC </a:t>
            </a:r>
            <a:r>
              <a:rPr lang="el-GR" dirty="0"/>
              <a:t>μη </a:t>
            </a:r>
            <a:r>
              <a:rPr lang="el-GR" dirty="0" smtClean="0"/>
              <a:t>προσδιορισμός.</a:t>
            </a:r>
            <a:endParaRPr lang="el-GR" dirty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b="1" dirty="0"/>
              <a:t>Επηρεάζεται:</a:t>
            </a:r>
          </a:p>
          <a:p>
            <a:pPr marL="514350" indent="-514350">
              <a:lnSpc>
                <a:spcPct val="10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dirty="0"/>
              <a:t>Χαμηλός </a:t>
            </a:r>
            <a:r>
              <a:rPr lang="el-GR" dirty="0" smtClean="0"/>
              <a:t>αιματοκρίτης.</a:t>
            </a:r>
            <a:endParaRPr lang="el-GR" dirty="0"/>
          </a:p>
          <a:p>
            <a:pPr marL="514350" indent="-514350">
              <a:lnSpc>
                <a:spcPct val="10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dirty="0" err="1" smtClean="0"/>
              <a:t>Ερυθροπενία</a:t>
            </a:r>
            <a:r>
              <a:rPr lang="el-GR" dirty="0" smtClean="0"/>
              <a:t>.</a:t>
            </a:r>
            <a:endParaRPr lang="el-GR" dirty="0"/>
          </a:p>
          <a:p>
            <a:pPr marL="514350" indent="-514350">
              <a:lnSpc>
                <a:spcPct val="10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dirty="0"/>
              <a:t>Υψηλό </a:t>
            </a:r>
            <a:r>
              <a:rPr lang="en-US" dirty="0" smtClean="0"/>
              <a:t>MCV</a:t>
            </a:r>
            <a:r>
              <a:rPr lang="el-GR" dirty="0" smtClean="0"/>
              <a:t>.</a:t>
            </a:r>
            <a:endParaRPr lang="en-US" dirty="0"/>
          </a:p>
          <a:p>
            <a:pPr marL="514350" indent="-514350">
              <a:lnSpc>
                <a:spcPct val="10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dirty="0"/>
              <a:t>Υψηλό </a:t>
            </a:r>
            <a:r>
              <a:rPr lang="en-US" dirty="0"/>
              <a:t>MCH, </a:t>
            </a:r>
            <a:r>
              <a:rPr lang="en-US" dirty="0" smtClean="0"/>
              <a:t>MCHC</a:t>
            </a:r>
            <a:r>
              <a:rPr lang="el-GR" dirty="0" smtClean="0"/>
              <a:t>.</a:t>
            </a:r>
            <a:endParaRPr lang="el-GR" dirty="0"/>
          </a:p>
          <a:p>
            <a:pPr marL="514350" indent="-514350">
              <a:lnSpc>
                <a:spcPct val="10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dirty="0" err="1" smtClean="0"/>
              <a:t>Λευκοκυττάρωση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25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Δεξιό άγκιστρο 6"/>
          <p:cNvSpPr/>
          <p:nvPr/>
        </p:nvSpPr>
        <p:spPr>
          <a:xfrm>
            <a:off x="3995936" y="4066234"/>
            <a:ext cx="576064" cy="2086099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4572000" y="4509118"/>
            <a:ext cx="36453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Πλάσμα ασθενή ως τυφλό</a:t>
            </a:r>
          </a:p>
          <a:p>
            <a:r>
              <a:rPr lang="el-GR" sz="2400" b="1" dirty="0" smtClean="0">
                <a:latin typeface="+mn-lt"/>
              </a:rPr>
              <a:t>Αντικατάσταση πλάσματος</a:t>
            </a:r>
          </a:p>
          <a:p>
            <a:r>
              <a:rPr lang="el-GR" sz="2400" b="1" dirty="0" smtClean="0">
                <a:latin typeface="+mn-lt"/>
              </a:rPr>
              <a:t>από ισότονο</a:t>
            </a:r>
            <a:endParaRPr lang="el-GR" sz="2400" b="1" dirty="0">
              <a:latin typeface="+mn-lt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Συνήθεις περιπτώσεις </a:t>
            </a:r>
            <a:r>
              <a:rPr lang="el-GR" sz="3000" b="0" dirty="0" smtClean="0"/>
              <a:t>4/8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/>
              <a:t>Ψυχροσυγκολλητίνες </a:t>
            </a:r>
          </a:p>
          <a:p>
            <a:r>
              <a:rPr lang="el-GR" b="1" dirty="0"/>
              <a:t>Τρόπος εντοπισμού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Hb</a:t>
            </a:r>
            <a:r>
              <a:rPr lang="en-US" dirty="0"/>
              <a:t> x3 = </a:t>
            </a:r>
            <a:r>
              <a:rPr lang="en-US" dirty="0" smtClean="0"/>
              <a:t>HCT</a:t>
            </a:r>
            <a:r>
              <a:rPr lang="el-GR" dirty="0" smtClean="0"/>
              <a:t>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Πλάσμα </a:t>
            </a:r>
            <a:r>
              <a:rPr lang="el-GR" dirty="0" smtClean="0"/>
              <a:t>θολό.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Ασυμφωνία άμεσου και έμμεσου </a:t>
            </a:r>
            <a:r>
              <a:rPr lang="en-US" dirty="0"/>
              <a:t>MCHC</a:t>
            </a:r>
            <a:r>
              <a:rPr lang="el-GR" dirty="0"/>
              <a:t> 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b="1" dirty="0"/>
              <a:t>Επηρεάζεται: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Υψηλή </a:t>
            </a:r>
            <a:r>
              <a:rPr lang="el-GR" dirty="0" smtClean="0"/>
              <a:t>αιμοσφαιρίνη.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Υψηλό </a:t>
            </a:r>
            <a:r>
              <a:rPr lang="en-US" dirty="0" smtClean="0"/>
              <a:t>MCH</a:t>
            </a:r>
            <a:r>
              <a:rPr lang="el-GR" dirty="0" smtClean="0"/>
              <a:t>.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Υψηλό </a:t>
            </a:r>
            <a:r>
              <a:rPr lang="en-US" dirty="0" smtClean="0"/>
              <a:t>MCHC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95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Δεξιό άγκιστρο 3"/>
          <p:cNvSpPr/>
          <p:nvPr/>
        </p:nvSpPr>
        <p:spPr>
          <a:xfrm>
            <a:off x="3923928" y="3212976"/>
            <a:ext cx="576064" cy="2086099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572000" y="4025192"/>
            <a:ext cx="282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Αραίωση με ισότονο</a:t>
            </a:r>
            <a:endParaRPr lang="el-GR" sz="2400" b="1" dirty="0">
              <a:latin typeface="+mn-lt"/>
            </a:endParaRPr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Συνήθεις περιπτώσεις </a:t>
            </a:r>
            <a:r>
              <a:rPr lang="el-GR" sz="3000" b="0" dirty="0" smtClean="0"/>
              <a:t>5/8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/>
              <a:t>Υπεργλυκαιμία </a:t>
            </a:r>
          </a:p>
          <a:p>
            <a:r>
              <a:rPr lang="el-GR" b="1" dirty="0"/>
              <a:t>Τρόπος εντοπισμού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Διάγνωση.</a:t>
            </a:r>
            <a:endParaRPr lang="el-GR" dirty="0"/>
          </a:p>
          <a:p>
            <a:r>
              <a:rPr lang="el-GR" b="1" dirty="0"/>
              <a:t>Επηρεάζεται: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Υψηλός </a:t>
            </a:r>
            <a:r>
              <a:rPr lang="el-GR" dirty="0" smtClean="0"/>
              <a:t>αιματοκρίτης.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Υψηλό </a:t>
            </a:r>
            <a:r>
              <a:rPr lang="en-US" dirty="0" smtClean="0"/>
              <a:t>MCV</a:t>
            </a:r>
            <a:r>
              <a:rPr lang="el-GR" dirty="0" smtClean="0"/>
              <a:t>.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Χαμηλό </a:t>
            </a:r>
            <a:r>
              <a:rPr lang="en-US" dirty="0" smtClean="0"/>
              <a:t>MCHC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55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Δεξιό άγκιστρο 3"/>
          <p:cNvSpPr/>
          <p:nvPr/>
        </p:nvSpPr>
        <p:spPr>
          <a:xfrm>
            <a:off x="3851920" y="3849902"/>
            <a:ext cx="576064" cy="2086099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427984" y="4108122"/>
            <a:ext cx="35859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PVC</a:t>
            </a:r>
          </a:p>
          <a:p>
            <a:r>
              <a:rPr lang="el-GR" sz="2400" b="1" dirty="0" smtClean="0">
                <a:latin typeface="+mn-lt"/>
              </a:rPr>
              <a:t>Μέτρηση αιμοσφαιρίνης</a:t>
            </a:r>
          </a:p>
          <a:p>
            <a:r>
              <a:rPr lang="el-GR" sz="2400" b="1" dirty="0" smtClean="0">
                <a:latin typeface="+mn-lt"/>
              </a:rPr>
              <a:t>Αφαίρεση λευκοκυττάρων</a:t>
            </a:r>
          </a:p>
          <a:p>
            <a:r>
              <a:rPr lang="el-GR" sz="2400" b="1" dirty="0" smtClean="0">
                <a:latin typeface="+mn-lt"/>
              </a:rPr>
              <a:t>Διόρθωση δεικτών</a:t>
            </a:r>
            <a:endParaRPr lang="el-GR" sz="2400" b="1" dirty="0">
              <a:latin typeface="+mn-lt"/>
            </a:endParaRPr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Συνήθεις περιπτώσεις </a:t>
            </a:r>
            <a:r>
              <a:rPr lang="el-GR" sz="3000" b="0" dirty="0" smtClean="0"/>
              <a:t>6/8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b="1" dirty="0" err="1"/>
              <a:t>Λευκοκυττάρωση</a:t>
            </a:r>
            <a:r>
              <a:rPr lang="el-GR" b="1" dirty="0"/>
              <a:t> και λεμφοκυττάρωση  </a:t>
            </a:r>
          </a:p>
          <a:p>
            <a:r>
              <a:rPr lang="el-GR" b="1" dirty="0"/>
              <a:t>Τρόπος εντοπισμού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Λευκά αιμοσφαίρια </a:t>
            </a:r>
            <a:r>
              <a:rPr lang="en-US" dirty="0"/>
              <a:t>&gt; 100.000/</a:t>
            </a:r>
            <a:r>
              <a:rPr lang="el-GR" dirty="0"/>
              <a:t>μ</a:t>
            </a:r>
            <a:r>
              <a:rPr lang="en-US" dirty="0" smtClean="0"/>
              <a:t>l</a:t>
            </a:r>
            <a:r>
              <a:rPr lang="el-GR" dirty="0" smtClean="0"/>
              <a:t>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Έντονα λεμφοκυτταρικός </a:t>
            </a:r>
            <a:r>
              <a:rPr lang="el-GR" dirty="0" smtClean="0"/>
              <a:t>τύπος.</a:t>
            </a:r>
            <a:endParaRPr lang="el-GR" dirty="0"/>
          </a:p>
          <a:p>
            <a:r>
              <a:rPr lang="el-GR" b="1" dirty="0"/>
              <a:t>Επηρεάζεται: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Υψηλός </a:t>
            </a:r>
            <a:r>
              <a:rPr lang="el-GR" dirty="0" smtClean="0"/>
              <a:t>αιματοκρίτης.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Υψηλή </a:t>
            </a:r>
            <a:r>
              <a:rPr lang="el-GR" dirty="0" smtClean="0"/>
              <a:t>αιμοσφαιρίνη.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Ερυθροκυττάρωση</a:t>
            </a:r>
            <a:r>
              <a:rPr lang="el-GR" dirty="0" smtClean="0"/>
              <a:t>.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Υψηλό </a:t>
            </a:r>
            <a:r>
              <a:rPr lang="en-US" dirty="0" smtClean="0"/>
              <a:t>MCV</a:t>
            </a:r>
            <a:r>
              <a:rPr lang="el-GR" dirty="0" smtClean="0"/>
              <a:t>.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Χαμηλό </a:t>
            </a:r>
            <a:r>
              <a:rPr lang="en-US" dirty="0"/>
              <a:t>MCHC</a:t>
            </a:r>
            <a:r>
              <a:rPr lang="el-GR" dirty="0"/>
              <a:t>, </a:t>
            </a:r>
            <a:r>
              <a:rPr lang="en-US" dirty="0" smtClean="0"/>
              <a:t>MCHC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35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Δεξιό άγκιστρο 3"/>
          <p:cNvSpPr/>
          <p:nvPr/>
        </p:nvSpPr>
        <p:spPr>
          <a:xfrm>
            <a:off x="3779912" y="4581128"/>
            <a:ext cx="576064" cy="2086099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369793" y="5393344"/>
            <a:ext cx="15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Επίχρισμα </a:t>
            </a:r>
            <a:endParaRPr lang="el-GR" sz="2400" b="1" dirty="0">
              <a:latin typeface="+mn-lt"/>
            </a:endParaRPr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Συνήθεις περιπτώσεις </a:t>
            </a:r>
            <a:r>
              <a:rPr lang="el-GR" sz="3000" b="0" dirty="0" smtClean="0"/>
              <a:t>7/8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4726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b="1" dirty="0"/>
              <a:t>Θραύσματα λευκών αιμοσφαιρίων </a:t>
            </a:r>
          </a:p>
          <a:p>
            <a:r>
              <a:rPr lang="el-GR" b="1" dirty="0"/>
              <a:t>Τρόπος εντοπισμού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Διάγνωση.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Κακή καμπύλη </a:t>
            </a:r>
            <a:r>
              <a:rPr lang="el-GR" dirty="0" smtClean="0"/>
              <a:t>αιμοπεταλίων.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Πύλη εισόδου στα </a:t>
            </a:r>
            <a:r>
              <a:rPr lang="el-GR" dirty="0" smtClean="0"/>
              <a:t>ερυθροκύτταρα.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r>
              <a:rPr lang="el-GR" b="1" dirty="0"/>
              <a:t>Επηρεάζεται: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Θρομβοκυττάρωση</a:t>
            </a:r>
            <a:r>
              <a:rPr lang="el-GR" dirty="0" smtClean="0"/>
              <a:t>.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Ερυθροκυττάρωση</a:t>
            </a:r>
            <a:r>
              <a:rPr lang="el-GR" dirty="0" smtClean="0"/>
              <a:t>.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Υψηλό </a:t>
            </a:r>
            <a:r>
              <a:rPr lang="en-US" dirty="0" smtClean="0"/>
              <a:t>MCV</a:t>
            </a:r>
            <a:r>
              <a:rPr lang="el-GR" dirty="0" smtClean="0"/>
              <a:t>.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Χαμηλό </a:t>
            </a:r>
            <a:r>
              <a:rPr lang="en-US" dirty="0" smtClean="0"/>
              <a:t>MCC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36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Δεξιό άγκιστρο 3"/>
          <p:cNvSpPr/>
          <p:nvPr/>
        </p:nvSpPr>
        <p:spPr>
          <a:xfrm>
            <a:off x="3923928" y="3645024"/>
            <a:ext cx="576064" cy="2086099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532551" y="4087908"/>
            <a:ext cx="2223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PVC</a:t>
            </a:r>
          </a:p>
          <a:p>
            <a:r>
              <a:rPr lang="en-US" sz="2400" b="1" dirty="0" smtClean="0">
                <a:latin typeface="+mn-lt"/>
              </a:rPr>
              <a:t>MCV=PVC/RBCs</a:t>
            </a:r>
          </a:p>
          <a:p>
            <a:r>
              <a:rPr lang="en-US" sz="2400" b="1" dirty="0" smtClean="0">
                <a:latin typeface="+mn-lt"/>
              </a:rPr>
              <a:t>MCHC=</a:t>
            </a:r>
            <a:r>
              <a:rPr lang="en-US" sz="2400" b="1" dirty="0" err="1" smtClean="0">
                <a:latin typeface="+mn-lt"/>
              </a:rPr>
              <a:t>Hb</a:t>
            </a:r>
            <a:r>
              <a:rPr lang="en-US" sz="2400" b="1" dirty="0" smtClean="0">
                <a:latin typeface="+mn-lt"/>
              </a:rPr>
              <a:t>/PVC</a:t>
            </a:r>
            <a:endParaRPr lang="el-GR" sz="2400" b="1" dirty="0">
              <a:latin typeface="+mn-lt"/>
            </a:endParaRPr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Συνήθεις περιπτώσεις </a:t>
            </a:r>
            <a:r>
              <a:rPr lang="el-GR" sz="3000" b="0" dirty="0" smtClean="0"/>
              <a:t>8/8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/>
              <a:t>Σχήμα </a:t>
            </a:r>
          </a:p>
          <a:p>
            <a:r>
              <a:rPr lang="el-GR" b="1" dirty="0"/>
              <a:t>Τρόπος εντοπισμού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Διάγνωση.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Υποχρωμία.</a:t>
            </a:r>
            <a:endParaRPr lang="el-GR" dirty="0"/>
          </a:p>
          <a:p>
            <a:r>
              <a:rPr lang="el-GR" b="1" dirty="0"/>
              <a:t>Επηρεάζεται: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Χαμηλός </a:t>
            </a:r>
            <a:r>
              <a:rPr lang="el-GR" dirty="0" smtClean="0"/>
              <a:t>αιματοκρίτης. 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Χαμηλό </a:t>
            </a:r>
            <a:r>
              <a:rPr lang="en-US" dirty="0" smtClean="0"/>
              <a:t>MCV</a:t>
            </a:r>
            <a:r>
              <a:rPr lang="el-GR" dirty="0" smtClean="0"/>
              <a:t>.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Υψηλό </a:t>
            </a:r>
            <a:r>
              <a:rPr lang="en-US" dirty="0" smtClean="0"/>
              <a:t>MCHC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17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Αιμοληψία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Δείγμα; </a:t>
            </a:r>
          </a:p>
          <a:p>
            <a:r>
              <a:rPr lang="en-US" dirty="0" smtClean="0"/>
              <a:t>EDTA </a:t>
            </a:r>
            <a:r>
              <a:rPr lang="el-GR" dirty="0" smtClean="0"/>
              <a:t>ολικό αίμα.</a:t>
            </a:r>
          </a:p>
          <a:p>
            <a:r>
              <a:rPr lang="el-GR" dirty="0" smtClean="0"/>
              <a:t>Σωστή αναλογία αίματος και αντιπηκτικού;</a:t>
            </a:r>
          </a:p>
          <a:p>
            <a:r>
              <a:rPr lang="el-GR" dirty="0" smtClean="0"/>
              <a:t>Γιατί;</a:t>
            </a:r>
          </a:p>
          <a:p>
            <a:r>
              <a:rPr lang="el-GR" dirty="0" smtClean="0"/>
              <a:t>Περισσότερο αίμα; Θρόμβους.</a:t>
            </a:r>
          </a:p>
          <a:p>
            <a:r>
              <a:rPr lang="el-GR" dirty="0" smtClean="0"/>
              <a:t>Λιγότερο αίμα; </a:t>
            </a:r>
            <a:r>
              <a:rPr lang="el-GR" dirty="0"/>
              <a:t>Α</a:t>
            </a:r>
            <a:r>
              <a:rPr lang="el-GR" dirty="0" smtClean="0"/>
              <a:t>ραίωση.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03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Ι </a:t>
            </a:r>
            <a:r>
              <a:rPr lang="el-GR" sz="2000" dirty="0"/>
              <a:t>(Θ). </a:t>
            </a:r>
            <a:r>
              <a:rPr lang="el-GR" sz="2000" dirty="0" smtClean="0"/>
              <a:t>Ενότητα 3</a:t>
            </a:r>
            <a:r>
              <a:rPr lang="en-US" sz="2000" dirty="0" smtClean="0"/>
              <a:t>:</a:t>
            </a:r>
            <a:r>
              <a:rPr lang="el-GR" sz="2000" dirty="0"/>
              <a:t> Σφάλματα και διαγνωστικές παγίδες αιματολογικών εξετάσεων».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4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Γενική αίματος </a:t>
            </a:r>
            <a:r>
              <a:rPr lang="en-US" dirty="0" smtClean="0"/>
              <a:t>- EDTA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Καλιούχο άλας του </a:t>
            </a:r>
            <a:r>
              <a:rPr lang="en-US" dirty="0" smtClean="0"/>
              <a:t>EDTA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ΠΡΟΣΟΧΗ δεν χρησιμοποιείται στις διαδικασίες πήξης του αίματος.</a:t>
            </a:r>
          </a:p>
          <a:p>
            <a:r>
              <a:rPr lang="el-GR" dirty="0" smtClean="0"/>
              <a:t>Αναστέλλει την υδρόλυση του </a:t>
            </a:r>
            <a:r>
              <a:rPr lang="el-GR" dirty="0" err="1" smtClean="0"/>
              <a:t>ινωδογόνου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Αποσταθεροποιεί τον παράγοντα </a:t>
            </a:r>
            <a:r>
              <a:rPr lang="en-US" dirty="0" smtClean="0"/>
              <a:t>V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Κ</a:t>
            </a:r>
            <a:r>
              <a:rPr lang="el-GR" baseline="-25000" dirty="0" smtClean="0"/>
              <a:t>2</a:t>
            </a:r>
            <a:r>
              <a:rPr lang="el-GR" dirty="0" smtClean="0"/>
              <a:t>Ε</a:t>
            </a:r>
            <a:r>
              <a:rPr lang="en-US" dirty="0" smtClean="0"/>
              <a:t>D</a:t>
            </a:r>
            <a:r>
              <a:rPr lang="el-GR" dirty="0" smtClean="0"/>
              <a:t>ΤΑ</a:t>
            </a:r>
            <a:r>
              <a:rPr lang="en-US" dirty="0" smtClean="0"/>
              <a:t> &amp; </a:t>
            </a:r>
            <a:r>
              <a:rPr lang="el-GR" dirty="0" smtClean="0"/>
              <a:t>Κ</a:t>
            </a:r>
            <a:r>
              <a:rPr lang="en-US" baseline="-25000" dirty="0" smtClean="0"/>
              <a:t>3</a:t>
            </a:r>
            <a:r>
              <a:rPr lang="el-GR" dirty="0" smtClean="0"/>
              <a:t>Ε</a:t>
            </a:r>
            <a:r>
              <a:rPr lang="en-US" dirty="0"/>
              <a:t>D</a:t>
            </a:r>
            <a:r>
              <a:rPr lang="el-GR" dirty="0" smtClean="0"/>
              <a:t>ΤΑ.</a:t>
            </a:r>
            <a:endParaRPr lang="el-GR" dirty="0"/>
          </a:p>
          <a:p>
            <a:r>
              <a:rPr lang="en-US" dirty="0" smtClean="0"/>
              <a:t>4.55 +/- 0.85 </a:t>
            </a:r>
            <a:r>
              <a:rPr lang="en-US" dirty="0" err="1" smtClean="0"/>
              <a:t>mmol</a:t>
            </a:r>
            <a:r>
              <a:rPr lang="en-US" dirty="0" smtClean="0"/>
              <a:t>/l </a:t>
            </a:r>
            <a:r>
              <a:rPr lang="el-GR" dirty="0" smtClean="0"/>
              <a:t>ή </a:t>
            </a:r>
            <a:r>
              <a:rPr lang="en-US" dirty="0" smtClean="0"/>
              <a:t>1.50 +/- 0.25 </a:t>
            </a:r>
            <a:r>
              <a:rPr lang="en-US" dirty="0" err="1" smtClean="0"/>
              <a:t>mgr</a:t>
            </a:r>
            <a:r>
              <a:rPr lang="en-US" dirty="0" smtClean="0"/>
              <a:t>/ml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ηπαρίνη; Συσσώρευση λευκοκυττάρων και αριθμητικές και μορφολογικές μεταβολές στα κύτταρα του αίματος.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6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Συγκέντρωση </a:t>
            </a:r>
            <a:r>
              <a:rPr lang="en-US" dirty="0" smtClean="0"/>
              <a:t>EDTA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Σε υψηλές συγκεντρώσεις: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Μορφολογικές διαταραχές των </a:t>
            </a:r>
            <a:r>
              <a:rPr lang="el-GR" dirty="0" err="1" smtClean="0"/>
              <a:t>ουδετεροφίλων</a:t>
            </a:r>
            <a:r>
              <a:rPr lang="el-GR" dirty="0" smtClean="0"/>
              <a:t>, μονοκυττάρων (συρρικνώσεις και εκφυλίσεις).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Μορφολογικές διαταραχές στα αιμοπετάλια (δισκοειδές σχήμα σε σφαιρικό).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Περίσσεια </a:t>
            </a:r>
            <a:r>
              <a:rPr lang="en-US" dirty="0" smtClean="0"/>
              <a:t>EDTA </a:t>
            </a:r>
            <a:r>
              <a:rPr lang="el-GR" dirty="0" smtClean="0"/>
              <a:t>διόγκωση αιμοπεταλίων και κατακερματισμός τους (ψευδής </a:t>
            </a:r>
            <a:r>
              <a:rPr lang="el-GR" dirty="0" err="1" smtClean="0"/>
              <a:t>θρομβοκυττάρωση</a:t>
            </a:r>
            <a:r>
              <a:rPr lang="el-GR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Ελάττωση λευκών αιμοσφαιρίων σε 1-2 ώρες.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Η αιμοσφαιρίνη χαμηλή.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32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Μεταφορά και συντήρηση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Μέχρι 3 ώρες από την αιμοληψία.</a:t>
            </a:r>
          </a:p>
          <a:p>
            <a:r>
              <a:rPr lang="el-GR" dirty="0" smtClean="0"/>
              <a:t>Μετά από 3 ώρες έντονες μεταβολές.</a:t>
            </a:r>
          </a:p>
          <a:p>
            <a:r>
              <a:rPr lang="el-GR" dirty="0" smtClean="0"/>
              <a:t>Ο πυρήνας των λευκών αιμοσφαιρίων βάφεται ομοιογενής και στο πρωτόπλασμα εμφανίζονται </a:t>
            </a:r>
            <a:r>
              <a:rPr lang="el-GR" dirty="0" err="1" smtClean="0"/>
              <a:t>κενοτόπια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Τα ουδετερόφιλα εμφανίζουν διόγκωση λοβών του πυρήνα, απώλεια κοκκίων.</a:t>
            </a:r>
          </a:p>
          <a:p>
            <a:r>
              <a:rPr lang="el-GR" dirty="0" smtClean="0"/>
              <a:t>Ο πυρήνας των μονοκυττάρων και λεμφοκυττάρων εμφανίζει </a:t>
            </a:r>
            <a:r>
              <a:rPr lang="el-GR" dirty="0" err="1" smtClean="0"/>
              <a:t>τριφυλλοειδή</a:t>
            </a:r>
            <a:r>
              <a:rPr lang="el-GR" dirty="0" smtClean="0"/>
              <a:t> παραμόρφωση.</a:t>
            </a:r>
          </a:p>
          <a:p>
            <a:r>
              <a:rPr lang="el-GR" dirty="0" smtClean="0"/>
              <a:t>Τα αιμοπετάλια διογκώνονται και χάνουν την κοκκίωση τους.</a:t>
            </a:r>
          </a:p>
          <a:p>
            <a:r>
              <a:rPr lang="el-GR" dirty="0" smtClean="0"/>
              <a:t>Τα </a:t>
            </a:r>
            <a:r>
              <a:rPr lang="el-GR" dirty="0" err="1" smtClean="0"/>
              <a:t>ερυθροκύτταρα</a:t>
            </a:r>
            <a:r>
              <a:rPr lang="el-GR" dirty="0" smtClean="0"/>
              <a:t> εντός 6 ωρών σε </a:t>
            </a:r>
            <a:r>
              <a:rPr lang="en-US" dirty="0" smtClean="0"/>
              <a:t>RT </a:t>
            </a:r>
            <a:r>
              <a:rPr lang="el-GR" dirty="0" smtClean="0"/>
              <a:t>αναλλοίωτα.</a:t>
            </a:r>
          </a:p>
          <a:p>
            <a:r>
              <a:rPr lang="el-GR" dirty="0" smtClean="0"/>
              <a:t>Μετά από 6 ώρες εμφανίζουν οδοντωτή παραμόρφωση.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16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Αριθμητικές διαταραχές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Αριθμός κυττάρων σταθερός μέχρι 24 ώρες.</a:t>
            </a:r>
          </a:p>
          <a:p>
            <a:r>
              <a:rPr lang="el-GR" dirty="0" smtClean="0"/>
              <a:t>Μετά από 4 ώρες εμφανίζεται </a:t>
            </a:r>
            <a:r>
              <a:rPr lang="el-GR" dirty="0" err="1" smtClean="0"/>
              <a:t>μονοκυττάρωση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Συντήρηση δείγματος στο ψυγείο καθυστερεί τις μεταβολές.</a:t>
            </a:r>
          </a:p>
          <a:p>
            <a:r>
              <a:rPr lang="el-GR" dirty="0" smtClean="0"/>
              <a:t>Μεταφορά δείγματος επηρεάζει τις τιμές λόγω ταρακουνήματος και από τις εναλλαγές θερμοκρασίας.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86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Επίδραση εξωτερικών παραγόντων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898776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Ηλικία.</a:t>
            </a:r>
          </a:p>
          <a:p>
            <a:r>
              <a:rPr lang="el-GR" dirty="0" smtClean="0"/>
              <a:t>Φυλή. </a:t>
            </a:r>
          </a:p>
          <a:p>
            <a:r>
              <a:rPr lang="el-GR" dirty="0" smtClean="0"/>
              <a:t>Φύλο (έμμηνος ρύση).</a:t>
            </a:r>
          </a:p>
          <a:p>
            <a:r>
              <a:rPr lang="el-GR" dirty="0" smtClean="0"/>
              <a:t>Διατροφή.</a:t>
            </a:r>
          </a:p>
          <a:p>
            <a:r>
              <a:rPr lang="el-GR" dirty="0" err="1" smtClean="0"/>
              <a:t>Υπερτριγλυκεριδαιμία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Κύηση.</a:t>
            </a:r>
          </a:p>
          <a:p>
            <a:r>
              <a:rPr lang="el-GR" dirty="0" smtClean="0"/>
              <a:t>Άσκηση.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4429953" y="1268760"/>
            <a:ext cx="4680520" cy="3137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Υψόμετρο.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Κάπνισμα.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Μέθη.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Φάρμακα.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Θερμοκρασία.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Βιορυθμός και κιρκαδιανός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ρυθμός. 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211960" y="1340768"/>
            <a:ext cx="0" cy="3456384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69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Σφάλματα μετρήσεων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 smtClean="0"/>
              <a:t>Συστηματικά </a:t>
            </a:r>
          </a:p>
          <a:p>
            <a:r>
              <a:rPr lang="el-GR" dirty="0" smtClean="0"/>
              <a:t>Όλες τις μετρήσεις και προσδιορίζονται. </a:t>
            </a:r>
          </a:p>
          <a:p>
            <a:r>
              <a:rPr lang="el-GR" dirty="0" smtClean="0"/>
              <a:t>Επηρεάζουν την αυθεντικότητα.</a:t>
            </a:r>
          </a:p>
          <a:p>
            <a:r>
              <a:rPr lang="el-GR" dirty="0" smtClean="0"/>
              <a:t>Σωστή η </a:t>
            </a:r>
            <a:r>
              <a:rPr lang="el-GR" dirty="0" err="1" smtClean="0"/>
              <a:t>επαναληψιμότητα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883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50</TotalTime>
  <Words>1550</Words>
  <Application>Microsoft Office PowerPoint</Application>
  <PresentationFormat>Προβολή στην οθόνη (4:3)</PresentationFormat>
  <Paragraphs>348</Paragraphs>
  <Slides>36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36</vt:i4>
      </vt:variant>
    </vt:vector>
  </HeadingPairs>
  <TitlesOfParts>
    <vt:vector size="38" baseType="lpstr">
      <vt:lpstr>template</vt:lpstr>
      <vt:lpstr>OC_template_updated</vt:lpstr>
      <vt:lpstr>Αιματολογία Ι (Θ)</vt:lpstr>
      <vt:lpstr>Παραπεμπτικά </vt:lpstr>
      <vt:lpstr>Αιμοληψία</vt:lpstr>
      <vt:lpstr>Γενική αίματος - EDTA</vt:lpstr>
      <vt:lpstr>Συγκέντρωση EDTA</vt:lpstr>
      <vt:lpstr>Μεταφορά και συντήρηση</vt:lpstr>
      <vt:lpstr>Αριθμητικές διαταραχές</vt:lpstr>
      <vt:lpstr>Επίδραση εξωτερικών παραγόντων</vt:lpstr>
      <vt:lpstr>Σφάλματα μετρήσεων</vt:lpstr>
      <vt:lpstr>Σφάλματα μετρήσεων 1/2</vt:lpstr>
      <vt:lpstr>Σφάλματα μετρήσεων 2/2</vt:lpstr>
      <vt:lpstr>Είδη σφαλμάτων ανάλογα με το χρόνο εμφάνισης</vt:lpstr>
      <vt:lpstr>Εντοπισμός σφάλματος</vt:lpstr>
      <vt:lpstr>Σφάλματα στην αιμοσφαιρίνη </vt:lpstr>
      <vt:lpstr>Σφάλματα στη μέτρηση RBCs</vt:lpstr>
      <vt:lpstr>Σφάλματα στον προσδιορισμό MCV </vt:lpstr>
      <vt:lpstr>Αιματοκρίτης και δείκτες</vt:lpstr>
      <vt:lpstr>Αιμοπετάλια </vt:lpstr>
      <vt:lpstr>Ψευδής θρομβοπενία</vt:lpstr>
      <vt:lpstr>Ψευδής θρομβοκυττάρωση</vt:lpstr>
      <vt:lpstr>Λευκά αιμοσφαίρια </vt:lpstr>
      <vt:lpstr>Συνήθεις περιπτώσεις 1/8 </vt:lpstr>
      <vt:lpstr>Συνήθεις περιπτώσεις 2/8 </vt:lpstr>
      <vt:lpstr>Συνήθεις περιπτώσεις 3/8 </vt:lpstr>
      <vt:lpstr>Συνήθεις περιπτώσεις 4/8 </vt:lpstr>
      <vt:lpstr>Συνήθεις περιπτώσεις 5/8 </vt:lpstr>
      <vt:lpstr>Συνήθεις περιπτώσεις 6/8 </vt:lpstr>
      <vt:lpstr>Συνήθεις περιπτώσεις 7/8 </vt:lpstr>
      <vt:lpstr>Συνήθεις περιπτώσεις 8/8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 - Θ</dc:title>
  <dc:creator>opencourses@teiath.gr</dc:creator>
  <cp:lastModifiedBy>fkaram2</cp:lastModifiedBy>
  <cp:revision>9</cp:revision>
  <dcterms:created xsi:type="dcterms:W3CDTF">2014-11-10T11:09:41Z</dcterms:created>
  <dcterms:modified xsi:type="dcterms:W3CDTF">2015-03-02T07:42:25Z</dcterms:modified>
</cp:coreProperties>
</file>