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27"/>
  </p:notesMasterIdLst>
  <p:handoutMasterIdLst>
    <p:handoutMasterId r:id="rId28"/>
  </p:handoutMasterIdLst>
  <p:sldIdLst>
    <p:sldId id="27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9" r:id="rId23"/>
    <p:sldId id="280" r:id="rId24"/>
    <p:sldId id="277" r:id="rId25"/>
    <p:sldId id="278"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61143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467544" y="1"/>
            <a:ext cx="8676456" cy="6857999"/>
          </a:xfrm>
          <a:prstGeom prst="roundRect">
            <a:avLst>
              <a:gd name="adj" fmla="val 28701"/>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ndParaRPr>
          </a:p>
        </p:txBody>
      </p:sp>
      <p:sp>
        <p:nvSpPr>
          <p:cNvPr id="7" name="Rectangle 5"/>
          <p:cNvSpPr/>
          <p:nvPr userDrawn="1"/>
        </p:nvSpPr>
        <p:spPr>
          <a:xfrm>
            <a:off x="467544" y="-22538"/>
            <a:ext cx="8706506"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41060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583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56578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06695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46685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37669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12509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8097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05135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3081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800701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Τεχνικές Λήψης Βιολογικών </a:t>
            </a:r>
            <a:r>
              <a:rPr kumimoji="0" lang="el-GR" sz="3600" b="1" i="0" u="none" strike="noStrike" kern="0" cap="none" spc="0" normalizeH="0" baseline="0" noProof="0" dirty="0" smtClean="0">
                <a:ln>
                  <a:noFill/>
                </a:ln>
                <a:solidFill>
                  <a:prstClr val="black"/>
                </a:solidFill>
                <a:effectLst/>
                <a:uLnTx/>
                <a:uFillTx/>
                <a:latin typeface="Calibri"/>
              </a:rPr>
              <a:t>Υλικών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7</a:t>
            </a:r>
            <a:r>
              <a:rPr lang="en-US" sz="2400" b="1" dirty="0" smtClean="0"/>
              <a:t> </a:t>
            </a:r>
            <a:r>
              <a:rPr lang="el-GR" sz="2400" dirty="0" smtClean="0"/>
              <a:t>:</a:t>
            </a:r>
            <a:r>
              <a:rPr lang="en-US" sz="2400" dirty="0" smtClean="0"/>
              <a:t> </a:t>
            </a:r>
            <a:r>
              <a:rPr lang="el-GR" sz="2400" dirty="0" smtClean="0"/>
              <a:t>Κόπρανα</a:t>
            </a:r>
            <a:endParaRPr lang="en-US" sz="2400" dirty="0" smtClean="0"/>
          </a:p>
          <a:p>
            <a:endParaRPr lang="en-US" sz="2400" dirty="0" smtClean="0"/>
          </a:p>
          <a:p>
            <a:r>
              <a:rPr lang="el-GR" sz="2400" dirty="0" smtClean="0"/>
              <a:t>Αναστάσιος Κριεμπάρδης</a:t>
            </a:r>
          </a:p>
          <a:p>
            <a:r>
              <a:rPr lang="el-GR" sz="2400" dirty="0" smtClean="0"/>
              <a:t>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Οδηγίες </a:t>
            </a:r>
            <a:endParaRPr lang="el-GR" dirty="0"/>
          </a:p>
        </p:txBody>
      </p:sp>
      <p:sp>
        <p:nvSpPr>
          <p:cNvPr id="6" name="Ορθογώνιο 5"/>
          <p:cNvSpPr/>
          <p:nvPr/>
        </p:nvSpPr>
        <p:spPr>
          <a:xfrm>
            <a:off x="755576" y="1341694"/>
            <a:ext cx="5400600" cy="1871282"/>
          </a:xfrm>
          <a:prstGeom prst="rect">
            <a:avLst/>
          </a:prstGeom>
        </p:spPr>
        <p:txBody>
          <a:bodyPr wrap="square">
            <a:spAutoFit/>
          </a:bodyPr>
          <a:lstStyle/>
          <a:p>
            <a:pPr marL="457200" lvl="0" indent="-457200" fontAlgn="auto">
              <a:lnSpc>
                <a:spcPct val="110000"/>
              </a:lnSpc>
              <a:spcBef>
                <a:spcPts val="1200"/>
              </a:spcBef>
              <a:spcAft>
                <a:spcPts val="0"/>
              </a:spcAft>
              <a:buClr>
                <a:srgbClr val="4BACC6">
                  <a:lumMod val="50000"/>
                </a:srgbClr>
              </a:buClr>
              <a:buSzPct val="110000"/>
              <a:buFont typeface="+mj-lt"/>
              <a:buAutoNum type="arabicPeriod"/>
            </a:pPr>
            <a:r>
              <a:rPr lang="el-GR" sz="2400" dirty="0">
                <a:solidFill>
                  <a:prstClr val="black"/>
                </a:solidFill>
                <a:latin typeface="Calibri"/>
              </a:rPr>
              <a:t>Αποστειρωμένα δοχεία συλλογής μίας χρήσης.</a:t>
            </a:r>
          </a:p>
          <a:p>
            <a:pPr marL="457200" lvl="0" indent="-457200" fontAlgn="auto">
              <a:lnSpc>
                <a:spcPct val="110000"/>
              </a:lnSpc>
              <a:spcBef>
                <a:spcPts val="1200"/>
              </a:spcBef>
              <a:spcAft>
                <a:spcPts val="0"/>
              </a:spcAft>
              <a:buClr>
                <a:srgbClr val="4BACC6">
                  <a:lumMod val="50000"/>
                </a:srgbClr>
              </a:buClr>
              <a:buSzPct val="110000"/>
              <a:buFont typeface="+mj-lt"/>
              <a:buAutoNum type="arabicPeriod"/>
            </a:pPr>
            <a:r>
              <a:rPr lang="el-GR" sz="2400" dirty="0">
                <a:solidFill>
                  <a:prstClr val="black"/>
                </a:solidFill>
                <a:latin typeface="Calibri"/>
              </a:rPr>
              <a:t>Στα δοχεία συλλογής δεν περιέχονται ούρα ή αίμα από έμμηνο ρύση.</a:t>
            </a:r>
          </a:p>
        </p:txBody>
      </p:sp>
      <p:sp>
        <p:nvSpPr>
          <p:cNvPr id="3" name="Θέση περιεχομένου 2"/>
          <p:cNvSpPr>
            <a:spLocks noGrp="1"/>
          </p:cNvSpPr>
          <p:nvPr>
            <p:ph idx="1"/>
          </p:nvPr>
        </p:nvSpPr>
        <p:spPr>
          <a:xfrm>
            <a:off x="755576" y="3356992"/>
            <a:ext cx="8280920" cy="3149900"/>
          </a:xfrm>
        </p:spPr>
        <p:txBody>
          <a:bodyPr>
            <a:normAutofit/>
          </a:bodyPr>
          <a:lstStyle/>
          <a:p>
            <a:pPr marL="457200" indent="-457200">
              <a:buFont typeface="+mj-lt"/>
              <a:buAutoNum type="arabicPeriod" startAt="3"/>
            </a:pPr>
            <a:r>
              <a:rPr lang="el-GR" dirty="0" smtClean="0"/>
              <a:t>Στο δοχείο συλλογής δεν πετιέται χαρτί τουαλέτας.</a:t>
            </a:r>
          </a:p>
          <a:p>
            <a:pPr marL="457200" indent="-457200">
              <a:buFont typeface="+mj-lt"/>
              <a:buAutoNum type="arabicPeriod" startAt="3"/>
            </a:pPr>
            <a:r>
              <a:rPr lang="el-GR" dirty="0" smtClean="0"/>
              <a:t>Στην περίπτωση καλλιέργειας κοπράνων το δείγμα φυλάσσεται στο ψυγείο συντήρησης καλά πωματισμένο.</a:t>
            </a:r>
          </a:p>
          <a:p>
            <a:pPr marL="457200" indent="-457200">
              <a:buFont typeface="+mj-lt"/>
              <a:buAutoNum type="arabicPeriod" startAt="3"/>
            </a:pPr>
            <a:r>
              <a:rPr lang="el-GR" dirty="0" smtClean="0"/>
              <a:t>Η αναλογία κοπράνων και συντηρητικού είναι 1:3.</a:t>
            </a:r>
          </a:p>
          <a:p>
            <a:pPr marL="457200" indent="-457200">
              <a:buFont typeface="+mj-lt"/>
              <a:buAutoNum type="arabicPeriod" startAt="3"/>
            </a:pPr>
            <a:r>
              <a:rPr lang="el-GR" dirty="0" smtClean="0"/>
              <a:t>Απαιτείται καλός καθαρισμός των χεριών και εξωτερικά του δοχείου με νερό και σαπούνι.</a:t>
            </a:r>
            <a:endParaRPr lang="el-GR" dirty="0"/>
          </a:p>
        </p:txBody>
      </p:sp>
      <p:pic>
        <p:nvPicPr>
          <p:cNvPr id="5" name="Picture 8" descr="Αποστειρωμένα δοχεία συλλογής μίας χρήση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942321"/>
            <a:ext cx="1853609" cy="24146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002108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Μακροσκοπική εξέταση κοπράνων</a:t>
            </a:r>
            <a:endParaRPr lang="el-GR" dirty="0"/>
          </a:p>
        </p:txBody>
      </p:sp>
      <p:sp>
        <p:nvSpPr>
          <p:cNvPr id="3" name="Θέση περιεχομένου 2"/>
          <p:cNvSpPr>
            <a:spLocks noGrp="1"/>
          </p:cNvSpPr>
          <p:nvPr>
            <p:ph idx="1"/>
          </p:nvPr>
        </p:nvSpPr>
        <p:spPr/>
        <p:txBody>
          <a:bodyPr/>
          <a:lstStyle/>
          <a:p>
            <a:r>
              <a:rPr lang="el-GR" dirty="0" smtClean="0"/>
              <a:t>Ελέγχεται:</a:t>
            </a:r>
          </a:p>
          <a:p>
            <a:pPr lvl="1"/>
            <a:r>
              <a:rPr lang="el-GR" dirty="0" smtClean="0"/>
              <a:t>Η χροιά.</a:t>
            </a:r>
          </a:p>
          <a:p>
            <a:pPr lvl="1"/>
            <a:r>
              <a:rPr lang="el-GR" dirty="0" smtClean="0"/>
              <a:t>Η σύσταση.</a:t>
            </a:r>
          </a:p>
          <a:p>
            <a:pPr lvl="1"/>
            <a:r>
              <a:rPr lang="el-GR" dirty="0" smtClean="0"/>
              <a:t>Η ποσότητα και οι τυχόν προσμίξεις βλένης, αίματος και αδρών άπεπτων υπολειμμάτων τροφών.</a:t>
            </a:r>
          </a:p>
          <a:p>
            <a:r>
              <a:rPr lang="el-GR" dirty="0" smtClean="0"/>
              <a:t>Σε παθολογικές περιπτώσεις παρατηρούνται άπεπτα υπολείμματα τροφών (κρέατος, αμύλου πατάτας, λίπους), βλένη, πύον ή αίμα, εντερόλιθοι, χολόλιθοι και εντερικά παράσιτα.</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2236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96944" cy="908720"/>
          </a:xfrm>
        </p:spPr>
        <p:txBody>
          <a:bodyPr>
            <a:normAutofit/>
          </a:bodyPr>
          <a:lstStyle/>
          <a:p>
            <a:r>
              <a:rPr lang="el-GR" dirty="0" smtClean="0">
                <a:solidFill>
                  <a:prstClr val="black"/>
                </a:solidFill>
              </a:rPr>
              <a:t>Μικροσκοπική </a:t>
            </a:r>
            <a:r>
              <a:rPr lang="el-GR" dirty="0">
                <a:solidFill>
                  <a:prstClr val="black"/>
                </a:solidFill>
              </a:rPr>
              <a:t>εξέταση </a:t>
            </a:r>
            <a:r>
              <a:rPr lang="el-GR" dirty="0" smtClean="0">
                <a:solidFill>
                  <a:prstClr val="black"/>
                </a:solidFill>
              </a:rPr>
              <a:t>κοπράνων</a:t>
            </a:r>
            <a:r>
              <a:rPr lang="en-US" dirty="0" smtClean="0">
                <a:solidFill>
                  <a:prstClr val="black"/>
                </a:solidFill>
              </a:rPr>
              <a:t> </a:t>
            </a:r>
            <a:r>
              <a:rPr lang="en-US" sz="3200" b="0" dirty="0" smtClean="0">
                <a:solidFill>
                  <a:prstClr val="black"/>
                </a:solidFill>
              </a:rPr>
              <a:t>1/2</a:t>
            </a:r>
            <a:endParaRPr lang="el-GR" sz="3200" b="0" dirty="0"/>
          </a:p>
        </p:txBody>
      </p:sp>
      <p:sp>
        <p:nvSpPr>
          <p:cNvPr id="3" name="Θέση περιεχομένου 2"/>
          <p:cNvSpPr>
            <a:spLocks noGrp="1"/>
          </p:cNvSpPr>
          <p:nvPr>
            <p:ph idx="1"/>
          </p:nvPr>
        </p:nvSpPr>
        <p:spPr/>
        <p:txBody>
          <a:bodyPr/>
          <a:lstStyle/>
          <a:p>
            <a:r>
              <a:rPr lang="el-GR" dirty="0" smtClean="0"/>
              <a:t>Γίνεται σε παρασκευάσματα από πρόσφατα κόπρανα.</a:t>
            </a:r>
          </a:p>
          <a:p>
            <a:r>
              <a:rPr lang="el-GR" dirty="0" smtClean="0"/>
              <a:t>Ετοιμάζονται τέσσερα παρασκευάσματα</a:t>
            </a:r>
          </a:p>
          <a:p>
            <a:pPr lvl="1"/>
            <a:r>
              <a:rPr lang="el-GR" dirty="0" smtClean="0"/>
              <a:t>Απλό νωπό παρασκεύασμα.</a:t>
            </a:r>
          </a:p>
          <a:p>
            <a:pPr lvl="1"/>
            <a:r>
              <a:rPr lang="el-GR" dirty="0" smtClean="0"/>
              <a:t>Ένα στο οποίο ρίχνονται 2-3 σταγόνες διαλύματος </a:t>
            </a:r>
            <a:r>
              <a:rPr lang="en-US" dirty="0" smtClean="0"/>
              <a:t>Lugol</a:t>
            </a:r>
            <a:r>
              <a:rPr lang="el-GR" dirty="0" smtClean="0"/>
              <a:t> (διαχωρίζονται τα κοκκία αμύλου από τα κοκκιωδή μικρόβια).</a:t>
            </a:r>
          </a:p>
          <a:p>
            <a:pPr lvl="1"/>
            <a:r>
              <a:rPr lang="el-GR" dirty="0" smtClean="0"/>
              <a:t>Ένα στο οποίο ρίχνονται 2-3 σταγόνες οξικού οξέως 3%.</a:t>
            </a:r>
          </a:p>
          <a:p>
            <a:pPr lvl="1"/>
            <a:r>
              <a:rPr lang="el-GR" dirty="0" smtClean="0"/>
              <a:t>Τέλος ένα στο οποίο προστίθενται 2-3 σταγόνες κεκορεσμένου αλκοολικού διαλύματος</a:t>
            </a:r>
            <a:r>
              <a:rPr lang="en-US" dirty="0" smtClean="0"/>
              <a:t> Sudan III.</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53605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96944" cy="908720"/>
          </a:xfrm>
        </p:spPr>
        <p:txBody>
          <a:bodyPr>
            <a:normAutofit/>
          </a:bodyPr>
          <a:lstStyle/>
          <a:p>
            <a:r>
              <a:rPr lang="el-GR" dirty="0" smtClean="0">
                <a:solidFill>
                  <a:prstClr val="black"/>
                </a:solidFill>
              </a:rPr>
              <a:t>Μικροσκοπική </a:t>
            </a:r>
            <a:r>
              <a:rPr lang="el-GR" dirty="0">
                <a:solidFill>
                  <a:prstClr val="black"/>
                </a:solidFill>
              </a:rPr>
              <a:t>εξέταση </a:t>
            </a:r>
            <a:r>
              <a:rPr lang="el-GR" dirty="0" smtClean="0">
                <a:solidFill>
                  <a:prstClr val="black"/>
                </a:solidFill>
              </a:rPr>
              <a:t>κοπράνων</a:t>
            </a:r>
            <a:r>
              <a:rPr lang="en-US" dirty="0" smtClean="0">
                <a:solidFill>
                  <a:prstClr val="black"/>
                </a:solidFill>
              </a:rPr>
              <a:t> </a:t>
            </a:r>
            <a:r>
              <a:rPr lang="el-GR" sz="3200" b="0" dirty="0">
                <a:solidFill>
                  <a:prstClr val="black"/>
                </a:solidFill>
              </a:rPr>
              <a:t>2</a:t>
            </a:r>
            <a:r>
              <a:rPr lang="en-US" sz="3200" b="0" dirty="0" smtClean="0">
                <a:solidFill>
                  <a:prstClr val="black"/>
                </a:solidFill>
              </a:rPr>
              <a:t>/2</a:t>
            </a:r>
            <a:endParaRPr lang="el-GR" sz="3200" b="0" dirty="0"/>
          </a:p>
        </p:txBody>
      </p:sp>
      <p:sp>
        <p:nvSpPr>
          <p:cNvPr id="3" name="Θέση περιεχομένου 2"/>
          <p:cNvSpPr>
            <a:spLocks noGrp="1"/>
          </p:cNvSpPr>
          <p:nvPr>
            <p:ph idx="1"/>
          </p:nvPr>
        </p:nvSpPr>
        <p:spPr/>
        <p:txBody>
          <a:bodyPr/>
          <a:lstStyle/>
          <a:p>
            <a:r>
              <a:rPr lang="el-GR" dirty="0" smtClean="0"/>
              <a:t>Αναζητούνται:</a:t>
            </a:r>
          </a:p>
          <a:p>
            <a:pPr lvl="1"/>
            <a:r>
              <a:rPr lang="el-GR" dirty="0" smtClean="0"/>
              <a:t>Προϊόντα πεπτικών διαταραχών.</a:t>
            </a:r>
          </a:p>
          <a:p>
            <a:pPr lvl="1"/>
            <a:r>
              <a:rPr lang="el-GR" dirty="0" smtClean="0"/>
              <a:t>Παθολογικά προϊόντα του εντερικού βλεννογόνου.</a:t>
            </a:r>
          </a:p>
          <a:p>
            <a:pPr lvl="1"/>
            <a:r>
              <a:rPr lang="el-GR" dirty="0" smtClean="0"/>
              <a:t>Εντερικά παράσιτα.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81547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Προϊόντα διαταραχών της πέψης</a:t>
            </a:r>
            <a:endParaRPr lang="el-GR" dirty="0"/>
          </a:p>
        </p:txBody>
      </p:sp>
      <p:sp>
        <p:nvSpPr>
          <p:cNvPr id="3" name="Θέση περιεχομένου 2"/>
          <p:cNvSpPr>
            <a:spLocks noGrp="1"/>
          </p:cNvSpPr>
          <p:nvPr>
            <p:ph idx="1"/>
          </p:nvPr>
        </p:nvSpPr>
        <p:spPr/>
        <p:txBody>
          <a:bodyPr/>
          <a:lstStyle/>
          <a:p>
            <a:r>
              <a:rPr lang="el-GR" dirty="0" smtClean="0"/>
              <a:t>Υπολείμματα μυϊκών ινών</a:t>
            </a:r>
          </a:p>
          <a:p>
            <a:r>
              <a:rPr lang="el-GR" dirty="0" smtClean="0"/>
              <a:t>Υπολείμματα ινών συνδετικού ιστού.</a:t>
            </a:r>
          </a:p>
          <a:p>
            <a:r>
              <a:rPr lang="el-GR" dirty="0" smtClean="0"/>
              <a:t>Μεμονωμένοι αμυλόκοκκοι.</a:t>
            </a:r>
          </a:p>
          <a:p>
            <a:r>
              <a:rPr lang="el-GR" dirty="0" smtClean="0"/>
              <a:t>Το λίπος.</a:t>
            </a:r>
          </a:p>
          <a:p>
            <a:r>
              <a:rPr lang="el-GR" dirty="0" smtClean="0"/>
              <a:t>Οι κρύσταλλοι των λιπαρών οξέων.</a:t>
            </a:r>
          </a:p>
          <a:p>
            <a:r>
              <a:rPr lang="el-GR" dirty="0" smtClean="0"/>
              <a:t>Η κυτταρίνη (άπεπτες φυτικές 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604455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96944" cy="1008112"/>
          </a:xfrm>
        </p:spPr>
        <p:txBody>
          <a:bodyPr>
            <a:noAutofit/>
          </a:bodyPr>
          <a:lstStyle/>
          <a:p>
            <a:r>
              <a:rPr lang="el-GR" dirty="0" smtClean="0"/>
              <a:t>Παθολογικά προϊόντα </a:t>
            </a:r>
            <a:br>
              <a:rPr lang="el-GR" dirty="0" smtClean="0"/>
            </a:br>
            <a:r>
              <a:rPr lang="el-GR" dirty="0" smtClean="0"/>
              <a:t>εντερικού τοιχώματος</a:t>
            </a:r>
            <a:endParaRPr lang="el-GR" dirty="0"/>
          </a:p>
        </p:txBody>
      </p:sp>
      <p:sp>
        <p:nvSpPr>
          <p:cNvPr id="3" name="Θέση περιεχομένου 2"/>
          <p:cNvSpPr>
            <a:spLocks noGrp="1"/>
          </p:cNvSpPr>
          <p:nvPr>
            <p:ph idx="1"/>
          </p:nvPr>
        </p:nvSpPr>
        <p:spPr>
          <a:xfrm>
            <a:off x="611560" y="1484784"/>
            <a:ext cx="8075240" cy="2520280"/>
          </a:xfrm>
        </p:spPr>
        <p:txBody>
          <a:bodyPr/>
          <a:lstStyle/>
          <a:p>
            <a:r>
              <a:rPr lang="el-GR" dirty="0" smtClean="0"/>
              <a:t>Η βλένη.</a:t>
            </a:r>
          </a:p>
          <a:p>
            <a:r>
              <a:rPr lang="el-GR" dirty="0" smtClean="0"/>
              <a:t>Τα επιθηλιακά κύτταρα.</a:t>
            </a:r>
          </a:p>
          <a:p>
            <a:r>
              <a:rPr lang="el-GR" dirty="0" smtClean="0"/>
              <a:t>Τα λευκοκύτταρα.</a:t>
            </a:r>
          </a:p>
          <a:p>
            <a:r>
              <a:rPr lang="el-GR" dirty="0" smtClean="0"/>
              <a:t>Τα ερυθρά αιμοσφαίρια.</a:t>
            </a:r>
            <a:endParaRPr lang="el-GR" dirty="0"/>
          </a:p>
        </p:txBody>
      </p:sp>
      <p:sp>
        <p:nvSpPr>
          <p:cNvPr id="5" name="TextBox 4"/>
          <p:cNvSpPr txBox="1"/>
          <p:nvPr/>
        </p:nvSpPr>
        <p:spPr>
          <a:xfrm>
            <a:off x="1115616" y="4172887"/>
            <a:ext cx="7488832" cy="1200329"/>
          </a:xfrm>
          <a:prstGeom prst="rect">
            <a:avLst/>
          </a:prstGeom>
          <a:noFill/>
          <a:ln w="19050">
            <a:solidFill>
              <a:schemeClr val="accent5">
                <a:lumMod val="50000"/>
              </a:schemeClr>
            </a:solidFill>
          </a:ln>
        </p:spPr>
        <p:txBody>
          <a:bodyPr wrap="square" rtlCol="0">
            <a:spAutoFit/>
          </a:bodyPr>
          <a:lstStyle/>
          <a:p>
            <a:pPr marL="285750" indent="-285750">
              <a:buClr>
                <a:schemeClr val="accent5">
                  <a:lumMod val="50000"/>
                </a:schemeClr>
              </a:buClr>
              <a:buFont typeface="Wingdings" panose="05000000000000000000" pitchFamily="2" charset="2"/>
              <a:buChar char="ü"/>
            </a:pPr>
            <a:r>
              <a:rPr lang="el-GR" sz="2400" dirty="0" smtClean="0">
                <a:latin typeface="+mn-lt"/>
              </a:rPr>
              <a:t>Η καλλιέργεια κοπράνων γίνεται για την ανίχνευση παρασίτων, βακτηριδίων και γενικά μικροοργανισμών που προκαλούν εντερική νόσο.</a:t>
            </a:r>
            <a:endParaRPr lang="el-GR" sz="24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193638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Αναστάσιος Κριεμπάρδης 2014. Αναστάσιος Κριεμπάρδης. «Τεχνικές λήψης βιολογικών </a:t>
            </a:r>
            <a:r>
              <a:rPr lang="el-GR" sz="2000" dirty="0" smtClean="0"/>
              <a:t>υλικών (Θ). </a:t>
            </a:r>
            <a:r>
              <a:rPr lang="el-GR" sz="2000" dirty="0" smtClean="0"/>
              <a:t>Ενότητα 7</a:t>
            </a:r>
            <a:r>
              <a:rPr lang="en-US" sz="2000" dirty="0" smtClean="0"/>
              <a:t>:</a:t>
            </a:r>
            <a:r>
              <a:rPr lang="el-GR" sz="2000" dirty="0" smtClean="0"/>
              <a:t> Κόπρανα».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31238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Σύσταση κοπράνων</a:t>
            </a:r>
            <a:endParaRPr lang="el-GR" dirty="0"/>
          </a:p>
        </p:txBody>
      </p:sp>
      <p:sp>
        <p:nvSpPr>
          <p:cNvPr id="3" name="Θέση περιεχομένου 2"/>
          <p:cNvSpPr>
            <a:spLocks noGrp="1"/>
          </p:cNvSpPr>
          <p:nvPr>
            <p:ph idx="1"/>
          </p:nvPr>
        </p:nvSpPr>
        <p:spPr/>
        <p:txBody>
          <a:bodyPr/>
          <a:lstStyle/>
          <a:p>
            <a:r>
              <a:rPr lang="el-GR" dirty="0" smtClean="0"/>
              <a:t>Άπεπτο υπόλειμμα τροφών.</a:t>
            </a:r>
          </a:p>
          <a:p>
            <a:r>
              <a:rPr lang="el-GR" dirty="0" smtClean="0"/>
              <a:t>Χολή.</a:t>
            </a:r>
          </a:p>
          <a:p>
            <a:r>
              <a:rPr lang="el-GR" dirty="0" smtClean="0"/>
              <a:t>Εντερικές εκκρίσεις συμπεριλαμβανόμενης της βλένης.</a:t>
            </a:r>
          </a:p>
          <a:p>
            <a:r>
              <a:rPr lang="el-GR" dirty="0" smtClean="0"/>
              <a:t>Λευκά αιμοσφαίρια.</a:t>
            </a:r>
          </a:p>
          <a:p>
            <a:r>
              <a:rPr lang="el-GR" dirty="0" smtClean="0"/>
              <a:t>Επιθηλάκια κύτταρα.</a:t>
            </a:r>
          </a:p>
          <a:p>
            <a:r>
              <a:rPr lang="el-GR" dirty="0" smtClean="0"/>
              <a:t>Μεγάλος αριθμός μικροβίων της φυσιολογικής χλωρίδας του εντέρου.</a:t>
            </a:r>
          </a:p>
          <a:p>
            <a:r>
              <a:rPr lang="el-GR" dirty="0" smtClean="0"/>
              <a:t>Ανόργανα συστατικά κυρίως ασβέστιο και κάλιο.</a:t>
            </a:r>
          </a:p>
          <a:p>
            <a:r>
              <a:rPr lang="el-GR" dirty="0" smtClean="0"/>
              <a:t>Μικρός αριθμός άπεπτων τροφών.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899390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1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στη παρασιτολογία</a:t>
            </a:r>
            <a:endParaRPr lang="el-GR" dirty="0"/>
          </a:p>
        </p:txBody>
      </p:sp>
      <p:sp>
        <p:nvSpPr>
          <p:cNvPr id="3" name="Θέση περιεχομένου 2"/>
          <p:cNvSpPr>
            <a:spLocks noGrp="1"/>
          </p:cNvSpPr>
          <p:nvPr>
            <p:ph idx="1"/>
          </p:nvPr>
        </p:nvSpPr>
        <p:spPr>
          <a:xfrm>
            <a:off x="611560" y="1268760"/>
            <a:ext cx="8532440" cy="4968552"/>
          </a:xfrm>
        </p:spPr>
        <p:txBody>
          <a:bodyPr/>
          <a:lstStyle/>
          <a:p>
            <a:pPr marL="0" indent="0">
              <a:buNone/>
            </a:pPr>
            <a:r>
              <a:rPr lang="el-GR" b="1" dirty="0" smtClean="0"/>
              <a:t>Παράσιτο </a:t>
            </a:r>
            <a:r>
              <a:rPr lang="el-GR" dirty="0" smtClean="0"/>
              <a:t>είναι μικροοργανισμός που ζει εντός άλλου οργανισμού, τρέφεται από αυτόν και προκαλεί βλάβες.</a:t>
            </a:r>
          </a:p>
          <a:p>
            <a:r>
              <a:rPr lang="el-GR" dirty="0" smtClean="0"/>
              <a:t>Η γενική εξέταση κοπράνων περιλαμβάνει την :</a:t>
            </a:r>
          </a:p>
          <a:p>
            <a:pPr lvl="1"/>
            <a:r>
              <a:rPr lang="el-GR" dirty="0" smtClean="0"/>
              <a:t>Μακροσκοπική εξέταση.</a:t>
            </a:r>
          </a:p>
          <a:p>
            <a:pPr lvl="1"/>
            <a:r>
              <a:rPr lang="el-GR" dirty="0" smtClean="0"/>
              <a:t>Μικροσκοπική εξέταση.</a:t>
            </a:r>
          </a:p>
          <a:p>
            <a:pPr lvl="1"/>
            <a:r>
              <a:rPr lang="el-GR" dirty="0" smtClean="0"/>
              <a:t>Χημική εξέταση.</a:t>
            </a:r>
          </a:p>
          <a:p>
            <a:pPr lvl="1"/>
            <a:r>
              <a:rPr lang="el-GR" dirty="0" smtClean="0"/>
              <a:t>Καλλιέργεια ή ιολογική εξέταση.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64192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Συλλογή κοπράνων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smtClean="0"/>
              <a:t>Τα κόπρανα μίας κένωσης.</a:t>
            </a:r>
          </a:p>
          <a:p>
            <a:r>
              <a:rPr lang="el-GR" dirty="0" smtClean="0"/>
              <a:t>Η συλλογή κοπράνων 24ωρου.</a:t>
            </a:r>
          </a:p>
          <a:p>
            <a:r>
              <a:rPr lang="el-GR" dirty="0" smtClean="0"/>
              <a:t>Κόπρανα μετά από λήψη αλατούχου καθαρτικού.</a:t>
            </a:r>
          </a:p>
          <a:p>
            <a:pPr marL="0" indent="0">
              <a:buNone/>
            </a:pPr>
            <a:r>
              <a:rPr lang="el-GR" dirty="0" smtClean="0"/>
              <a:t>Επιπλέον :</a:t>
            </a:r>
          </a:p>
          <a:p>
            <a:pPr marL="457200" indent="-457200">
              <a:buFont typeface="+mj-lt"/>
              <a:buAutoNum type="arabicPeriod"/>
            </a:pPr>
            <a:r>
              <a:rPr lang="el-GR" dirty="0" smtClean="0"/>
              <a:t>Στα κόπρανα μίας κένωσης συνιστάται να συλλεχθεί η πρώτη πρωινή κένωση </a:t>
            </a:r>
            <a:r>
              <a:rPr lang="el-GR" dirty="0" smtClean="0">
                <a:sym typeface="Wingdings" panose="05000000000000000000" pitchFamily="2" charset="2"/>
              </a:rPr>
              <a:t>για καλλιέργεια κοπράνων, διερεύνηση κύστεων, ωαρίων ή και σκωλήκων.</a:t>
            </a:r>
          </a:p>
          <a:p>
            <a:pPr marL="457200" indent="-457200">
              <a:buFont typeface="+mj-lt"/>
              <a:buAutoNum type="arabicPeriod"/>
            </a:pPr>
            <a:r>
              <a:rPr lang="el-GR" dirty="0" smtClean="0">
                <a:sym typeface="Wingdings" panose="05000000000000000000" pitchFamily="2" charset="2"/>
              </a:rPr>
              <a:t>Με τα κόπρανα 24ωρου ανιχνεύεται η λίπαση ή άλλα παγκρεατικά ένζυμα.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39643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Συλλογή κοπράνων </a:t>
            </a:r>
            <a:r>
              <a:rPr lang="el-GR" sz="3200" b="0" dirty="0">
                <a:solidFill>
                  <a:prstClr val="black"/>
                </a:solidFill>
              </a:rPr>
              <a:t>2</a:t>
            </a:r>
            <a:r>
              <a:rPr lang="el-GR" sz="3200" b="0" dirty="0" smtClean="0">
                <a:solidFill>
                  <a:prstClr val="black"/>
                </a:solidFill>
              </a:rPr>
              <a:t>/3</a:t>
            </a:r>
            <a:endParaRPr lang="el-GR" dirty="0"/>
          </a:p>
        </p:txBody>
      </p:sp>
      <p:sp>
        <p:nvSpPr>
          <p:cNvPr id="3" name="Θέση περιεχομένου 2"/>
          <p:cNvSpPr>
            <a:spLocks noGrp="1"/>
          </p:cNvSpPr>
          <p:nvPr>
            <p:ph idx="1"/>
          </p:nvPr>
        </p:nvSpPr>
        <p:spPr>
          <a:xfrm>
            <a:off x="611560" y="1268760"/>
            <a:ext cx="8075240" cy="4680520"/>
          </a:xfrm>
        </p:spPr>
        <p:txBody>
          <a:bodyPr/>
          <a:lstStyle/>
          <a:p>
            <a:pPr marL="457200" indent="-457200">
              <a:buFont typeface="+mj-lt"/>
              <a:buAutoNum type="arabicPeriod" startAt="3"/>
            </a:pPr>
            <a:r>
              <a:rPr lang="el-GR" dirty="0" smtClean="0"/>
              <a:t>Η παρασιτολογική εξέταση κοπράνων εκτελείται σε δείγμα κοπράνων ύστερα από λήψη καθαρτικού επειδή πολλά παράσιτα είναι προσηλωμένα στο τοίχωμα του εντέρου και δεν αποβάλλονται με τις συνήθεις </a:t>
            </a:r>
            <a:r>
              <a:rPr lang="el-GR" dirty="0"/>
              <a:t>κενώσεις. Η συλλογή </a:t>
            </a:r>
            <a:r>
              <a:rPr lang="el-GR" dirty="0" smtClean="0"/>
              <a:t>γίνεται </a:t>
            </a:r>
            <a:r>
              <a:rPr lang="el-GR" dirty="0"/>
              <a:t>σε αποστειρωμένα δοχεία με καπάκι και πάνω σημειώνεται ο αριθμός κένωσης. Μεταφέρεται άμεσα στο εργαστήριο ή φυλάσσεται σε επωαστικό κλίβανο (37οC για 3-5 ώρες) ή σε ψυγείο(4οC).</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20747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Συλλογή κοπράνων </a:t>
            </a:r>
            <a:r>
              <a:rPr lang="el-GR" sz="3200" b="0" dirty="0" smtClean="0">
                <a:solidFill>
                  <a:prstClr val="black"/>
                </a:solidFill>
              </a:rPr>
              <a:t>3/3</a:t>
            </a:r>
            <a:endParaRPr lang="el-GR" dirty="0"/>
          </a:p>
        </p:txBody>
      </p:sp>
      <p:sp>
        <p:nvSpPr>
          <p:cNvPr id="3" name="Θέση περιεχομένου 2"/>
          <p:cNvSpPr>
            <a:spLocks noGrp="1"/>
          </p:cNvSpPr>
          <p:nvPr>
            <p:ph idx="1"/>
          </p:nvPr>
        </p:nvSpPr>
        <p:spPr>
          <a:xfrm>
            <a:off x="611560" y="1268760"/>
            <a:ext cx="8532440" cy="4968552"/>
          </a:xfrm>
        </p:spPr>
        <p:txBody>
          <a:bodyPr/>
          <a:lstStyle/>
          <a:p>
            <a:pPr marL="457200" indent="-457200">
              <a:buFont typeface="+mj-lt"/>
              <a:buAutoNum type="arabicPeriod" startAt="4"/>
            </a:pPr>
            <a:r>
              <a:rPr lang="el-GR" dirty="0" smtClean="0"/>
              <a:t>Με το πρωκτικό επίχρισμα ανιχνεύονται συνήθως οι οξύουροι. Λαμβάνεται με βαμβακοφόρο στειλεό, με τη μέθοδο της κολλητικής ταινίας και με τη μέθοδο </a:t>
            </a:r>
            <a:r>
              <a:rPr lang="en-US" dirty="0" smtClean="0"/>
              <a:t>Gevon.</a:t>
            </a:r>
            <a:endParaRPr lang="el-GR" dirty="0" smtClean="0"/>
          </a:p>
          <a:p>
            <a:pPr marL="457200" indent="-457200">
              <a:buFont typeface="+mj-lt"/>
              <a:buAutoNum type="arabicPeriod" startAt="4"/>
            </a:pPr>
            <a:r>
              <a:rPr lang="el-GR" dirty="0" smtClean="0"/>
              <a:t>Το ορθρικό επίχρισμα είναι χρήσιμο για την ανεύρεση μεταζώων ή και προγλωτίδων ταινιών. Λαμβάνεται με βαμβακοφόρο στειλεό</a:t>
            </a:r>
            <a:r>
              <a:rPr lang="en-US" dirty="0" smtClean="0"/>
              <a:t>, </a:t>
            </a:r>
            <a:r>
              <a:rPr lang="el-GR" dirty="0" smtClean="0"/>
              <a:t>με γυάλινη ράβδο με κοίλο το κάτω άκρο και με ορθοσκόπιο.</a:t>
            </a:r>
          </a:p>
          <a:p>
            <a:pPr marL="457200" indent="-457200">
              <a:buFont typeface="+mj-lt"/>
              <a:buAutoNum type="arabicPeriod" startAt="4"/>
            </a:pPr>
            <a:r>
              <a:rPr lang="el-GR" dirty="0" smtClean="0"/>
              <a:t>Το σιγμοειδικό επίχρισμα χρησιμοποιείται για τη διάγνωση της αμοιβαδικής δυσεντερίας. Λαμβάνεται με σιγμοειδοδκόπιο από το τμήμα του παχέως εντέρου (σιγμοειδές).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50991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Αντιδραστήρια συντήρησης και αποστολής κοπράνων</a:t>
            </a:r>
            <a:endParaRPr lang="el-GR" dirty="0"/>
          </a:p>
        </p:txBody>
      </p:sp>
      <p:sp>
        <p:nvSpPr>
          <p:cNvPr id="3" name="Θέση περιεχομένου 2"/>
          <p:cNvSpPr>
            <a:spLocks noGrp="1"/>
          </p:cNvSpPr>
          <p:nvPr>
            <p:ph idx="1"/>
          </p:nvPr>
        </p:nvSpPr>
        <p:spPr>
          <a:xfrm>
            <a:off x="611560" y="1484784"/>
            <a:ext cx="8075240" cy="4752528"/>
          </a:xfrm>
        </p:spPr>
        <p:txBody>
          <a:bodyPr/>
          <a:lstStyle/>
          <a:p>
            <a:r>
              <a:rPr lang="el-GR" dirty="0" smtClean="0"/>
              <a:t>Τα κύρια συντηρητικά είναι :</a:t>
            </a:r>
          </a:p>
          <a:p>
            <a:pPr lvl="1"/>
            <a:r>
              <a:rPr lang="el-GR" dirty="0" smtClean="0"/>
              <a:t>Διάλυμα χλωριούχου καλίου και γλυκερίνης.</a:t>
            </a:r>
          </a:p>
          <a:p>
            <a:pPr lvl="1"/>
            <a:r>
              <a:rPr lang="el-GR" dirty="0" smtClean="0"/>
              <a:t>Υδατικό διάλυμα φορμόλης 10%.</a:t>
            </a:r>
          </a:p>
          <a:p>
            <a:pPr lvl="1"/>
            <a:r>
              <a:rPr lang="el-GR" dirty="0" smtClean="0"/>
              <a:t>Το διάλυμα μερθειολικής ιωδιούχου φορμαλδεΰδης (</a:t>
            </a:r>
            <a:r>
              <a:rPr lang="en-US" dirty="0" smtClean="0"/>
              <a:t>M.I.F.)</a:t>
            </a:r>
            <a:r>
              <a:rPr lang="el-GR" dirty="0" smtClean="0"/>
              <a:t> και το </a:t>
            </a:r>
            <a:r>
              <a:rPr lang="en-US" dirty="0" smtClean="0"/>
              <a:t>P.V.A.(Polyvnyl Alcohol).</a:t>
            </a:r>
          </a:p>
          <a:p>
            <a:r>
              <a:rPr lang="el-GR" dirty="0" smtClean="0"/>
              <a:t>Συνήθως μικρός όγκος κοπράνων 2-3</a:t>
            </a:r>
            <a:r>
              <a:rPr lang="en-US" dirty="0" smtClean="0"/>
              <a:t>gr</a:t>
            </a:r>
            <a:r>
              <a:rPr lang="el-GR" dirty="0" smtClean="0"/>
              <a:t> τίθεται σε μικρό πλαστικό δοχείο και προστίθεται το υγρό μεταφοράς και συντήρησης.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450447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επαγρύπνηση</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smtClean="0"/>
              <a:t>Αρκετές ημέρες πριν, ο ασθενής αποφεύγει τη χρήση αντιβιοτικών, αντιδιαρροϊκών ουσιών, σιδήρου, μαγνησίου, ελαιωδών σκευασμάτων και γενικά ουσιών που παραμένουν για μεγάλο χρονικό διάστημα στο έντερο. Αυτά τα φάρμακα και οι ουσίες επηρεάζουν τα παράσιτα ή δυσκολεύουν την μικροσκόπηση.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61342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Διατροφή </a:t>
            </a:r>
            <a:endParaRPr lang="el-GR" dirty="0"/>
          </a:p>
        </p:txBody>
      </p:sp>
      <p:sp>
        <p:nvSpPr>
          <p:cNvPr id="3" name="Θέση περιεχομένου 2"/>
          <p:cNvSpPr>
            <a:spLocks noGrp="1"/>
          </p:cNvSpPr>
          <p:nvPr>
            <p:ph idx="1"/>
          </p:nvPr>
        </p:nvSpPr>
        <p:spPr>
          <a:xfrm>
            <a:off x="755576" y="1268760"/>
            <a:ext cx="8208912" cy="4968552"/>
          </a:xfrm>
        </p:spPr>
        <p:txBody>
          <a:bodyPr/>
          <a:lstStyle/>
          <a:p>
            <a:r>
              <a:rPr lang="el-GR" dirty="0" smtClean="0"/>
              <a:t>Δύο μέρες πριν τη λήψη των κοπράνων συνιστάται ειδικό διαιτολόγιο.</a:t>
            </a:r>
          </a:p>
          <a:p>
            <a:pPr marL="457200" indent="-457200">
              <a:buFont typeface="+mj-lt"/>
              <a:buAutoNum type="arabicPeriod"/>
            </a:pPr>
            <a:r>
              <a:rPr lang="el-GR" b="1" dirty="0" smtClean="0"/>
              <a:t>Πρωινό: </a:t>
            </a:r>
            <a:r>
              <a:rPr lang="el-GR" dirty="0" smtClean="0"/>
              <a:t>Ένα ποτήρι γάλα ή τσάι ή κακάο. Μια φέτα ψωμί με βούτυρο ή ένα «μελάτο» αβγό (αντί το βούτυρο).</a:t>
            </a:r>
          </a:p>
          <a:p>
            <a:pPr marL="457200" indent="-457200">
              <a:buFont typeface="+mj-lt"/>
              <a:buAutoNum type="arabicPeriod"/>
            </a:pPr>
            <a:r>
              <a:rPr lang="el-GR" b="1" dirty="0" smtClean="0"/>
              <a:t>Δεκατιανό: </a:t>
            </a:r>
            <a:r>
              <a:rPr lang="el-GR" dirty="0" smtClean="0"/>
              <a:t>Ένα ποτήρι γάλα με δημητριακά.</a:t>
            </a:r>
          </a:p>
          <a:p>
            <a:pPr marL="457200" indent="-457200">
              <a:buFont typeface="+mj-lt"/>
              <a:buAutoNum type="arabicPeriod"/>
            </a:pPr>
            <a:r>
              <a:rPr lang="el-GR" b="1" dirty="0" smtClean="0"/>
              <a:t>Μεσημεριανό: </a:t>
            </a:r>
            <a:r>
              <a:rPr lang="el-GR" dirty="0" smtClean="0"/>
              <a:t>Μπιφτέκια από βοδινό κιμά</a:t>
            </a:r>
            <a:r>
              <a:rPr lang="en-US" dirty="0" smtClean="0"/>
              <a:t> </a:t>
            </a:r>
            <a:r>
              <a:rPr lang="el-GR" dirty="0" smtClean="0"/>
              <a:t>(250</a:t>
            </a:r>
            <a:r>
              <a:rPr lang="en-US" dirty="0" smtClean="0"/>
              <a:t>gr) </a:t>
            </a:r>
            <a:r>
              <a:rPr lang="el-GR" dirty="0" smtClean="0"/>
              <a:t>με βούτυρο και πουρέ.</a:t>
            </a:r>
          </a:p>
          <a:p>
            <a:pPr marL="457200" indent="-457200">
              <a:buFont typeface="+mj-lt"/>
              <a:buAutoNum type="arabicPeriod"/>
            </a:pPr>
            <a:r>
              <a:rPr lang="el-GR" b="1" dirty="0" smtClean="0"/>
              <a:t>Απογευματινό: </a:t>
            </a:r>
            <a:r>
              <a:rPr lang="el-GR" dirty="0" smtClean="0"/>
              <a:t>Όπως το πρωινό (χωρίς αβγό).</a:t>
            </a:r>
          </a:p>
          <a:p>
            <a:pPr marL="457200" indent="-457200">
              <a:buFont typeface="+mj-lt"/>
              <a:buAutoNum type="arabicPeriod"/>
            </a:pPr>
            <a:r>
              <a:rPr lang="el-GR" b="1" dirty="0" smtClean="0"/>
              <a:t>Δείπνο: </a:t>
            </a:r>
            <a:r>
              <a:rPr lang="el-GR" dirty="0" smtClean="0"/>
              <a:t>Ένα ποτήρι γάλα ή σούπα με μία φέτα ψωμί με βούτυρο ή ένα αβγό (αντί το βούτυρο).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633547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126</TotalTime>
  <Words>1338</Words>
  <Application>Microsoft Office PowerPoint</Application>
  <PresentationFormat>Προβολή στην οθόνη (4:3)</PresentationFormat>
  <Paragraphs>163</Paragraphs>
  <Slides>22</Slides>
  <Notes>8</Notes>
  <HiddenSlides>0</HiddenSlides>
  <MMClips>0</MMClips>
  <ScaleCrop>false</ScaleCrop>
  <HeadingPairs>
    <vt:vector size="4" baseType="variant">
      <vt:variant>
        <vt:lpstr>Θέμα</vt:lpstr>
      </vt:variant>
      <vt:variant>
        <vt:i4>4</vt:i4>
      </vt:variant>
      <vt:variant>
        <vt:lpstr>Τίτλοι διαφανειών</vt:lpstr>
      </vt:variant>
      <vt:variant>
        <vt:i4>22</vt:i4>
      </vt:variant>
    </vt:vector>
  </HeadingPairs>
  <TitlesOfParts>
    <vt:vector size="26" baseType="lpstr">
      <vt:lpstr>OC_template1</vt:lpstr>
      <vt:lpstr>1_OC_template_updated</vt:lpstr>
      <vt:lpstr>2_OC_template_updated</vt:lpstr>
      <vt:lpstr>OC_template_updated</vt:lpstr>
      <vt:lpstr>Τεχνικές Λήψης Βιολογικών Υλικών (Θ)</vt:lpstr>
      <vt:lpstr>Σύσταση κοπράνων</vt:lpstr>
      <vt:lpstr>Εισαγωγή στη παρασιτολογία</vt:lpstr>
      <vt:lpstr>Συλλογή κοπράνων 1/3</vt:lpstr>
      <vt:lpstr>Συλλογή κοπράνων 2/3</vt:lpstr>
      <vt:lpstr>Συλλογή κοπράνων 3/3</vt:lpstr>
      <vt:lpstr>Αντιδραστήρια συντήρησης και αποστολής κοπράνων</vt:lpstr>
      <vt:lpstr>Κλινική επαγρύπνηση</vt:lpstr>
      <vt:lpstr>Διατροφή </vt:lpstr>
      <vt:lpstr>Οδηγίες </vt:lpstr>
      <vt:lpstr>Μακροσκοπική εξέταση κοπράνων</vt:lpstr>
      <vt:lpstr>Μικροσκοπική εξέταση κοπράνων 1/2</vt:lpstr>
      <vt:lpstr>Μικροσκοπική εξέταση κοπράνων 2/2</vt:lpstr>
      <vt:lpstr>Προϊόντα διαταραχών της πέψης</vt:lpstr>
      <vt:lpstr>Παθολογικά προϊόντα  εντερικού τοιχώματος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dc:title>
  <dc:creator>opencourses@teiath.gr</dc:creator>
  <cp:lastModifiedBy>natasakar new</cp:lastModifiedBy>
  <cp:revision>23</cp:revision>
  <dcterms:created xsi:type="dcterms:W3CDTF">2014-05-19T10:53:42Z</dcterms:created>
  <dcterms:modified xsi:type="dcterms:W3CDTF">2015-02-27T14:40:20Z</dcterms:modified>
</cp:coreProperties>
</file>