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2.xml" ContentType="application/vnd.ms-office.activeX+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8" r:id="rId3"/>
  </p:sldMasterIdLst>
  <p:notesMasterIdLst>
    <p:notesMasterId r:id="rId66"/>
  </p:notesMasterIdLst>
  <p:handoutMasterIdLst>
    <p:handoutMasterId r:id="rId67"/>
  </p:handoutMasterIdLst>
  <p:sldIdLst>
    <p:sldId id="312"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311" r:id="rId39"/>
    <p:sldId id="292" r:id="rId40"/>
    <p:sldId id="294" r:id="rId41"/>
    <p:sldId id="295" r:id="rId42"/>
    <p:sldId id="309" r:id="rId43"/>
    <p:sldId id="296" r:id="rId44"/>
    <p:sldId id="297" r:id="rId45"/>
    <p:sldId id="310" r:id="rId46"/>
    <p:sldId id="298" r:id="rId47"/>
    <p:sldId id="299" r:id="rId48"/>
    <p:sldId id="300" r:id="rId49"/>
    <p:sldId id="301" r:id="rId50"/>
    <p:sldId id="302" r:id="rId51"/>
    <p:sldId id="304" r:id="rId52"/>
    <p:sldId id="303" r:id="rId53"/>
    <p:sldId id="305" r:id="rId54"/>
    <p:sldId id="306" r:id="rId55"/>
    <p:sldId id="307" r:id="rId56"/>
    <p:sldId id="308" r:id="rId57"/>
    <p:sldId id="319" r:id="rId58"/>
    <p:sldId id="313" r:id="rId59"/>
    <p:sldId id="314" r:id="rId60"/>
    <p:sldId id="315" r:id="rId61"/>
    <p:sldId id="320" r:id="rId62"/>
    <p:sldId id="321" r:id="rId63"/>
    <p:sldId id="317" r:id="rId64"/>
    <p:sldId id="318" r:id="rId65"/>
  </p:sldIdLst>
  <p:sldSz cx="9144000" cy="6858000" type="screen4x3"/>
  <p:notesSz cx="7104063" cy="10234613"/>
  <p:custDataLst>
    <p:tags r:id="rId68"/>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4FA2"/>
    <a:srgbClr val="004A82"/>
    <a:srgbClr val="4B8BD1"/>
    <a:srgbClr val="527660"/>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88571" autoAdjust="0"/>
  </p:normalViewPr>
  <p:slideViewPr>
    <p:cSldViewPr>
      <p:cViewPr varScale="1">
        <p:scale>
          <a:sx n="81" d="100"/>
          <a:sy n="81" d="100"/>
        </p:scale>
        <p:origin x="-84" y="-4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ags" Target="tags/tag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13/3/2015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13/3/2015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dirty="0">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32</a:t>
            </a:fld>
            <a:endParaRPr lang="el-GR" dirty="0"/>
          </a:p>
        </p:txBody>
      </p:sp>
    </p:spTree>
    <p:extLst>
      <p:ext uri="{BB962C8B-B14F-4D97-AF65-F5344CB8AC3E}">
        <p14:creationId xmlns:p14="http://schemas.microsoft.com/office/powerpoint/2010/main" val="329911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33</a:t>
            </a:fld>
            <a:endParaRPr lang="el-GR" dirty="0"/>
          </a:p>
        </p:txBody>
      </p:sp>
    </p:spTree>
    <p:extLst>
      <p:ext uri="{BB962C8B-B14F-4D97-AF65-F5344CB8AC3E}">
        <p14:creationId xmlns:p14="http://schemas.microsoft.com/office/powerpoint/2010/main" val="178615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34</a:t>
            </a:fld>
            <a:endParaRPr lang="el-GR" dirty="0"/>
          </a:p>
        </p:txBody>
      </p:sp>
    </p:spTree>
    <p:extLst>
      <p:ext uri="{BB962C8B-B14F-4D97-AF65-F5344CB8AC3E}">
        <p14:creationId xmlns:p14="http://schemas.microsoft.com/office/powerpoint/2010/main" val="28222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35</a:t>
            </a:fld>
            <a:endParaRPr lang="el-GR" dirty="0"/>
          </a:p>
        </p:txBody>
      </p:sp>
    </p:spTree>
    <p:extLst>
      <p:ext uri="{BB962C8B-B14F-4D97-AF65-F5344CB8AC3E}">
        <p14:creationId xmlns:p14="http://schemas.microsoft.com/office/powerpoint/2010/main" val="28222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36</a:t>
            </a:fld>
            <a:endParaRPr lang="el-GR" dirty="0"/>
          </a:p>
        </p:txBody>
      </p:sp>
    </p:spTree>
    <p:extLst>
      <p:ext uri="{BB962C8B-B14F-4D97-AF65-F5344CB8AC3E}">
        <p14:creationId xmlns:p14="http://schemas.microsoft.com/office/powerpoint/2010/main" val="170499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37</a:t>
            </a:fld>
            <a:endParaRPr lang="el-GR" dirty="0"/>
          </a:p>
        </p:txBody>
      </p:sp>
    </p:spTree>
    <p:extLst>
      <p:ext uri="{BB962C8B-B14F-4D97-AF65-F5344CB8AC3E}">
        <p14:creationId xmlns:p14="http://schemas.microsoft.com/office/powerpoint/2010/main" val="2633714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38</a:t>
            </a:fld>
            <a:endParaRPr lang="el-GR" dirty="0"/>
          </a:p>
        </p:txBody>
      </p:sp>
    </p:spTree>
    <p:extLst>
      <p:ext uri="{BB962C8B-B14F-4D97-AF65-F5344CB8AC3E}">
        <p14:creationId xmlns:p14="http://schemas.microsoft.com/office/powerpoint/2010/main" val="159487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39</a:t>
            </a:fld>
            <a:endParaRPr lang="el-GR" dirty="0"/>
          </a:p>
        </p:txBody>
      </p:sp>
    </p:spTree>
    <p:extLst>
      <p:ext uri="{BB962C8B-B14F-4D97-AF65-F5344CB8AC3E}">
        <p14:creationId xmlns:p14="http://schemas.microsoft.com/office/powerpoint/2010/main" val="159487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40</a:t>
            </a:fld>
            <a:endParaRPr lang="el-GR" dirty="0"/>
          </a:p>
        </p:txBody>
      </p:sp>
    </p:spTree>
    <p:extLst>
      <p:ext uri="{BB962C8B-B14F-4D97-AF65-F5344CB8AC3E}">
        <p14:creationId xmlns:p14="http://schemas.microsoft.com/office/powerpoint/2010/main" val="3452100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41</a:t>
            </a:fld>
            <a:endParaRPr lang="el-GR" dirty="0"/>
          </a:p>
        </p:txBody>
      </p:sp>
    </p:spTree>
    <p:extLst>
      <p:ext uri="{BB962C8B-B14F-4D97-AF65-F5344CB8AC3E}">
        <p14:creationId xmlns:p14="http://schemas.microsoft.com/office/powerpoint/2010/main" val="3466209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15</a:t>
            </a:fld>
            <a:endParaRPr lang="el-GR" dirty="0"/>
          </a:p>
        </p:txBody>
      </p:sp>
    </p:spTree>
    <p:extLst>
      <p:ext uri="{BB962C8B-B14F-4D97-AF65-F5344CB8AC3E}">
        <p14:creationId xmlns:p14="http://schemas.microsoft.com/office/powerpoint/2010/main" val="1375552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43</a:t>
            </a:fld>
            <a:endParaRPr lang="el-GR" dirty="0"/>
          </a:p>
        </p:txBody>
      </p:sp>
    </p:spTree>
    <p:extLst>
      <p:ext uri="{BB962C8B-B14F-4D97-AF65-F5344CB8AC3E}">
        <p14:creationId xmlns:p14="http://schemas.microsoft.com/office/powerpoint/2010/main" val="201351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44</a:t>
            </a:fld>
            <a:endParaRPr lang="el-GR" dirty="0"/>
          </a:p>
        </p:txBody>
      </p:sp>
    </p:spTree>
    <p:extLst>
      <p:ext uri="{BB962C8B-B14F-4D97-AF65-F5344CB8AC3E}">
        <p14:creationId xmlns:p14="http://schemas.microsoft.com/office/powerpoint/2010/main" val="2884201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45</a:t>
            </a:fld>
            <a:endParaRPr lang="el-GR" dirty="0"/>
          </a:p>
        </p:txBody>
      </p:sp>
    </p:spTree>
    <p:extLst>
      <p:ext uri="{BB962C8B-B14F-4D97-AF65-F5344CB8AC3E}">
        <p14:creationId xmlns:p14="http://schemas.microsoft.com/office/powerpoint/2010/main" val="274968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55</a:t>
            </a:fld>
            <a:endParaRPr lang="el-GR" dirty="0">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56</a:t>
            </a:fld>
            <a:endParaRPr lang="el-GR" dirty="0">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57</a:t>
            </a:fld>
            <a:endParaRPr lang="el-GR" dirty="0">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58</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60</a:t>
            </a:fld>
            <a:endParaRPr lang="el-GR" dirty="0">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61</a:t>
            </a:fld>
            <a:endParaRPr lang="el-GR" dirty="0">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16</a:t>
            </a:fld>
            <a:endParaRPr lang="el-GR" dirty="0"/>
          </a:p>
        </p:txBody>
      </p:sp>
    </p:spTree>
    <p:extLst>
      <p:ext uri="{BB962C8B-B14F-4D97-AF65-F5344CB8AC3E}">
        <p14:creationId xmlns:p14="http://schemas.microsoft.com/office/powerpoint/2010/main" val="1375552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smtClean="0">
              <a:ea typeface="Times New Roman"/>
            </a:endParaRPr>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18</a:t>
            </a:fld>
            <a:endParaRPr lang="el-GR" dirty="0"/>
          </a:p>
        </p:txBody>
      </p:sp>
    </p:spTree>
    <p:extLst>
      <p:ext uri="{BB962C8B-B14F-4D97-AF65-F5344CB8AC3E}">
        <p14:creationId xmlns:p14="http://schemas.microsoft.com/office/powerpoint/2010/main" val="1631843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25</a:t>
            </a:fld>
            <a:endParaRPr lang="el-GR" dirty="0"/>
          </a:p>
        </p:txBody>
      </p:sp>
    </p:spTree>
    <p:extLst>
      <p:ext uri="{BB962C8B-B14F-4D97-AF65-F5344CB8AC3E}">
        <p14:creationId xmlns:p14="http://schemas.microsoft.com/office/powerpoint/2010/main" val="1267513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26</a:t>
            </a:fld>
            <a:endParaRPr lang="el-GR" dirty="0"/>
          </a:p>
        </p:txBody>
      </p:sp>
    </p:spTree>
    <p:extLst>
      <p:ext uri="{BB962C8B-B14F-4D97-AF65-F5344CB8AC3E}">
        <p14:creationId xmlns:p14="http://schemas.microsoft.com/office/powerpoint/2010/main" val="1267513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27</a:t>
            </a:fld>
            <a:endParaRPr lang="el-GR" dirty="0"/>
          </a:p>
        </p:txBody>
      </p:sp>
    </p:spTree>
    <p:extLst>
      <p:ext uri="{BB962C8B-B14F-4D97-AF65-F5344CB8AC3E}">
        <p14:creationId xmlns:p14="http://schemas.microsoft.com/office/powerpoint/2010/main" val="1267513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28</a:t>
            </a:fld>
            <a:endParaRPr lang="el-GR" dirty="0"/>
          </a:p>
        </p:txBody>
      </p:sp>
    </p:spTree>
    <p:extLst>
      <p:ext uri="{BB962C8B-B14F-4D97-AF65-F5344CB8AC3E}">
        <p14:creationId xmlns:p14="http://schemas.microsoft.com/office/powerpoint/2010/main" val="157706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29</a:t>
            </a:fld>
            <a:endParaRPr lang="el-GR" dirty="0"/>
          </a:p>
        </p:txBody>
      </p:sp>
    </p:spTree>
    <p:extLst>
      <p:ext uri="{BB962C8B-B14F-4D97-AF65-F5344CB8AC3E}">
        <p14:creationId xmlns:p14="http://schemas.microsoft.com/office/powerpoint/2010/main" val="1577061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7" name="Picture 2" descr="C:\Users\alex\Desktop\vinager-backgrounds-wallpapers-vinager-background.jpg"/>
          <p:cNvPicPr>
            <a:picLocks noChangeAspect="1" noChangeArrowheads="1"/>
          </p:cNvPicPr>
          <p:nvPr userDrawn="1"/>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2"/>
          <p:cNvSpPr/>
          <p:nvPr userDrawn="1"/>
        </p:nvSpPr>
        <p:spPr>
          <a:xfrm>
            <a:off x="179512" y="116632"/>
            <a:ext cx="8784976" cy="6624736"/>
          </a:xfrm>
          <a:prstGeom prst="roundRect">
            <a:avLst>
              <a:gd name="adj" fmla="val 69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sp>
        <p:nvSpPr>
          <p:cNvPr id="2" name="Title 1"/>
          <p:cNvSpPr>
            <a:spLocks noGrp="1"/>
          </p:cNvSpPr>
          <p:nvPr>
            <p:ph type="title"/>
          </p:nvPr>
        </p:nvSpPr>
        <p:spPr>
          <a:xfrm>
            <a:off x="467544" y="144016"/>
            <a:ext cx="8229600" cy="908720"/>
          </a:xfrm>
        </p:spPr>
        <p:txBody>
          <a:bodyPr/>
          <a:lstStyle>
            <a:lvl1pPr>
              <a:defRPr>
                <a:solidFill>
                  <a:schemeClr val="tx1"/>
                </a:solidFill>
              </a:defRPr>
            </a:lvl1pPr>
          </a:lstStyle>
          <a:p>
            <a:r>
              <a:rPr lang="el-GR" dirty="0" smtClean="0"/>
              <a:t>Στυλ κύριου τίτλου</a:t>
            </a:r>
            <a:endParaRPr lang="el-GR" dirty="0"/>
          </a:p>
        </p:txBody>
      </p:sp>
      <p:sp>
        <p:nvSpPr>
          <p:cNvPr id="3" name="Content Placeholder 2"/>
          <p:cNvSpPr>
            <a:spLocks noGrp="1"/>
          </p:cNvSpPr>
          <p:nvPr>
            <p:ph idx="1"/>
          </p:nvPr>
        </p:nvSpPr>
        <p:spPr>
          <a:xfrm>
            <a:off x="457200" y="1196752"/>
            <a:ext cx="8229600" cy="5184576"/>
          </a:xfrm>
        </p:spPr>
        <p:txBody>
          <a:bodyPr>
            <a:normAutofit/>
          </a:bodyPr>
          <a:lstStyle>
            <a:lvl1pPr>
              <a:lnSpc>
                <a:spcPct val="110000"/>
              </a:lnSpc>
              <a:spcBef>
                <a:spcPts val="1200"/>
              </a:spcBef>
              <a:defRPr sz="2400"/>
            </a:lvl1pPr>
            <a:lvl2pPr marL="742950" indent="-285750">
              <a:lnSpc>
                <a:spcPct val="110000"/>
              </a:lnSpc>
              <a:spcBef>
                <a:spcPts val="1200"/>
              </a:spcBef>
              <a:buFont typeface="Courier New" panose="02070309020205020404" pitchFamily="49" charset="0"/>
              <a:buChar char="o"/>
              <a:defRPr sz="2400"/>
            </a:lvl2pPr>
            <a:lvl3pPr>
              <a:lnSpc>
                <a:spcPct val="110000"/>
              </a:lnSpc>
              <a:spcBef>
                <a:spcPts val="1200"/>
              </a:spcBef>
              <a:defRPr sz="2400"/>
            </a:lvl3pPr>
            <a:lvl4pPr>
              <a:lnSpc>
                <a:spcPct val="110000"/>
              </a:lnSpc>
              <a:spcBef>
                <a:spcPts val="1200"/>
              </a:spcBef>
              <a:defRPr sz="2400"/>
            </a:lvl4pPr>
            <a:lvl5pPr>
              <a:lnSpc>
                <a:spcPct val="110000"/>
              </a:lnSpc>
              <a:spcBef>
                <a:spcPts val="1200"/>
              </a:spcBef>
              <a:defRPr sz="2400"/>
            </a:lvl5pPr>
          </a:lstStyle>
          <a:p>
            <a:pPr lvl="0"/>
            <a:r>
              <a:rPr lang="el-GR" dirty="0" smtClean="0"/>
              <a:t>Στυλ υποδείγματος κειμένου</a:t>
            </a:r>
          </a:p>
          <a:p>
            <a:pPr lvl="1"/>
            <a:r>
              <a:rPr lang="el-GR" dirty="0" smtClean="0"/>
              <a:t>Δεύτερου επιπέδου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6" name="Picture 14" descr=" photo chemistry-background-thumb17527359.jpg"/>
          <p:cNvPicPr>
            <a:picLocks noChangeAspect="1" noChangeArrowheads="1"/>
          </p:cNvPicPr>
          <p:nvPr userDrawn="1"/>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p:blipFill>
        <p:spPr bwMode="auto">
          <a:xfrm>
            <a:off x="0" y="3543"/>
            <a:ext cx="467544" cy="6869792"/>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Ορθογώνιο 8"/>
          <p:cNvSpPr/>
          <p:nvPr userDrawn="1"/>
        </p:nvSpPr>
        <p:spPr>
          <a:xfrm>
            <a:off x="467544" y="3542"/>
            <a:ext cx="8676456" cy="6869793"/>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 name="Title 1"/>
          <p:cNvSpPr>
            <a:spLocks noGrp="1"/>
          </p:cNvSpPr>
          <p:nvPr>
            <p:ph type="title"/>
          </p:nvPr>
        </p:nvSpPr>
        <p:spPr>
          <a:xfrm>
            <a:off x="611560" y="116632"/>
            <a:ext cx="8280920" cy="908720"/>
          </a:xfrm>
        </p:spPr>
        <p:txBody>
          <a:bodyPr>
            <a:normAutofit/>
          </a:bodyPr>
          <a:lstStyle>
            <a:lvl1pPr>
              <a:defRPr sz="3600">
                <a:solidFill>
                  <a:schemeClr val="tx1"/>
                </a:solidFill>
              </a:defRPr>
            </a:lvl1pPr>
          </a:lstStyle>
          <a:p>
            <a:r>
              <a:rPr lang="el-GR" dirty="0" smtClean="0"/>
              <a:t>Στυλ κύριου τίτλου</a:t>
            </a:r>
            <a:endParaRPr lang="el-GR" dirty="0"/>
          </a:p>
        </p:txBody>
      </p:sp>
      <p:sp>
        <p:nvSpPr>
          <p:cNvPr id="3" name="Content Placeholder 2"/>
          <p:cNvSpPr>
            <a:spLocks noGrp="1"/>
          </p:cNvSpPr>
          <p:nvPr>
            <p:ph idx="1"/>
          </p:nvPr>
        </p:nvSpPr>
        <p:spPr>
          <a:xfrm>
            <a:off x="611560" y="1196752"/>
            <a:ext cx="8280920" cy="5040560"/>
          </a:xfrm>
        </p:spPr>
        <p:txBody>
          <a:bodyPr/>
          <a:lstStyle>
            <a:lvl1pPr>
              <a:lnSpc>
                <a:spcPct val="110000"/>
              </a:lnSpc>
              <a:spcBef>
                <a:spcPts val="1200"/>
              </a:spcBef>
              <a:defRPr sz="2400"/>
            </a:lvl1pPr>
            <a:lvl2pPr marL="742950" indent="-285750">
              <a:lnSpc>
                <a:spcPct val="110000"/>
              </a:lnSpc>
              <a:spcBef>
                <a:spcPts val="1200"/>
              </a:spcBef>
              <a:buFont typeface="Courier New" panose="02070309020205020404" pitchFamily="49" charset="0"/>
              <a:buChar char="o"/>
              <a:defRPr sz="2400"/>
            </a:lvl2pPr>
            <a:lvl3pPr>
              <a:defRPr sz="2400"/>
            </a:lvl3pPr>
            <a:lvl4pPr>
              <a:defRPr sz="2400"/>
            </a:lvl4pPr>
            <a:lvl5pPr>
              <a:defRPr sz="2400"/>
            </a:lvl5pPr>
          </a:lstStyle>
          <a:p>
            <a:pPr lvl="0"/>
            <a:r>
              <a:rPr lang="el-GR" dirty="0" smtClean="0"/>
              <a:t>Στυλ υποδείγματος κειμένου</a:t>
            </a:r>
          </a:p>
          <a:p>
            <a:pPr lvl="1"/>
            <a:r>
              <a:rPr lang="el-GR" dirty="0" smtClean="0"/>
              <a:t>Δεύτερου επιπέδου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a:xfrm>
            <a:off x="6758880" y="6356350"/>
            <a:ext cx="2133600" cy="365125"/>
          </a:xfrm>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079D9CB1-5C92-4166-882A-6C7A49FF3425}" type="slidenum">
              <a:rPr lang="en-GB">
                <a:solidFill>
                  <a:prstClr val="black"/>
                </a:solidFill>
              </a:rPr>
              <a:pPr>
                <a:defRPr/>
              </a:pPr>
              <a:t>‹#›</a:t>
            </a:fld>
            <a:endParaRPr lang="en-GB" dirty="0">
              <a:solidFill>
                <a:prstClr val="black"/>
              </a:solidFill>
            </a:endParaRPr>
          </a:p>
        </p:txBody>
      </p:sp>
    </p:spTree>
    <p:extLst>
      <p:ext uri="{BB962C8B-B14F-4D97-AF65-F5344CB8AC3E}">
        <p14:creationId xmlns:p14="http://schemas.microsoft.com/office/powerpoint/2010/main" val="3165901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1169589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407526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96657069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75443041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54611915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0225205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761643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259624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79226063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060329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5439301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commons.wikimedia.org/wiki/File:Blausen_0208_CellAnatomy.png"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commons.wikimedia.org/wiki/User:Kelvinsong" TargetMode="External"/><Relationship Id="rId4" Type="http://schemas.openxmlformats.org/officeDocument/2006/relationships/hyperlink" Target="http://commons.wikimedia.org/wiki/File:Celltypes.svg"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creativecommons.org/licenses/by-sa/3.0/deed.en" TargetMode="External"/><Relationship Id="rId3" Type="http://schemas.openxmlformats.org/officeDocument/2006/relationships/tags" Target="../tags/tag2.xml"/><Relationship Id="rId7" Type="http://schemas.openxmlformats.org/officeDocument/2006/relationships/hyperlink" Target="http://commons.wikimedia.org/w/index.php?title=User:Damek&amp;action=edit&amp;redlink=1" TargetMode="Externa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hyperlink" Target="http://en.wikipedia.org/wiki/File:C%C3%A9lula_Procariota.ogv" TargetMode="External"/><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hyperlink" Target="http://el.wikipedia.org/wiki/%CE%91%CE%B4%CF%81%CF%8C_%CE%B5%CE%BD%CE%B4%CE%BF%CF%80%CE%BB%CE%B1%CF%83%CE%BC%CE%B1%CF%84%CE%B9%CE%BA%CF%8C_%CE%B4%CE%AF%CE%BA%CF%84%CF%85%CE%BF_(%CE%B2%CE%B9%CE%BF%CE%BB%CE%BF%CE%B3%CE%AF%CE%B1_%CE%BA%CF%85%CF%84%CF%84%CE%AC%CF%81%CE%BF%CF%85)" TargetMode="External"/><Relationship Id="rId13" Type="http://schemas.openxmlformats.org/officeDocument/2006/relationships/hyperlink" Target="http://el.wikipedia.org/wiki/%CE%9A%CE%B5%CE%BD%CE%BF%CF%84%CF%8C%CF%80%CE%B9%CE%BF%CE%BD_(%CE%B2%CE%B9%CE%BF%CE%BB%CE%BF%CE%B3%CE%AF%CE%B1_%CE%BA%CF%85%CF%84%CF%84%CE%AC%CF%81%CE%BF%CF%85)" TargetMode="External"/><Relationship Id="rId18" Type="http://schemas.openxmlformats.org/officeDocument/2006/relationships/hyperlink" Target="http://commons.wikimedia.org/wiki/User:MesserWoland" TargetMode="External"/><Relationship Id="rId3" Type="http://schemas.openxmlformats.org/officeDocument/2006/relationships/image" Target="../media/image24.png"/><Relationship Id="rId7" Type="http://schemas.openxmlformats.org/officeDocument/2006/relationships/hyperlink" Target="http://el.wikipedia.org/wiki/%CE%9A%CF%85%CF%83%CF%84%CE%AF%CE%B4%CE%B9%CE%BF%CE%BD_(%CE%B2%CE%B9%CE%BF%CE%BB%CE%BF%CE%B3%CE%AF%CE%B1_%CE%BA%CF%85%CF%84%CF%84%CE%AC%CF%81%CE%BF%CF%85)" TargetMode="External"/><Relationship Id="rId12" Type="http://schemas.openxmlformats.org/officeDocument/2006/relationships/hyperlink" Target="http://el.wikipedia.org/wiki/%CE%9C%CE%B9%CF%84%CE%BF%CF%87%CF%8C%CE%BD%CE%B4%CF%81%CE%B9%CE%BF%CE%BD" TargetMode="External"/><Relationship Id="rId17" Type="http://schemas.openxmlformats.org/officeDocument/2006/relationships/hyperlink" Target="http://commons.wikimedia.org/wiki/File:Biological_cell.svg" TargetMode="External"/><Relationship Id="rId2" Type="http://schemas.openxmlformats.org/officeDocument/2006/relationships/notesSlide" Target="../notesSlides/notesSlide13.xml"/><Relationship Id="rId16" Type="http://schemas.openxmlformats.org/officeDocument/2006/relationships/hyperlink" Target="http://el.wikipedia.org/wiki/%CE%9A%CE%B5%CE%BD%CF%84%CF%81%CE%B9%CF%8C%CE%BB%CE%B9%CE%BF" TargetMode="External"/><Relationship Id="rId1" Type="http://schemas.openxmlformats.org/officeDocument/2006/relationships/slideLayout" Target="../slideLayouts/slideLayout2.xml"/><Relationship Id="rId6" Type="http://schemas.openxmlformats.org/officeDocument/2006/relationships/hyperlink" Target="http://el.wikipedia.org/wiki/%CE%A1%CE%B9%CE%B2%CF%8C%CF%83%CF%89%CE%BC%CE%B1" TargetMode="External"/><Relationship Id="rId11" Type="http://schemas.openxmlformats.org/officeDocument/2006/relationships/hyperlink" Target="http://el.wikipedia.org/wiki/%CE%9B%CE%B5%CE%AF%CE%BF_%CE%B5%CE%BD%CE%B4%CE%BF%CF%80%CE%BB%CE%B1%CF%83%CE%BC%CE%B1%CF%84%CE%B9%CE%BA%CF%8C_%CE%B4%CE%AF%CE%BA%CF%84%CF%85%CE%BF_(%CE%B2%CE%B9%CE%BF%CE%BB%CE%BF%CE%B3%CE%AF%CE%B1_%CE%BA%CF%85%CF%84%CF%84%CE%AC%CF%81%CE%BF%CF%85)" TargetMode="External"/><Relationship Id="rId5" Type="http://schemas.openxmlformats.org/officeDocument/2006/relationships/hyperlink" Target="http://el.wikipedia.org/wiki/%CE%A0%CF%85%CF%81%CE%AE%CE%BD%CE%B1%CF%82_(%CE%B2%CE%B9%CE%BF%CE%BB%CE%BF%CE%B3%CE%AF%CE%B1_%CE%BA%CF%85%CF%84%CF%84%CE%AC%CF%81%CE%BF%CF%85)" TargetMode="External"/><Relationship Id="rId15" Type="http://schemas.openxmlformats.org/officeDocument/2006/relationships/hyperlink" Target="http://el.wikipedia.org/wiki/%CE%9B%CF%85%CF%8C%CF%83%CF%89%CE%BC%CE%B1" TargetMode="External"/><Relationship Id="rId10" Type="http://schemas.openxmlformats.org/officeDocument/2006/relationships/hyperlink" Target="http://el.wikipedia.org/wiki/%CE%9A%CF%85%CF%84%CF%84%CE%B1%CF%81%CE%B9%CE%BA%CF%8C%CF%82_%CF%83%CE%BA%CE%B5%CE%BB%CE%B5%CF%84%CF%8C%CF%82_(%CE%B2%CE%B9%CE%BF%CE%BB%CE%BF%CE%B3%CE%AF%CE%B1_%CE%BA%CF%85%CF%84%CF%84%CE%AC%CF%81%CE%BF%CF%85)" TargetMode="External"/><Relationship Id="rId19" Type="http://schemas.openxmlformats.org/officeDocument/2006/relationships/hyperlink" Target="http://creativecommons.org/licenses/by-sa/3.0/deed.en" TargetMode="External"/><Relationship Id="rId4" Type="http://schemas.openxmlformats.org/officeDocument/2006/relationships/hyperlink" Target="http://el.wikipedia.org/wiki/%CE%A0%CF%85%CF%81%CE%B7%CE%BD%CE%AF%CF%83%CE%BA%CE%BF%CF%82_(%CE%B2%CE%B9%CE%BF%CE%BB%CE%BF%CE%B3%CE%AF%CE%B1_%CE%BA%CF%85%CF%84%CF%84%CE%AC%CF%81%CE%BF%CF%85)" TargetMode="External"/><Relationship Id="rId9" Type="http://schemas.openxmlformats.org/officeDocument/2006/relationships/hyperlink" Target="http://el.wikipedia.org/wiki/%CE%A3%CF%85%CF%83%CE%BA%CE%B5%CF%85%CE%AE_Golgi_(%CE%B2%CE%B9%CE%BF%CE%BB%CE%BF%CE%B3%CE%AF%CE%B1_%CE%BA%CF%85%CF%84%CF%84%CE%AC%CF%81%CE%BF%CF%85)" TargetMode="External"/><Relationship Id="rId14" Type="http://schemas.openxmlformats.org/officeDocument/2006/relationships/hyperlink" Target="http://el.wikipedia.org/wiki/%CE%9A%CF%85%CF%84%CF%84%CE%B1%CF%81%CF%8C%CF%80%CE%BB%CE%B1%CF%83%CE%BC%CE%B1"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BruceBlaus" TargetMode="External"/><Relationship Id="rId4" Type="http://schemas.openxmlformats.org/officeDocument/2006/relationships/hyperlink" Target="http://commons.wikimedia.org/wiki/File:Blausen_0212_CellNucleus.pn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http://creativecommons.org/licenses/by/3.0/deed.e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commons.wikimedia.org/wiki/User:Vojt%C4%9Bch_Dost%C3%A1l" TargetMode="Externa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0318_Nucleus.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commons.wikimedia.org/wiki/User:Vojt%C4%9Bch_Dost%C3%A1l" TargetMode="External"/><Relationship Id="rId4" Type="http://schemas.openxmlformats.org/officeDocument/2006/relationships/hyperlink" Target="http://commons.wikimedia.org/wiki/File:Mitochondria,_mammalian_lung_-_TEM.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commons.wikimedia.org/wiki/File:Electron_transport_chain.svg" TargetMode="Externa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commons.wikimedia.org/wiki/User:T-Fork"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creativecommons.org/licenses/by/3.0/deed.en" TargetMode="External"/><Relationship Id="rId3" Type="http://schemas.openxmlformats.org/officeDocument/2006/relationships/image" Target="../media/image30.jpeg"/><Relationship Id="rId7" Type="http://schemas.openxmlformats.org/officeDocument/2006/relationships/hyperlink" Target="http://commons.wikimedia.org/wiki/User:Vojt%C4%9Bch_Dost%C3%A1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commons.wikimedia.org/wiki/User:CFCF" TargetMode="External"/><Relationship Id="rId5" Type="http://schemas.openxmlformats.org/officeDocument/2006/relationships/hyperlink" Target="http://commons.wikimedia.org/wiki/File:0313_Endoplasmic_Reticulum.jpg" TargetMode="Externa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commons.wikimedia.org/wiki/User:Patho" TargetMode="External"/><Relationship Id="rId4" Type="http://schemas.openxmlformats.org/officeDocument/2006/relationships/hyperlink" Target="http://commons.wikimedia.org/wiki/File:Human_leukocyte,_showing_golgi_-_TEM.jp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commons.wikimedia.org/wiki/File:HeLa_cell_endocytic_pathway_labeled_for_EGFR_and_transferrin.jpg" TargetMode="External"/><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ndex.php?title=User:Putneybridgetube&amp;action=edit&amp;redlink=1"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commons.wikimedia.org/wiki/File:Peptide_syn.png"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ndex.php?title=User:Boumphreyfr&amp;action=edit&amp;redlink=1"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commons.wikimedia.org/wiki/File:Cell_membrane_detailed_diagram_4.svg" TargetMode="External"/><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Dhatfield"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creativecommons.org/licenses/by-sa/3.0/deed.en" TargetMode="External"/><Relationship Id="rId3" Type="http://schemas.openxmlformats.org/officeDocument/2006/relationships/tags" Target="../tags/tag3.xml"/><Relationship Id="rId7" Type="http://schemas.openxmlformats.org/officeDocument/2006/relationships/hyperlink" Target="http://commons.wikimedia.org/wiki/User:Jubobroff" TargetMode="Externa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hyperlink" Target="http://commons.wikimedia.org/wiki/File:Atomic_orbitals_and_periodic_table_construction.ogv" TargetMode="External"/><Relationship Id="rId5"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9"/>
            <a:ext cx="7772400" cy="1152128"/>
          </a:xfrm>
        </p:spPr>
        <p:txBody>
          <a:bodyPr/>
          <a:lstStyle/>
          <a:p>
            <a:pPr lvl="1" algn="ctr"/>
            <a:r>
              <a:rPr lang="el-GR" sz="4400" b="1" dirty="0" smtClean="0">
                <a:solidFill>
                  <a:schemeClr val="tx1"/>
                </a:solidFill>
                <a:latin typeface="+mn-lt"/>
              </a:rPr>
              <a:t>Βιοχημεία (Θ) </a:t>
            </a:r>
            <a:endParaRPr lang="el-GR" b="1" dirty="0">
              <a:solidFill>
                <a:schemeClr val="tx1"/>
              </a:solidFill>
              <a:latin typeface="+mn-lt"/>
            </a:endParaRPr>
          </a:p>
        </p:txBody>
      </p:sp>
      <p:sp>
        <p:nvSpPr>
          <p:cNvPr id="3" name="Υπότιτλος 2"/>
          <p:cNvSpPr>
            <a:spLocks noGrp="1"/>
          </p:cNvSpPr>
          <p:nvPr>
            <p:ph type="subTitle" idx="1"/>
          </p:nvPr>
        </p:nvSpPr>
        <p:spPr>
          <a:xfrm>
            <a:off x="0" y="2708920"/>
            <a:ext cx="9144000" cy="1752600"/>
          </a:xfrm>
        </p:spPr>
        <p:txBody>
          <a:bodyPr>
            <a:noAutofit/>
          </a:bodyPr>
          <a:lstStyle/>
          <a:p>
            <a:r>
              <a:rPr lang="el-GR" sz="2400" b="1" dirty="0" smtClean="0"/>
              <a:t>Ενότητα 1</a:t>
            </a:r>
            <a:r>
              <a:rPr lang="el-GR" sz="2400" dirty="0" smtClean="0"/>
              <a:t>:</a:t>
            </a:r>
            <a:r>
              <a:rPr lang="en-US" sz="2400" dirty="0" smtClean="0"/>
              <a:t> </a:t>
            </a:r>
            <a:r>
              <a:rPr lang="el-GR" sz="2400" dirty="0" smtClean="0"/>
              <a:t>Εισαγωγή</a:t>
            </a:r>
          </a:p>
          <a:p>
            <a:endParaRPr lang="el-GR" sz="2400" dirty="0" smtClean="0"/>
          </a:p>
          <a:p>
            <a:r>
              <a:rPr lang="el-GR" sz="2400" dirty="0" smtClean="0"/>
              <a:t>Γεώργιος Καρίκας</a:t>
            </a:r>
            <a:endParaRPr lang="en-US" sz="2400" dirty="0" smtClean="0"/>
          </a:p>
          <a:p>
            <a:r>
              <a:rPr lang="el-GR" sz="2400" dirty="0" smtClean="0"/>
              <a:t>Διδάκτωρ Πανεπιστημίου Αθηνών, PhD Manchester University,</a:t>
            </a:r>
          </a:p>
          <a:p>
            <a:r>
              <a:rPr lang="el-GR" sz="2400" dirty="0" smtClean="0"/>
              <a:t>Καθηγητής Βιοχημείας-Κλινικής Χημείας, Τμήμα Ιατρικών Εργαστηρίων</a:t>
            </a:r>
          </a:p>
          <a:p>
            <a:endParaRPr lang="el-GR" sz="2400" dirty="0" smtClean="0"/>
          </a:p>
        </p:txBody>
      </p:sp>
      <p:pic>
        <p:nvPicPr>
          <p:cNvPr id="11"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2"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14" name="Table 3"/>
          <p:cNvGraphicFramePr>
            <a:graphicFrameLocks noGrp="1"/>
          </p:cNvGraphicFramePr>
          <p:nvPr>
            <p:extLst>
              <p:ext uri="{D42A27DB-BD31-4B8C-83A1-F6EECF244321}">
                <p14:modId xmlns:p14="http://schemas.microsoft.com/office/powerpoint/2010/main" val="55600565"/>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5"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6"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25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black"/>
                </a:solidFill>
              </a:rPr>
              <a:t>Θεμελιώδεις έννοιες και ορισμοί </a:t>
            </a:r>
            <a:r>
              <a:rPr lang="el-GR" sz="3000" b="0" dirty="0" smtClean="0">
                <a:solidFill>
                  <a:prstClr val="black"/>
                </a:solidFill>
              </a:rPr>
              <a:t>4/7</a:t>
            </a:r>
            <a:endParaRPr lang="el-GR" dirty="0"/>
          </a:p>
        </p:txBody>
      </p:sp>
      <p:sp>
        <p:nvSpPr>
          <p:cNvPr id="3" name="Θέση περιεχομένου 2"/>
          <p:cNvSpPr>
            <a:spLocks noGrp="1"/>
          </p:cNvSpPr>
          <p:nvPr>
            <p:ph idx="1"/>
          </p:nvPr>
        </p:nvSpPr>
        <p:spPr>
          <a:xfrm>
            <a:off x="5436096" y="1412776"/>
            <a:ext cx="3528392" cy="5040560"/>
          </a:xfrm>
        </p:spPr>
        <p:txBody>
          <a:bodyPr>
            <a:normAutofit/>
          </a:bodyPr>
          <a:lstStyle/>
          <a:p>
            <a:r>
              <a:rPr lang="el-GR" sz="2200" b="1" dirty="0" smtClean="0"/>
              <a:t>Χημικό </a:t>
            </a:r>
            <a:r>
              <a:rPr lang="el-GR" sz="2200" b="1" dirty="0"/>
              <a:t>υπόστρωμα, </a:t>
            </a:r>
            <a:r>
              <a:rPr lang="el-GR" sz="2200" dirty="0"/>
              <a:t>είναι οι χημικές ενώσεις, που συνθέτουν το κύτταρο, τη προέλευση, και τους μηχανισμούς μετατροπής τους.</a:t>
            </a:r>
          </a:p>
          <a:p>
            <a:r>
              <a:rPr lang="el-GR" sz="2200" b="1" dirty="0" smtClean="0"/>
              <a:t>Κύτταρο, </a:t>
            </a:r>
            <a:r>
              <a:rPr lang="el-GR" sz="2200" dirty="0"/>
              <a:t>αποτελεί τη μικρότερη αυτοτελή μονάδα, που μπορεί να εκδηλώσει φαινόμενα ζωής</a:t>
            </a:r>
            <a:r>
              <a:rPr lang="el-GR" sz="2200" dirty="0" smtClean="0"/>
              <a:t>.</a:t>
            </a:r>
            <a:endParaRPr lang="el-GR" sz="2200" dirty="0"/>
          </a:p>
        </p:txBody>
      </p:sp>
      <p:pic>
        <p:nvPicPr>
          <p:cNvPr id="1026" name="Picture 2" descr="ανατομία κυττάρου"/>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1052736"/>
            <a:ext cx="5040560" cy="52784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1"/>
          <p:cNvSpPr/>
          <p:nvPr/>
        </p:nvSpPr>
        <p:spPr>
          <a:xfrm>
            <a:off x="1595661" y="6237312"/>
            <a:ext cx="2784326" cy="646331"/>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Blausen 0208 </a:t>
            </a:r>
            <a:r>
              <a:rPr lang="en-US" sz="1200" dirty="0" smtClean="0">
                <a:latin typeface="+mn-lt"/>
                <a:hlinkClick r:id="rId3"/>
              </a:rPr>
              <a:t>CellAnatomy</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smtClean="0">
                <a:latin typeface="+mn-lt"/>
                <a:hlinkClick r:id="rId4" tooltip="User:BruceBlaus"/>
              </a:rPr>
              <a:t>BruceBlaus</a:t>
            </a:r>
            <a:r>
              <a:rPr lang="el-GR"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 διαθέσιμο με άδεια </a:t>
            </a:r>
            <a:r>
              <a:rPr lang="en-US" sz="1200" dirty="0">
                <a:latin typeface="+mn-lt"/>
                <a:hlinkClick r:id="rId5"/>
              </a:rPr>
              <a:t>CC BY 3.0</a:t>
            </a:r>
            <a:endParaRPr lang="en-US" sz="12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Tree>
    <p:extLst>
      <p:ext uri="{BB962C8B-B14F-4D97-AF65-F5344CB8AC3E}">
        <p14:creationId xmlns:p14="http://schemas.microsoft.com/office/powerpoint/2010/main" val="1858582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black"/>
                </a:solidFill>
              </a:rPr>
              <a:t>Θεμελιώδεις έννοιες και ορισμοί </a:t>
            </a:r>
            <a:r>
              <a:rPr lang="el-GR" sz="3000" b="0" dirty="0" smtClean="0">
                <a:solidFill>
                  <a:prstClr val="black"/>
                </a:solidFill>
              </a:rPr>
              <a:t>5/7</a:t>
            </a:r>
            <a:endParaRPr lang="el-GR" dirty="0"/>
          </a:p>
        </p:txBody>
      </p:sp>
      <p:sp>
        <p:nvSpPr>
          <p:cNvPr id="3" name="Θέση περιεχομένου 2"/>
          <p:cNvSpPr>
            <a:spLocks noGrp="1"/>
          </p:cNvSpPr>
          <p:nvPr>
            <p:ph idx="1"/>
          </p:nvPr>
        </p:nvSpPr>
        <p:spPr>
          <a:xfrm>
            <a:off x="611560" y="1196752"/>
            <a:ext cx="8424936" cy="5328592"/>
          </a:xfrm>
        </p:spPr>
        <p:txBody>
          <a:bodyPr>
            <a:normAutofit/>
          </a:bodyPr>
          <a:lstStyle/>
          <a:p>
            <a:r>
              <a:rPr lang="el-GR" b="1" dirty="0"/>
              <a:t>Η ζώσα ύλη,</a:t>
            </a:r>
            <a:r>
              <a:rPr lang="el-GR" dirty="0"/>
              <a:t> δεν είναι ούτε αυτόνομη ούτε αυτάρκης, αφού είναι απαραίτητη η πρόσληψη ενέργειας από το περιβάλλον, ευρισκόμενη σε άμεση αλληλεξάρτηση μαζί του. Έτσι, η </a:t>
            </a:r>
            <a:r>
              <a:rPr lang="el-GR" b="1" dirty="0"/>
              <a:t>ενέργεια</a:t>
            </a:r>
            <a:r>
              <a:rPr lang="el-GR" dirty="0"/>
              <a:t> από τον ήλιο αποθηκεύεται σε </a:t>
            </a:r>
            <a:r>
              <a:rPr lang="el-GR" b="1" dirty="0"/>
              <a:t>δεσμούς </a:t>
            </a:r>
            <a:r>
              <a:rPr lang="el-GR" b="1" dirty="0" smtClean="0"/>
              <a:t>‘υψηλής ενέργειας’,</a:t>
            </a:r>
            <a:r>
              <a:rPr lang="el-GR" dirty="0" smtClean="0"/>
              <a:t> </a:t>
            </a:r>
            <a:r>
              <a:rPr lang="el-GR" dirty="0"/>
              <a:t>κατά τη διαδικασία σύνθεσης υδατανθράκων από CΟ</a:t>
            </a:r>
            <a:r>
              <a:rPr lang="el-GR" baseline="-25000" dirty="0"/>
              <a:t>2</a:t>
            </a:r>
            <a:r>
              <a:rPr lang="el-GR" dirty="0"/>
              <a:t> και Η</a:t>
            </a:r>
            <a:r>
              <a:rPr lang="el-GR" baseline="-25000" dirty="0"/>
              <a:t>2</a:t>
            </a:r>
            <a:r>
              <a:rPr lang="el-GR" dirty="0"/>
              <a:t>Ο, μέσω της </a:t>
            </a:r>
            <a:r>
              <a:rPr lang="el-GR" b="1" dirty="0"/>
              <a:t>φωτοσύνθεσης</a:t>
            </a:r>
            <a:r>
              <a:rPr lang="el-GR" i="1" dirty="0"/>
              <a:t>. </a:t>
            </a:r>
            <a:r>
              <a:rPr lang="el-GR" dirty="0"/>
              <a:t>Παράλληλα φυτά και βακτήρια συλλέγουν ατμοσφαιρικό άζωτο, CO</a:t>
            </a:r>
            <a:r>
              <a:rPr lang="el-GR" baseline="-25000" dirty="0"/>
              <a:t>2</a:t>
            </a:r>
            <a:r>
              <a:rPr lang="el-GR" dirty="0"/>
              <a:t> και ανόργανα συστατικά από το έδαφος, συνθέτοντας μόρια, που αποτελούν τους δομικούς λίθους της </a:t>
            </a:r>
            <a:r>
              <a:rPr lang="el-GR" b="1" dirty="0" smtClean="0"/>
              <a:t>βιο</a:t>
            </a:r>
            <a:r>
              <a:rPr lang="en-US" b="1" dirty="0"/>
              <a:t>-</a:t>
            </a:r>
            <a:r>
              <a:rPr lang="el-GR" b="1" dirty="0" smtClean="0"/>
              <a:t>ύλης</a:t>
            </a:r>
            <a:r>
              <a:rPr lang="el-GR" b="1" dirty="0"/>
              <a:t>, </a:t>
            </a:r>
            <a:r>
              <a:rPr lang="el-GR" dirty="0"/>
              <a:t>που συνίσταται και ο ανθρώπινος οργανισμός.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a:t>
            </a:fld>
            <a:endParaRPr lang="el-GR" dirty="0"/>
          </a:p>
        </p:txBody>
      </p:sp>
    </p:spTree>
    <p:extLst>
      <p:ext uri="{BB962C8B-B14F-4D97-AF65-F5344CB8AC3E}">
        <p14:creationId xmlns:p14="http://schemas.microsoft.com/office/powerpoint/2010/main" val="3523162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black"/>
                </a:solidFill>
              </a:rPr>
              <a:t>Θεμελιώδεις έννοιες και ορισμοί </a:t>
            </a:r>
            <a:r>
              <a:rPr lang="el-GR" sz="3000" b="0" dirty="0" smtClean="0">
                <a:solidFill>
                  <a:prstClr val="black"/>
                </a:solidFill>
              </a:rPr>
              <a:t>6/7</a:t>
            </a:r>
            <a:endParaRPr lang="el-GR" dirty="0"/>
          </a:p>
        </p:txBody>
      </p:sp>
      <p:sp>
        <p:nvSpPr>
          <p:cNvPr id="3" name="Θέση περιεχομένου 2"/>
          <p:cNvSpPr>
            <a:spLocks noGrp="1"/>
          </p:cNvSpPr>
          <p:nvPr>
            <p:ph idx="1"/>
          </p:nvPr>
        </p:nvSpPr>
        <p:spPr>
          <a:xfrm>
            <a:off x="611560" y="1196752"/>
            <a:ext cx="8424936" cy="5544616"/>
          </a:xfrm>
        </p:spPr>
        <p:txBody>
          <a:bodyPr>
            <a:normAutofit fontScale="92500"/>
          </a:bodyPr>
          <a:lstStyle/>
          <a:p>
            <a:r>
              <a:rPr lang="el-GR" dirty="0" smtClean="0"/>
              <a:t>Από </a:t>
            </a:r>
            <a:r>
              <a:rPr lang="el-GR" dirty="0"/>
              <a:t>τα 100 και πλέον χημικά στοιχεία της φύσης, μόνο 6 παίρνουν μέρος στη σύνθεση των ενώσεων της βιο-ύλης. Ο τεράστιος αριθμός των ενώσεων αυτών, είναι απλά το αποτέλεσμα των άπειρων συνδυασμών και μετατροπών μόλις  20 αμινοξέων, 5 νουκλεοτιδίων, 2 σακχάρων, ανοργάνων ιόντων και νερού</a:t>
            </a:r>
            <a:r>
              <a:rPr lang="el-GR" dirty="0" smtClean="0"/>
              <a:t>.</a:t>
            </a:r>
            <a:endParaRPr lang="en-US" dirty="0" smtClean="0"/>
          </a:p>
          <a:p>
            <a:r>
              <a:rPr lang="el-GR" dirty="0"/>
              <a:t>Οι ενώσεις αυτές-</a:t>
            </a:r>
            <a:r>
              <a:rPr lang="el-GR" b="1" dirty="0"/>
              <a:t>βιομόρια</a:t>
            </a:r>
            <a:r>
              <a:rPr lang="el-GR" dirty="0"/>
              <a:t> μπορούν να διακριθούν σε 4 κατηγορίες.</a:t>
            </a:r>
          </a:p>
          <a:p>
            <a:pPr lvl="1"/>
            <a:r>
              <a:rPr lang="el-GR" b="1" dirty="0" smtClean="0"/>
              <a:t>Πρωτεΐνες- </a:t>
            </a:r>
            <a:r>
              <a:rPr lang="el-GR" b="1" dirty="0"/>
              <a:t>Ένζυμα </a:t>
            </a:r>
            <a:r>
              <a:rPr lang="el-GR" dirty="0"/>
              <a:t>(ενώσεις C, Ο, Η, Ν, S, Ρ) </a:t>
            </a:r>
          </a:p>
          <a:p>
            <a:pPr lvl="1"/>
            <a:r>
              <a:rPr lang="el-GR" b="1" dirty="0" smtClean="0"/>
              <a:t>Πολυσακχαρίτες</a:t>
            </a:r>
            <a:r>
              <a:rPr lang="el-GR" dirty="0" smtClean="0"/>
              <a:t> </a:t>
            </a:r>
            <a:r>
              <a:rPr lang="el-GR" dirty="0"/>
              <a:t>(C, Ο, Η και μερικοί Ν, S, Ρ) </a:t>
            </a:r>
          </a:p>
          <a:p>
            <a:pPr lvl="1"/>
            <a:r>
              <a:rPr lang="el-GR" b="1" dirty="0" smtClean="0"/>
              <a:t>Νουκλεϊνικά </a:t>
            </a:r>
            <a:r>
              <a:rPr lang="el-GR" b="1" dirty="0"/>
              <a:t>οξέα </a:t>
            </a:r>
            <a:r>
              <a:rPr lang="el-GR" dirty="0"/>
              <a:t>(απαραίτητα από C, Ο, Ν, Η, Ρ) </a:t>
            </a:r>
          </a:p>
          <a:p>
            <a:pPr lvl="1"/>
            <a:r>
              <a:rPr lang="el-GR" b="1" dirty="0" smtClean="0"/>
              <a:t>Λιπίδια </a:t>
            </a:r>
            <a:r>
              <a:rPr lang="el-GR" dirty="0"/>
              <a:t>(απαραίτητα από C, Ο, Η, και μερικά Ν, S, Ρ)</a:t>
            </a:r>
          </a:p>
          <a:p>
            <a:pPr marL="0" indent="0">
              <a:buNone/>
            </a:pPr>
            <a:r>
              <a:rPr lang="el-GR" dirty="0"/>
              <a:t>Οι κατηγορίες α, β, και γ χαρακτηρίζονται και ως βιο-πολυμερή, λόγω συμπύκνωσης επαναλαμβανόμενων δομικών </a:t>
            </a:r>
            <a:r>
              <a:rPr lang="el-GR" dirty="0" smtClean="0"/>
              <a:t>μονάδων</a:t>
            </a:r>
            <a:r>
              <a:rPr lang="en-US" dirty="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a:t>
            </a:fld>
            <a:endParaRPr lang="el-GR" dirty="0"/>
          </a:p>
        </p:txBody>
      </p:sp>
    </p:spTree>
    <p:extLst>
      <p:ext uri="{BB962C8B-B14F-4D97-AF65-F5344CB8AC3E}">
        <p14:creationId xmlns:p14="http://schemas.microsoft.com/office/powerpoint/2010/main" val="3805941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black"/>
                </a:solidFill>
              </a:rPr>
              <a:t>Θεμελιώδεις έννοιες και ορισμοί </a:t>
            </a:r>
            <a:r>
              <a:rPr lang="el-GR" sz="3000" b="0" dirty="0" smtClean="0">
                <a:solidFill>
                  <a:prstClr val="black"/>
                </a:solidFill>
              </a:rPr>
              <a:t>7/7</a:t>
            </a:r>
            <a:endParaRPr lang="el-GR" dirty="0"/>
          </a:p>
        </p:txBody>
      </p:sp>
      <p:sp>
        <p:nvSpPr>
          <p:cNvPr id="3" name="Θέση περιεχομένου 2"/>
          <p:cNvSpPr>
            <a:spLocks noGrp="1"/>
          </p:cNvSpPr>
          <p:nvPr>
            <p:ph idx="1"/>
          </p:nvPr>
        </p:nvSpPr>
        <p:spPr>
          <a:xfrm>
            <a:off x="611560" y="1196752"/>
            <a:ext cx="8280920" cy="5472608"/>
          </a:xfrm>
        </p:spPr>
        <p:txBody>
          <a:bodyPr>
            <a:normAutofit fontScale="92500" lnSpcReduction="10000"/>
          </a:bodyPr>
          <a:lstStyle/>
          <a:p>
            <a:r>
              <a:rPr lang="el-GR" dirty="0"/>
              <a:t>Πέραν των ανωτέρω κατηγοριών, σημαντικό ρόλο στη λειτουργία του οργανισμού μας παίζουν τα </a:t>
            </a:r>
            <a:r>
              <a:rPr lang="el-GR" b="1" dirty="0"/>
              <a:t>ανόργανα ιόντα</a:t>
            </a:r>
            <a:r>
              <a:rPr lang="el-GR" dirty="0"/>
              <a:t>, το </a:t>
            </a:r>
            <a:r>
              <a:rPr lang="el-GR" b="1" dirty="0"/>
              <a:t>ύδωρ</a:t>
            </a:r>
            <a:r>
              <a:rPr lang="el-GR" dirty="0"/>
              <a:t>  αλλά και εξειδικευμένα μόρια, όπως οι </a:t>
            </a:r>
            <a:r>
              <a:rPr lang="el-GR" b="1" dirty="0"/>
              <a:t>βιταμίνες</a:t>
            </a:r>
            <a:r>
              <a:rPr lang="el-GR" dirty="0"/>
              <a:t> και οι </a:t>
            </a:r>
            <a:r>
              <a:rPr lang="el-GR" b="1" dirty="0"/>
              <a:t>ορμόνες</a:t>
            </a:r>
            <a:r>
              <a:rPr lang="el-GR" dirty="0"/>
              <a:t>.</a:t>
            </a:r>
          </a:p>
          <a:p>
            <a:r>
              <a:rPr lang="el-GR" dirty="0"/>
              <a:t>Τα </a:t>
            </a:r>
            <a:r>
              <a:rPr lang="el-GR" b="1" dirty="0"/>
              <a:t>ανόργανα ιόντα</a:t>
            </a:r>
            <a:r>
              <a:rPr lang="el-GR" dirty="0"/>
              <a:t>, αν και απαντούν στον οργανισμό σε σχετικά μικρές συγκεντρώσεις (ημερήσια ανάγκη &gt;100mg), ή πολύ μικρές συγκεντρώσεις </a:t>
            </a:r>
            <a:r>
              <a:rPr lang="el-GR" b="1" dirty="0"/>
              <a:t>(ιχνοστοιχεία) </a:t>
            </a:r>
            <a:r>
              <a:rPr lang="el-GR" dirty="0"/>
              <a:t>(ημερήσια ανάγκη &lt;100mg), έχουν μεγάλη σημασία, στη διατήρηση σε φυσιολογικά επίπεδα, της μεταβολικής δραστηριότητας του κυττάρου. Ιδιαίτερα τα μεταλλικά ιόντα, δημιουργούν πολλές φορές </a:t>
            </a:r>
            <a:r>
              <a:rPr lang="el-GR" b="1" dirty="0"/>
              <a:t>πυρήνες προσανατολισμού</a:t>
            </a:r>
            <a:r>
              <a:rPr lang="el-GR" dirty="0"/>
              <a:t>  για τα μακρο-μόρια του υποστρώματος.</a:t>
            </a:r>
          </a:p>
          <a:p>
            <a:r>
              <a:rPr lang="el-GR" dirty="0"/>
              <a:t>Οι συγκεντρώσεις των ιόντων εκφράζονται διεθνώς και ως μέρη ανά εκατομμύριο (ppm). </a:t>
            </a:r>
          </a:p>
          <a:p>
            <a:r>
              <a:rPr lang="el-GR" dirty="0"/>
              <a:t>Οι ηλεκτρολύτες πέρα από τις εξειδικευμένες λειτουργίες τους, αντανακλούν την γενική </a:t>
            </a:r>
            <a:r>
              <a:rPr lang="el-GR" b="1" dirty="0"/>
              <a:t>οξεοβασική ισορροπία</a:t>
            </a:r>
            <a:r>
              <a:rPr lang="el-GR" b="1" dirty="0" smtClean="0"/>
              <a:t>.</a:t>
            </a:r>
            <a:endParaRPr lang="el-GR" b="1"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12</a:t>
            </a:fld>
            <a:endParaRPr lang="el-GR" dirty="0"/>
          </a:p>
        </p:txBody>
      </p:sp>
    </p:spTree>
    <p:extLst>
      <p:ext uri="{BB962C8B-B14F-4D97-AF65-F5344CB8AC3E}">
        <p14:creationId xmlns:p14="http://schemas.microsoft.com/office/powerpoint/2010/main" val="6514867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116632"/>
            <a:ext cx="8280920" cy="1008112"/>
          </a:xfrm>
        </p:spPr>
        <p:txBody>
          <a:bodyPr>
            <a:noAutofit/>
          </a:bodyPr>
          <a:lstStyle/>
          <a:p>
            <a:r>
              <a:rPr lang="el-GR" dirty="0"/>
              <a:t>Θερμοδυναμικά δεδομένα-Κινητική βιοχημικών </a:t>
            </a:r>
            <a:r>
              <a:rPr lang="el-GR" dirty="0" smtClean="0"/>
              <a:t>αντιδράσεων </a:t>
            </a:r>
            <a:r>
              <a:rPr lang="el-GR" sz="3000" b="0" dirty="0" smtClean="0"/>
              <a:t>1/</a:t>
            </a:r>
            <a:r>
              <a:rPr lang="el-GR" sz="3000" b="0" dirty="0"/>
              <a:t>4</a:t>
            </a:r>
          </a:p>
        </p:txBody>
      </p:sp>
      <p:sp>
        <p:nvSpPr>
          <p:cNvPr id="3" name="Θέση περιεχομένου 2"/>
          <p:cNvSpPr>
            <a:spLocks noGrp="1"/>
          </p:cNvSpPr>
          <p:nvPr>
            <p:ph idx="1"/>
          </p:nvPr>
        </p:nvSpPr>
        <p:spPr>
          <a:xfrm>
            <a:off x="611560" y="1484784"/>
            <a:ext cx="8424936" cy="4752528"/>
          </a:xfrm>
        </p:spPr>
        <p:txBody>
          <a:bodyPr/>
          <a:lstStyle/>
          <a:p>
            <a:r>
              <a:rPr lang="el-GR" dirty="0"/>
              <a:t>Πριν από 5 </a:t>
            </a:r>
            <a:r>
              <a:rPr lang="el-GR" dirty="0" smtClean="0"/>
              <a:t>δισεκατομμύρια </a:t>
            </a:r>
            <a:r>
              <a:rPr lang="el-GR" dirty="0"/>
              <a:t>χρόνια (πολύ πριν την εμφάνιση της ζωής), η </a:t>
            </a:r>
            <a:r>
              <a:rPr lang="el-GR" b="1" dirty="0"/>
              <a:t>ελεύθερη ενέργεια G</a:t>
            </a:r>
            <a:r>
              <a:rPr lang="el-GR" dirty="0"/>
              <a:t>, που “έπεφτε» στο πλανήτη διεσπείρετο ως άχρηστη θερμική ενέργεια πίσω στο διάστημα. Με την εμφάνιση των φυτικών οργανισμών, ξεκίνησε σταδιακά η συγκράτηση και η </a:t>
            </a:r>
            <a:r>
              <a:rPr lang="el-GR" b="1" dirty="0"/>
              <a:t>ροή ενέργειας</a:t>
            </a:r>
            <a:r>
              <a:rPr lang="el-GR" dirty="0"/>
              <a:t>, που εκδηλώθηκε με δύο διαδικασίες:</a:t>
            </a:r>
          </a:p>
          <a:p>
            <a:pPr marL="914400" lvl="1" indent="-457200">
              <a:buFont typeface="+mj-lt"/>
              <a:buAutoNum type="arabicPeriod"/>
            </a:pPr>
            <a:r>
              <a:rPr lang="el-GR" dirty="0" smtClean="0"/>
              <a:t>Μετατροπή </a:t>
            </a:r>
            <a:r>
              <a:rPr lang="el-GR" dirty="0"/>
              <a:t>της ηλιακής ενέργειας σε χημική ενέργεια (φωτοσύνθεση) και το σχηματισμό πολύπλοκων </a:t>
            </a:r>
            <a:r>
              <a:rPr lang="el-GR" dirty="0" smtClean="0"/>
              <a:t>ενώσεων.</a:t>
            </a:r>
            <a:endParaRPr lang="el-GR" dirty="0"/>
          </a:p>
          <a:p>
            <a:pPr marL="914400" lvl="1" indent="-457200">
              <a:buFont typeface="+mj-lt"/>
              <a:buAutoNum type="arabicPeriod"/>
            </a:pPr>
            <a:r>
              <a:rPr lang="el-GR" dirty="0" smtClean="0"/>
              <a:t>Διάσπαση </a:t>
            </a:r>
            <a:r>
              <a:rPr lang="el-GR" dirty="0"/>
              <a:t>των ενώσεων που σχηματίσθηκαν με απελευθέρωση χημικής </a:t>
            </a:r>
            <a:r>
              <a:rPr lang="el-GR" dirty="0" smtClean="0"/>
              <a:t>ενέργειας.</a:t>
            </a:r>
            <a:endParaRPr lang="el-GR" dirty="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dirty="0"/>
          </a:p>
        </p:txBody>
      </p:sp>
    </p:spTree>
    <p:extLst>
      <p:ext uri="{BB962C8B-B14F-4D97-AF65-F5344CB8AC3E}">
        <p14:creationId xmlns:p14="http://schemas.microsoft.com/office/powerpoint/2010/main" val="4142867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116632"/>
            <a:ext cx="8280920" cy="1008112"/>
          </a:xfrm>
        </p:spPr>
        <p:txBody>
          <a:bodyPr>
            <a:noAutofit/>
          </a:bodyPr>
          <a:lstStyle/>
          <a:p>
            <a:r>
              <a:rPr lang="el-GR" dirty="0"/>
              <a:t>Θερμοδυναμικά δεδομένα-Κινητική βιοχημικών </a:t>
            </a:r>
            <a:r>
              <a:rPr lang="el-GR" dirty="0" smtClean="0"/>
              <a:t>αντιδράσεων </a:t>
            </a:r>
            <a:r>
              <a:rPr lang="el-GR" sz="3000" b="0" dirty="0" smtClean="0"/>
              <a:t>2/4</a:t>
            </a:r>
            <a:endParaRPr lang="el-GR" sz="3000" b="0" dirty="0"/>
          </a:p>
        </p:txBody>
      </p:sp>
      <p:sp>
        <p:nvSpPr>
          <p:cNvPr id="3" name="Θέση περιεχομένου 2"/>
          <p:cNvSpPr>
            <a:spLocks noGrp="1"/>
          </p:cNvSpPr>
          <p:nvPr>
            <p:ph idx="1"/>
          </p:nvPr>
        </p:nvSpPr>
        <p:spPr>
          <a:xfrm>
            <a:off x="611560" y="1484784"/>
            <a:ext cx="8424936" cy="4752528"/>
          </a:xfrm>
        </p:spPr>
        <p:txBody>
          <a:bodyPr/>
          <a:lstStyle/>
          <a:p>
            <a:r>
              <a:rPr lang="el-GR" dirty="0"/>
              <a:t>Η ζώσα, όπως και η νεκρή φύση, υπακούουν στους νόμους της θερμοδυναμικής. Η θερμοδυναμική μελετά τις μεταβολές, ή τις μετατροπές της ενέργειας, από μια μορφή σε μια άλλη. Στη Βιοχημεία, μας ενδιαφέρει ιδιαίτερα η μελέτη των ενεργειακών μεταβολών, που λαμβάνουν χώρα στις χημικές αντιδράσεις του οργανισμού μας. Τα ανωτέρω συνοψίζουν οι παρακάτω νόμοι. </a:t>
            </a:r>
          </a:p>
          <a:p>
            <a:pPr>
              <a:buFont typeface="Wingdings" panose="05000000000000000000" pitchFamily="2" charset="2"/>
              <a:buChar char="Ø"/>
            </a:pPr>
            <a:r>
              <a:rPr lang="el-GR" b="1" dirty="0"/>
              <a:t>1ος νόμος: </a:t>
            </a:r>
            <a:r>
              <a:rPr lang="el-GR" dirty="0"/>
              <a:t>Το ολικό ποσό Ε δεν μεταβάλλεται, απλώς αλλάζει μορφή. Ενέργεια δεν </a:t>
            </a:r>
            <a:r>
              <a:rPr lang="el-GR" dirty="0" smtClean="0"/>
              <a:t>δημιουργείται </a:t>
            </a:r>
            <a:r>
              <a:rPr lang="el-GR" dirty="0"/>
              <a:t>από το μηδέν</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dirty="0"/>
          </a:p>
        </p:txBody>
      </p:sp>
    </p:spTree>
    <p:extLst>
      <p:ext uri="{BB962C8B-B14F-4D97-AF65-F5344CB8AC3E}">
        <p14:creationId xmlns:p14="http://schemas.microsoft.com/office/powerpoint/2010/main" val="3423253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116632"/>
            <a:ext cx="8280920" cy="1008112"/>
          </a:xfrm>
        </p:spPr>
        <p:txBody>
          <a:bodyPr>
            <a:noAutofit/>
          </a:bodyPr>
          <a:lstStyle/>
          <a:p>
            <a:r>
              <a:rPr lang="el-GR" dirty="0"/>
              <a:t>Θερμοδυναμικά δεδομένα-Κινητική βιοχημικών </a:t>
            </a:r>
            <a:r>
              <a:rPr lang="el-GR" dirty="0" smtClean="0"/>
              <a:t>αντιδράσεων </a:t>
            </a:r>
            <a:r>
              <a:rPr lang="el-GR" sz="3000" b="0" dirty="0" smtClean="0"/>
              <a:t>3/4</a:t>
            </a:r>
            <a:endParaRPr lang="el-GR" sz="3000" b="0"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611560" y="1484784"/>
                <a:ext cx="8280920" cy="5256584"/>
              </a:xfrm>
            </p:spPr>
            <p:txBody>
              <a:bodyPr>
                <a:normAutofit fontScale="92500"/>
              </a:bodyPr>
              <a:lstStyle/>
              <a:p>
                <a:pPr>
                  <a:buFont typeface="Wingdings" panose="05000000000000000000" pitchFamily="2" charset="2"/>
                  <a:buChar char="Ø"/>
                </a:pPr>
                <a:r>
                  <a:rPr lang="el-GR" b="1" dirty="0" smtClean="0"/>
                  <a:t>2ος νόμος: </a:t>
                </a:r>
                <a:r>
                  <a:rPr lang="el-GR" dirty="0"/>
                  <a:t>Δεν γίνεται μετατροπή μιας μορφής ενέργειας σε μια άλλη, χωρίς απώλεια. Οι αυθόρμητες αντιδράσεις, από μια περισσότερο οργανωμένη δομή, προχωρούν προς μια απλούστερη και σταθερότερη (αύξηση ενέργειας</a:t>
                </a:r>
                <a:r>
                  <a:rPr lang="el-GR" dirty="0" smtClean="0"/>
                  <a:t>).</a:t>
                </a:r>
              </a:p>
              <a:p>
                <a:pPr marL="0"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a:rPr>
                          </m:ctrlPr>
                        </m:naryPr>
                        <m:sub/>
                        <m:sup/>
                        <m:e>
                          <m:d>
                            <m:dPr>
                              <m:ctrlPr>
                                <a:rPr lang="el-GR" i="1" smtClean="0">
                                  <a:latin typeface="Cambria Math"/>
                                </a:rPr>
                              </m:ctrlPr>
                            </m:dPr>
                            <m:e>
                              <m:r>
                                <m:rPr>
                                  <m:sty m:val="p"/>
                                </m:rPr>
                                <a:rPr lang="el-GR" b="0" i="0" smtClean="0">
                                  <a:latin typeface="Cambria Math"/>
                                </a:rPr>
                                <m:t>Ε</m:t>
                              </m:r>
                              <m:r>
                                <a:rPr lang="el-GR" b="0" i="0" smtClean="0">
                                  <a:latin typeface="Cambria Math"/>
                                </a:rPr>
                                <m:t>+</m:t>
                              </m:r>
                              <m:r>
                                <m:rPr>
                                  <m:sty m:val="p"/>
                                </m:rPr>
                                <a:rPr lang="en-US" b="0" i="0" smtClean="0">
                                  <a:latin typeface="Cambria Math"/>
                                </a:rPr>
                                <m:t>pm</m:t>
                              </m:r>
                            </m:e>
                          </m:d>
                        </m:e>
                      </m:nary>
                      <m:r>
                        <a:rPr lang="el-GR" b="0" i="0" smtClean="0">
                          <a:latin typeface="Cambria Math"/>
                        </a:rPr>
                        <m:t>=</m:t>
                      </m:r>
                      <m:r>
                        <m:rPr>
                          <m:sty m:val="p"/>
                        </m:rPr>
                        <a:rPr lang="el-GR" b="0" i="0" smtClean="0">
                          <a:latin typeface="Cambria Math"/>
                        </a:rPr>
                        <m:t>Κ</m:t>
                      </m:r>
                    </m:oMath>
                  </m:oMathPara>
                </a14:m>
                <a:endParaRPr lang="el-GR" dirty="0" smtClean="0"/>
              </a:p>
              <a:p>
                <a:pPr marL="355600" indent="0">
                  <a:buNone/>
                </a:pPr>
                <a:r>
                  <a:rPr lang="el-GR" dirty="0"/>
                  <a:t>p = συντελεστής μετατροπής </a:t>
                </a:r>
                <a14:m>
                  <m:oMath xmlns:m="http://schemas.openxmlformats.org/officeDocument/2006/math">
                    <m:r>
                      <a:rPr lang="en-US" b="0" i="1" smtClean="0">
                        <a:latin typeface="Cambria Math"/>
                      </a:rPr>
                      <m:t>𝑚</m:t>
                    </m:r>
                    <m:r>
                      <a:rPr lang="en-US" b="0" i="1" smtClean="0">
                        <a:latin typeface="Cambria Math"/>
                        <a:ea typeface="Cambria Math"/>
                      </a:rPr>
                      <m:t>→</m:t>
                    </m:r>
                    <m:r>
                      <a:rPr lang="en-US" b="0" i="1" smtClean="0">
                        <a:latin typeface="Cambria Math"/>
                        <a:ea typeface="Cambria Math"/>
                      </a:rPr>
                      <m:t>𝐸</m:t>
                    </m:r>
                    <m:r>
                      <a:rPr lang="en-US" b="0" i="1" smtClean="0">
                        <a:latin typeface="Cambria Math"/>
                        <a:ea typeface="Cambria Math"/>
                      </a:rPr>
                      <m:t> </m:t>
                    </m:r>
                  </m:oMath>
                </a14:m>
                <a:r>
                  <a:rPr lang="el-GR" dirty="0" smtClean="0"/>
                  <a:t>(</a:t>
                </a:r>
                <a:r>
                  <a:rPr lang="el-GR" dirty="0"/>
                  <a:t>m = μάζα)</a:t>
                </a:r>
              </a:p>
              <a:p>
                <a:pPr marL="352425" lvl="1" indent="-342900"/>
                <a:r>
                  <a:rPr lang="el-GR" dirty="0" smtClean="0"/>
                  <a:t>Μάζα </a:t>
                </a:r>
                <a:r>
                  <a:rPr lang="el-GR" dirty="0"/>
                  <a:t>δεν υπάρχει χωρίς ενέργεια και αντίστροφα</a:t>
                </a:r>
              </a:p>
              <a:p>
                <a:pPr marL="352425" lvl="1" indent="-342900"/>
                <a:r>
                  <a:rPr lang="el-GR" dirty="0" smtClean="0"/>
                  <a:t>Διάφορες </a:t>
                </a:r>
                <a:r>
                  <a:rPr lang="el-GR" dirty="0"/>
                  <a:t>μορφές μάζας είναι οι χημικές ενώσεις</a:t>
                </a:r>
              </a:p>
              <a:p>
                <a:pPr marL="352425" lvl="1" indent="-342900"/>
                <a:r>
                  <a:rPr lang="el-GR" dirty="0" smtClean="0"/>
                  <a:t>Διάφορες </a:t>
                </a:r>
                <a:r>
                  <a:rPr lang="el-GR" dirty="0"/>
                  <a:t>μορφές ενέργειας είναι η μηχανική, η ηλεκτρική, κλπ.</a:t>
                </a:r>
              </a:p>
              <a:p>
                <a:pPr marL="444500" indent="0">
                  <a:buNone/>
                </a:pPr>
                <a:r>
                  <a:rPr lang="el-GR" dirty="0"/>
                  <a:t>Συνήθως:</a:t>
                </a:r>
                <a:r>
                  <a:rPr lang="el-GR" b="1" dirty="0"/>
                  <a:t> Δm </a:t>
                </a:r>
                <a:r>
                  <a:rPr lang="el-GR" dirty="0"/>
                  <a:t>= 0 και </a:t>
                </a:r>
                <a:r>
                  <a:rPr lang="el-GR" b="1" dirty="0"/>
                  <a:t>ΔΕ</a:t>
                </a:r>
                <a:r>
                  <a:rPr lang="el-GR" dirty="0"/>
                  <a:t> = </a:t>
                </a:r>
                <a:r>
                  <a:rPr lang="el-GR" dirty="0" smtClean="0"/>
                  <a:t>0</a:t>
                </a:r>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611560" y="1484784"/>
                <a:ext cx="8280920" cy="5256584"/>
              </a:xfrm>
              <a:blipFill rotWithShape="1">
                <a:blip r:embed="rId3" cstate="print"/>
                <a:stretch>
                  <a:fillRect l="-736" t="-464" r="-589"/>
                </a:stretch>
              </a:blipFill>
            </p:spPr>
            <p:txBody>
              <a:bodyPr/>
              <a:lstStyle/>
              <a:p>
                <a:r>
                  <a:rPr lang="el-GR" dirty="0">
                    <a:noFill/>
                  </a:rPr>
                  <a:t> </a:t>
                </a:r>
              </a:p>
            </p:txBody>
          </p:sp>
        </mc:Fallback>
      </mc:AlternateContent>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15</a:t>
            </a:fld>
            <a:endParaRPr lang="el-GR" dirty="0"/>
          </a:p>
        </p:txBody>
      </p:sp>
    </p:spTree>
    <p:extLst>
      <p:ext uri="{BB962C8B-B14F-4D97-AF65-F5344CB8AC3E}">
        <p14:creationId xmlns:p14="http://schemas.microsoft.com/office/powerpoint/2010/main" val="7959272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116632"/>
            <a:ext cx="8280920" cy="1008112"/>
          </a:xfrm>
        </p:spPr>
        <p:txBody>
          <a:bodyPr>
            <a:noAutofit/>
          </a:bodyPr>
          <a:lstStyle/>
          <a:p>
            <a:r>
              <a:rPr lang="el-GR" dirty="0"/>
              <a:t>Θερμοδυναμικά δεδομένα-Κινητική βιοχημικών </a:t>
            </a:r>
            <a:r>
              <a:rPr lang="el-GR" dirty="0" smtClean="0"/>
              <a:t>αντιδράσεων </a:t>
            </a:r>
            <a:r>
              <a:rPr lang="el-GR" sz="3000" b="0" dirty="0" smtClean="0"/>
              <a:t>4/4</a:t>
            </a:r>
            <a:endParaRPr lang="el-GR" sz="3000" b="0" dirty="0"/>
          </a:p>
        </p:txBody>
      </p:sp>
      <p:sp>
        <p:nvSpPr>
          <p:cNvPr id="3" name="Θέση περιεχομένου 2"/>
          <p:cNvSpPr>
            <a:spLocks noGrp="1"/>
          </p:cNvSpPr>
          <p:nvPr>
            <p:ph idx="1"/>
          </p:nvPr>
        </p:nvSpPr>
        <p:spPr>
          <a:xfrm>
            <a:off x="611560" y="1484784"/>
            <a:ext cx="8424936" cy="5256584"/>
          </a:xfrm>
        </p:spPr>
        <p:txBody>
          <a:bodyPr>
            <a:normAutofit/>
          </a:bodyPr>
          <a:lstStyle/>
          <a:p>
            <a:pPr marL="352425" lvl="1" indent="-342900">
              <a:spcBef>
                <a:spcPts val="1000"/>
              </a:spcBef>
              <a:buFont typeface="Arial" panose="020B0604020202020204" pitchFamily="34" charset="0"/>
              <a:buChar char="•"/>
            </a:pPr>
            <a:r>
              <a:rPr lang="el-GR" dirty="0" smtClean="0"/>
              <a:t>Μάζα </a:t>
            </a:r>
            <a:r>
              <a:rPr lang="el-GR" dirty="0"/>
              <a:t>δεν υπάρχει χωρίς ενέργεια και </a:t>
            </a:r>
            <a:r>
              <a:rPr lang="el-GR" dirty="0" smtClean="0"/>
              <a:t>αντίστροφα</a:t>
            </a:r>
            <a:r>
              <a:rPr lang="en-US" dirty="0" smtClean="0"/>
              <a:t>.</a:t>
            </a:r>
            <a:endParaRPr lang="el-GR" dirty="0"/>
          </a:p>
          <a:p>
            <a:pPr marL="352425" lvl="1" indent="-342900">
              <a:spcBef>
                <a:spcPts val="1000"/>
              </a:spcBef>
              <a:buFont typeface="Arial" panose="020B0604020202020204" pitchFamily="34" charset="0"/>
              <a:buChar char="•"/>
            </a:pPr>
            <a:r>
              <a:rPr lang="el-GR" dirty="0" smtClean="0"/>
              <a:t>Διάφορες </a:t>
            </a:r>
            <a:r>
              <a:rPr lang="el-GR" dirty="0"/>
              <a:t>μορφές μάζας είναι οι χημικές </a:t>
            </a:r>
            <a:r>
              <a:rPr lang="el-GR" dirty="0" smtClean="0"/>
              <a:t>ενώσεις</a:t>
            </a:r>
            <a:r>
              <a:rPr lang="en-US" dirty="0" smtClean="0"/>
              <a:t>.</a:t>
            </a:r>
            <a:endParaRPr lang="el-GR" dirty="0"/>
          </a:p>
          <a:p>
            <a:pPr marL="352425" lvl="1" indent="-342900">
              <a:spcBef>
                <a:spcPts val="1000"/>
              </a:spcBef>
              <a:buFont typeface="Arial" panose="020B0604020202020204" pitchFamily="34" charset="0"/>
              <a:buChar char="•"/>
            </a:pPr>
            <a:r>
              <a:rPr lang="el-GR" dirty="0" smtClean="0"/>
              <a:t>Διάφορες </a:t>
            </a:r>
            <a:r>
              <a:rPr lang="el-GR" dirty="0"/>
              <a:t>μορφές ενέργειας είναι η μηχανική, η ηλεκτρική, </a:t>
            </a:r>
            <a:r>
              <a:rPr lang="el-GR" dirty="0" smtClean="0"/>
              <a:t>κλπ.</a:t>
            </a:r>
            <a:endParaRPr lang="en-US" dirty="0" smtClean="0"/>
          </a:p>
          <a:p>
            <a:pPr marL="352425" lvl="1" indent="-342900">
              <a:spcBef>
                <a:spcPts val="1000"/>
              </a:spcBef>
              <a:buFont typeface="Wingdings" panose="05000000000000000000" pitchFamily="2" charset="2"/>
              <a:buChar char="Ø"/>
            </a:pPr>
            <a:r>
              <a:rPr lang="el-GR" dirty="0" smtClean="0"/>
              <a:t>Συνήθως</a:t>
            </a:r>
            <a:r>
              <a:rPr lang="el-GR" dirty="0"/>
              <a:t>:</a:t>
            </a:r>
            <a:r>
              <a:rPr lang="el-GR" b="1" dirty="0"/>
              <a:t> Δm </a:t>
            </a:r>
            <a:r>
              <a:rPr lang="el-GR" dirty="0"/>
              <a:t>= 0 και </a:t>
            </a:r>
            <a:r>
              <a:rPr lang="el-GR" b="1" dirty="0"/>
              <a:t>ΔΕ</a:t>
            </a:r>
            <a:r>
              <a:rPr lang="el-GR" dirty="0"/>
              <a:t> = </a:t>
            </a:r>
            <a:r>
              <a:rPr lang="el-GR" dirty="0" smtClean="0"/>
              <a:t>0</a:t>
            </a:r>
            <a:endParaRPr lang="en-US" dirty="0" smtClean="0"/>
          </a:p>
          <a:p>
            <a:pPr marL="9525" lvl="1" indent="0">
              <a:spcBef>
                <a:spcPts val="1000"/>
              </a:spcBef>
              <a:buNone/>
            </a:pPr>
            <a:r>
              <a:rPr lang="el-GR" dirty="0"/>
              <a:t>Όταν έχουμε μεταβολές της Ε, τότε μιλάμε για φαινόμενα, που διακρίνονται σε:</a:t>
            </a:r>
          </a:p>
          <a:p>
            <a:pPr marL="466725" lvl="1" indent="-457200">
              <a:spcBef>
                <a:spcPts val="1000"/>
              </a:spcBef>
              <a:buFont typeface="+mj-lt"/>
              <a:buAutoNum type="arabicPeriod"/>
            </a:pPr>
            <a:r>
              <a:rPr lang="el-GR" dirty="0" smtClean="0"/>
              <a:t>Αυθόρμητα </a:t>
            </a:r>
            <a:r>
              <a:rPr lang="el-GR" dirty="0"/>
              <a:t>(δίνουν </a:t>
            </a:r>
            <a:r>
              <a:rPr lang="el-GR" b="1" dirty="0"/>
              <a:t>Ε</a:t>
            </a:r>
            <a:r>
              <a:rPr lang="el-GR" dirty="0" smtClean="0"/>
              <a:t>)</a:t>
            </a:r>
            <a:r>
              <a:rPr lang="en-US" dirty="0" smtClean="0"/>
              <a:t>.</a:t>
            </a:r>
            <a:endParaRPr lang="el-GR" dirty="0"/>
          </a:p>
          <a:p>
            <a:pPr marL="466725" lvl="1" indent="-457200">
              <a:spcBef>
                <a:spcPts val="1000"/>
              </a:spcBef>
              <a:buFont typeface="+mj-lt"/>
              <a:buAutoNum type="arabicPeriod"/>
            </a:pPr>
            <a:r>
              <a:rPr lang="el-GR" dirty="0" smtClean="0"/>
              <a:t>Παίρνουν </a:t>
            </a:r>
            <a:r>
              <a:rPr lang="el-GR" b="1" dirty="0"/>
              <a:t>Ε</a:t>
            </a:r>
            <a:r>
              <a:rPr lang="el-GR" dirty="0"/>
              <a:t> από το </a:t>
            </a:r>
            <a:r>
              <a:rPr lang="el-GR" dirty="0" smtClean="0"/>
              <a:t>περιβάλλον</a:t>
            </a:r>
            <a:r>
              <a:rPr lang="en-US" dirty="0" smtClean="0"/>
              <a:t>.</a:t>
            </a:r>
            <a:endParaRPr lang="el-GR" dirty="0"/>
          </a:p>
          <a:p>
            <a:pPr marL="466725" lvl="1" indent="-457200">
              <a:spcBef>
                <a:spcPts val="1000"/>
              </a:spcBef>
              <a:buFont typeface="+mj-lt"/>
              <a:buAutoNum type="arabicPeriod"/>
            </a:pPr>
            <a:r>
              <a:rPr lang="el-GR" dirty="0" smtClean="0"/>
              <a:t>Τα </a:t>
            </a:r>
            <a:r>
              <a:rPr lang="el-GR" dirty="0"/>
              <a:t>ευρισκόμενα σε ισορροπία (όση </a:t>
            </a:r>
            <a:r>
              <a:rPr lang="el-GR" b="1" dirty="0"/>
              <a:t>Ε</a:t>
            </a:r>
            <a:r>
              <a:rPr lang="el-GR" dirty="0"/>
              <a:t> δίνουν – τόση δέχονται</a:t>
            </a:r>
            <a:r>
              <a:rPr lang="el-GR" dirty="0" smtClean="0"/>
              <a:t>)</a:t>
            </a:r>
            <a:r>
              <a:rPr lang="en-US" dirty="0" smtClean="0"/>
              <a:t>.</a:t>
            </a:r>
            <a:endParaRPr lang="el-GR" dirty="0"/>
          </a:p>
        </p:txBody>
      </p:sp>
      <p:sp>
        <p:nvSpPr>
          <p:cNvPr id="4" name="Θέση αριθμού διαφάνειας 3"/>
          <p:cNvSpPr>
            <a:spLocks noGrp="1"/>
          </p:cNvSpPr>
          <p:nvPr>
            <p:ph type="sldNum" sz="quarter" idx="12"/>
          </p:nvPr>
        </p:nvSpPr>
        <p:spPr>
          <a:xfrm>
            <a:off x="6804248" y="6468472"/>
            <a:ext cx="2133600" cy="365125"/>
          </a:xfrm>
        </p:spPr>
        <p:txBody>
          <a:bodyPr/>
          <a:lstStyle/>
          <a:p>
            <a:pPr>
              <a:defRPr/>
            </a:pPr>
            <a:fld id="{7E55E3B3-0445-4CFC-BED8-763D4409E61F}" type="slidenum">
              <a:rPr lang="el-GR" smtClean="0"/>
              <a:pPr>
                <a:defRPr/>
              </a:pPr>
              <a:t>16</a:t>
            </a:fld>
            <a:endParaRPr lang="el-GR" dirty="0"/>
          </a:p>
        </p:txBody>
      </p:sp>
    </p:spTree>
    <p:extLst>
      <p:ext uri="{BB962C8B-B14F-4D97-AF65-F5344CB8AC3E}">
        <p14:creationId xmlns:p14="http://schemas.microsoft.com/office/powerpoint/2010/main" val="4242670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Εντροπία (</a:t>
            </a:r>
            <a:r>
              <a:rPr lang="en-US" dirty="0" smtClean="0"/>
              <a:t>S) </a:t>
            </a:r>
            <a:r>
              <a:rPr lang="el-GR" sz="3000" b="0" dirty="0" smtClean="0"/>
              <a:t>1/</a:t>
            </a:r>
            <a:r>
              <a:rPr lang="el-GR" sz="3000" b="0" dirty="0"/>
              <a:t>2</a:t>
            </a:r>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611560" y="1196752"/>
                <a:ext cx="8280920" cy="2808312"/>
              </a:xfrm>
            </p:spPr>
            <p:txBody>
              <a:bodyPr/>
              <a:lstStyle/>
              <a:p>
                <a:r>
                  <a:rPr lang="el-GR" dirty="0" smtClean="0"/>
                  <a:t>Υπάρχουν διαβαθμίσεις οργάνωσης - τάξης ή αταξίας, που μπορούν να μετρηθούν σε μονάδες ενέργειας. Η ενέργεια, που έχει μια μάζα σε κατάσταση αταξίας (σε ορισμένη απόλυτη θερμοκρασία Τ), ισούται με TS</a:t>
                </a:r>
              </a:p>
              <a:p>
                <a:r>
                  <a:rPr lang="el-GR" dirty="0" smtClean="0"/>
                  <a:t>Το </a:t>
                </a:r>
                <a:r>
                  <a:rPr lang="el-GR" dirty="0"/>
                  <a:t>S, καλείται Εντροπία και ισούται με</a:t>
                </a:r>
                <a:r>
                  <a:rPr lang="el-GR" dirty="0" smtClean="0"/>
                  <a:t>:</a:t>
                </a:r>
                <a:r>
                  <a:rPr lang="en-US" dirty="0" smtClean="0"/>
                  <a:t> </a:t>
                </a:r>
                <a14:m>
                  <m:oMath xmlns:m="http://schemas.openxmlformats.org/officeDocument/2006/math">
                    <m:r>
                      <a:rPr lang="en-US" b="0" i="1" smtClean="0">
                        <a:latin typeface="Cambria Math"/>
                      </a:rPr>
                      <m:t>𝑆</m:t>
                    </m:r>
                    <m:r>
                      <a:rPr lang="en-US" b="0" i="1" smtClean="0">
                        <a:latin typeface="Cambria Math"/>
                      </a:rPr>
                      <m:t>=</m:t>
                    </m:r>
                    <m:f>
                      <m:fPr>
                        <m:ctrlPr>
                          <a:rPr lang="en-US" b="0" i="1" smtClean="0">
                            <a:latin typeface="Cambria Math"/>
                          </a:rPr>
                        </m:ctrlPr>
                      </m:fPr>
                      <m:num>
                        <m:r>
                          <a:rPr lang="en-US" b="0" i="1" smtClean="0">
                            <a:latin typeface="Cambria Math"/>
                          </a:rPr>
                          <m:t>𝑇𝑆</m:t>
                        </m:r>
                      </m:num>
                      <m:den>
                        <m:r>
                          <a:rPr lang="en-US" b="0" i="1" smtClean="0">
                            <a:latin typeface="Cambria Math"/>
                          </a:rPr>
                          <m:t>𝑇</m:t>
                        </m:r>
                      </m:den>
                    </m:f>
                  </m:oMath>
                </a14:m>
                <a:endParaRPr lang="el-GR" dirty="0" smtClean="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611560" y="1196752"/>
                <a:ext cx="8280920" cy="2808312"/>
              </a:xfrm>
              <a:blipFill rotWithShape="1">
                <a:blip r:embed="rId2" cstate="print"/>
                <a:stretch>
                  <a:fillRect l="-957" t="-1085"/>
                </a:stretch>
              </a:blipFill>
            </p:spPr>
            <p:txBody>
              <a:bodyPr/>
              <a:lstStyle/>
              <a:p>
                <a:r>
                  <a:rPr lang="el-GR">
                    <a:noFill/>
                  </a:rPr>
                  <a:t> </a:t>
                </a:r>
              </a:p>
            </p:txBody>
          </p:sp>
        </mc:Fallback>
      </mc:AlternateContent>
      <p:sp>
        <p:nvSpPr>
          <p:cNvPr id="5" name="Ορθογώνιο 4"/>
          <p:cNvSpPr/>
          <p:nvPr/>
        </p:nvSpPr>
        <p:spPr>
          <a:xfrm>
            <a:off x="1043608" y="3933056"/>
            <a:ext cx="7560840" cy="2308324"/>
          </a:xfrm>
          <a:prstGeom prst="rect">
            <a:avLst/>
          </a:prstGeom>
          <a:solidFill>
            <a:schemeClr val="bg1"/>
          </a:solidFill>
          <a:ln w="28575">
            <a:solidFill>
              <a:schemeClr val="bg1">
                <a:lumMod val="65000"/>
              </a:schemeClr>
            </a:solidFill>
          </a:ln>
          <a:effectLst>
            <a:outerShdw blurRad="50800" dist="38100" dir="8100000" algn="tr" rotWithShape="0">
              <a:prstClr val="black">
                <a:alpha val="40000"/>
              </a:prstClr>
            </a:outerShdw>
          </a:effectLst>
        </p:spPr>
        <p:txBody>
          <a:bodyPr wrap="square">
            <a:spAutoFit/>
          </a:bodyPr>
          <a:lstStyle/>
          <a:p>
            <a:r>
              <a:rPr lang="el-GR" sz="2400" dirty="0">
                <a:latin typeface="+mn-lt"/>
              </a:rPr>
              <a:t>Εντροπία είναι η ενέργεια μάζας, που οφείλεται στην έκταση της αταξίας, ανά βαθμό απόλυτης θερμοκρασίας. Η εντροπία προσδιορίζει τελικά, αν θα πραγματοποιηθεί μια χημική αντίδραση. Ενεργειακά η παγκόσμια τάση, οδηγεί σε αύξηση της εντροπίας (αταξία). Αντίθετα η ζωή είναι μια μόνιμη πάλη ενάντια στην αύξηση της εντροπίας.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17</a:t>
            </a:fld>
            <a:endParaRPr lang="el-GR" dirty="0"/>
          </a:p>
        </p:txBody>
      </p:sp>
    </p:spTree>
    <p:extLst>
      <p:ext uri="{BB962C8B-B14F-4D97-AF65-F5344CB8AC3E}">
        <p14:creationId xmlns:p14="http://schemas.microsoft.com/office/powerpoint/2010/main" val="13039459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black"/>
                </a:solidFill>
              </a:rPr>
              <a:t>Εντροπία (</a:t>
            </a:r>
            <a:r>
              <a:rPr lang="en-US" dirty="0">
                <a:solidFill>
                  <a:prstClr val="black"/>
                </a:solidFill>
              </a:rPr>
              <a:t>S) </a:t>
            </a:r>
            <a:r>
              <a:rPr lang="el-GR" sz="3000" b="0" dirty="0" smtClean="0">
                <a:solidFill>
                  <a:prstClr val="black"/>
                </a:solidFill>
              </a:rPr>
              <a:t>2/2</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611560" y="1196752"/>
                <a:ext cx="8496944" cy="5256584"/>
              </a:xfrm>
            </p:spPr>
            <p:txBody>
              <a:bodyPr>
                <a:normAutofit fontScale="92500" lnSpcReduction="20000"/>
              </a:bodyPr>
              <a:lstStyle/>
              <a:p>
                <a:pPr marL="0" indent="0" algn="just">
                  <a:lnSpc>
                    <a:spcPct val="150000"/>
                  </a:lnSpc>
                  <a:spcAft>
                    <a:spcPts val="0"/>
                  </a:spcAft>
                  <a:buNone/>
                </a:pPr>
                <a:r>
                  <a:rPr lang="el-GR" dirty="0" smtClean="0">
                    <a:ea typeface="Times New Roman"/>
                  </a:rPr>
                  <a:t>Ενώ στην περίπτωση της Ε (η τελική κατάσταση Ε</a:t>
                </a:r>
                <a:r>
                  <a:rPr lang="el-GR" baseline="-25000" dirty="0">
                    <a:ea typeface="Times New Roman"/>
                  </a:rPr>
                  <a:t>2</a:t>
                </a:r>
                <a:r>
                  <a:rPr lang="el-GR" dirty="0">
                    <a:ea typeface="Times New Roman"/>
                  </a:rPr>
                  <a:t> &lt; Ε</a:t>
                </a:r>
                <a:r>
                  <a:rPr lang="el-GR" baseline="-25000" dirty="0">
                    <a:ea typeface="Times New Roman"/>
                  </a:rPr>
                  <a:t>1</a:t>
                </a:r>
                <a:r>
                  <a:rPr lang="el-GR" cap="small" dirty="0">
                    <a:ea typeface="Times New Roman"/>
                  </a:rPr>
                  <a:t>) </a:t>
                </a:r>
                <a:r>
                  <a:rPr lang="el-GR" dirty="0">
                    <a:ea typeface="Times New Roman"/>
                  </a:rPr>
                  <a:t>(</a:t>
                </a:r>
                <a:r>
                  <a:rPr lang="el-GR" dirty="0" smtClean="0">
                    <a:ea typeface="Times New Roman"/>
                  </a:rPr>
                  <a:t>τάξη)</a:t>
                </a:r>
              </a:p>
              <a:p>
                <a:pPr marL="0" indent="0" algn="ctr">
                  <a:lnSpc>
                    <a:spcPct val="150000"/>
                  </a:lnSpc>
                  <a:spcAft>
                    <a:spcPts val="0"/>
                  </a:spcAft>
                  <a:buNone/>
                </a:pPr>
                <a:r>
                  <a:rPr lang="el-GR" b="1" dirty="0" smtClean="0">
                    <a:ea typeface="Times New Roman"/>
                  </a:rPr>
                  <a:t>ΔΕ </a:t>
                </a:r>
                <a:r>
                  <a:rPr lang="el-GR" b="1" dirty="0">
                    <a:ea typeface="Times New Roman"/>
                  </a:rPr>
                  <a:t>= Ε</a:t>
                </a:r>
                <a:r>
                  <a:rPr lang="el-GR" b="1" baseline="-25000" dirty="0">
                    <a:ea typeface="Times New Roman"/>
                  </a:rPr>
                  <a:t>2</a:t>
                </a:r>
                <a:r>
                  <a:rPr lang="el-GR" b="1" dirty="0">
                    <a:ea typeface="Times New Roman"/>
                  </a:rPr>
                  <a:t> </a:t>
                </a:r>
                <a:r>
                  <a:rPr lang="el-GR" b="1" dirty="0" smtClean="0">
                    <a:ea typeface="Times New Roman"/>
                  </a:rPr>
                  <a:t>– </a:t>
                </a:r>
                <a:r>
                  <a:rPr lang="el-GR" b="1" dirty="0">
                    <a:ea typeface="Times New Roman"/>
                  </a:rPr>
                  <a:t>Ε</a:t>
                </a:r>
                <a:r>
                  <a:rPr lang="el-GR" b="1" baseline="-25000" dirty="0">
                    <a:ea typeface="Times New Roman"/>
                  </a:rPr>
                  <a:t>1</a:t>
                </a:r>
                <a:r>
                  <a:rPr lang="el-GR" b="1" dirty="0">
                    <a:ea typeface="Times New Roman"/>
                  </a:rPr>
                  <a:t> &lt; 0</a:t>
                </a:r>
              </a:p>
              <a:p>
                <a:pPr marL="0" indent="0" algn="just">
                  <a:lnSpc>
                    <a:spcPct val="150000"/>
                  </a:lnSpc>
                  <a:spcAft>
                    <a:spcPts val="0"/>
                  </a:spcAft>
                  <a:buNone/>
                </a:pPr>
                <a:r>
                  <a:rPr lang="el-GR" dirty="0">
                    <a:ea typeface="Times New Roman"/>
                  </a:rPr>
                  <a:t>Στην περίπτωση της αταξίας </a:t>
                </a:r>
                <a:r>
                  <a:rPr lang="el-GR" dirty="0" smtClean="0">
                    <a:ea typeface="Times New Roman"/>
                  </a:rPr>
                  <a:t>:</a:t>
                </a:r>
                <a:endParaRPr lang="el-GR" dirty="0">
                  <a:ea typeface="Times New Roman"/>
                </a:endParaRPr>
              </a:p>
              <a:p>
                <a:pPr marL="0" indent="0">
                  <a:buNone/>
                </a:pPr>
                <a14:m>
                  <m:oMathPara xmlns:m="http://schemas.openxmlformats.org/officeDocument/2006/math">
                    <m:oMathParaPr>
                      <m:jc m:val="centerGroup"/>
                    </m:oMathParaPr>
                    <m:oMath xmlns:m="http://schemas.openxmlformats.org/officeDocument/2006/math">
                      <m:sSub>
                        <m:sSubPr>
                          <m:ctrlPr>
                            <a:rPr lang="el-GR" b="1" i="1" smtClean="0">
                              <a:latin typeface="Cambria Math"/>
                            </a:rPr>
                          </m:ctrlPr>
                        </m:sSubPr>
                        <m:e>
                          <m:r>
                            <a:rPr lang="en-US" b="1" i="1" smtClean="0">
                              <a:latin typeface="Cambria Math"/>
                            </a:rPr>
                            <m:t>𝑻𝑺</m:t>
                          </m:r>
                        </m:e>
                        <m:sub>
                          <m:r>
                            <a:rPr lang="en-US" b="1" i="1" smtClean="0">
                              <a:latin typeface="Cambria Math"/>
                            </a:rPr>
                            <m:t>𝟐</m:t>
                          </m:r>
                        </m:sub>
                      </m:sSub>
                      <m:r>
                        <a:rPr lang="en-US" b="1" i="1" smtClean="0">
                          <a:latin typeface="Cambria Math"/>
                        </a:rPr>
                        <m:t>−</m:t>
                      </m:r>
                      <m:sSub>
                        <m:sSubPr>
                          <m:ctrlPr>
                            <a:rPr lang="en-US" b="1" i="1" smtClean="0">
                              <a:latin typeface="Cambria Math"/>
                            </a:rPr>
                          </m:ctrlPr>
                        </m:sSubPr>
                        <m:e>
                          <m:r>
                            <a:rPr lang="en-US" b="1" i="1" smtClean="0">
                              <a:latin typeface="Cambria Math"/>
                            </a:rPr>
                            <m:t>𝑻𝑺</m:t>
                          </m:r>
                        </m:e>
                        <m:sub>
                          <m:r>
                            <a:rPr lang="en-US" b="1" i="1" smtClean="0">
                              <a:latin typeface="Cambria Math"/>
                            </a:rPr>
                            <m:t>𝟏</m:t>
                          </m:r>
                        </m:sub>
                      </m:sSub>
                      <m:r>
                        <a:rPr lang="en-US" b="1" i="1" smtClean="0">
                          <a:latin typeface="Cambria Math"/>
                        </a:rPr>
                        <m:t>=</m:t>
                      </m:r>
                      <m:r>
                        <a:rPr lang="en-US" b="1" i="1" smtClean="0">
                          <a:latin typeface="Cambria Math"/>
                        </a:rPr>
                        <m:t>𝑻</m:t>
                      </m:r>
                      <m:r>
                        <a:rPr lang="el-GR" b="1" i="0" smtClean="0">
                          <a:latin typeface="Cambria Math"/>
                        </a:rPr>
                        <m:t>𝚫</m:t>
                      </m:r>
                      <m:r>
                        <a:rPr lang="en-US" b="1" i="0" smtClean="0">
                          <a:latin typeface="Cambria Math"/>
                        </a:rPr>
                        <m:t>𝐒</m:t>
                      </m:r>
                      <m:r>
                        <a:rPr lang="en-US" b="1" i="0" smtClean="0">
                          <a:latin typeface="Cambria Math"/>
                        </a:rPr>
                        <m:t>&gt;</m:t>
                      </m:r>
                      <m:r>
                        <a:rPr lang="en-US" b="1" i="0" smtClean="0">
                          <a:latin typeface="Cambria Math"/>
                        </a:rPr>
                        <m:t>𝟎</m:t>
                      </m:r>
                    </m:oMath>
                  </m:oMathPara>
                </a14:m>
                <a:endParaRPr lang="en-US" b="1" dirty="0" smtClean="0"/>
              </a:p>
              <a:p>
                <a:r>
                  <a:rPr lang="el-GR" dirty="0" smtClean="0"/>
                  <a:t>Έτσι</a:t>
                </a:r>
                <a:r>
                  <a:rPr lang="el-GR" dirty="0"/>
                  <a:t>, σε ένα αυθόρμητο φαινόμενο πηγαίνουμε από μικρότερη αταξία σε μεγαλύτερη ως ΔS &gt; </a:t>
                </a:r>
                <a:r>
                  <a:rPr lang="el-GR" dirty="0" smtClean="0"/>
                  <a:t>0</a:t>
                </a:r>
                <a:r>
                  <a:rPr lang="en-US" dirty="0" smtClean="0"/>
                  <a:t>.</a:t>
                </a:r>
                <a:endParaRPr lang="el-GR" dirty="0"/>
              </a:p>
              <a:p>
                <a:r>
                  <a:rPr lang="el-GR" dirty="0" smtClean="0"/>
                  <a:t>Στην </a:t>
                </a:r>
                <a:r>
                  <a:rPr lang="el-GR" dirty="0"/>
                  <a:t>αντίδραση H</a:t>
                </a:r>
                <a:r>
                  <a:rPr lang="el-GR" baseline="-25000" dirty="0"/>
                  <a:t>2</a:t>
                </a:r>
                <a:r>
                  <a:rPr lang="el-GR" dirty="0"/>
                  <a:t>CO</a:t>
                </a:r>
                <a:r>
                  <a:rPr lang="el-GR" baseline="-25000" dirty="0"/>
                  <a:t>3</a:t>
                </a:r>
                <a:r>
                  <a:rPr lang="el-GR" dirty="0"/>
                  <a:t> </a:t>
                </a:r>
                <a:r>
                  <a:rPr lang="el-GR" dirty="0">
                    <a:sym typeface="Symbol"/>
                  </a:rPr>
                  <a:t></a:t>
                </a:r>
                <a:r>
                  <a:rPr lang="el-GR" dirty="0"/>
                  <a:t> CΟ</a:t>
                </a:r>
                <a:r>
                  <a:rPr lang="el-GR" baseline="-25000" dirty="0"/>
                  <a:t>2</a:t>
                </a:r>
                <a:r>
                  <a:rPr lang="el-GR" dirty="0"/>
                  <a:t>+Η</a:t>
                </a:r>
                <a:r>
                  <a:rPr lang="el-GR" baseline="-25000" dirty="0"/>
                  <a:t>2</a:t>
                </a:r>
                <a:r>
                  <a:rPr lang="el-GR" dirty="0"/>
                  <a:t>0, τα </a:t>
                </a:r>
                <a:r>
                  <a:rPr lang="el-GR" dirty="0" smtClean="0"/>
                  <a:t>CO</a:t>
                </a:r>
                <a:r>
                  <a:rPr lang="el-GR" baseline="-25000" dirty="0" smtClean="0"/>
                  <a:t>2</a:t>
                </a:r>
                <a:r>
                  <a:rPr lang="el-GR" dirty="0" smtClean="0"/>
                  <a:t>+Η</a:t>
                </a:r>
                <a:r>
                  <a:rPr lang="el-GR" baseline="-25000" dirty="0" smtClean="0"/>
                  <a:t>2</a:t>
                </a:r>
                <a:r>
                  <a:rPr lang="el-GR" dirty="0" smtClean="0"/>
                  <a:t>Ο</a:t>
                </a:r>
                <a:r>
                  <a:rPr lang="en-US" dirty="0" smtClean="0"/>
                  <a:t> </a:t>
                </a:r>
                <a:r>
                  <a:rPr lang="el-GR" dirty="0" smtClean="0"/>
                  <a:t>έχουν </a:t>
                </a:r>
                <a:r>
                  <a:rPr lang="el-GR" dirty="0"/>
                  <a:t>περισσότερη εντροπία (2 μόρια</a:t>
                </a:r>
                <a:r>
                  <a:rPr lang="el-GR" dirty="0" smtClean="0"/>
                  <a:t>).</a:t>
                </a:r>
                <a:endParaRPr lang="el-GR" dirty="0"/>
              </a:p>
              <a:p>
                <a:pPr marL="0" indent="0">
                  <a:buNone/>
                </a:pPr>
                <a:r>
                  <a:rPr lang="el-GR" dirty="0"/>
                  <a:t>Άρα στα αυθόρμητα φαινόμενα έχουμε:</a:t>
                </a:r>
              </a:p>
              <a:p>
                <a:pPr marL="457200" indent="-457200">
                  <a:buFont typeface="+mj-lt"/>
                  <a:buAutoNum type="arabicPeriod"/>
                </a:pPr>
                <a:r>
                  <a:rPr lang="el-GR" dirty="0" smtClean="0"/>
                  <a:t>Την </a:t>
                </a:r>
                <a:r>
                  <a:rPr lang="el-GR" dirty="0"/>
                  <a:t>ολική ενέργεια της μάζας (Ε</a:t>
                </a:r>
                <a:r>
                  <a:rPr lang="el-GR" dirty="0" smtClean="0"/>
                  <a:t>)</a:t>
                </a:r>
                <a:r>
                  <a:rPr lang="en-US" dirty="0" smtClean="0"/>
                  <a:t>.</a:t>
                </a:r>
                <a:endParaRPr lang="el-GR" dirty="0"/>
              </a:p>
              <a:p>
                <a:pPr marL="457200" indent="-457200">
                  <a:buFont typeface="+mj-lt"/>
                  <a:buAutoNum type="arabicPeriod"/>
                </a:pPr>
                <a:r>
                  <a:rPr lang="el-GR" dirty="0" smtClean="0"/>
                  <a:t>Τη </a:t>
                </a:r>
                <a:r>
                  <a:rPr lang="el-GR" dirty="0"/>
                  <a:t>ενέργεια λόγω αταξίας της μάζας (TS</a:t>
                </a:r>
                <a:r>
                  <a:rPr lang="el-GR" dirty="0" smtClean="0"/>
                  <a:t>)</a:t>
                </a:r>
                <a:r>
                  <a:rPr lang="en-US" dirty="0" smtClean="0"/>
                  <a:t>.</a:t>
                </a:r>
                <a:endParaRPr lang="el-GR" dirty="0"/>
              </a:p>
              <a:p>
                <a:pPr marL="0" indent="0">
                  <a:buNone/>
                </a:pPr>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611560" y="1196752"/>
                <a:ext cx="8496944" cy="5256584"/>
              </a:xfrm>
              <a:blipFill rotWithShape="1">
                <a:blip r:embed="rId3" cstate="print"/>
                <a:stretch>
                  <a:fillRect l="-933"/>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18</a:t>
            </a:fld>
            <a:endParaRPr lang="el-GR" dirty="0"/>
          </a:p>
        </p:txBody>
      </p:sp>
    </p:spTree>
    <p:extLst>
      <p:ext uri="{BB962C8B-B14F-4D97-AF65-F5344CB8AC3E}">
        <p14:creationId xmlns:p14="http://schemas.microsoft.com/office/powerpoint/2010/main" val="3676768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Βιοεπιστήμες </a:t>
            </a:r>
            <a:r>
              <a:rPr lang="el-GR" sz="3000" b="0" dirty="0" smtClean="0"/>
              <a:t>1/4</a:t>
            </a:r>
            <a:r>
              <a:rPr lang="el-GR" dirty="0" smtClean="0"/>
              <a:t> </a:t>
            </a:r>
            <a:endParaRPr lang="el-GR" dirty="0"/>
          </a:p>
        </p:txBody>
      </p:sp>
      <p:sp>
        <p:nvSpPr>
          <p:cNvPr id="3" name="Θέση περιεχομένου 2"/>
          <p:cNvSpPr>
            <a:spLocks noGrp="1"/>
          </p:cNvSpPr>
          <p:nvPr>
            <p:ph idx="1"/>
          </p:nvPr>
        </p:nvSpPr>
        <p:spPr/>
        <p:txBody>
          <a:bodyPr/>
          <a:lstStyle/>
          <a:p>
            <a:pPr>
              <a:lnSpc>
                <a:spcPct val="110000"/>
              </a:lnSpc>
              <a:spcBef>
                <a:spcPts val="1200"/>
              </a:spcBef>
            </a:pPr>
            <a:r>
              <a:rPr lang="el-GR" dirty="0"/>
              <a:t>Οι </a:t>
            </a:r>
            <a:r>
              <a:rPr lang="el-GR" b="1" dirty="0"/>
              <a:t>Βιοεπιστήμες</a:t>
            </a:r>
            <a:r>
              <a:rPr lang="el-GR" dirty="0"/>
              <a:t> ομοιάζουν με το </a:t>
            </a:r>
            <a:r>
              <a:rPr lang="el-GR" dirty="0" smtClean="0"/>
              <a:t>αντικείμενο </a:t>
            </a:r>
            <a:r>
              <a:rPr lang="el-GR" dirty="0"/>
              <a:t>τους: Εξελίσσονται.</a:t>
            </a:r>
          </a:p>
          <a:p>
            <a:pPr>
              <a:lnSpc>
                <a:spcPct val="110000"/>
              </a:lnSpc>
              <a:spcBef>
                <a:spcPts val="1200"/>
              </a:spcBef>
            </a:pPr>
            <a:r>
              <a:rPr lang="el-GR" dirty="0"/>
              <a:t>Οι διαχωριστικές γραμμές, που αποξένωναν για αιώνες τους κλάδους των φυσικών και βιολογικών επιστημών</a:t>
            </a:r>
            <a:r>
              <a:rPr lang="el-GR" dirty="0" smtClean="0"/>
              <a:t>, έχουν </a:t>
            </a:r>
            <a:r>
              <a:rPr lang="el-GR" dirty="0"/>
              <a:t>σχεδόν καταργηθεί. Η επιδίωξη όμως παραμένει η ίδια και δεν είναι άλλη από την ορθολογική κατανόηση των βιολογικών συστημάτων και τη σχέση τους με το περιβάλλον.</a:t>
            </a:r>
          </a:p>
          <a:p>
            <a:pPr>
              <a:lnSpc>
                <a:spcPct val="110000"/>
              </a:lnSpc>
              <a:spcBef>
                <a:spcPts val="1200"/>
              </a:spcBef>
            </a:pPr>
            <a:r>
              <a:rPr lang="el-GR" dirty="0"/>
              <a:t>Η βασανιστική και μακρά πορεία της επιστημονικής έρευνας αιώνων, επιβεβαίωσε, ότι η γέννηση και συσσώρευση νέων πληροφοριών αυξάνεται, στην εποχή που ζούμε, με ρυθμό εκθετικό.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a:t>
            </a:fld>
            <a:endParaRPr lang="el-GR" dirty="0"/>
          </a:p>
        </p:txBody>
      </p:sp>
    </p:spTree>
    <p:extLst>
      <p:ext uri="{BB962C8B-B14F-4D97-AF65-F5344CB8AC3E}">
        <p14:creationId xmlns:p14="http://schemas.microsoft.com/office/powerpoint/2010/main" val="510444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t>Ενθαλπία (H) – Ελεύθερη Ενέργεια (ΔG</a:t>
            </a:r>
            <a:r>
              <a:rPr lang="el-GR" dirty="0" smtClean="0"/>
              <a:t>) </a:t>
            </a:r>
            <a:r>
              <a:rPr lang="el-GR" sz="3000" b="0" dirty="0" smtClean="0"/>
              <a:t>1/9</a:t>
            </a:r>
            <a:endParaRPr lang="el-GR" sz="3000" b="0" dirty="0"/>
          </a:p>
        </p:txBody>
      </p:sp>
      <p:sp>
        <p:nvSpPr>
          <p:cNvPr id="3" name="Θέση περιεχομένου 2"/>
          <p:cNvSpPr>
            <a:spLocks noGrp="1"/>
          </p:cNvSpPr>
          <p:nvPr>
            <p:ph idx="1"/>
          </p:nvPr>
        </p:nvSpPr>
        <p:spPr>
          <a:xfrm>
            <a:off x="611560" y="1196752"/>
            <a:ext cx="8136904" cy="5040560"/>
          </a:xfrm>
        </p:spPr>
        <p:txBody>
          <a:bodyPr>
            <a:noAutofit/>
          </a:bodyPr>
          <a:lstStyle/>
          <a:p>
            <a:pPr algn="just">
              <a:spcAft>
                <a:spcPts val="0"/>
              </a:spcAft>
            </a:pPr>
            <a:r>
              <a:rPr lang="el-GR" dirty="0">
                <a:ea typeface="Times New Roman"/>
              </a:rPr>
              <a:t>Επειδή η TS δεν μετατρέπεται σε άλλη μορφή ενέργειας, τότε η διαφορά Ε-TS = Α = </a:t>
            </a:r>
            <a:r>
              <a:rPr lang="el-GR" b="1" dirty="0">
                <a:ea typeface="Times New Roman"/>
              </a:rPr>
              <a:t>Μέγιστο</a:t>
            </a:r>
            <a:r>
              <a:rPr lang="el-GR" dirty="0">
                <a:ea typeface="Times New Roman"/>
              </a:rPr>
              <a:t> έργο, παριστά τις μορφές ενέργειας, που μπορούν να μετατραπούν σε άλλες μορφές ενέργειας.</a:t>
            </a:r>
          </a:p>
          <a:p>
            <a:pPr algn="just">
              <a:spcAft>
                <a:spcPts val="0"/>
              </a:spcAft>
            </a:pPr>
            <a:r>
              <a:rPr lang="el-GR" dirty="0">
                <a:ea typeface="Times New Roman"/>
              </a:rPr>
              <a:t>Στις περιπτώσεις χημικών μεταβολών, όπου επιτελούνται κάτω από σταθερή θερμοκρασία και πίεση (όπως στον οργανισμό μας), η Ε συμβολίζεται με Η (</a:t>
            </a:r>
            <a:r>
              <a:rPr lang="el-GR" b="1" dirty="0">
                <a:ea typeface="Times New Roman"/>
              </a:rPr>
              <a:t>ενθαλπία</a:t>
            </a:r>
            <a:r>
              <a:rPr lang="el-GR" dirty="0">
                <a:ea typeface="Times New Roman"/>
              </a:rPr>
              <a:t> ή θερμικό περιεχόμενο), οπότε η διαφορά: Η-TS = </a:t>
            </a:r>
            <a:r>
              <a:rPr lang="el-GR" b="1" dirty="0">
                <a:ea typeface="Times New Roman"/>
              </a:rPr>
              <a:t>ελεύθερη ενέργεια</a:t>
            </a:r>
            <a:r>
              <a:rPr lang="el-GR" dirty="0">
                <a:ea typeface="Times New Roman"/>
              </a:rPr>
              <a:t> = G</a:t>
            </a:r>
            <a:r>
              <a:rPr lang="el-GR" dirty="0" smtClean="0">
                <a:ea typeface="Times New Roman"/>
              </a:rPr>
              <a:t>.</a:t>
            </a:r>
            <a:endParaRPr lang="el-GR" dirty="0">
              <a:ea typeface="Times New Roman"/>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19</a:t>
            </a:fld>
            <a:endParaRPr lang="el-GR" dirty="0"/>
          </a:p>
        </p:txBody>
      </p:sp>
    </p:spTree>
    <p:extLst>
      <p:ext uri="{BB962C8B-B14F-4D97-AF65-F5344CB8AC3E}">
        <p14:creationId xmlns:p14="http://schemas.microsoft.com/office/powerpoint/2010/main" val="2335065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t>Ενθαλπία (H) – Ελεύθερη Ενέργεια (ΔG</a:t>
            </a:r>
            <a:r>
              <a:rPr lang="el-GR" dirty="0" smtClean="0"/>
              <a:t>) </a:t>
            </a:r>
            <a:r>
              <a:rPr lang="el-GR" sz="3000" b="0" dirty="0" smtClean="0"/>
              <a:t>2/9</a:t>
            </a:r>
            <a:endParaRPr lang="el-GR" sz="3000" b="0" dirty="0"/>
          </a:p>
        </p:txBody>
      </p:sp>
      <p:sp>
        <p:nvSpPr>
          <p:cNvPr id="3" name="Θέση περιεχομένου 2"/>
          <p:cNvSpPr>
            <a:spLocks noGrp="1"/>
          </p:cNvSpPr>
          <p:nvPr>
            <p:ph idx="1"/>
          </p:nvPr>
        </p:nvSpPr>
        <p:spPr>
          <a:xfrm>
            <a:off x="611560" y="1196752"/>
            <a:ext cx="8136904" cy="5040560"/>
          </a:xfrm>
        </p:spPr>
        <p:txBody>
          <a:bodyPr>
            <a:noAutofit/>
          </a:bodyPr>
          <a:lstStyle/>
          <a:p>
            <a:pPr marL="0" indent="0">
              <a:buNone/>
            </a:pPr>
            <a:r>
              <a:rPr lang="el-GR" dirty="0"/>
              <a:t>Επειδή τα G και Η δεν μπορούν να μετρηθούν, υπολογίζουμε τις διαφορές τους (Δ</a:t>
            </a:r>
            <a:r>
              <a:rPr lang="en-US" dirty="0"/>
              <a:t>G</a:t>
            </a:r>
            <a:r>
              <a:rPr lang="el-GR" dirty="0"/>
              <a:t> και ΔΗ). Έτσι, ισχύει η σχέση : Δ</a:t>
            </a:r>
            <a:r>
              <a:rPr lang="en-US" dirty="0"/>
              <a:t>G</a:t>
            </a:r>
            <a:r>
              <a:rPr lang="el-GR" dirty="0"/>
              <a:t> = ΔΗ - ΤΔ</a:t>
            </a:r>
            <a:r>
              <a:rPr lang="en-US" dirty="0"/>
              <a:t>S</a:t>
            </a:r>
            <a:r>
              <a:rPr lang="el-GR" dirty="0"/>
              <a:t>   </a:t>
            </a:r>
            <a:r>
              <a:rPr lang="el-GR" b="1" dirty="0"/>
              <a:t>εξίσωση </a:t>
            </a:r>
            <a:r>
              <a:rPr lang="en-US" b="1" dirty="0" smtClean="0"/>
              <a:t>Gibbs</a:t>
            </a:r>
            <a:r>
              <a:rPr lang="el-GR" b="1" dirty="0" smtClean="0"/>
              <a:t>.</a:t>
            </a:r>
            <a:endParaRPr lang="el-GR" dirty="0"/>
          </a:p>
          <a:p>
            <a:pPr marL="0" indent="0">
              <a:buNone/>
            </a:pPr>
            <a:r>
              <a:rPr lang="el-GR" dirty="0"/>
              <a:t>Κατά συνέπεια, απαντούν τρία είδη αντιδράσεων (από ενεργειακή άποψη):</a:t>
            </a:r>
          </a:p>
          <a:p>
            <a:pPr marL="457200" indent="-457200">
              <a:buFont typeface="+mj-lt"/>
              <a:buAutoNum type="arabicPeriod"/>
            </a:pPr>
            <a:r>
              <a:rPr lang="el-GR" dirty="0" smtClean="0"/>
              <a:t>Δ</a:t>
            </a:r>
            <a:r>
              <a:rPr lang="en-US" dirty="0"/>
              <a:t>G</a:t>
            </a:r>
            <a:r>
              <a:rPr lang="el-GR" dirty="0"/>
              <a:t> &lt; 0 Αυθόρμητη απελευθέρωση ποσού ενέργειας</a:t>
            </a:r>
          </a:p>
          <a:p>
            <a:pPr marL="457200" indent="-457200">
              <a:buFont typeface="+mj-lt"/>
              <a:buAutoNum type="arabicPeriod"/>
            </a:pPr>
            <a:r>
              <a:rPr lang="el-GR" dirty="0" smtClean="0"/>
              <a:t>Δ</a:t>
            </a:r>
            <a:r>
              <a:rPr lang="en-US" dirty="0"/>
              <a:t>G</a:t>
            </a:r>
            <a:r>
              <a:rPr lang="el-GR" dirty="0"/>
              <a:t> = 0 Αντιδράσεις σε ισορροπία</a:t>
            </a:r>
          </a:p>
          <a:p>
            <a:pPr marL="457200" indent="-457200">
              <a:buFont typeface="+mj-lt"/>
              <a:buAutoNum type="arabicPeriod"/>
            </a:pPr>
            <a:r>
              <a:rPr lang="el-GR" dirty="0" smtClean="0"/>
              <a:t>Δ</a:t>
            </a:r>
            <a:r>
              <a:rPr lang="en-US" dirty="0"/>
              <a:t>G</a:t>
            </a:r>
            <a:r>
              <a:rPr lang="el-GR" dirty="0"/>
              <a:t> &gt; 0 Δεν γίνονται αυθόρμητα. Απαιτούν ποσό ενέργειας.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20</a:t>
            </a:fld>
            <a:endParaRPr lang="el-GR" dirty="0"/>
          </a:p>
        </p:txBody>
      </p:sp>
    </p:spTree>
    <p:extLst>
      <p:ext uri="{BB962C8B-B14F-4D97-AF65-F5344CB8AC3E}">
        <p14:creationId xmlns:p14="http://schemas.microsoft.com/office/powerpoint/2010/main" val="29770773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t>Ενθαλπία (H) – Ελεύθερη Ενέργεια (ΔG</a:t>
            </a:r>
            <a:r>
              <a:rPr lang="el-GR" dirty="0" smtClean="0"/>
              <a:t>) </a:t>
            </a:r>
            <a:r>
              <a:rPr lang="el-GR" sz="3000" b="0" dirty="0" smtClean="0"/>
              <a:t>3/9</a:t>
            </a:r>
            <a:endParaRPr lang="el-GR" sz="3000" b="0" dirty="0"/>
          </a:p>
        </p:txBody>
      </p:sp>
      <p:sp>
        <p:nvSpPr>
          <p:cNvPr id="3" name="Θέση περιεχομένου 2"/>
          <p:cNvSpPr>
            <a:spLocks noGrp="1"/>
          </p:cNvSpPr>
          <p:nvPr>
            <p:ph idx="1"/>
          </p:nvPr>
        </p:nvSpPr>
        <p:spPr>
          <a:xfrm>
            <a:off x="611560" y="1196752"/>
            <a:ext cx="8136904" cy="5040560"/>
          </a:xfrm>
        </p:spPr>
        <p:txBody>
          <a:bodyPr>
            <a:noAutofit/>
          </a:bodyPr>
          <a:lstStyle/>
          <a:p>
            <a:pPr marL="0" indent="0">
              <a:buNone/>
            </a:pPr>
            <a:r>
              <a:rPr lang="el-GR" b="1" dirty="0"/>
              <a:t>Συμπεράσματα</a:t>
            </a:r>
            <a:r>
              <a:rPr lang="el-GR" u="sng" dirty="0"/>
              <a:t>:</a:t>
            </a:r>
            <a:endParaRPr lang="el-GR" dirty="0"/>
          </a:p>
          <a:p>
            <a:r>
              <a:rPr lang="el-GR" dirty="0"/>
              <a:t>Οι αντιδράσεις που έχουν αρνητικό ΔΗ </a:t>
            </a:r>
            <a:r>
              <a:rPr lang="el-GR" dirty="0">
                <a:sym typeface="Symbol"/>
              </a:rPr>
              <a:t></a:t>
            </a:r>
            <a:r>
              <a:rPr lang="el-GR" dirty="0"/>
              <a:t> </a:t>
            </a:r>
            <a:r>
              <a:rPr lang="el-GR" b="1" dirty="0" smtClean="0"/>
              <a:t>εξώθερμες.</a:t>
            </a:r>
            <a:endParaRPr lang="el-GR" dirty="0"/>
          </a:p>
          <a:p>
            <a:r>
              <a:rPr lang="el-GR" dirty="0"/>
              <a:t>Οι αντιδράσεις που έχουν αρνητικό Δ</a:t>
            </a:r>
            <a:r>
              <a:rPr lang="en-US" dirty="0"/>
              <a:t>G </a:t>
            </a:r>
            <a:r>
              <a:rPr lang="el-GR" dirty="0">
                <a:sym typeface="Symbol"/>
              </a:rPr>
              <a:t></a:t>
            </a:r>
            <a:r>
              <a:rPr lang="el-GR" dirty="0"/>
              <a:t> </a:t>
            </a:r>
            <a:r>
              <a:rPr lang="el-GR" b="1" dirty="0"/>
              <a:t>εξεργονικές</a:t>
            </a:r>
            <a:endParaRPr lang="el-GR" dirty="0"/>
          </a:p>
          <a:p>
            <a:pPr marL="5646738" indent="0">
              <a:buNone/>
            </a:pPr>
            <a:r>
              <a:rPr lang="el-GR" i="1" dirty="0"/>
              <a:t>(αυθόρμητη</a:t>
            </a:r>
            <a:r>
              <a:rPr lang="el-GR" i="1" dirty="0" smtClean="0"/>
              <a:t>).</a:t>
            </a:r>
            <a:endParaRPr lang="el-GR" dirty="0"/>
          </a:p>
          <a:p>
            <a:r>
              <a:rPr lang="el-GR" dirty="0"/>
              <a:t>Οι αντιδράσεις με θετικό ΔΗ </a:t>
            </a:r>
            <a:r>
              <a:rPr lang="el-GR" dirty="0">
                <a:sym typeface="Symbol"/>
              </a:rPr>
              <a:t></a:t>
            </a:r>
            <a:r>
              <a:rPr lang="el-GR" dirty="0"/>
              <a:t> </a:t>
            </a:r>
            <a:r>
              <a:rPr lang="el-GR" b="1" dirty="0" smtClean="0"/>
              <a:t>ενδόθερμες.</a:t>
            </a:r>
            <a:endParaRPr lang="el-GR" dirty="0"/>
          </a:p>
          <a:p>
            <a:r>
              <a:rPr lang="el-GR" dirty="0"/>
              <a:t>Οι αντιδράσεις με θετικό Δ</a:t>
            </a:r>
            <a:r>
              <a:rPr lang="en-US" dirty="0"/>
              <a:t>G </a:t>
            </a:r>
            <a:r>
              <a:rPr lang="el-GR" dirty="0">
                <a:sym typeface="Symbol"/>
              </a:rPr>
              <a:t></a:t>
            </a:r>
            <a:r>
              <a:rPr lang="el-GR" dirty="0"/>
              <a:t> </a:t>
            </a:r>
            <a:r>
              <a:rPr lang="el-GR" b="1" dirty="0" smtClean="0"/>
              <a:t>ενδεργονικές</a:t>
            </a:r>
            <a:r>
              <a:rPr lang="el-GR" b="1" dirty="0"/>
              <a:t>.</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21</a:t>
            </a:fld>
            <a:endParaRPr lang="el-GR" dirty="0"/>
          </a:p>
        </p:txBody>
      </p:sp>
    </p:spTree>
    <p:extLst>
      <p:ext uri="{BB962C8B-B14F-4D97-AF65-F5344CB8AC3E}">
        <p14:creationId xmlns:p14="http://schemas.microsoft.com/office/powerpoint/2010/main" val="6219284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t>Ενθαλπία (H) – Ελεύθερη Ενέργεια (ΔG</a:t>
            </a:r>
            <a:r>
              <a:rPr lang="el-GR" dirty="0" smtClean="0"/>
              <a:t>) </a:t>
            </a:r>
            <a:r>
              <a:rPr lang="el-GR" sz="3000" b="0" dirty="0" smtClean="0"/>
              <a:t>4/9</a:t>
            </a:r>
            <a:endParaRPr lang="el-GR" sz="3000" b="0" dirty="0"/>
          </a:p>
        </p:txBody>
      </p:sp>
      <p:sp>
        <p:nvSpPr>
          <p:cNvPr id="3" name="Θέση περιεχομένου 2"/>
          <p:cNvSpPr>
            <a:spLocks noGrp="1"/>
          </p:cNvSpPr>
          <p:nvPr>
            <p:ph idx="1"/>
          </p:nvPr>
        </p:nvSpPr>
        <p:spPr>
          <a:xfrm>
            <a:off x="611560" y="1196752"/>
            <a:ext cx="8136904" cy="5040560"/>
          </a:xfrm>
        </p:spPr>
        <p:txBody>
          <a:bodyPr>
            <a:noAutofit/>
          </a:bodyPr>
          <a:lstStyle/>
          <a:p>
            <a:pPr marL="0" indent="0">
              <a:buNone/>
            </a:pPr>
            <a:r>
              <a:rPr lang="el-GR" b="1" dirty="0"/>
              <a:t>Μετατροπές της ΔG σε άλλες μορφές ενέργειας </a:t>
            </a:r>
            <a:r>
              <a:rPr lang="el-GR" dirty="0"/>
              <a:t>( μέσα στον οργανισμό)</a:t>
            </a:r>
          </a:p>
          <a:p>
            <a:pPr marL="457200" indent="-457200">
              <a:buFont typeface="+mj-lt"/>
              <a:buAutoNum type="arabicPeriod"/>
            </a:pPr>
            <a:r>
              <a:rPr lang="el-GR" dirty="0" smtClean="0"/>
              <a:t>Μηχανικό </a:t>
            </a:r>
            <a:r>
              <a:rPr lang="el-GR" dirty="0"/>
              <a:t>έργο (κινήσεις σπλάχνων, άκρων, αγγείων</a:t>
            </a:r>
            <a:r>
              <a:rPr lang="el-GR" dirty="0" smtClean="0"/>
              <a:t>).</a:t>
            </a:r>
            <a:endParaRPr lang="el-GR" dirty="0"/>
          </a:p>
          <a:p>
            <a:pPr marL="457200" indent="-457200">
              <a:buFont typeface="+mj-lt"/>
              <a:buAutoNum type="arabicPeriod"/>
            </a:pPr>
            <a:r>
              <a:rPr lang="el-GR" dirty="0" smtClean="0"/>
              <a:t>θερμότητα </a:t>
            </a:r>
            <a:r>
              <a:rPr lang="el-GR" dirty="0"/>
              <a:t>(διατήρηση σταθερής θερμοκρασίας</a:t>
            </a:r>
            <a:r>
              <a:rPr lang="el-GR" dirty="0" smtClean="0"/>
              <a:t>).</a:t>
            </a:r>
            <a:endParaRPr lang="el-GR" dirty="0"/>
          </a:p>
          <a:p>
            <a:pPr marL="457200" indent="-457200">
              <a:buFont typeface="+mj-lt"/>
              <a:buAutoNum type="arabicPeriod"/>
            </a:pPr>
            <a:r>
              <a:rPr lang="el-GR" dirty="0" smtClean="0"/>
              <a:t>Έργο </a:t>
            </a:r>
            <a:r>
              <a:rPr lang="el-GR" dirty="0"/>
              <a:t>μεταφοράς (ωσμωτικό έργο</a:t>
            </a:r>
            <a:r>
              <a:rPr lang="el-GR" dirty="0" smtClean="0"/>
              <a:t>).</a:t>
            </a:r>
            <a:endParaRPr lang="el-GR" dirty="0"/>
          </a:p>
          <a:p>
            <a:pPr marL="457200" indent="-457200">
              <a:buFont typeface="+mj-lt"/>
              <a:buAutoNum type="arabicPeriod"/>
            </a:pPr>
            <a:r>
              <a:rPr lang="el-GR" dirty="0" smtClean="0"/>
              <a:t>Χημικό </a:t>
            </a:r>
            <a:r>
              <a:rPr lang="el-GR" dirty="0"/>
              <a:t>(τα βιοπολυμερή έχουν πολύ μεγαλύτερη ΔG, από τις πρόδρομες ενώσεις τους</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22</a:t>
            </a:fld>
            <a:endParaRPr lang="el-GR" dirty="0"/>
          </a:p>
        </p:txBody>
      </p:sp>
    </p:spTree>
    <p:extLst>
      <p:ext uri="{BB962C8B-B14F-4D97-AF65-F5344CB8AC3E}">
        <p14:creationId xmlns:p14="http://schemas.microsoft.com/office/powerpoint/2010/main" val="1888191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t>Ενθαλπία (H) – Ελεύθερη Ενέργεια (ΔG</a:t>
            </a:r>
            <a:r>
              <a:rPr lang="el-GR" dirty="0" smtClean="0"/>
              <a:t>) </a:t>
            </a:r>
            <a:r>
              <a:rPr lang="el-GR" sz="3000" b="0" dirty="0" smtClean="0"/>
              <a:t>5/9</a:t>
            </a:r>
            <a:endParaRPr lang="el-GR" sz="3000" b="0" dirty="0"/>
          </a:p>
        </p:txBody>
      </p:sp>
      <p:sp>
        <p:nvSpPr>
          <p:cNvPr id="3" name="Θέση περιεχομένου 2"/>
          <p:cNvSpPr>
            <a:spLocks noGrp="1"/>
          </p:cNvSpPr>
          <p:nvPr>
            <p:ph idx="1"/>
          </p:nvPr>
        </p:nvSpPr>
        <p:spPr>
          <a:xfrm>
            <a:off x="611560" y="1196752"/>
            <a:ext cx="8136904" cy="5040560"/>
          </a:xfrm>
        </p:spPr>
        <p:txBody>
          <a:bodyPr>
            <a:noAutofit/>
          </a:bodyPr>
          <a:lstStyle/>
          <a:p>
            <a:pPr marL="0" indent="0">
              <a:buNone/>
            </a:pPr>
            <a:r>
              <a:rPr lang="el-GR" dirty="0"/>
              <a:t>Τα κύρια  χαρακτηριστικά της ζώσας ύλης από θερμοδυναμική άποψη </a:t>
            </a:r>
            <a:r>
              <a:rPr lang="el-GR" dirty="0" smtClean="0"/>
              <a:t>είναι:</a:t>
            </a:r>
            <a:endParaRPr lang="el-GR" dirty="0"/>
          </a:p>
          <a:p>
            <a:pPr marL="457200" indent="-457200">
              <a:buFont typeface="+mj-lt"/>
              <a:buAutoNum type="arabicPeriod"/>
            </a:pPr>
            <a:r>
              <a:rPr lang="el-GR" dirty="0" smtClean="0"/>
              <a:t>Κατάσταση </a:t>
            </a:r>
            <a:r>
              <a:rPr lang="el-GR" dirty="0"/>
              <a:t>μη ισορροπίας ΔG &lt; 0 (ΔG = 0 = θάνατος</a:t>
            </a:r>
            <a:r>
              <a:rPr lang="el-GR" dirty="0" smtClean="0"/>
              <a:t>).</a:t>
            </a:r>
            <a:endParaRPr lang="el-GR" dirty="0"/>
          </a:p>
          <a:p>
            <a:pPr marL="457200" indent="-457200">
              <a:buFont typeface="+mj-lt"/>
              <a:buAutoNum type="arabicPeriod"/>
            </a:pPr>
            <a:r>
              <a:rPr lang="el-GR" dirty="0" smtClean="0"/>
              <a:t>Μικρή </a:t>
            </a:r>
            <a:r>
              <a:rPr lang="el-GR" dirty="0"/>
              <a:t>τιμή Εντροπίας (S) - Τάξη (οργάνωση</a:t>
            </a:r>
            <a:r>
              <a:rPr lang="el-GR" dirty="0" smtClean="0"/>
              <a:t>).</a:t>
            </a:r>
            <a:endParaRPr lang="el-GR" dirty="0"/>
          </a:p>
          <a:p>
            <a:pPr marL="457200" indent="-457200">
              <a:buFont typeface="+mj-lt"/>
              <a:buAutoNum type="arabicPeriod"/>
            </a:pPr>
            <a:r>
              <a:rPr lang="el-GR" dirty="0" smtClean="0"/>
              <a:t>Προσαρμογή (Η </a:t>
            </a:r>
            <a:r>
              <a:rPr lang="el-GR" dirty="0"/>
              <a:t>προσαρμογή επιτυγχάνεται με τη ρύθμιση της ταχύτητας των βιολογικών αντιδράσεων</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23</a:t>
            </a:fld>
            <a:endParaRPr lang="el-GR" dirty="0"/>
          </a:p>
        </p:txBody>
      </p:sp>
    </p:spTree>
    <p:extLst>
      <p:ext uri="{BB962C8B-B14F-4D97-AF65-F5344CB8AC3E}">
        <p14:creationId xmlns:p14="http://schemas.microsoft.com/office/powerpoint/2010/main" val="2342669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t>Ενθαλπία (H) – Ελεύθερη Ενέργεια (ΔG</a:t>
            </a:r>
            <a:r>
              <a:rPr lang="el-GR" dirty="0" smtClean="0"/>
              <a:t>) </a:t>
            </a:r>
            <a:r>
              <a:rPr lang="el-GR" sz="3000" b="0" dirty="0" smtClean="0"/>
              <a:t>6/9</a:t>
            </a:r>
            <a:endParaRPr lang="el-GR" sz="3000" b="0"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611560" y="1196752"/>
                <a:ext cx="8136904" cy="5040560"/>
              </a:xfrm>
            </p:spPr>
            <p:txBody>
              <a:bodyPr>
                <a:noAutofit/>
              </a:bodyPr>
              <a:lstStyle/>
              <a:p>
                <a:r>
                  <a:rPr lang="el-GR" dirty="0" smtClean="0"/>
                  <a:t>Στην αντίδραση:</a:t>
                </a:r>
                <a:r>
                  <a:rPr lang="en-US" dirty="0" smtClean="0"/>
                  <a:t> </a:t>
                </a:r>
                <a:endParaRPr lang="el-GR" dirty="0" smtClean="0"/>
              </a:p>
              <a:p>
                <a:pPr marL="0" indent="0" algn="ctr">
                  <a:spcAft>
                    <a:spcPts val="1800"/>
                  </a:spcAft>
                  <a:buNone/>
                </a:pPr>
                <a:r>
                  <a:rPr lang="en-US" b="1" dirty="0" smtClean="0"/>
                  <a:t>A</a:t>
                </a:r>
                <a:r>
                  <a:rPr lang="el-GR" b="1" dirty="0" smtClean="0"/>
                  <a:t> </a:t>
                </a:r>
                <a14:m>
                  <m:oMath xmlns:m="http://schemas.openxmlformats.org/officeDocument/2006/math">
                    <m:m>
                      <m:mPr>
                        <m:mcs>
                          <m:mc>
                            <m:mcPr>
                              <m:count m:val="1"/>
                              <m:mcJc m:val="center"/>
                            </m:mcPr>
                          </m:mc>
                        </m:mcs>
                        <m:ctrlPr>
                          <a:rPr lang="en-US" sz="1600" i="1" smtClean="0">
                            <a:latin typeface="Cambria Math"/>
                          </a:rPr>
                        </m:ctrlPr>
                      </m:mPr>
                      <m:mr>
                        <m:e>
                          <m:r>
                            <m:rPr>
                              <m:brk m:alnAt="7"/>
                            </m:rPr>
                            <a:rPr lang="en-US" sz="1600" b="0" i="1" smtClean="0">
                              <a:latin typeface="Cambria Math"/>
                            </a:rPr>
                            <m:t>𝑢</m:t>
                          </m:r>
                          <m:r>
                            <a:rPr lang="en-US" sz="1600" b="0" i="1" smtClean="0">
                              <a:latin typeface="Cambria Math"/>
                            </a:rPr>
                            <m:t>1</m:t>
                          </m:r>
                        </m:e>
                      </m:mr>
                      <m:mr>
                        <m:e>
                          <m:r>
                            <a:rPr lang="en-US" sz="1600" b="0" i="1" smtClean="0">
                              <a:latin typeface="Cambria Math"/>
                              <a:ea typeface="Cambria Math"/>
                            </a:rPr>
                            <m:t>↔</m:t>
                          </m:r>
                        </m:e>
                      </m:mr>
                      <m:mr>
                        <m:e>
                          <m:r>
                            <a:rPr lang="en-US" sz="1600" b="0" i="1" smtClean="0">
                              <a:latin typeface="Cambria Math"/>
                            </a:rPr>
                            <m:t>𝑢</m:t>
                          </m:r>
                          <m:r>
                            <a:rPr lang="en-US" sz="1600" b="0" i="1" smtClean="0">
                              <a:latin typeface="Cambria Math"/>
                            </a:rPr>
                            <m:t>1</m:t>
                          </m:r>
                        </m:e>
                      </m:mr>
                    </m:m>
                  </m:oMath>
                </a14:m>
                <a:r>
                  <a:rPr lang="en-US" sz="1600" b="1" dirty="0" smtClean="0"/>
                  <a:t> </a:t>
                </a:r>
                <a:r>
                  <a:rPr lang="el-GR" b="1" dirty="0" smtClean="0"/>
                  <a:t>Β+Γ</a:t>
                </a:r>
                <a:endParaRPr lang="el-GR" b="1" dirty="0"/>
              </a:p>
              <a:p>
                <a:pPr marL="355600" indent="0">
                  <a:buNone/>
                </a:pPr>
                <a:r>
                  <a:rPr lang="el-GR" dirty="0"/>
                  <a:t>Στην κατάσταση </a:t>
                </a:r>
                <a:r>
                  <a:rPr lang="el-GR" dirty="0" smtClean="0"/>
                  <a:t>ισορροπίας:</a:t>
                </a:r>
              </a:p>
              <a:p>
                <a:pPr lvl="1"/>
                <a:r>
                  <a:rPr lang="el-GR" dirty="0" smtClean="0"/>
                  <a:t>Θερμοδυναμικά</a:t>
                </a:r>
                <a:r>
                  <a:rPr lang="el-GR" dirty="0"/>
                  <a:t>: Δ</a:t>
                </a:r>
                <a:r>
                  <a:rPr lang="en-US" dirty="0"/>
                  <a:t>G</a:t>
                </a:r>
                <a:r>
                  <a:rPr lang="el-GR" dirty="0"/>
                  <a:t> = 0</a:t>
                </a:r>
              </a:p>
              <a:p>
                <a:pPr lvl="1"/>
                <a:r>
                  <a:rPr lang="el-GR" dirty="0" smtClean="0"/>
                  <a:t>Κινητικά</a:t>
                </a:r>
                <a:r>
                  <a:rPr lang="el-GR" dirty="0"/>
                  <a:t>: υ = υ</a:t>
                </a:r>
                <a:r>
                  <a:rPr lang="el-GR" baseline="-25000" dirty="0"/>
                  <a:t>1</a:t>
                </a:r>
                <a:r>
                  <a:rPr lang="el-GR" dirty="0"/>
                  <a:t> - υ</a:t>
                </a:r>
                <a:r>
                  <a:rPr lang="el-GR" baseline="-25000" dirty="0"/>
                  <a:t>2</a:t>
                </a:r>
                <a:r>
                  <a:rPr lang="el-GR" dirty="0"/>
                  <a:t> = 0</a:t>
                </a:r>
              </a:p>
              <a:p>
                <a:pPr marL="808038" indent="0">
                  <a:buNone/>
                </a:pPr>
                <a:r>
                  <a:rPr lang="el-GR" dirty="0"/>
                  <a:t>[υ</a:t>
                </a:r>
                <a:r>
                  <a:rPr lang="el-GR" baseline="-25000" dirty="0"/>
                  <a:t>1</a:t>
                </a:r>
                <a:r>
                  <a:rPr lang="el-GR" dirty="0"/>
                  <a:t> = </a:t>
                </a:r>
                <a:r>
                  <a:rPr lang="en-US" dirty="0"/>
                  <a:t>k</a:t>
                </a:r>
                <a:r>
                  <a:rPr lang="el-GR" baseline="-25000" dirty="0"/>
                  <a:t>1</a:t>
                </a:r>
                <a:r>
                  <a:rPr lang="el-GR" dirty="0"/>
                  <a:t>· (Α), · υ</a:t>
                </a:r>
                <a:r>
                  <a:rPr lang="el-GR" baseline="-25000" dirty="0"/>
                  <a:t>2</a:t>
                </a:r>
                <a:r>
                  <a:rPr lang="el-GR" dirty="0"/>
                  <a:t> = </a:t>
                </a:r>
                <a:r>
                  <a:rPr lang="en-US" dirty="0"/>
                  <a:t>k</a:t>
                </a:r>
                <a:r>
                  <a:rPr lang="el-GR" baseline="-25000" dirty="0"/>
                  <a:t>2</a:t>
                </a:r>
                <a:r>
                  <a:rPr lang="el-GR" dirty="0"/>
                  <a:t> · (</a:t>
                </a:r>
                <a:r>
                  <a:rPr lang="en-US" dirty="0"/>
                  <a:t>B</a:t>
                </a:r>
                <a:r>
                  <a:rPr lang="el-GR" dirty="0"/>
                  <a:t>) · (Γ)]</a:t>
                </a:r>
              </a:p>
              <a:p>
                <a:pPr marL="0" indent="0">
                  <a:buNone/>
                </a:pPr>
                <a:endParaRPr lang="el-GR"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611560" y="1196752"/>
                <a:ext cx="8136904" cy="5040560"/>
              </a:xfrm>
              <a:blipFill rotWithShape="1">
                <a:blip r:embed="rId2" cstate="print"/>
                <a:stretch>
                  <a:fillRect l="-974" t="-605"/>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24</a:t>
            </a:fld>
            <a:endParaRPr lang="el-GR" dirty="0"/>
          </a:p>
        </p:txBody>
      </p:sp>
    </p:spTree>
    <p:extLst>
      <p:ext uri="{BB962C8B-B14F-4D97-AF65-F5344CB8AC3E}">
        <p14:creationId xmlns:p14="http://schemas.microsoft.com/office/powerpoint/2010/main" val="37453782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t>Ενθαλπία (H) – Ελεύθερη Ενέργεια (ΔG</a:t>
            </a:r>
            <a:r>
              <a:rPr lang="el-GR" dirty="0" smtClean="0"/>
              <a:t>) </a:t>
            </a:r>
            <a:r>
              <a:rPr lang="el-GR" sz="3000" b="0" dirty="0" smtClean="0"/>
              <a:t>7/9</a:t>
            </a:r>
            <a:endParaRPr lang="el-GR" sz="3000" b="0" dirty="0"/>
          </a:p>
        </p:txBody>
      </p:sp>
      <p:sp>
        <p:nvSpPr>
          <p:cNvPr id="3" name="Θέση περιεχομένου 2"/>
          <p:cNvSpPr>
            <a:spLocks noGrp="1"/>
          </p:cNvSpPr>
          <p:nvPr>
            <p:ph idx="1"/>
          </p:nvPr>
        </p:nvSpPr>
        <p:spPr>
          <a:xfrm>
            <a:off x="611560" y="1196752"/>
            <a:ext cx="8532440" cy="5040560"/>
          </a:xfrm>
        </p:spPr>
        <p:txBody>
          <a:bodyPr>
            <a:noAutofit/>
          </a:bodyPr>
          <a:lstStyle/>
          <a:p>
            <a:r>
              <a:rPr lang="el-GR" dirty="0"/>
              <a:t>Η αντίδραση με υ</a:t>
            </a:r>
            <a:r>
              <a:rPr lang="el-GR" baseline="-25000" dirty="0"/>
              <a:t>1</a:t>
            </a:r>
            <a:r>
              <a:rPr lang="el-GR" dirty="0"/>
              <a:t>, είναι </a:t>
            </a:r>
            <a:r>
              <a:rPr lang="el-GR" b="1" dirty="0"/>
              <a:t>πρώτης τάξης</a:t>
            </a:r>
            <a:r>
              <a:rPr lang="el-GR" dirty="0"/>
              <a:t> (ανάλυση συγκέντρωσης μιας ένωσης) </a:t>
            </a:r>
            <a:r>
              <a:rPr lang="el-GR" dirty="0" smtClean="0"/>
              <a:t>.</a:t>
            </a:r>
            <a:endParaRPr lang="el-GR" dirty="0"/>
          </a:p>
          <a:p>
            <a:r>
              <a:rPr lang="el-GR" dirty="0"/>
              <a:t>Η αντίδραση με υ</a:t>
            </a:r>
            <a:r>
              <a:rPr lang="el-GR" baseline="-25000" dirty="0"/>
              <a:t>2</a:t>
            </a:r>
            <a:r>
              <a:rPr lang="el-GR" dirty="0"/>
              <a:t>, είναι </a:t>
            </a:r>
            <a:r>
              <a:rPr lang="el-GR" b="1" dirty="0"/>
              <a:t>δεύτερης τάξης</a:t>
            </a:r>
            <a:r>
              <a:rPr lang="el-GR" dirty="0"/>
              <a:t> (ανάλυση συγκεντρώσεων 2 ενώσεων</a:t>
            </a:r>
            <a:r>
              <a:rPr lang="el-GR" dirty="0" smtClean="0"/>
              <a:t>).</a:t>
            </a:r>
            <a:endParaRPr lang="el-GR" dirty="0"/>
          </a:p>
          <a:p>
            <a:r>
              <a:rPr lang="el-GR" b="1" dirty="0"/>
              <a:t>Μηδενικής τάξης</a:t>
            </a:r>
            <a:r>
              <a:rPr lang="el-GR" dirty="0"/>
              <a:t> είναι η αντίδραση, που η ταχύτητά της δεν εξαρτάται από τη συγκέντρωση του αντιδρώντος και η ταχύτητα είναι </a:t>
            </a:r>
            <a:r>
              <a:rPr lang="el-GR" dirty="0" smtClean="0"/>
              <a:t>σταθερή.</a:t>
            </a:r>
            <a:endParaRPr lang="el-GR" dirty="0"/>
          </a:p>
        </p:txBody>
      </p:sp>
      <p:grpSp>
        <p:nvGrpSpPr>
          <p:cNvPr id="6" name="Ομάδα 5" descr="διάγραμμα"/>
          <p:cNvGrpSpPr/>
          <p:nvPr/>
        </p:nvGrpSpPr>
        <p:grpSpPr>
          <a:xfrm>
            <a:off x="3923928" y="4077072"/>
            <a:ext cx="3939935" cy="2714051"/>
            <a:chOff x="3923928" y="4077072"/>
            <a:chExt cx="3939935" cy="2714051"/>
          </a:xfrm>
        </p:grpSpPr>
        <p:pic>
          <p:nvPicPr>
            <p:cNvPr id="2050" name="Picture 2" descr="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3928" y="4077072"/>
              <a:ext cx="3939935"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926892" y="6421791"/>
              <a:ext cx="282450" cy="369332"/>
            </a:xfrm>
            <a:prstGeom prst="rect">
              <a:avLst/>
            </a:prstGeom>
            <a:noFill/>
          </p:spPr>
          <p:txBody>
            <a:bodyPr wrap="none" rtlCol="0">
              <a:spAutoFit/>
            </a:bodyPr>
            <a:lstStyle/>
            <a:p>
              <a:r>
                <a:rPr lang="en-US" dirty="0" smtClean="0">
                  <a:latin typeface="+mn-lt"/>
                </a:rPr>
                <a:t>c</a:t>
              </a:r>
              <a:endParaRPr lang="el-GR" dirty="0">
                <a:latin typeface="+mn-lt"/>
              </a:endParaRPr>
            </a:p>
          </p:txBody>
        </p:sp>
      </p:gr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25</a:t>
            </a:fld>
            <a:endParaRPr lang="el-GR" dirty="0"/>
          </a:p>
        </p:txBody>
      </p:sp>
    </p:spTree>
    <p:extLst>
      <p:ext uri="{BB962C8B-B14F-4D97-AF65-F5344CB8AC3E}">
        <p14:creationId xmlns:p14="http://schemas.microsoft.com/office/powerpoint/2010/main" val="3149192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t>Ενθαλπία (H) – Ελεύθερη Ενέργεια (ΔG</a:t>
            </a:r>
            <a:r>
              <a:rPr lang="el-GR" dirty="0" smtClean="0"/>
              <a:t>) </a:t>
            </a:r>
            <a:r>
              <a:rPr lang="el-GR" sz="3000" b="0" dirty="0" smtClean="0"/>
              <a:t>8/9</a:t>
            </a:r>
            <a:endParaRPr lang="el-GR" sz="3000" b="0" dirty="0"/>
          </a:p>
        </p:txBody>
      </p:sp>
      <p:sp>
        <p:nvSpPr>
          <p:cNvPr id="3" name="Θέση περιεχομένου 2"/>
          <p:cNvSpPr>
            <a:spLocks noGrp="1"/>
          </p:cNvSpPr>
          <p:nvPr>
            <p:ph idx="1"/>
          </p:nvPr>
        </p:nvSpPr>
        <p:spPr>
          <a:xfrm>
            <a:off x="611560" y="1196752"/>
            <a:ext cx="8532440" cy="1080120"/>
          </a:xfrm>
        </p:spPr>
        <p:txBody>
          <a:bodyPr>
            <a:noAutofit/>
          </a:bodyPr>
          <a:lstStyle/>
          <a:p>
            <a:r>
              <a:rPr lang="el-GR" dirty="0"/>
              <a:t>Σε μια αντίδραση πρώτης τάξης υ</a:t>
            </a:r>
            <a:r>
              <a:rPr lang="el-GR" baseline="-25000" dirty="0"/>
              <a:t>1</a:t>
            </a:r>
            <a:r>
              <a:rPr lang="el-GR" dirty="0"/>
              <a:t> = k</a:t>
            </a:r>
            <a:r>
              <a:rPr lang="el-GR" baseline="-25000" dirty="0"/>
              <a:t>1</a:t>
            </a:r>
            <a:r>
              <a:rPr lang="el-GR" dirty="0"/>
              <a:t> (Α), η σχέση ταχύτητας – συγκέντρωσης είναι γραμμική και </a:t>
            </a:r>
            <a:r>
              <a:rPr lang="el-GR" dirty="0" smtClean="0"/>
              <a:t>παριστάνεται:</a:t>
            </a:r>
            <a:endParaRPr lang="el-GR" dirty="0"/>
          </a:p>
        </p:txBody>
      </p:sp>
      <p:pic>
        <p:nvPicPr>
          <p:cNvPr id="3074" name="Picture 2" descr="διάγραμμα"/>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3808" y="2348880"/>
            <a:ext cx="3653867"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Ορθογώνιο 6"/>
          <p:cNvSpPr/>
          <p:nvPr/>
        </p:nvSpPr>
        <p:spPr>
          <a:xfrm>
            <a:off x="683568" y="5445224"/>
            <a:ext cx="8136904" cy="830997"/>
          </a:xfrm>
          <a:prstGeom prst="rect">
            <a:avLst/>
          </a:prstGeom>
        </p:spPr>
        <p:txBody>
          <a:bodyPr wrap="square">
            <a:spAutoFit/>
          </a:bodyPr>
          <a:lstStyle/>
          <a:p>
            <a:pPr marL="342900" indent="-342900">
              <a:buFont typeface="Wingdings" panose="05000000000000000000" pitchFamily="2" charset="2"/>
              <a:buChar char="ü"/>
            </a:pPr>
            <a:r>
              <a:rPr lang="el-GR" sz="2400" dirty="0">
                <a:latin typeface="+mn-lt"/>
              </a:rPr>
              <a:t>Η κλίση ισούται με k</a:t>
            </a:r>
            <a:r>
              <a:rPr lang="el-GR" sz="2400" baseline="-25000" dirty="0">
                <a:latin typeface="+mn-lt"/>
              </a:rPr>
              <a:t>1</a:t>
            </a:r>
            <a:r>
              <a:rPr lang="el-GR" sz="2400" dirty="0">
                <a:latin typeface="+mn-lt"/>
              </a:rPr>
              <a:t>( = σταθερά ταχύτητας) και εξαρτάται από τη </a:t>
            </a:r>
            <a:r>
              <a:rPr lang="el-GR" sz="2400" dirty="0" smtClean="0">
                <a:latin typeface="+mn-lt"/>
              </a:rPr>
              <a:t>Θερμοκρασία.</a:t>
            </a:r>
            <a:endParaRPr lang="el-GR" sz="24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dirty="0"/>
          </a:p>
        </p:txBody>
      </p:sp>
    </p:spTree>
    <p:extLst>
      <p:ext uri="{BB962C8B-B14F-4D97-AF65-F5344CB8AC3E}">
        <p14:creationId xmlns:p14="http://schemas.microsoft.com/office/powerpoint/2010/main" val="2317180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t>Ενθαλπία (H) – Ελεύθερη Ενέργεια (ΔG</a:t>
            </a:r>
            <a:r>
              <a:rPr lang="el-GR" dirty="0" smtClean="0"/>
              <a:t>) </a:t>
            </a:r>
            <a:r>
              <a:rPr lang="el-GR" sz="3000" b="0" dirty="0" smtClean="0"/>
              <a:t>9/9</a:t>
            </a:r>
            <a:endParaRPr lang="el-GR" sz="3000" b="0" dirty="0"/>
          </a:p>
        </p:txBody>
      </p:sp>
      <p:sp>
        <p:nvSpPr>
          <p:cNvPr id="3" name="Θέση περιεχομένου 2"/>
          <p:cNvSpPr>
            <a:spLocks noGrp="1"/>
          </p:cNvSpPr>
          <p:nvPr>
            <p:ph idx="1"/>
          </p:nvPr>
        </p:nvSpPr>
        <p:spPr>
          <a:xfrm>
            <a:off x="611560" y="1789014"/>
            <a:ext cx="3833770" cy="2288057"/>
          </a:xfrm>
        </p:spPr>
        <p:txBody>
          <a:bodyPr>
            <a:noAutofit/>
          </a:bodyPr>
          <a:lstStyle/>
          <a:p>
            <a:r>
              <a:rPr lang="el-GR" sz="2200" dirty="0"/>
              <a:t>Ο Υπολογισμός της ταχύτητας μιας αντίδρασης  γίνεται με τη βοήθεια </a:t>
            </a:r>
            <a:r>
              <a:rPr lang="el-GR" sz="2200" dirty="0" smtClean="0"/>
              <a:t>εκθετικής συνάρτησης:</a:t>
            </a:r>
          </a:p>
        </p:txBody>
      </p:sp>
      <p:sp>
        <p:nvSpPr>
          <p:cNvPr id="8" name="Ορθογώνιο 7"/>
          <p:cNvSpPr/>
          <p:nvPr/>
        </p:nvSpPr>
        <p:spPr>
          <a:xfrm>
            <a:off x="755576" y="4221088"/>
            <a:ext cx="8280920" cy="2462213"/>
          </a:xfrm>
          <a:prstGeom prst="rect">
            <a:avLst/>
          </a:prstGeom>
        </p:spPr>
        <p:txBody>
          <a:bodyPr wrap="square">
            <a:spAutoFit/>
          </a:bodyPr>
          <a:lstStyle/>
          <a:p>
            <a:r>
              <a:rPr lang="el-GR" sz="2200" dirty="0">
                <a:latin typeface="+mn-lt"/>
              </a:rPr>
              <a:t>Όταν t = 0, ο εκθέτης γίνεται 0 και επειδή 100 = 1, τότε C = C0.</a:t>
            </a:r>
          </a:p>
          <a:p>
            <a:r>
              <a:rPr lang="el-GR" sz="2200" dirty="0">
                <a:latin typeface="+mn-lt"/>
              </a:rPr>
              <a:t>Από την καμπύλη, μπορούμε να υπολογίσουμε:</a:t>
            </a:r>
          </a:p>
          <a:p>
            <a:pPr marL="342900" indent="-342900">
              <a:buFont typeface="+mj-lt"/>
              <a:buAutoNum type="arabicPeriod"/>
            </a:pPr>
            <a:r>
              <a:rPr lang="el-GR" sz="2200" dirty="0" smtClean="0">
                <a:latin typeface="+mn-lt"/>
              </a:rPr>
              <a:t>Τη </a:t>
            </a:r>
            <a:r>
              <a:rPr lang="el-GR" sz="2200" dirty="0">
                <a:latin typeface="+mn-lt"/>
              </a:rPr>
              <a:t>συγκέντρωση του αντιδρώντος / προϊόντος, σε οποιοδήποτε χρονικό διάστημα t.</a:t>
            </a:r>
          </a:p>
          <a:p>
            <a:pPr marL="342900" indent="-342900">
              <a:buFont typeface="+mj-lt"/>
              <a:buAutoNum type="arabicPeriod"/>
            </a:pPr>
            <a:r>
              <a:rPr lang="el-GR" sz="2200" dirty="0" smtClean="0">
                <a:latin typeface="+mn-lt"/>
              </a:rPr>
              <a:t>Την </a:t>
            </a:r>
            <a:r>
              <a:rPr lang="el-GR" sz="2200" dirty="0">
                <a:latin typeface="+mn-lt"/>
              </a:rPr>
              <a:t>ταχύτητα σε οποιαδήποτε χρονική στιγμή t, που θα είναι η κλίση της εφαπτομένης (εφαπτομένη της γωνίας, που σχηματίζει η γραμμή με τον άξονα των Χ).</a:t>
            </a:r>
          </a:p>
        </p:txBody>
      </p:sp>
      <p:grpSp>
        <p:nvGrpSpPr>
          <p:cNvPr id="9" name="Ομάδα 8" descr="διάγραμμα"/>
          <p:cNvGrpSpPr/>
          <p:nvPr/>
        </p:nvGrpSpPr>
        <p:grpSpPr>
          <a:xfrm>
            <a:off x="4445330" y="1412776"/>
            <a:ext cx="4640966" cy="2808312"/>
            <a:chOff x="2411760" y="2348880"/>
            <a:chExt cx="4640966" cy="2808312"/>
          </a:xfrm>
        </p:grpSpPr>
        <p:pic>
          <p:nvPicPr>
            <p:cNvPr id="4098" name="Picture 2" descr="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760" y="2348880"/>
              <a:ext cx="464096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p:cNvSpPr txBox="1"/>
                <p:nvPr/>
              </p:nvSpPr>
              <p:spPr>
                <a:xfrm>
                  <a:off x="4427984" y="2725119"/>
                  <a:ext cx="2262991" cy="506677"/>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𝑃</m:t>
                        </m:r>
                        <m:r>
                          <a:rPr lang="en-US" b="0" i="1" smtClean="0">
                            <a:latin typeface="Cambria Math"/>
                          </a:rPr>
                          <m:t>=</m:t>
                        </m:r>
                        <m:sSub>
                          <m:sSubPr>
                            <m:ctrlPr>
                              <a:rPr lang="en-US" b="0" i="1" smtClean="0">
                                <a:latin typeface="Cambria Math"/>
                              </a:rPr>
                            </m:ctrlPr>
                          </m:sSubPr>
                          <m:e>
                            <m:r>
                              <a:rPr lang="en-US" b="0" i="1" smtClean="0">
                                <a:latin typeface="Cambria Math"/>
                              </a:rPr>
                              <m:t>𝐶</m:t>
                            </m:r>
                          </m:e>
                          <m:sub>
                            <m:r>
                              <a:rPr lang="en-US" b="0" i="1" smtClean="0">
                                <a:latin typeface="Cambria Math"/>
                              </a:rPr>
                              <m:t>0</m:t>
                            </m:r>
                          </m:sub>
                        </m:sSub>
                        <m:d>
                          <m:dPr>
                            <m:ctrlPr>
                              <a:rPr lang="en-US" b="0" i="1" smtClean="0">
                                <a:latin typeface="Cambria Math"/>
                              </a:rPr>
                            </m:ctrlPr>
                          </m:dPr>
                          <m:e>
                            <m:r>
                              <a:rPr lang="en-US" b="0" i="1" smtClean="0">
                                <a:latin typeface="Cambria Math"/>
                              </a:rPr>
                              <m:t>1−</m:t>
                            </m:r>
                            <m:sSup>
                              <m:sSupPr>
                                <m:ctrlPr>
                                  <a:rPr lang="en-US" b="0" i="1" smtClean="0">
                                    <a:latin typeface="Cambria Math"/>
                                  </a:rPr>
                                </m:ctrlPr>
                              </m:sSupPr>
                              <m:e>
                                <m:r>
                                  <a:rPr lang="en-US" b="0" i="1" smtClean="0">
                                    <a:latin typeface="Cambria Math"/>
                                  </a:rPr>
                                  <m:t>10</m:t>
                                </m:r>
                              </m:e>
                              <m:sup>
                                <m:r>
                                  <a:rPr lang="en-US" b="0" i="1" smtClean="0">
                                    <a:latin typeface="Cambria Math"/>
                                  </a:rPr>
                                  <m:t>−</m:t>
                                </m:r>
                                <m:f>
                                  <m:fPr>
                                    <m:ctrlPr>
                                      <a:rPr lang="en-US" b="0" i="1" smtClean="0">
                                        <a:latin typeface="Cambria Math"/>
                                      </a:rPr>
                                    </m:ctrlPr>
                                  </m:fPr>
                                  <m:num>
                                    <m:sSub>
                                      <m:sSubPr>
                                        <m:ctrlPr>
                                          <a:rPr lang="en-US" b="0" i="1" smtClean="0">
                                            <a:latin typeface="Cambria Math"/>
                                          </a:rPr>
                                        </m:ctrlPr>
                                      </m:sSubPr>
                                      <m:e>
                                        <m:r>
                                          <a:rPr lang="en-US" b="0" i="1" smtClean="0">
                                            <a:latin typeface="Cambria Math"/>
                                          </a:rPr>
                                          <m:t>𝐾</m:t>
                                        </m:r>
                                      </m:e>
                                      <m:sub>
                                        <m:r>
                                          <a:rPr lang="en-US" b="0" i="1" smtClean="0">
                                            <a:latin typeface="Cambria Math"/>
                                          </a:rPr>
                                          <m:t>1</m:t>
                                        </m:r>
                                      </m:sub>
                                    </m:sSub>
                                    <m:r>
                                      <a:rPr lang="en-US" b="0" i="1" smtClean="0">
                                        <a:latin typeface="Cambria Math"/>
                                      </a:rPr>
                                      <m:t>𝑡</m:t>
                                    </m:r>
                                  </m:num>
                                  <m:den>
                                    <m:r>
                                      <a:rPr lang="en-US" b="0" i="1" smtClean="0">
                                        <a:latin typeface="Cambria Math"/>
                                      </a:rPr>
                                      <m:t>23</m:t>
                                    </m:r>
                                  </m:den>
                                </m:f>
                              </m:sup>
                            </m:sSup>
                          </m:e>
                        </m:d>
                      </m:oMath>
                    </m:oMathPara>
                  </a14:m>
                  <a:endParaRPr lang="el-GR" dirty="0"/>
                </a:p>
              </p:txBody>
            </p:sp>
          </mc:Choice>
          <mc:Fallback xmlns="">
            <p:sp>
              <p:nvSpPr>
                <p:cNvPr id="5" name="TextBox 4"/>
                <p:cNvSpPr txBox="1">
                  <a:spLocks noRot="1" noChangeAspect="1" noMove="1" noResize="1" noEditPoints="1" noAdjustHandles="1" noChangeArrowheads="1" noChangeShapeType="1" noTextEdit="1"/>
                </p:cNvSpPr>
                <p:nvPr/>
              </p:nvSpPr>
              <p:spPr>
                <a:xfrm>
                  <a:off x="4427984" y="2725119"/>
                  <a:ext cx="2262991" cy="506677"/>
                </a:xfrm>
                <a:prstGeom prst="rect">
                  <a:avLst/>
                </a:prstGeom>
                <a:blipFill rotWithShape="1">
                  <a:blip r:embed="rId4" cstate="print"/>
                  <a:stretch>
                    <a:fillRect/>
                  </a:stretch>
                </a:blipFill>
                <a:ln>
                  <a:solidFill>
                    <a:schemeClr val="tx1"/>
                  </a:solidFill>
                </a:ln>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076056" y="4077072"/>
                  <a:ext cx="1755289" cy="495585"/>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𝐶</m:t>
                        </m:r>
                        <m:r>
                          <a:rPr lang="en-US" b="0" i="1" smtClean="0">
                            <a:latin typeface="Cambria Math"/>
                          </a:rPr>
                          <m:t>=</m:t>
                        </m:r>
                        <m:sSub>
                          <m:sSubPr>
                            <m:ctrlPr>
                              <a:rPr lang="en-US" b="0" i="1" smtClean="0">
                                <a:latin typeface="Cambria Math"/>
                              </a:rPr>
                            </m:ctrlPr>
                          </m:sSubPr>
                          <m:e>
                            <m:r>
                              <a:rPr lang="en-US" b="0" i="1" smtClean="0">
                                <a:latin typeface="Cambria Math"/>
                              </a:rPr>
                              <m:t>𝐶</m:t>
                            </m:r>
                          </m:e>
                          <m:sub>
                            <m:r>
                              <a:rPr lang="en-US" b="0" i="1" smtClean="0">
                                <a:latin typeface="Cambria Math"/>
                              </a:rPr>
                              <m:t>0</m:t>
                            </m:r>
                          </m:sub>
                        </m:sSub>
                        <m:r>
                          <a:rPr lang="en-US" b="0" i="1" smtClean="0">
                            <a:latin typeface="Cambria Math"/>
                            <a:ea typeface="Cambria Math"/>
                          </a:rPr>
                          <m:t>∙</m:t>
                        </m:r>
                        <m:sSup>
                          <m:sSupPr>
                            <m:ctrlPr>
                              <a:rPr lang="en-US" i="1">
                                <a:latin typeface="Cambria Math"/>
                              </a:rPr>
                            </m:ctrlPr>
                          </m:sSupPr>
                          <m:e>
                            <m:r>
                              <a:rPr lang="en-US" i="1">
                                <a:latin typeface="Cambria Math"/>
                              </a:rPr>
                              <m:t>10</m:t>
                            </m:r>
                          </m:e>
                          <m:sup>
                            <m:r>
                              <a:rPr lang="en-US" i="1">
                                <a:latin typeface="Cambria Math"/>
                              </a:rPr>
                              <m:t>−</m:t>
                            </m:r>
                            <m:f>
                              <m:fPr>
                                <m:ctrlPr>
                                  <a:rPr lang="en-US" i="1">
                                    <a:latin typeface="Cambria Math"/>
                                  </a:rPr>
                                </m:ctrlPr>
                              </m:fPr>
                              <m:num>
                                <m:sSub>
                                  <m:sSubPr>
                                    <m:ctrlPr>
                                      <a:rPr lang="en-US" i="1">
                                        <a:latin typeface="Cambria Math"/>
                                      </a:rPr>
                                    </m:ctrlPr>
                                  </m:sSubPr>
                                  <m:e>
                                    <m:r>
                                      <a:rPr lang="en-US" i="1">
                                        <a:latin typeface="Cambria Math"/>
                                      </a:rPr>
                                      <m:t>𝐾</m:t>
                                    </m:r>
                                  </m:e>
                                  <m:sub>
                                    <m:r>
                                      <a:rPr lang="en-US" i="1">
                                        <a:latin typeface="Cambria Math"/>
                                      </a:rPr>
                                      <m:t>1</m:t>
                                    </m:r>
                                  </m:sub>
                                </m:sSub>
                                <m:r>
                                  <a:rPr lang="en-US" i="1">
                                    <a:latin typeface="Cambria Math"/>
                                  </a:rPr>
                                  <m:t>𝑡</m:t>
                                </m:r>
                              </m:num>
                              <m:den>
                                <m:r>
                                  <a:rPr lang="en-US" i="1">
                                    <a:latin typeface="Cambria Math"/>
                                  </a:rPr>
                                  <m:t>23</m:t>
                                </m:r>
                              </m:den>
                            </m:f>
                          </m:sup>
                        </m:sSup>
                      </m:oMath>
                    </m:oMathPara>
                  </a14:m>
                  <a:endParaRPr lang="el-GR" dirty="0"/>
                </a:p>
              </p:txBody>
            </p:sp>
          </mc:Choice>
          <mc:Fallback xmlns="">
            <p:sp>
              <p:nvSpPr>
                <p:cNvPr id="6" name="TextBox 5"/>
                <p:cNvSpPr txBox="1">
                  <a:spLocks noRot="1" noChangeAspect="1" noMove="1" noResize="1" noEditPoints="1" noAdjustHandles="1" noChangeArrowheads="1" noChangeShapeType="1" noTextEdit="1"/>
                </p:cNvSpPr>
                <p:nvPr/>
              </p:nvSpPr>
              <p:spPr>
                <a:xfrm>
                  <a:off x="5076056" y="4077072"/>
                  <a:ext cx="1755289" cy="495585"/>
                </a:xfrm>
                <a:prstGeom prst="rect">
                  <a:avLst/>
                </a:prstGeom>
                <a:blipFill rotWithShape="1">
                  <a:blip r:embed="rId5" cstate="print"/>
                  <a:stretch>
                    <a:fillRect/>
                  </a:stretch>
                </a:blipFill>
                <a:ln>
                  <a:solidFill>
                    <a:schemeClr val="tx1"/>
                  </a:solidFill>
                </a:ln>
              </p:spPr>
              <p:txBody>
                <a:bodyPr/>
                <a:lstStyle/>
                <a:p>
                  <a:r>
                    <a:rPr lang="el-GR">
                      <a:noFill/>
                    </a:rPr>
                    <a:t> </a:t>
                  </a:r>
                </a:p>
              </p:txBody>
            </p:sp>
          </mc:Fallback>
        </mc:AlternateContent>
      </p:gr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27</a:t>
            </a:fld>
            <a:endParaRPr lang="el-GR" dirty="0"/>
          </a:p>
        </p:txBody>
      </p:sp>
    </p:spTree>
    <p:extLst>
      <p:ext uri="{BB962C8B-B14F-4D97-AF65-F5344CB8AC3E}">
        <p14:creationId xmlns:p14="http://schemas.microsoft.com/office/powerpoint/2010/main" val="3676989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prstClr val="black"/>
                </a:solidFill>
              </a:rPr>
              <a:t>Ενέργεια ενεργοποίησης Δ</a:t>
            </a:r>
            <a:r>
              <a:rPr lang="en-US" dirty="0" smtClean="0">
                <a:solidFill>
                  <a:prstClr val="black"/>
                </a:solidFill>
              </a:rPr>
              <a:t>G</a:t>
            </a:r>
            <a:r>
              <a:rPr lang="el-GR" baseline="30000" dirty="0" smtClean="0">
                <a:solidFill>
                  <a:prstClr val="black"/>
                </a:solidFill>
              </a:rPr>
              <a:t>#</a:t>
            </a:r>
            <a:r>
              <a:rPr lang="en-US" baseline="30000" dirty="0" smtClean="0">
                <a:solidFill>
                  <a:prstClr val="black"/>
                </a:solidFill>
              </a:rPr>
              <a:t> </a:t>
            </a:r>
            <a:r>
              <a:rPr lang="el-GR" dirty="0" smtClean="0">
                <a:solidFill>
                  <a:prstClr val="black"/>
                </a:solidFill>
              </a:rPr>
              <a:t> </a:t>
            </a:r>
            <a:r>
              <a:rPr lang="el-GR" dirty="0">
                <a:solidFill>
                  <a:prstClr val="black"/>
                </a:solidFill>
              </a:rPr>
              <a:t/>
            </a:r>
            <a:br>
              <a:rPr lang="el-GR" dirty="0">
                <a:solidFill>
                  <a:prstClr val="black"/>
                </a:solidFill>
              </a:rPr>
            </a:br>
            <a:r>
              <a:rPr lang="el-GR" dirty="0">
                <a:solidFill>
                  <a:prstClr val="black"/>
                </a:solidFill>
              </a:rPr>
              <a:t>Καταλύτες (ένζυμα) </a:t>
            </a:r>
            <a:r>
              <a:rPr lang="el-GR" sz="3000" b="0" dirty="0" smtClean="0">
                <a:solidFill>
                  <a:prstClr val="black"/>
                </a:solidFill>
              </a:rPr>
              <a:t>1/4</a:t>
            </a:r>
            <a:endParaRPr lang="el-GR" sz="3000" b="0" dirty="0"/>
          </a:p>
        </p:txBody>
      </p:sp>
      <p:sp>
        <p:nvSpPr>
          <p:cNvPr id="3" name="Θέση περιεχομένου 2"/>
          <p:cNvSpPr>
            <a:spLocks noGrp="1"/>
          </p:cNvSpPr>
          <p:nvPr>
            <p:ph idx="1"/>
          </p:nvPr>
        </p:nvSpPr>
        <p:spPr>
          <a:xfrm>
            <a:off x="611560" y="1340768"/>
            <a:ext cx="8352928" cy="5400600"/>
          </a:xfrm>
        </p:spPr>
        <p:txBody>
          <a:bodyPr>
            <a:normAutofit/>
          </a:bodyPr>
          <a:lstStyle/>
          <a:p>
            <a:r>
              <a:rPr lang="el-GR" dirty="0" smtClean="0"/>
              <a:t>Όταν αυξηθεί η θερμοκρασία κατά 10°C, γενικά διπλασιάζεται η Κ1. Στον έμβιο κόσμο όμως, η γενική αύξηση της θερμοκρασίας θα κατέστρεφε την κυτταρική δομή και οργάνωση. Πώς όμως υπάρχουν και διατηρούνται τα πολυμερή, με μεγάλη ΔG, χωρίς να την χάνουν; Η απάντηση βρέθηκε πειραματικά.</a:t>
            </a:r>
            <a:r>
              <a:rPr lang="en-US" dirty="0" smtClean="0"/>
              <a:t> </a:t>
            </a:r>
          </a:p>
          <a:p>
            <a:pPr marL="355600" indent="0">
              <a:spcBef>
                <a:spcPts val="0"/>
              </a:spcBef>
              <a:buNone/>
            </a:pPr>
            <a:r>
              <a:rPr lang="el-GR" dirty="0" smtClean="0"/>
              <a:t>Οι </a:t>
            </a:r>
            <a:r>
              <a:rPr lang="el-GR" dirty="0"/>
              <a:t>αντιδράσεις προχωρούν μόνες τους μόνο, αν ο σχηματισμός των προϊόντων συνεπάγεται ελάττωση της ενέργειας του συστήματος. Πρέπει δηλαδή να ανέβουν σε υψηλότερη ελεύθερη ενέργεια και μετά να πέσουν σε χαμηλότερη, από την </a:t>
            </a:r>
            <a:r>
              <a:rPr lang="el-GR" dirty="0" smtClean="0"/>
              <a:t>αρχική.</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28</a:t>
            </a:fld>
            <a:endParaRPr lang="el-GR" dirty="0"/>
          </a:p>
        </p:txBody>
      </p:sp>
    </p:spTree>
    <p:extLst>
      <p:ext uri="{BB962C8B-B14F-4D97-AF65-F5344CB8AC3E}">
        <p14:creationId xmlns:p14="http://schemas.microsoft.com/office/powerpoint/2010/main" val="2531237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black"/>
                </a:solidFill>
              </a:rPr>
              <a:t>Βιοεπιστήμες </a:t>
            </a:r>
            <a:r>
              <a:rPr lang="el-GR" sz="3000" b="0" dirty="0" smtClean="0">
                <a:solidFill>
                  <a:prstClr val="black"/>
                </a:solidFill>
              </a:rPr>
              <a:t>2/4</a:t>
            </a:r>
            <a:r>
              <a:rPr lang="el-GR" dirty="0" smtClean="0">
                <a:solidFill>
                  <a:prstClr val="black"/>
                </a:solidFill>
              </a:rPr>
              <a:t> </a:t>
            </a:r>
            <a:endParaRPr lang="el-GR" dirty="0"/>
          </a:p>
        </p:txBody>
      </p:sp>
      <p:sp>
        <p:nvSpPr>
          <p:cNvPr id="3" name="Θέση περιεχομένου 2"/>
          <p:cNvSpPr>
            <a:spLocks noGrp="1"/>
          </p:cNvSpPr>
          <p:nvPr>
            <p:ph idx="1"/>
          </p:nvPr>
        </p:nvSpPr>
        <p:spPr/>
        <p:txBody>
          <a:bodyPr/>
          <a:lstStyle/>
          <a:p>
            <a:pPr>
              <a:lnSpc>
                <a:spcPct val="110000"/>
              </a:lnSpc>
            </a:pPr>
            <a:r>
              <a:rPr lang="el-GR" dirty="0"/>
              <a:t>Σε όλη αυτή τη επίπονη διαδικασία συνέβαλαν καθοριστικά η αλματώδης ανάπτυξη των φυσικών επιστημών, αλλά και της πληροφορικής. </a:t>
            </a:r>
            <a:r>
              <a:rPr lang="el-GR" dirty="0" smtClean="0"/>
              <a:t>Με </a:t>
            </a:r>
            <a:r>
              <a:rPr lang="el-GR" dirty="0"/>
              <a:t>τις εφαρμογές της νανοτεχνολογίας, μοριακά αυτόματα συστήματα θα «εισέρχονται» στη κυκλοφορία του αίματος να αναγνωρίζουν και να καταστρέφουν στη συνέχεια καρκινικά κύτταρα. Από την άλλη, η πλήρης διαλεύκανση των πολυμορφισμών των ενζύμων και του DNA, θα οδηγήσει σε ορατό χρονικό ορίζοντα στην ουσιαστική εξατομίκευση των φαρμακευτικών δόσεων, με συνέπεια τη μείωση των παρενεργειών.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a:t>
            </a:fld>
            <a:endParaRPr lang="el-GR" dirty="0"/>
          </a:p>
        </p:txBody>
      </p:sp>
    </p:spTree>
    <p:extLst>
      <p:ext uri="{BB962C8B-B14F-4D97-AF65-F5344CB8AC3E}">
        <p14:creationId xmlns:p14="http://schemas.microsoft.com/office/powerpoint/2010/main" val="25068642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prstClr val="black"/>
                </a:solidFill>
              </a:rPr>
              <a:t>Ενέργεια ενεργοποίησης Δ</a:t>
            </a:r>
            <a:r>
              <a:rPr lang="en-US" dirty="0">
                <a:solidFill>
                  <a:prstClr val="black"/>
                </a:solidFill>
              </a:rPr>
              <a:t>G</a:t>
            </a:r>
            <a:r>
              <a:rPr lang="el-GR" baseline="30000" dirty="0">
                <a:solidFill>
                  <a:prstClr val="black"/>
                </a:solidFill>
              </a:rPr>
              <a:t>#</a:t>
            </a:r>
            <a:r>
              <a:rPr lang="en-US" baseline="30000" dirty="0">
                <a:solidFill>
                  <a:prstClr val="black"/>
                </a:solidFill>
              </a:rPr>
              <a:t> </a:t>
            </a:r>
            <a:r>
              <a:rPr lang="el-GR" dirty="0">
                <a:solidFill>
                  <a:prstClr val="black"/>
                </a:solidFill>
              </a:rPr>
              <a:t> </a:t>
            </a:r>
            <a:br>
              <a:rPr lang="el-GR" dirty="0">
                <a:solidFill>
                  <a:prstClr val="black"/>
                </a:solidFill>
              </a:rPr>
            </a:br>
            <a:r>
              <a:rPr lang="el-GR" dirty="0">
                <a:solidFill>
                  <a:prstClr val="black"/>
                </a:solidFill>
              </a:rPr>
              <a:t>Καταλύτες (ένζυμα) </a:t>
            </a:r>
            <a:r>
              <a:rPr lang="el-GR" sz="3000" b="0" dirty="0" smtClean="0">
                <a:solidFill>
                  <a:prstClr val="black"/>
                </a:solidFill>
              </a:rPr>
              <a:t>2/4</a:t>
            </a:r>
            <a:endParaRPr lang="el-GR"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a:xfrm>
                <a:off x="611560" y="1340768"/>
                <a:ext cx="8352928" cy="5400600"/>
              </a:xfrm>
            </p:spPr>
            <p:txBody>
              <a:bodyPr>
                <a:normAutofit/>
              </a:bodyPr>
              <a:lstStyle/>
              <a:p>
                <a:r>
                  <a:rPr lang="el-GR" dirty="0" smtClean="0"/>
                  <a:t>Το </a:t>
                </a:r>
                <a:r>
                  <a:rPr lang="el-GR" dirty="0"/>
                  <a:t>φράγμα αυτό της ενέργειας, που πρέπει να προσλάβουν τα αντιδρώντα την ονομάζουμε, </a:t>
                </a:r>
                <a:r>
                  <a:rPr lang="el-GR" b="1" dirty="0"/>
                  <a:t>ενέργεια ενεργοποίησης </a:t>
                </a:r>
                <a:r>
                  <a:rPr lang="el-GR" dirty="0"/>
                  <a:t>(ΔG</a:t>
                </a:r>
                <a:r>
                  <a:rPr lang="el-GR" baseline="30000" dirty="0"/>
                  <a:t>#</a:t>
                </a:r>
                <a:r>
                  <a:rPr lang="el-GR" dirty="0"/>
                  <a:t>). </a:t>
                </a:r>
              </a:p>
              <a:p>
                <a:r>
                  <a:rPr lang="el-GR" dirty="0"/>
                  <a:t>Από τη στιγμή, που τα αντιδρώντα προσλάβουν και ξεπεράσουν το φράγμα ενέργειας, η αντίδραση γίνεται ακαριαία. Η σχέση, που συνδέει την Κ με τη ΔG</a:t>
                </a:r>
                <a:r>
                  <a:rPr lang="el-GR" baseline="30000" dirty="0"/>
                  <a:t>#</a:t>
                </a:r>
                <a:r>
                  <a:rPr lang="el-GR" dirty="0"/>
                  <a:t>, δίδεται ως εξής</a:t>
                </a:r>
                <a:r>
                  <a:rPr lang="el-GR" dirty="0" smtClean="0"/>
                  <a:t>:</a:t>
                </a:r>
              </a:p>
              <a:p>
                <a:pPr marL="0" indent="0">
                  <a:buNone/>
                </a:pPr>
                <a14:m>
                  <m:oMathPara xmlns:m="http://schemas.openxmlformats.org/officeDocument/2006/math">
                    <m:oMathParaPr>
                      <m:jc m:val="centerGroup"/>
                    </m:oMathParaPr>
                    <m:oMath xmlns:m="http://schemas.openxmlformats.org/officeDocument/2006/math">
                      <m:r>
                        <a:rPr lang="el-GR" b="1" i="0" smtClean="0">
                          <a:latin typeface="Cambria Math"/>
                        </a:rPr>
                        <m:t>𝚱</m:t>
                      </m:r>
                      <m:r>
                        <a:rPr lang="el-GR" b="1" i="0" smtClean="0">
                          <a:latin typeface="Cambria Math"/>
                        </a:rPr>
                        <m:t>=</m:t>
                      </m:r>
                      <m:r>
                        <a:rPr lang="el-GR" b="1" i="0" smtClean="0">
                          <a:latin typeface="Cambria Math"/>
                        </a:rPr>
                        <m:t>𝛔𝛕𝛂𝛉</m:t>
                      </m:r>
                      <m:r>
                        <a:rPr lang="el-GR" b="1" i="0" smtClean="0">
                          <a:latin typeface="Cambria Math"/>
                        </a:rPr>
                        <m:t>.</m:t>
                      </m:r>
                      <m:r>
                        <a:rPr lang="el-GR" b="1" i="1" smtClean="0">
                          <a:latin typeface="Cambria Math"/>
                          <a:ea typeface="Cambria Math"/>
                        </a:rPr>
                        <m:t>∙</m:t>
                      </m:r>
                      <m:sSup>
                        <m:sSupPr>
                          <m:ctrlPr>
                            <a:rPr lang="el-GR" b="1" i="1" smtClean="0">
                              <a:latin typeface="Cambria Math"/>
                              <a:ea typeface="Cambria Math"/>
                            </a:rPr>
                          </m:ctrlPr>
                        </m:sSupPr>
                        <m:e>
                          <m:r>
                            <a:rPr lang="el-GR" b="1" i="1" smtClean="0">
                              <a:latin typeface="Cambria Math"/>
                              <a:ea typeface="Cambria Math"/>
                            </a:rPr>
                            <m:t>𝟏𝟎</m:t>
                          </m:r>
                        </m:e>
                        <m:sup>
                          <m:r>
                            <a:rPr lang="el-GR" b="1" i="1" smtClean="0">
                              <a:latin typeface="Cambria Math"/>
                              <a:ea typeface="Cambria Math"/>
                            </a:rPr>
                            <m:t>−</m:t>
                          </m:r>
                          <m:f>
                            <m:fPr>
                              <m:ctrlPr>
                                <a:rPr lang="el-GR" b="1" i="1" smtClean="0">
                                  <a:latin typeface="Cambria Math"/>
                                  <a:ea typeface="Cambria Math"/>
                                </a:rPr>
                              </m:ctrlPr>
                            </m:fPr>
                            <m:num>
                              <m:sSup>
                                <m:sSupPr>
                                  <m:ctrlPr>
                                    <a:rPr lang="el-GR" b="1" i="1" smtClean="0">
                                      <a:latin typeface="Cambria Math"/>
                                      <a:ea typeface="Cambria Math"/>
                                    </a:rPr>
                                  </m:ctrlPr>
                                </m:sSupPr>
                                <m:e>
                                  <m:r>
                                    <a:rPr lang="el-GR" b="1" i="0" smtClean="0">
                                      <a:latin typeface="Cambria Math"/>
                                      <a:ea typeface="Cambria Math"/>
                                    </a:rPr>
                                    <m:t>𝚫</m:t>
                                  </m:r>
                                  <m:r>
                                    <a:rPr lang="en-US" b="1" i="0" smtClean="0">
                                      <a:latin typeface="Cambria Math"/>
                                      <a:ea typeface="Cambria Math"/>
                                    </a:rPr>
                                    <m:t>𝐆</m:t>
                                  </m:r>
                                </m:e>
                                <m:sup>
                                  <m:r>
                                    <a:rPr lang="el-GR" b="1" i="1" smtClean="0">
                                      <a:latin typeface="Cambria Math"/>
                                      <a:ea typeface="Cambria Math"/>
                                    </a:rPr>
                                    <m:t>#</m:t>
                                  </m:r>
                                </m:sup>
                              </m:sSup>
                            </m:num>
                            <m:den>
                              <m:r>
                                <a:rPr lang="el-GR" b="1" i="1" smtClean="0">
                                  <a:latin typeface="Cambria Math"/>
                                  <a:ea typeface="Cambria Math"/>
                                </a:rPr>
                                <m:t>𝟐𝟑</m:t>
                              </m:r>
                              <m:r>
                                <a:rPr lang="en-US" b="1" i="1" smtClean="0">
                                  <a:latin typeface="Cambria Math"/>
                                  <a:ea typeface="Cambria Math"/>
                                </a:rPr>
                                <m:t>𝑹𝑻</m:t>
                              </m:r>
                            </m:den>
                          </m:f>
                        </m:sup>
                      </m:sSup>
                    </m:oMath>
                  </m:oMathPara>
                </a14:m>
                <a:endParaRPr lang="el-GR"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xfrm>
                <a:off x="611560" y="1340768"/>
                <a:ext cx="8352928" cy="5400600"/>
              </a:xfrm>
              <a:blipFill rotWithShape="1">
                <a:blip r:embed="rId3" cstate="print"/>
                <a:stretch>
                  <a:fillRect l="-948" t="-564" r="-875"/>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29</a:t>
            </a:fld>
            <a:endParaRPr lang="el-GR" dirty="0"/>
          </a:p>
        </p:txBody>
      </p:sp>
    </p:spTree>
    <p:extLst>
      <p:ext uri="{BB962C8B-B14F-4D97-AF65-F5344CB8AC3E}">
        <p14:creationId xmlns:p14="http://schemas.microsoft.com/office/powerpoint/2010/main" val="1538687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prstClr val="black"/>
                </a:solidFill>
              </a:rPr>
              <a:t>Ενέργεια ενεργοποίησης Δ</a:t>
            </a:r>
            <a:r>
              <a:rPr lang="en-US" dirty="0">
                <a:solidFill>
                  <a:prstClr val="black"/>
                </a:solidFill>
              </a:rPr>
              <a:t>G</a:t>
            </a:r>
            <a:r>
              <a:rPr lang="el-GR" baseline="30000" dirty="0">
                <a:solidFill>
                  <a:prstClr val="black"/>
                </a:solidFill>
              </a:rPr>
              <a:t>#</a:t>
            </a:r>
            <a:r>
              <a:rPr lang="en-US" baseline="30000" dirty="0">
                <a:solidFill>
                  <a:prstClr val="black"/>
                </a:solidFill>
              </a:rPr>
              <a:t> </a:t>
            </a:r>
            <a:r>
              <a:rPr lang="el-GR" dirty="0">
                <a:solidFill>
                  <a:prstClr val="black"/>
                </a:solidFill>
              </a:rPr>
              <a:t> </a:t>
            </a:r>
            <a:br>
              <a:rPr lang="el-GR" dirty="0">
                <a:solidFill>
                  <a:prstClr val="black"/>
                </a:solidFill>
              </a:rPr>
            </a:br>
            <a:r>
              <a:rPr lang="el-GR" dirty="0">
                <a:solidFill>
                  <a:prstClr val="black"/>
                </a:solidFill>
              </a:rPr>
              <a:t>Καταλύτες (ένζυμα) </a:t>
            </a:r>
            <a:r>
              <a:rPr lang="el-GR" sz="3000" b="0" dirty="0" smtClean="0">
                <a:solidFill>
                  <a:prstClr val="black"/>
                </a:solidFill>
              </a:rPr>
              <a:t>3/4</a:t>
            </a:r>
            <a:endParaRPr lang="el-GR" dirty="0"/>
          </a:p>
        </p:txBody>
      </p:sp>
      <p:sp>
        <p:nvSpPr>
          <p:cNvPr id="3" name="Θέση περιεχομένου 2"/>
          <p:cNvSpPr>
            <a:spLocks noGrp="1"/>
          </p:cNvSpPr>
          <p:nvPr>
            <p:ph idx="1"/>
          </p:nvPr>
        </p:nvSpPr>
        <p:spPr>
          <a:xfrm>
            <a:off x="611560" y="1340768"/>
            <a:ext cx="8280920" cy="4896544"/>
          </a:xfrm>
        </p:spPr>
        <p:txBody>
          <a:bodyPr/>
          <a:lstStyle/>
          <a:p>
            <a:r>
              <a:rPr lang="el-GR" b="1" dirty="0"/>
              <a:t>Οι καταλύτες </a:t>
            </a:r>
            <a:r>
              <a:rPr lang="el-GR" dirty="0"/>
              <a:t>μειώνοντας το Δ</a:t>
            </a:r>
            <a:r>
              <a:rPr lang="en-US" dirty="0"/>
              <a:t>G</a:t>
            </a:r>
            <a:r>
              <a:rPr lang="el-GR" baseline="30000" dirty="0"/>
              <a:t>#</a:t>
            </a:r>
            <a:r>
              <a:rPr lang="el-GR" dirty="0"/>
              <a:t>, αυξάνουν την ταχύτητα της αντίδρασης.</a:t>
            </a:r>
          </a:p>
          <a:p>
            <a:pPr marL="0" indent="0">
              <a:buNone/>
            </a:pPr>
            <a:r>
              <a:rPr lang="el-GR" dirty="0"/>
              <a:t>Οι μεταβολές στα επίπεδα ενέργειας, κατά τη διάρκεια μιας </a:t>
            </a:r>
            <a:r>
              <a:rPr lang="el-GR" dirty="0" smtClean="0"/>
              <a:t>αντίδρασης</a:t>
            </a:r>
            <a:r>
              <a:rPr lang="el-GR" dirty="0"/>
              <a:t>:</a:t>
            </a:r>
          </a:p>
        </p:txBody>
      </p:sp>
      <p:pic>
        <p:nvPicPr>
          <p:cNvPr id="5122" name="Picture 2" descr="διάγραμμα"/>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55775" y="3068960"/>
            <a:ext cx="4942665"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αριθμού διαφάνειας 3"/>
          <p:cNvSpPr>
            <a:spLocks noGrp="1"/>
          </p:cNvSpPr>
          <p:nvPr>
            <p:ph type="sldNum" sz="quarter" idx="12"/>
          </p:nvPr>
        </p:nvSpPr>
        <p:spPr>
          <a:xfrm>
            <a:off x="6758880" y="6376243"/>
            <a:ext cx="2133600" cy="365125"/>
          </a:xfrm>
        </p:spPr>
        <p:txBody>
          <a:bodyPr/>
          <a:lstStyle/>
          <a:p>
            <a:pPr>
              <a:defRPr/>
            </a:pPr>
            <a:fld id="{7E55E3B3-0445-4CFC-BED8-763D4409E61F}" type="slidenum">
              <a:rPr lang="el-GR" smtClean="0"/>
              <a:pPr>
                <a:defRPr/>
              </a:pPr>
              <a:t>30</a:t>
            </a:fld>
            <a:endParaRPr lang="el-GR" dirty="0"/>
          </a:p>
        </p:txBody>
      </p:sp>
    </p:spTree>
    <p:extLst>
      <p:ext uri="{BB962C8B-B14F-4D97-AF65-F5344CB8AC3E}">
        <p14:creationId xmlns:p14="http://schemas.microsoft.com/office/powerpoint/2010/main" val="24582373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prstClr val="black"/>
                </a:solidFill>
              </a:rPr>
              <a:t>Ενέργεια ενεργοποίησης Δ</a:t>
            </a:r>
            <a:r>
              <a:rPr lang="en-US" dirty="0">
                <a:solidFill>
                  <a:prstClr val="black"/>
                </a:solidFill>
              </a:rPr>
              <a:t>G</a:t>
            </a:r>
            <a:r>
              <a:rPr lang="el-GR" baseline="30000" dirty="0">
                <a:solidFill>
                  <a:prstClr val="black"/>
                </a:solidFill>
              </a:rPr>
              <a:t>#</a:t>
            </a:r>
            <a:r>
              <a:rPr lang="en-US" baseline="30000" dirty="0">
                <a:solidFill>
                  <a:prstClr val="black"/>
                </a:solidFill>
              </a:rPr>
              <a:t> </a:t>
            </a:r>
            <a:r>
              <a:rPr lang="el-GR" dirty="0" smtClean="0">
                <a:solidFill>
                  <a:prstClr val="black"/>
                </a:solidFill>
              </a:rPr>
              <a:t> </a:t>
            </a:r>
            <a:br>
              <a:rPr lang="el-GR" dirty="0" smtClean="0">
                <a:solidFill>
                  <a:prstClr val="black"/>
                </a:solidFill>
              </a:rPr>
            </a:br>
            <a:r>
              <a:rPr lang="el-GR" dirty="0" smtClean="0">
                <a:solidFill>
                  <a:prstClr val="black"/>
                </a:solidFill>
              </a:rPr>
              <a:t>Καταλύτες (ένζυμα) </a:t>
            </a:r>
            <a:r>
              <a:rPr lang="el-GR" sz="3000" b="0" dirty="0" smtClean="0">
                <a:solidFill>
                  <a:prstClr val="black"/>
                </a:solidFill>
              </a:rPr>
              <a:t>4/4</a:t>
            </a:r>
            <a:endParaRPr lang="el-GR" dirty="0"/>
          </a:p>
        </p:txBody>
      </p:sp>
      <p:sp>
        <p:nvSpPr>
          <p:cNvPr id="3" name="Θέση περιεχομένου 2"/>
          <p:cNvSpPr>
            <a:spLocks noGrp="1"/>
          </p:cNvSpPr>
          <p:nvPr>
            <p:ph idx="1"/>
          </p:nvPr>
        </p:nvSpPr>
        <p:spPr>
          <a:xfrm>
            <a:off x="611560" y="1363768"/>
            <a:ext cx="8280920" cy="2232248"/>
          </a:xfrm>
        </p:spPr>
        <p:txBody>
          <a:bodyPr/>
          <a:lstStyle/>
          <a:p>
            <a:r>
              <a:rPr lang="el-GR" dirty="0"/>
              <a:t>Έτσι οι βιολογικοί καταλύτες, που είναι και  τα </a:t>
            </a:r>
            <a:r>
              <a:rPr lang="el-GR" b="1" dirty="0"/>
              <a:t>ένζυμα</a:t>
            </a:r>
            <a:r>
              <a:rPr lang="el-GR" dirty="0"/>
              <a:t>,</a:t>
            </a:r>
            <a:r>
              <a:rPr lang="el-GR" b="1" dirty="0"/>
              <a:t> </a:t>
            </a:r>
            <a:r>
              <a:rPr lang="el-GR" dirty="0"/>
              <a:t>μειώνοντας το </a:t>
            </a:r>
            <a:r>
              <a:rPr lang="el-GR" b="1" dirty="0"/>
              <a:t>φράγμα ενέργειας των αντιδράσεων</a:t>
            </a:r>
            <a:r>
              <a:rPr lang="el-GR" dirty="0"/>
              <a:t>, προσφέρουν έναν ειδικό μηχανισμό αντίδρασης, μετά από προσωρινή σύνδεση με το υπόστρωμα, που απαιτεί χαμηλότερη ενέργεια ενεργοποίησης</a:t>
            </a:r>
            <a:r>
              <a:rPr lang="el-GR" dirty="0" smtClean="0"/>
              <a:t>.</a:t>
            </a:r>
            <a:endParaRPr lang="el-GR" dirty="0"/>
          </a:p>
        </p:txBody>
      </p:sp>
      <p:sp>
        <p:nvSpPr>
          <p:cNvPr id="6" name="Ορθογώνιο 5"/>
          <p:cNvSpPr/>
          <p:nvPr/>
        </p:nvSpPr>
        <p:spPr>
          <a:xfrm>
            <a:off x="576064" y="3589156"/>
            <a:ext cx="4572000" cy="2936188"/>
          </a:xfrm>
          <a:prstGeom prst="rect">
            <a:avLst/>
          </a:prstGeom>
        </p:spPr>
        <p:txBody>
          <a:bodyPr>
            <a:spAutoFit/>
          </a:bodyPr>
          <a:lstStyle/>
          <a:p>
            <a:pPr marL="355600" lvl="0" fontAlgn="auto">
              <a:lnSpc>
                <a:spcPct val="110000"/>
              </a:lnSpc>
              <a:spcBef>
                <a:spcPts val="0"/>
              </a:spcBef>
              <a:spcAft>
                <a:spcPts val="0"/>
              </a:spcAft>
            </a:pPr>
            <a:r>
              <a:rPr lang="el-GR" sz="2400" dirty="0">
                <a:solidFill>
                  <a:prstClr val="black"/>
                </a:solidFill>
                <a:latin typeface="Calibri"/>
              </a:rPr>
              <a:t>Ο καταλύτης δεν επηρεάζει το σημείο ισορροπίας, απλά αυξάνει το Κ</a:t>
            </a:r>
            <a:r>
              <a:rPr lang="el-GR" sz="2400" baseline="-25000" dirty="0">
                <a:solidFill>
                  <a:prstClr val="black"/>
                </a:solidFill>
                <a:latin typeface="Calibri"/>
              </a:rPr>
              <a:t>1</a:t>
            </a:r>
            <a:r>
              <a:rPr lang="el-GR" sz="2400" dirty="0">
                <a:solidFill>
                  <a:prstClr val="black"/>
                </a:solidFill>
                <a:latin typeface="Calibri"/>
              </a:rPr>
              <a:t> και το K</a:t>
            </a:r>
            <a:r>
              <a:rPr lang="el-GR" sz="2400" baseline="-25000" dirty="0">
                <a:solidFill>
                  <a:prstClr val="black"/>
                </a:solidFill>
                <a:latin typeface="Calibri"/>
              </a:rPr>
              <a:t>2</a:t>
            </a:r>
            <a:r>
              <a:rPr lang="el-GR" sz="2400" dirty="0">
                <a:solidFill>
                  <a:prstClr val="black"/>
                </a:solidFill>
                <a:latin typeface="Calibri"/>
              </a:rPr>
              <a:t>, κατά τον ίδιο παράγοντα.</a:t>
            </a:r>
          </a:p>
          <a:p>
            <a:pPr marL="355600" lvl="0" fontAlgn="auto">
              <a:lnSpc>
                <a:spcPct val="110000"/>
              </a:lnSpc>
              <a:spcBef>
                <a:spcPts val="0"/>
              </a:spcBef>
              <a:spcAft>
                <a:spcPts val="0"/>
              </a:spcAft>
            </a:pPr>
            <a:r>
              <a:rPr lang="el-GR" sz="2400" dirty="0">
                <a:solidFill>
                  <a:prstClr val="black"/>
                </a:solidFill>
                <a:latin typeface="Calibri"/>
              </a:rPr>
              <a:t>Η επίδραση του καταλύτη στην ταχύτητα μιας αντίδρασης φαίνεται στο </a:t>
            </a:r>
            <a:r>
              <a:rPr lang="el-GR" sz="2400" dirty="0" smtClean="0">
                <a:solidFill>
                  <a:prstClr val="black"/>
                </a:solidFill>
                <a:latin typeface="Calibri"/>
              </a:rPr>
              <a:t>διάγραμμα.</a:t>
            </a:r>
            <a:endParaRPr lang="el-GR" sz="2400" dirty="0">
              <a:solidFill>
                <a:prstClr val="black"/>
              </a:solidFill>
              <a:latin typeface="Calibri"/>
            </a:endParaRPr>
          </a:p>
        </p:txBody>
      </p:sp>
      <p:pic>
        <p:nvPicPr>
          <p:cNvPr id="6146" name="Picture 2" descr="διάγραμμα"/>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76056" y="3672408"/>
            <a:ext cx="4029706" cy="24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31</a:t>
            </a:fld>
            <a:endParaRPr lang="el-GR" dirty="0"/>
          </a:p>
        </p:txBody>
      </p:sp>
    </p:spTree>
    <p:extLst>
      <p:ext uri="{BB962C8B-B14F-4D97-AF65-F5344CB8AC3E}">
        <p14:creationId xmlns:p14="http://schemas.microsoft.com/office/powerpoint/2010/main" val="3775712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smtClean="0"/>
              <a:t>Προκαρυωτικά – Ευκαρυωτικά κύτταρα </a:t>
            </a:r>
            <a:r>
              <a:rPr lang="el-GR" sz="3000" b="0" dirty="0" smtClean="0"/>
              <a:t>1/2</a:t>
            </a:r>
            <a:endParaRPr lang="el-GR" sz="3000" b="0" dirty="0"/>
          </a:p>
        </p:txBody>
      </p:sp>
      <mc:AlternateContent xmlns:mc="http://schemas.openxmlformats.org/markup-compatibility/2006" xmlns:a14="http://schemas.microsoft.com/office/drawing/2010/main">
        <mc:Choice Requires="a14">
          <p:sp>
            <p:nvSpPr>
              <p:cNvPr id="3" name="Θέση περιεχομένου 2"/>
              <p:cNvSpPr>
                <a:spLocks noGrp="1"/>
              </p:cNvSpPr>
              <p:nvPr>
                <p:ph idx="1"/>
              </p:nvPr>
            </p:nvSpPr>
            <p:spPr/>
            <p:txBody>
              <a:bodyPr/>
              <a:lstStyle/>
              <a:p>
                <a:r>
                  <a:rPr lang="el-GR" dirty="0" smtClean="0"/>
                  <a:t>Οι ζώντες οργανισμοί διακρίνονται κυτταρικά σε:</a:t>
                </a:r>
                <a:endParaRPr lang="el-GR" dirty="0"/>
              </a:p>
              <a:p>
                <a:pPr marL="914400" lvl="1" indent="-514350">
                  <a:buFont typeface="+mj-lt"/>
                  <a:buAutoNum type="romanUcPeriod"/>
                </a:pPr>
                <a:r>
                  <a:rPr lang="el-GR" b="1" dirty="0" smtClean="0"/>
                  <a:t>Προκαρυωτικούς </a:t>
                </a:r>
                <a:r>
                  <a:rPr lang="en-US" dirty="0"/>
                  <a:t>(Prokaryote)</a:t>
                </a:r>
                <a:r>
                  <a:rPr lang="el-GR" dirty="0"/>
                  <a:t> (βακτήρια</a:t>
                </a:r>
                <a:r>
                  <a:rPr lang="el-GR" dirty="0" smtClean="0"/>
                  <a:t>)</a:t>
                </a:r>
                <a:endParaRPr lang="el-GR" dirty="0"/>
              </a:p>
              <a:p>
                <a:pPr marL="914400" lvl="1" indent="-514350">
                  <a:buFont typeface="+mj-lt"/>
                  <a:buAutoNum type="romanUcPeriod"/>
                </a:pPr>
                <a:r>
                  <a:rPr lang="el-GR" b="1" dirty="0" smtClean="0"/>
                  <a:t>Ευκαρυωτικούς </a:t>
                </a:r>
                <a:r>
                  <a:rPr lang="el-GR" dirty="0"/>
                  <a:t>(Eukariote) (μύκητες, φυτά, ζώα).</a:t>
                </a:r>
              </a:p>
              <a:p>
                <a:r>
                  <a:rPr lang="el-GR" dirty="0"/>
                  <a:t> Η σχέση κυτταρικού όγκου προκαρυωτικών προς </a:t>
                </a:r>
                <a:r>
                  <a:rPr lang="el-GR" dirty="0" smtClean="0"/>
                  <a:t>ευκαρυωτικών </a:t>
                </a:r>
                <a:r>
                  <a:rPr lang="el-GR" dirty="0"/>
                  <a:t>είναι: </a:t>
                </a:r>
              </a:p>
              <a:p>
                <a:pPr marL="0" indent="0">
                  <a:buNone/>
                </a:pPr>
                <a14:m>
                  <m:oMathPara xmlns:m="http://schemas.openxmlformats.org/officeDocument/2006/math">
                    <m:oMathParaPr>
                      <m:jc m:val="centerGroup"/>
                    </m:oMathParaPr>
                    <m:oMath xmlns:m="http://schemas.openxmlformats.org/officeDocument/2006/math">
                      <m:f>
                        <m:fPr>
                          <m:ctrlPr>
                            <a:rPr lang="el-GR" b="1" i="1" smtClean="0">
                              <a:latin typeface="Cambria Math"/>
                            </a:rPr>
                          </m:ctrlPr>
                        </m:fPr>
                        <m:num>
                          <m:r>
                            <a:rPr lang="el-GR" b="1" i="0" smtClean="0">
                              <a:latin typeface="Cambria Math"/>
                            </a:rPr>
                            <m:t>𝚰</m:t>
                          </m:r>
                        </m:num>
                        <m:den>
                          <m:r>
                            <a:rPr lang="el-GR" b="1" i="0" smtClean="0">
                              <a:latin typeface="Cambria Math"/>
                            </a:rPr>
                            <m:t>𝚰𝚰</m:t>
                          </m:r>
                        </m:den>
                      </m:f>
                      <m:r>
                        <a:rPr lang="el-GR" b="1" i="1" smtClean="0">
                          <a:latin typeface="Cambria Math"/>
                        </a:rPr>
                        <m:t>=</m:t>
                      </m:r>
                      <m:f>
                        <m:fPr>
                          <m:ctrlPr>
                            <a:rPr lang="el-GR" b="1" i="1" smtClean="0">
                              <a:latin typeface="Cambria Math"/>
                            </a:rPr>
                          </m:ctrlPr>
                        </m:fPr>
                        <m:num>
                          <m:r>
                            <a:rPr lang="el-GR" b="1" i="1" smtClean="0">
                              <a:latin typeface="Cambria Math"/>
                            </a:rPr>
                            <m:t>𝟏</m:t>
                          </m:r>
                        </m:num>
                        <m:den>
                          <m:r>
                            <a:rPr lang="el-GR" b="1" i="1" smtClean="0">
                              <a:latin typeface="Cambria Math"/>
                            </a:rPr>
                            <m:t>𝟐𝟎𝟎𝟎</m:t>
                          </m:r>
                        </m:den>
                      </m:f>
                    </m:oMath>
                  </m:oMathPara>
                </a14:m>
                <a:endParaRPr lang="el-GR" b="1" dirty="0"/>
              </a:p>
            </p:txBody>
          </p:sp>
        </mc:Choice>
        <mc:Fallback xmlns="">
          <p:sp>
            <p:nvSpPr>
              <p:cNvPr id="3" name="Θέση περιεχομένου 2"/>
              <p:cNvSpPr>
                <a:spLocks noGrp="1" noRot="1" noChangeAspect="1" noMove="1" noResize="1" noEditPoints="1" noAdjustHandles="1" noChangeArrowheads="1" noChangeShapeType="1" noTextEdit="1"/>
              </p:cNvSpPr>
              <p:nvPr>
                <p:ph idx="1"/>
              </p:nvPr>
            </p:nvSpPr>
            <p:spPr>
              <a:blipFill rotWithShape="1">
                <a:blip r:embed="rId3" cstate="print"/>
                <a:stretch>
                  <a:fillRect l="-957" t="-605"/>
                </a:stretch>
              </a:blipFill>
            </p:spPr>
            <p:txBody>
              <a:bodyPr/>
              <a:lstStyle/>
              <a:p>
                <a:r>
                  <a:rPr lang="el-GR">
                    <a:noFill/>
                  </a:rPr>
                  <a:t> </a:t>
                </a:r>
              </a:p>
            </p:txBody>
          </p:sp>
        </mc:Fallback>
      </mc:AlternateContent>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spTree>
    <p:extLst>
      <p:ext uri="{BB962C8B-B14F-4D97-AF65-F5344CB8AC3E}">
        <p14:creationId xmlns:p14="http://schemas.microsoft.com/office/powerpoint/2010/main" val="3289641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116632"/>
            <a:ext cx="8676456" cy="908720"/>
          </a:xfrm>
        </p:spPr>
        <p:txBody>
          <a:bodyPr/>
          <a:lstStyle/>
          <a:p>
            <a:r>
              <a:rPr lang="el-GR" dirty="0">
                <a:solidFill>
                  <a:prstClr val="black"/>
                </a:solidFill>
              </a:rPr>
              <a:t>Προκαρυωτικά – Ευκαρυωτικά κύτταρα </a:t>
            </a:r>
            <a:r>
              <a:rPr lang="el-GR" sz="3000" b="0" dirty="0">
                <a:solidFill>
                  <a:prstClr val="black"/>
                </a:solidFill>
              </a:rPr>
              <a:t>2</a:t>
            </a:r>
            <a:r>
              <a:rPr lang="el-GR" sz="3000" b="0" dirty="0" smtClean="0">
                <a:solidFill>
                  <a:prstClr val="black"/>
                </a:solidFill>
              </a:rPr>
              <a:t>/2</a:t>
            </a:r>
            <a:endParaRPr lang="el-GR" dirty="0"/>
          </a:p>
        </p:txBody>
      </p:sp>
      <p:sp>
        <p:nvSpPr>
          <p:cNvPr id="3" name="Θέση περιεχομένου 2"/>
          <p:cNvSpPr>
            <a:spLocks noGrp="1"/>
          </p:cNvSpPr>
          <p:nvPr>
            <p:ph idx="1"/>
          </p:nvPr>
        </p:nvSpPr>
        <p:spPr>
          <a:xfrm>
            <a:off x="611560" y="1196752"/>
            <a:ext cx="8280920" cy="5040560"/>
          </a:xfrm>
        </p:spPr>
        <p:txBody>
          <a:bodyPr>
            <a:normAutofit/>
          </a:bodyPr>
          <a:lstStyle/>
          <a:p>
            <a:r>
              <a:rPr lang="el-GR" sz="2200" dirty="0"/>
              <a:t>Οι κυριότερες διαφορές μεταξύ των </a:t>
            </a:r>
            <a:r>
              <a:rPr lang="el-GR" sz="2200" dirty="0" smtClean="0"/>
              <a:t>ευκαρυωτικών </a:t>
            </a:r>
            <a:r>
              <a:rPr lang="el-GR" sz="2200" dirty="0"/>
              <a:t>και </a:t>
            </a:r>
            <a:r>
              <a:rPr lang="el-GR" sz="2200" dirty="0" smtClean="0"/>
              <a:t>προκαρυωτικών </a:t>
            </a:r>
            <a:r>
              <a:rPr lang="el-GR" sz="2200" dirty="0"/>
              <a:t>είναι ότι τα </a:t>
            </a:r>
            <a:r>
              <a:rPr lang="el-GR" sz="2200" dirty="0" smtClean="0"/>
              <a:t>ευκαρυωτικά </a:t>
            </a:r>
            <a:r>
              <a:rPr lang="el-GR" sz="2200" dirty="0"/>
              <a:t>κύτταρα διαθέτουν πυρήνα και άλλα οργανίδια, που περικλείονται από μεμβράνες αφ' ενός, αφ' ετέρου έχουν μεγαλύτερη εξειδίκευση και πολυπλοκότητα δομών και λειτουργιών, σε αντίθεση με τους προκαρυωτικούς </a:t>
            </a:r>
            <a:r>
              <a:rPr lang="el-GR" sz="2200" dirty="0" smtClean="0"/>
              <a:t>οργανισμούς. </a:t>
            </a:r>
          </a:p>
          <a:p>
            <a:r>
              <a:rPr lang="el-GR" sz="2200" dirty="0" smtClean="0"/>
              <a:t>Μόνο </a:t>
            </a:r>
            <a:r>
              <a:rPr lang="el-GR" sz="2200" dirty="0"/>
              <a:t>στον άνθρωπο, απαντούν 200 τουλάχιστον διαφορετικά κύτταρα</a:t>
            </a:r>
            <a:r>
              <a:rPr lang="el-GR" sz="2200" dirty="0" smtClean="0"/>
              <a:t>.</a:t>
            </a:r>
            <a:endParaRPr lang="el-GR" sz="2200" dirty="0"/>
          </a:p>
        </p:txBody>
      </p:sp>
      <p:pic>
        <p:nvPicPr>
          <p:cNvPr id="7172" name="Picture 4" descr="ανατομία πριακρυωτικού και ευκαρυωτικού κυττάρου"/>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56770" y="4293096"/>
            <a:ext cx="4998425" cy="2088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11"/>
          <p:cNvSpPr/>
          <p:nvPr/>
        </p:nvSpPr>
        <p:spPr>
          <a:xfrm>
            <a:off x="2463694" y="6381328"/>
            <a:ext cx="5184576" cy="276999"/>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4"/>
              </a:rPr>
              <a:t>Celltypes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tooltip="User:Kelvinsong"/>
              </a:rPr>
              <a:t>Kelvinsong</a:t>
            </a:r>
            <a:r>
              <a:rPr lang="el-GR"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ως κοινό κτήμα</a:t>
            </a:r>
            <a:endParaRPr lang="en-US" sz="12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33</a:t>
            </a:fld>
            <a:endParaRPr lang="el-GR" dirty="0"/>
          </a:p>
        </p:txBody>
      </p:sp>
    </p:spTree>
    <p:extLst>
      <p:ext uri="{BB962C8B-B14F-4D97-AF65-F5344CB8AC3E}">
        <p14:creationId xmlns:p14="http://schemas.microsoft.com/office/powerpoint/2010/main" val="19136013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prstClr val="black"/>
                </a:solidFill>
              </a:rPr>
              <a:t>Προκαρυωτικό κύτταρο</a:t>
            </a:r>
            <a:endParaRPr lang="el-GR" dirty="0"/>
          </a:p>
        </p:txBody>
      </p:sp>
      <p:sp>
        <p:nvSpPr>
          <p:cNvPr id="5" name="Rectangle 11"/>
          <p:cNvSpPr/>
          <p:nvPr/>
        </p:nvSpPr>
        <p:spPr>
          <a:xfrm>
            <a:off x="2412330" y="5528265"/>
            <a:ext cx="4608264" cy="276999"/>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smtClean="0">
                <a:latin typeface="+mn-lt"/>
                <a:hlinkClick r:id="rId6"/>
              </a:rPr>
              <a:t>Célula Procariota</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err="1">
                <a:latin typeface="+mn-lt"/>
                <a:hlinkClick r:id="rId7" tooltip="User:Damek (page does not exist)"/>
              </a:rPr>
              <a:t>Damek</a:t>
            </a:r>
            <a:r>
              <a:rPr lang="el-GR"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 διαθέσιμο με άδεια </a:t>
            </a:r>
            <a:r>
              <a:rPr lang="en-US" sz="1200" dirty="0">
                <a:latin typeface="+mn-lt"/>
                <a:hlinkClick r:id="rId8"/>
              </a:rPr>
              <a:t>CC BY-SA 3.0</a:t>
            </a:r>
            <a:endParaRPr lang="en-US" sz="12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34</a:t>
            </a:fld>
            <a:endParaRPr lang="el-GR" dirty="0"/>
          </a:p>
        </p:txBody>
      </p:sp>
    </p:spTree>
    <p:controls>
      <mc:AlternateContent xmlns:mc="http://schemas.openxmlformats.org/markup-compatibility/2006">
        <mc:Choice xmlns:v="urn:schemas-microsoft-com:vml" Requires="v">
          <p:control spid="8214" name="ShockwaveFlash1" r:id="rId2" imgW="6857143" imgH="3873117"/>
        </mc:Choice>
        <mc:Fallback>
          <p:control name="ShockwaveFlash1" r:id="rId2" imgW="6857143" imgH="3873117">
            <p:pic>
              <p:nvPicPr>
                <p:cNvPr id="0" name="ShockwaveFlash1"/>
                <p:cNvPicPr preferRelativeResize="0">
                  <a:picLocks noChangeArrowheads="1" noChangeShapeType="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143000" y="1492250"/>
                  <a:ext cx="6858000" cy="38735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3245130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solidFill>
                  <a:prstClr val="black"/>
                </a:solidFill>
              </a:rPr>
              <a:t>Ευκαρυωτικό κύτταρο</a:t>
            </a:r>
            <a:endParaRPr lang="el-GR" dirty="0"/>
          </a:p>
        </p:txBody>
      </p:sp>
      <p:pic>
        <p:nvPicPr>
          <p:cNvPr id="8198" name="Picture 6" descr="Biological cel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39952" y="1556792"/>
            <a:ext cx="4978328" cy="3024335"/>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35</a:t>
            </a:fld>
            <a:endParaRPr lang="el-GR" dirty="0"/>
          </a:p>
        </p:txBody>
      </p:sp>
      <p:sp>
        <p:nvSpPr>
          <p:cNvPr id="8" name="Ορθογώνιο 7"/>
          <p:cNvSpPr/>
          <p:nvPr/>
        </p:nvSpPr>
        <p:spPr>
          <a:xfrm>
            <a:off x="539552" y="1412776"/>
            <a:ext cx="4572000" cy="5016758"/>
          </a:xfrm>
          <a:prstGeom prst="rect">
            <a:avLst/>
          </a:prstGeom>
        </p:spPr>
        <p:txBody>
          <a:bodyPr>
            <a:spAutoFit/>
          </a:bodyPr>
          <a:lstStyle/>
          <a:p>
            <a:pPr marL="342900" indent="-342900">
              <a:spcBef>
                <a:spcPts val="600"/>
              </a:spcBef>
              <a:buFont typeface="+mj-lt"/>
              <a:buAutoNum type="arabicPeriod"/>
            </a:pPr>
            <a:r>
              <a:rPr lang="el-GR" sz="2000" dirty="0">
                <a:latin typeface="+mn-lt"/>
                <a:hlinkClick r:id="rId4" tooltip="el:Πυρηνίσκος (βιολογία κυττάρου)"/>
              </a:rPr>
              <a:t>Πυρηνίσκος</a:t>
            </a:r>
            <a:endParaRPr lang="el-GR" sz="2000" dirty="0">
              <a:latin typeface="+mn-lt"/>
            </a:endParaRPr>
          </a:p>
          <a:p>
            <a:pPr marL="342900" indent="-342900">
              <a:spcBef>
                <a:spcPts val="600"/>
              </a:spcBef>
              <a:buFont typeface="+mj-lt"/>
              <a:buAutoNum type="arabicPeriod"/>
            </a:pPr>
            <a:r>
              <a:rPr lang="el-GR" sz="2000" dirty="0">
                <a:latin typeface="+mn-lt"/>
                <a:hlinkClick r:id="rId5" tooltip="el:Πυρήνας (βιολογία κυττάρου)"/>
              </a:rPr>
              <a:t>Πυρήνας</a:t>
            </a:r>
            <a:endParaRPr lang="el-GR" sz="2000" dirty="0">
              <a:latin typeface="+mn-lt"/>
            </a:endParaRPr>
          </a:p>
          <a:p>
            <a:pPr marL="342900" indent="-342900">
              <a:spcBef>
                <a:spcPts val="600"/>
              </a:spcBef>
              <a:buFont typeface="+mj-lt"/>
              <a:buAutoNum type="arabicPeriod"/>
            </a:pPr>
            <a:r>
              <a:rPr lang="el-GR" sz="2000" dirty="0" smtClean="0">
                <a:latin typeface="+mn-lt"/>
                <a:hlinkClick r:id="rId6" tooltip="el:Ριβόσωμα"/>
              </a:rPr>
              <a:t>Ριβόσωμα</a:t>
            </a:r>
            <a:endParaRPr lang="el-GR" sz="2000" dirty="0">
              <a:latin typeface="+mn-lt"/>
            </a:endParaRPr>
          </a:p>
          <a:p>
            <a:pPr marL="342900" indent="-342900">
              <a:spcBef>
                <a:spcPts val="600"/>
              </a:spcBef>
              <a:buFont typeface="+mj-lt"/>
              <a:buAutoNum type="arabicPeriod"/>
            </a:pPr>
            <a:r>
              <a:rPr lang="el-GR" sz="2000" dirty="0">
                <a:latin typeface="+mn-lt"/>
                <a:hlinkClick r:id="rId7" tooltip="el:Κυστίδιον (βιολογία κυττάρου)"/>
              </a:rPr>
              <a:t>Κυστίδιον</a:t>
            </a:r>
            <a:endParaRPr lang="el-GR" sz="2000" dirty="0">
              <a:latin typeface="+mn-lt"/>
            </a:endParaRPr>
          </a:p>
          <a:p>
            <a:pPr marL="342900" indent="-342900">
              <a:spcBef>
                <a:spcPts val="600"/>
              </a:spcBef>
              <a:buFont typeface="+mj-lt"/>
              <a:buAutoNum type="arabicPeriod"/>
            </a:pPr>
            <a:r>
              <a:rPr lang="el-GR" sz="2000" dirty="0">
                <a:latin typeface="+mn-lt"/>
                <a:hlinkClick r:id="rId8" tooltip="el:Αδρό ενδοπλασματικό δίκτυο (βιολογία κυττάρου)"/>
              </a:rPr>
              <a:t>Αδρό ενδοπλασματικό δίκτυο</a:t>
            </a:r>
            <a:endParaRPr lang="el-GR" sz="2000" dirty="0">
              <a:latin typeface="+mn-lt"/>
            </a:endParaRPr>
          </a:p>
          <a:p>
            <a:pPr marL="342900" indent="-342900">
              <a:spcBef>
                <a:spcPts val="600"/>
              </a:spcBef>
              <a:buFont typeface="+mj-lt"/>
              <a:buAutoNum type="arabicPeriod"/>
            </a:pPr>
            <a:r>
              <a:rPr lang="el-GR" sz="2000" dirty="0">
                <a:latin typeface="+mn-lt"/>
                <a:hlinkClick r:id="rId9" tooltip="el:Συσκευή Golgi (βιολογία κυττάρου)"/>
              </a:rPr>
              <a:t>Συσκευή </a:t>
            </a:r>
            <a:r>
              <a:rPr lang="en-US" sz="2000" dirty="0">
                <a:latin typeface="+mn-lt"/>
                <a:hlinkClick r:id="rId9" tooltip="el:Συσκευή Golgi (βιολογία κυττάρου)"/>
              </a:rPr>
              <a:t>Golgi</a:t>
            </a:r>
            <a:endParaRPr lang="en-US" sz="2000" dirty="0">
              <a:latin typeface="+mn-lt"/>
            </a:endParaRPr>
          </a:p>
          <a:p>
            <a:pPr marL="342900" indent="-342900">
              <a:spcBef>
                <a:spcPts val="600"/>
              </a:spcBef>
              <a:buFont typeface="+mj-lt"/>
              <a:buAutoNum type="arabicPeriod"/>
            </a:pPr>
            <a:r>
              <a:rPr lang="el-GR" sz="2000" dirty="0">
                <a:latin typeface="+mn-lt"/>
                <a:hlinkClick r:id="rId10" tooltip="el:Κυτταρικός σκελετός (βιολογία κυττάρου)"/>
              </a:rPr>
              <a:t>Κυτταρικός σκελετός</a:t>
            </a:r>
            <a:endParaRPr lang="el-GR" sz="2000" dirty="0">
              <a:latin typeface="+mn-lt"/>
            </a:endParaRPr>
          </a:p>
          <a:p>
            <a:pPr marL="342900" indent="-342900">
              <a:spcBef>
                <a:spcPts val="600"/>
              </a:spcBef>
              <a:buFont typeface="+mj-lt"/>
              <a:buAutoNum type="arabicPeriod"/>
            </a:pPr>
            <a:r>
              <a:rPr lang="el-GR" sz="2000" dirty="0">
                <a:latin typeface="+mn-lt"/>
                <a:hlinkClick r:id="rId11" tooltip="el:Λείο ενδοπλασματικό δίκτυο (βιολογία κυττάρου)"/>
              </a:rPr>
              <a:t>Λείο ενδοπλασματικό δίκτυο</a:t>
            </a:r>
            <a:endParaRPr lang="el-GR" sz="2000" dirty="0">
              <a:latin typeface="+mn-lt"/>
            </a:endParaRPr>
          </a:p>
          <a:p>
            <a:pPr marL="342900" indent="-342900">
              <a:spcBef>
                <a:spcPts val="600"/>
              </a:spcBef>
              <a:buFont typeface="+mj-lt"/>
              <a:buAutoNum type="arabicPeriod"/>
            </a:pPr>
            <a:r>
              <a:rPr lang="el-GR" sz="2000" dirty="0" smtClean="0">
                <a:latin typeface="+mn-lt"/>
                <a:hlinkClick r:id="rId12" tooltip="el:Μιτοχόνδριον"/>
              </a:rPr>
              <a:t>Μιτοχόνδριον</a:t>
            </a:r>
            <a:endParaRPr lang="el-GR" sz="2000" dirty="0">
              <a:latin typeface="+mn-lt"/>
            </a:endParaRPr>
          </a:p>
          <a:p>
            <a:pPr marL="342900" indent="-342900">
              <a:spcBef>
                <a:spcPts val="600"/>
              </a:spcBef>
              <a:buFont typeface="+mj-lt"/>
              <a:buAutoNum type="arabicPeriod"/>
            </a:pPr>
            <a:r>
              <a:rPr lang="el-GR" sz="2000" dirty="0">
                <a:latin typeface="+mn-lt"/>
                <a:hlinkClick r:id="rId13" tooltip="el:Κενοτόπιον (βιολογία κυττάρου)"/>
              </a:rPr>
              <a:t>Κενοτόπιον</a:t>
            </a:r>
            <a:endParaRPr lang="el-GR" sz="2000" dirty="0">
              <a:latin typeface="+mn-lt"/>
            </a:endParaRPr>
          </a:p>
          <a:p>
            <a:pPr marL="342900" indent="-342900">
              <a:spcBef>
                <a:spcPts val="600"/>
              </a:spcBef>
              <a:buFont typeface="+mj-lt"/>
              <a:buAutoNum type="arabicPeriod"/>
            </a:pPr>
            <a:r>
              <a:rPr lang="el-GR" sz="2000" dirty="0" smtClean="0">
                <a:latin typeface="+mn-lt"/>
                <a:hlinkClick r:id="rId14" tooltip="el:Κυτταρόπλασμα"/>
              </a:rPr>
              <a:t>Κυτταρόπλασμα</a:t>
            </a:r>
            <a:endParaRPr lang="el-GR" sz="2000" dirty="0">
              <a:latin typeface="+mn-lt"/>
            </a:endParaRPr>
          </a:p>
          <a:p>
            <a:pPr marL="342900" indent="-342900">
              <a:spcBef>
                <a:spcPts val="600"/>
              </a:spcBef>
              <a:buFont typeface="+mj-lt"/>
              <a:buAutoNum type="arabicPeriod"/>
            </a:pPr>
            <a:r>
              <a:rPr lang="el-GR" sz="2000" dirty="0" smtClean="0">
                <a:latin typeface="+mn-lt"/>
                <a:hlinkClick r:id="rId15" tooltip="el:Λυόσωμα"/>
              </a:rPr>
              <a:t>Λυόσωμα</a:t>
            </a:r>
            <a:endParaRPr lang="el-GR" sz="2000" dirty="0">
              <a:latin typeface="+mn-lt"/>
            </a:endParaRPr>
          </a:p>
          <a:p>
            <a:pPr marL="342900" indent="-342900">
              <a:spcBef>
                <a:spcPts val="600"/>
              </a:spcBef>
              <a:buFont typeface="+mj-lt"/>
              <a:buAutoNum type="arabicPeriod"/>
            </a:pPr>
            <a:r>
              <a:rPr lang="el-GR" sz="2000" dirty="0" smtClean="0">
                <a:latin typeface="+mn-lt"/>
                <a:hlinkClick r:id="rId16" tooltip="el:Κεντριόλιο"/>
              </a:rPr>
              <a:t>Κεντριόλιο</a:t>
            </a:r>
            <a:endParaRPr lang="el-GR" sz="2000" dirty="0">
              <a:latin typeface="+mn-lt"/>
            </a:endParaRPr>
          </a:p>
        </p:txBody>
      </p:sp>
      <p:sp>
        <p:nvSpPr>
          <p:cNvPr id="7" name="Rectangle 11"/>
          <p:cNvSpPr/>
          <p:nvPr/>
        </p:nvSpPr>
        <p:spPr>
          <a:xfrm>
            <a:off x="4206936" y="4869160"/>
            <a:ext cx="4608264" cy="276999"/>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17"/>
              </a:rPr>
              <a:t>Biological cell</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18" tooltip="User:MesserWoland"/>
              </a:rPr>
              <a:t>MesserWoland</a:t>
            </a:r>
            <a:r>
              <a:rPr lang="el-GR"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 διαθέσιμο με άδεια </a:t>
            </a:r>
            <a:r>
              <a:rPr lang="en-US" sz="1200" dirty="0">
                <a:latin typeface="+mn-lt"/>
                <a:hlinkClick r:id="rId19"/>
              </a:rPr>
              <a:t>CC BY-SA 3.0</a:t>
            </a:r>
            <a:endParaRPr lang="en-US" sz="1200" dirty="0">
              <a:latin typeface="+mn-lt"/>
            </a:endParaRPr>
          </a:p>
        </p:txBody>
      </p:sp>
    </p:spTree>
    <p:extLst>
      <p:ext uri="{BB962C8B-B14F-4D97-AF65-F5344CB8AC3E}">
        <p14:creationId xmlns:p14="http://schemas.microsoft.com/office/powerpoint/2010/main" val="7016092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116632"/>
            <a:ext cx="8280920" cy="1008112"/>
          </a:xfrm>
        </p:spPr>
        <p:txBody>
          <a:bodyPr>
            <a:noAutofit/>
          </a:bodyPr>
          <a:lstStyle/>
          <a:p>
            <a:r>
              <a:rPr lang="el-GR" dirty="0">
                <a:solidFill>
                  <a:prstClr val="black"/>
                </a:solidFill>
              </a:rPr>
              <a:t>Οργανίδια  κυττάρου – Βιοχημικοί δείκτες </a:t>
            </a:r>
            <a:r>
              <a:rPr lang="el-GR" sz="3000" b="0" dirty="0" smtClean="0">
                <a:solidFill>
                  <a:prstClr val="black"/>
                </a:solidFill>
              </a:rPr>
              <a:t>1/2</a:t>
            </a:r>
            <a:endParaRPr lang="el-GR" sz="3000" b="0" dirty="0"/>
          </a:p>
        </p:txBody>
      </p:sp>
      <p:sp>
        <p:nvSpPr>
          <p:cNvPr id="3" name="Θέση περιεχομένου 2"/>
          <p:cNvSpPr>
            <a:spLocks noGrp="1"/>
          </p:cNvSpPr>
          <p:nvPr>
            <p:ph idx="1"/>
          </p:nvPr>
        </p:nvSpPr>
        <p:spPr>
          <a:xfrm>
            <a:off x="611560" y="1484784"/>
            <a:ext cx="8280920" cy="5112568"/>
          </a:xfrm>
        </p:spPr>
        <p:txBody>
          <a:bodyPr>
            <a:noAutofit/>
          </a:bodyPr>
          <a:lstStyle/>
          <a:p>
            <a:r>
              <a:rPr lang="el-GR" dirty="0" smtClean="0"/>
              <a:t>Κυτταροπλασματική </a:t>
            </a:r>
            <a:r>
              <a:rPr lang="el-GR" dirty="0"/>
              <a:t>μεμβράνη (</a:t>
            </a:r>
            <a:r>
              <a:rPr lang="en-US" dirty="0"/>
              <a:t>Na</a:t>
            </a:r>
            <a:r>
              <a:rPr lang="el-GR" baseline="30000" dirty="0"/>
              <a:t>+</a:t>
            </a:r>
            <a:r>
              <a:rPr lang="el-GR" dirty="0"/>
              <a:t>, </a:t>
            </a:r>
            <a:r>
              <a:rPr lang="en-US" dirty="0"/>
              <a:t>K</a:t>
            </a:r>
            <a:r>
              <a:rPr lang="el-GR" baseline="30000" dirty="0"/>
              <a:t>+</a:t>
            </a:r>
            <a:r>
              <a:rPr lang="el-GR" dirty="0"/>
              <a:t> - </a:t>
            </a:r>
            <a:r>
              <a:rPr lang="en-US" dirty="0"/>
              <a:t>AT</a:t>
            </a:r>
            <a:r>
              <a:rPr lang="el-GR" dirty="0"/>
              <a:t>Ράση, φωσφοδιεστεράση).</a:t>
            </a:r>
          </a:p>
          <a:p>
            <a:r>
              <a:rPr lang="el-GR" dirty="0"/>
              <a:t>Κυτταρόπλασμα.</a:t>
            </a:r>
          </a:p>
          <a:p>
            <a:r>
              <a:rPr lang="el-GR" dirty="0"/>
              <a:t>Πυρήνας (</a:t>
            </a:r>
            <a:r>
              <a:rPr lang="en-US" dirty="0"/>
              <a:t>DNA</a:t>
            </a:r>
            <a:r>
              <a:rPr lang="el-GR" dirty="0"/>
              <a:t>).</a:t>
            </a:r>
          </a:p>
          <a:p>
            <a:r>
              <a:rPr lang="el-GR" dirty="0"/>
              <a:t>Ενδοπλασματικό δίκτυο (φωσφατάση–6–Ρ–γλυκόζης).</a:t>
            </a:r>
          </a:p>
          <a:p>
            <a:r>
              <a:rPr lang="el-GR" dirty="0"/>
              <a:t>Ριβοσώματα (</a:t>
            </a:r>
            <a:r>
              <a:rPr lang="en-US" dirty="0"/>
              <a:t>rRNA</a:t>
            </a:r>
            <a:r>
              <a:rPr lang="el-GR" dirty="0"/>
              <a:t>).</a:t>
            </a:r>
          </a:p>
          <a:p>
            <a:r>
              <a:rPr lang="el-GR" dirty="0"/>
              <a:t>Σύστημα </a:t>
            </a:r>
            <a:r>
              <a:rPr lang="en-US" dirty="0"/>
              <a:t>Golgi</a:t>
            </a:r>
            <a:r>
              <a:rPr lang="el-GR" dirty="0"/>
              <a:t> (α-μανοζιτάση ΙΙ).</a:t>
            </a:r>
          </a:p>
          <a:p>
            <a:r>
              <a:rPr lang="el-GR" dirty="0"/>
              <a:t>Ενδοσώματα – εξωσώματα (πρόσληψη υπεροξειδάσης</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36</a:t>
            </a:fld>
            <a:endParaRPr lang="el-GR" dirty="0"/>
          </a:p>
        </p:txBody>
      </p:sp>
    </p:spTree>
    <p:extLst>
      <p:ext uri="{BB962C8B-B14F-4D97-AF65-F5344CB8AC3E}">
        <p14:creationId xmlns:p14="http://schemas.microsoft.com/office/powerpoint/2010/main" val="11459238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116632"/>
            <a:ext cx="8280920" cy="1008112"/>
          </a:xfrm>
        </p:spPr>
        <p:txBody>
          <a:bodyPr>
            <a:noAutofit/>
          </a:bodyPr>
          <a:lstStyle/>
          <a:p>
            <a:r>
              <a:rPr lang="el-GR" dirty="0"/>
              <a:t>Οργανίδια </a:t>
            </a:r>
            <a:r>
              <a:rPr lang="el-GR" dirty="0" smtClean="0"/>
              <a:t> κυττάρου – Βιοχημικοί δείκτες </a:t>
            </a:r>
            <a:r>
              <a:rPr lang="el-GR" sz="3000" b="0" dirty="0" smtClean="0"/>
              <a:t>2/2</a:t>
            </a:r>
            <a:endParaRPr lang="el-GR" sz="3000" b="0" dirty="0"/>
          </a:p>
        </p:txBody>
      </p:sp>
      <p:sp>
        <p:nvSpPr>
          <p:cNvPr id="3" name="Θέση περιεχομένου 2"/>
          <p:cNvSpPr>
            <a:spLocks noGrp="1"/>
          </p:cNvSpPr>
          <p:nvPr>
            <p:ph idx="1"/>
          </p:nvPr>
        </p:nvSpPr>
        <p:spPr>
          <a:xfrm>
            <a:off x="611560" y="1484784"/>
            <a:ext cx="8280920" cy="5112568"/>
          </a:xfrm>
        </p:spPr>
        <p:txBody>
          <a:bodyPr>
            <a:noAutofit/>
          </a:bodyPr>
          <a:lstStyle/>
          <a:p>
            <a:pPr lvl="0"/>
            <a:r>
              <a:rPr lang="el-GR" dirty="0">
                <a:solidFill>
                  <a:prstClr val="black"/>
                </a:solidFill>
              </a:rPr>
              <a:t>Μιτοχόνδρια (ηλεκτρική αφυδρογονάση, κυτοχρωματική </a:t>
            </a:r>
            <a:r>
              <a:rPr lang="en-US" dirty="0">
                <a:solidFill>
                  <a:prstClr val="black"/>
                </a:solidFill>
              </a:rPr>
              <a:t>C</a:t>
            </a:r>
            <a:r>
              <a:rPr lang="el-GR" dirty="0">
                <a:solidFill>
                  <a:prstClr val="black"/>
                </a:solidFill>
              </a:rPr>
              <a:t> οξειδάση).</a:t>
            </a:r>
          </a:p>
          <a:p>
            <a:pPr lvl="0"/>
            <a:r>
              <a:rPr lang="el-GR" dirty="0">
                <a:solidFill>
                  <a:prstClr val="black"/>
                </a:solidFill>
              </a:rPr>
              <a:t>Λυσοσώματα – υπεροξεισώματα (καταλάση, γλυκοαμινιδάση κ.ά.).</a:t>
            </a:r>
          </a:p>
          <a:p>
            <a:pPr lvl="0">
              <a:spcAft>
                <a:spcPts val="1200"/>
              </a:spcAft>
            </a:pPr>
            <a:r>
              <a:rPr lang="el-GR" dirty="0">
                <a:solidFill>
                  <a:prstClr val="black"/>
                </a:solidFill>
              </a:rPr>
              <a:t>Κυτταροσκελετός (σύστημα πρωτεϊνών).</a:t>
            </a:r>
          </a:p>
          <a:p>
            <a:pPr lvl="0">
              <a:buFont typeface="Wingdings" panose="05000000000000000000" pitchFamily="2" charset="2"/>
              <a:buChar char="ü"/>
            </a:pPr>
            <a:r>
              <a:rPr lang="el-GR" dirty="0">
                <a:solidFill>
                  <a:prstClr val="black"/>
                </a:solidFill>
              </a:rPr>
              <a:t>Τα φυτικά κύτταρα διαθέτουν επί πλέον τους </a:t>
            </a:r>
            <a:r>
              <a:rPr lang="el-GR" b="1" dirty="0">
                <a:solidFill>
                  <a:prstClr val="black"/>
                </a:solidFill>
              </a:rPr>
              <a:t>χλωροπλάστες </a:t>
            </a:r>
            <a:r>
              <a:rPr lang="el-GR" dirty="0">
                <a:solidFill>
                  <a:prstClr val="black"/>
                </a:solidFill>
              </a:rPr>
              <a:t>(φωτοσύνθεση), τα </a:t>
            </a:r>
            <a:r>
              <a:rPr lang="el-GR" b="1" dirty="0">
                <a:solidFill>
                  <a:prstClr val="black"/>
                </a:solidFill>
              </a:rPr>
              <a:t>κενοτόπια </a:t>
            </a:r>
            <a:r>
              <a:rPr lang="el-GR" dirty="0">
                <a:solidFill>
                  <a:prstClr val="black"/>
                </a:solidFill>
              </a:rPr>
              <a:t>(δομικός – εναποθηκευτικός ρόλος) και </a:t>
            </a:r>
            <a:r>
              <a:rPr lang="el-GR" b="1" dirty="0">
                <a:solidFill>
                  <a:prstClr val="black"/>
                </a:solidFill>
              </a:rPr>
              <a:t>κυτταρικό τοίχωμα,</a:t>
            </a:r>
            <a:r>
              <a:rPr lang="el-GR" dirty="0">
                <a:solidFill>
                  <a:prstClr val="black"/>
                </a:solidFill>
              </a:rPr>
              <a:t> από κυτταρίνη και άλλους πολυσακχαρίτες.</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37</a:t>
            </a:fld>
            <a:endParaRPr lang="el-GR" dirty="0"/>
          </a:p>
        </p:txBody>
      </p:sp>
    </p:spTree>
    <p:extLst>
      <p:ext uri="{BB962C8B-B14F-4D97-AF65-F5344CB8AC3E}">
        <p14:creationId xmlns:p14="http://schemas.microsoft.com/office/powerpoint/2010/main" val="41835025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Πυρήνας </a:t>
            </a:r>
            <a:r>
              <a:rPr lang="el-GR" sz="3000" b="0" dirty="0" smtClean="0"/>
              <a:t>1/2</a:t>
            </a:r>
            <a:endParaRPr lang="el-GR" sz="3000" b="0" dirty="0"/>
          </a:p>
        </p:txBody>
      </p:sp>
      <p:sp>
        <p:nvSpPr>
          <p:cNvPr id="3" name="Θέση περιεχομένου 2"/>
          <p:cNvSpPr>
            <a:spLocks noGrp="1"/>
          </p:cNvSpPr>
          <p:nvPr>
            <p:ph idx="1"/>
          </p:nvPr>
        </p:nvSpPr>
        <p:spPr>
          <a:xfrm>
            <a:off x="611560" y="1196752"/>
            <a:ext cx="4536504" cy="5661248"/>
          </a:xfrm>
        </p:spPr>
        <p:txBody>
          <a:bodyPr>
            <a:normAutofit/>
          </a:bodyPr>
          <a:lstStyle/>
          <a:p>
            <a:r>
              <a:rPr lang="el-GR" dirty="0"/>
              <a:t>Περιέχει σχεδόν το σύνολο του DNA. Ο σπουδαιότερος τόπος για εναποθήκευση, αναδιπλασιασμό και έκφραση των γενετικών πληροφοριών. Εδώ, δεν γίνεται σύνθεση πρωτεϊνών. Οι πυρηνικές πρωτεΐνες (ιστόνες κ.ά.) μεταφέρονται από το κυτταρόπλασμα, με τις οποίες το DNA μετασχηματίζεται σε χρωματίνη</a:t>
            </a:r>
            <a:r>
              <a:rPr lang="el-GR" dirty="0" smtClean="0"/>
              <a:t>.</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pic>
        <p:nvPicPr>
          <p:cNvPr id="8" name="Picture 4" descr="ανατομία πυρήνα"/>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76056" y="1484784"/>
            <a:ext cx="4032392" cy="36152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11"/>
          <p:cNvSpPr/>
          <p:nvPr/>
        </p:nvSpPr>
        <p:spPr>
          <a:xfrm>
            <a:off x="5562370" y="5127575"/>
            <a:ext cx="3059764"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Blausen 0212 </a:t>
            </a:r>
            <a:r>
              <a:rPr lang="en-US" sz="1200" dirty="0" smtClean="0">
                <a:latin typeface="+mn-lt"/>
                <a:hlinkClick r:id="rId4"/>
              </a:rPr>
              <a:t>CellNucleus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smtClean="0">
                <a:latin typeface="+mn-lt"/>
                <a:hlinkClick r:id="rId5" tooltip="User:BruceBlaus"/>
              </a:rPr>
              <a:t>BruceBlaus</a:t>
            </a:r>
            <a:r>
              <a:rPr lang="el-GR" sz="1200" dirty="0" smtClean="0">
                <a:latin typeface="+mn-lt"/>
              </a:rPr>
              <a:t> </a:t>
            </a:r>
            <a:r>
              <a:rPr lang="el-GR" sz="1200" dirty="0" smtClean="0">
                <a:solidFill>
                  <a:schemeClr val="tx1">
                    <a:lumMod val="75000"/>
                    <a:lumOff val="25000"/>
                  </a:schemeClr>
                </a:solidFill>
                <a:latin typeface="+mn-lt"/>
              </a:rPr>
              <a:t>, διαθέσιμο με άδεια </a:t>
            </a:r>
            <a:r>
              <a:rPr lang="en-US" sz="1200" dirty="0">
                <a:solidFill>
                  <a:prstClr val="black"/>
                </a:solidFill>
                <a:latin typeface="+mn-lt"/>
                <a:hlinkClick r:id="rId6"/>
              </a:rPr>
              <a:t>CC BY 3.0</a:t>
            </a:r>
            <a:endParaRPr lang="en-US" sz="1200" dirty="0">
              <a:solidFill>
                <a:prstClr val="black"/>
              </a:solidFill>
              <a:latin typeface="+mn-lt"/>
            </a:endParaRPr>
          </a:p>
        </p:txBody>
      </p:sp>
    </p:spTree>
    <p:extLst>
      <p:ext uri="{BB962C8B-B14F-4D97-AF65-F5344CB8AC3E}">
        <p14:creationId xmlns:p14="http://schemas.microsoft.com/office/powerpoint/2010/main" val="2335936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black"/>
                </a:solidFill>
              </a:rPr>
              <a:t>Βιοεπιστήμες </a:t>
            </a:r>
            <a:r>
              <a:rPr lang="el-GR" sz="3000" b="0" dirty="0" smtClean="0">
                <a:solidFill>
                  <a:prstClr val="black"/>
                </a:solidFill>
              </a:rPr>
              <a:t>3/4</a:t>
            </a:r>
            <a:r>
              <a:rPr lang="el-GR" dirty="0" smtClean="0">
                <a:solidFill>
                  <a:prstClr val="black"/>
                </a:solidFill>
              </a:rPr>
              <a:t> </a:t>
            </a:r>
            <a:endParaRPr lang="el-GR" dirty="0"/>
          </a:p>
        </p:txBody>
      </p:sp>
      <p:sp>
        <p:nvSpPr>
          <p:cNvPr id="3" name="Θέση περιεχομένου 2"/>
          <p:cNvSpPr>
            <a:spLocks noGrp="1"/>
          </p:cNvSpPr>
          <p:nvPr>
            <p:ph idx="1"/>
          </p:nvPr>
        </p:nvSpPr>
        <p:spPr/>
        <p:txBody>
          <a:bodyPr/>
          <a:lstStyle/>
          <a:p>
            <a:pPr>
              <a:lnSpc>
                <a:spcPct val="120000"/>
              </a:lnSpc>
            </a:pPr>
            <a:r>
              <a:rPr lang="el-GR" dirty="0" smtClean="0"/>
              <a:t>Με την </a:t>
            </a:r>
            <a:r>
              <a:rPr lang="el-GR" dirty="0"/>
              <a:t>εκπληκτική ανάπτυξη της Μοριακής Βιολογίας, οι  εφαρμογές των αρχών της κλωνοποίησης, με την ελεγχόμενη ανάπτυξη ιστών ή οργάνων από βλαστοκύτταρα, θα λύσουν πολύ σύντομα, το ιδιαίτερα οξυμένο στις μέρες μας πρόβλημα της εξεύρεσης συμβατών μοσχευμάτων. </a:t>
            </a:r>
            <a:endParaRPr lang="el-GR"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dirty="0"/>
          </a:p>
        </p:txBody>
      </p:sp>
    </p:spTree>
    <p:extLst>
      <p:ext uri="{BB962C8B-B14F-4D97-AF65-F5344CB8AC3E}">
        <p14:creationId xmlns:p14="http://schemas.microsoft.com/office/powerpoint/2010/main" val="17329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Πυρήνας </a:t>
            </a:r>
            <a:r>
              <a:rPr lang="el-GR" sz="3000" b="0" dirty="0"/>
              <a:t>2</a:t>
            </a:r>
            <a:r>
              <a:rPr lang="el-GR" sz="3000" b="0" dirty="0" smtClean="0"/>
              <a:t>/2</a:t>
            </a:r>
            <a:endParaRPr lang="el-GR" sz="3000" b="0" dirty="0"/>
          </a:p>
        </p:txBody>
      </p:sp>
      <p:sp>
        <p:nvSpPr>
          <p:cNvPr id="3" name="Θέση περιεχομένου 2"/>
          <p:cNvSpPr>
            <a:spLocks noGrp="1"/>
          </p:cNvSpPr>
          <p:nvPr>
            <p:ph idx="1"/>
          </p:nvPr>
        </p:nvSpPr>
        <p:spPr>
          <a:xfrm>
            <a:off x="611560" y="1340768"/>
            <a:ext cx="8280920" cy="1296144"/>
          </a:xfrm>
        </p:spPr>
        <p:txBody>
          <a:bodyPr>
            <a:normAutofit/>
          </a:bodyPr>
          <a:lstStyle/>
          <a:p>
            <a:r>
              <a:rPr lang="el-GR" dirty="0" smtClean="0"/>
              <a:t>Ο πυρήνας έχει την ικανότητα βιοσύνθεσης του </a:t>
            </a:r>
            <a:r>
              <a:rPr lang="en-US" dirty="0" smtClean="0"/>
              <a:t>NAD</a:t>
            </a:r>
            <a:r>
              <a:rPr lang="el-GR" baseline="30000" dirty="0" smtClean="0"/>
              <a:t>+</a:t>
            </a:r>
            <a:r>
              <a:rPr lang="el-GR" dirty="0" smtClean="0"/>
              <a:t>.</a:t>
            </a:r>
            <a:endParaRPr lang="el-GR" dirty="0"/>
          </a:p>
        </p:txBody>
      </p:sp>
      <p:pic>
        <p:nvPicPr>
          <p:cNvPr id="7" name="Picture 2" descr="ανατομία πυρήνα"/>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7744" y="2204864"/>
            <a:ext cx="5328592" cy="41078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11"/>
          <p:cNvSpPr/>
          <p:nvPr/>
        </p:nvSpPr>
        <p:spPr>
          <a:xfrm>
            <a:off x="2952396" y="6314836"/>
            <a:ext cx="3959287" cy="276999"/>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0318 </a:t>
            </a:r>
            <a:r>
              <a:rPr lang="en-US" sz="1200" dirty="0" smtClean="0">
                <a:latin typeface="+mn-lt"/>
                <a:hlinkClick r:id="rId4"/>
              </a:rPr>
              <a:t>Nucleus</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tooltip="User:CFCF"/>
              </a:rPr>
              <a:t>CFCF</a:t>
            </a:r>
            <a:r>
              <a:rPr lang="en-US" sz="1200" dirty="0" smtClean="0">
                <a:latin typeface="+mn-lt"/>
                <a:hlinkClick r:id="rId6" tooltip="User:Vojtěch Dostál"/>
              </a:rPr>
              <a:t> </a:t>
            </a:r>
            <a:r>
              <a:rPr lang="el-GR" sz="1200" dirty="0" smtClean="0">
                <a:solidFill>
                  <a:schemeClr val="tx1">
                    <a:lumMod val="75000"/>
                    <a:lumOff val="25000"/>
                  </a:schemeClr>
                </a:solidFill>
                <a:latin typeface="+mn-lt"/>
              </a:rPr>
              <a:t>, διαθέσιμο με άδεια </a:t>
            </a:r>
            <a:r>
              <a:rPr lang="en-US" sz="1200" dirty="0">
                <a:solidFill>
                  <a:prstClr val="black"/>
                </a:solidFill>
                <a:latin typeface="+mn-lt"/>
                <a:hlinkClick r:id="rId7"/>
              </a:rPr>
              <a:t>CC BY 3.0</a:t>
            </a:r>
            <a:endParaRPr lang="en-US" sz="1200" dirty="0">
              <a:solidFill>
                <a:prstClr val="black"/>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39</a:t>
            </a:fld>
            <a:endParaRPr lang="el-GR" dirty="0"/>
          </a:p>
        </p:txBody>
      </p:sp>
    </p:spTree>
    <p:extLst>
      <p:ext uri="{BB962C8B-B14F-4D97-AF65-F5344CB8AC3E}">
        <p14:creationId xmlns:p14="http://schemas.microsoft.com/office/powerpoint/2010/main" val="39388636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Μιτοχόνδριο </a:t>
            </a:r>
            <a:r>
              <a:rPr lang="el-GR" sz="3000" b="0" dirty="0" smtClean="0"/>
              <a:t>1/3</a:t>
            </a:r>
            <a:endParaRPr lang="el-GR" sz="3000" b="0" dirty="0"/>
          </a:p>
        </p:txBody>
      </p:sp>
      <p:sp>
        <p:nvSpPr>
          <p:cNvPr id="3" name="Θέση περιεχομένου 2"/>
          <p:cNvSpPr>
            <a:spLocks noGrp="1"/>
          </p:cNvSpPr>
          <p:nvPr>
            <p:ph idx="1"/>
          </p:nvPr>
        </p:nvSpPr>
        <p:spPr>
          <a:xfrm>
            <a:off x="611560" y="1196752"/>
            <a:ext cx="8280920" cy="4248472"/>
          </a:xfrm>
        </p:spPr>
        <p:txBody>
          <a:bodyPr/>
          <a:lstStyle/>
          <a:p>
            <a:r>
              <a:rPr lang="el-GR" dirty="0"/>
              <a:t>Στο μιτοχόνδριο </a:t>
            </a:r>
            <a:r>
              <a:rPr lang="el-GR" dirty="0" smtClean="0"/>
              <a:t>γίνονται οι </a:t>
            </a:r>
            <a:r>
              <a:rPr lang="el-GR" dirty="0"/>
              <a:t>ακόλουθες διεργασίες:</a:t>
            </a:r>
          </a:p>
          <a:p>
            <a:pPr lvl="1"/>
            <a:r>
              <a:rPr lang="el-GR" dirty="0" smtClean="0"/>
              <a:t>Μετατροπή </a:t>
            </a:r>
            <a:r>
              <a:rPr lang="el-GR" dirty="0"/>
              <a:t>του πυροσταφυλικού σε ακετυλο-CoA.</a:t>
            </a:r>
          </a:p>
          <a:p>
            <a:pPr lvl="1"/>
            <a:r>
              <a:rPr lang="el-GR" dirty="0" smtClean="0"/>
              <a:t>Ο </a:t>
            </a:r>
            <a:r>
              <a:rPr lang="el-GR" dirty="0"/>
              <a:t>κύκλος του κιτρικού οξέος.</a:t>
            </a:r>
          </a:p>
          <a:p>
            <a:pPr lvl="1"/>
            <a:r>
              <a:rPr lang="el-GR" dirty="0" smtClean="0"/>
              <a:t>Αναπνευστική </a:t>
            </a:r>
            <a:r>
              <a:rPr lang="el-GR" dirty="0"/>
              <a:t>αλυσίδα, ρόλος NAD – σύνθεση ΑΤΡ (οξειδωτική </a:t>
            </a:r>
            <a:r>
              <a:rPr lang="el-GR" dirty="0" smtClean="0"/>
              <a:t>φωσφορυλίωση).</a:t>
            </a:r>
            <a:endParaRPr lang="el-GR" dirty="0"/>
          </a:p>
          <a:p>
            <a:pPr lvl="1"/>
            <a:r>
              <a:rPr lang="el-GR" dirty="0" smtClean="0"/>
              <a:t>β-οξείδωση</a:t>
            </a:r>
            <a:r>
              <a:rPr lang="el-GR" dirty="0"/>
              <a:t>.</a:t>
            </a:r>
          </a:p>
          <a:p>
            <a:pPr lvl="1"/>
            <a:r>
              <a:rPr lang="el-GR" dirty="0" smtClean="0"/>
              <a:t>Μερικώς</a:t>
            </a:r>
            <a:r>
              <a:rPr lang="el-GR" dirty="0"/>
              <a:t>, ο κύκλος της ουρίας.</a:t>
            </a:r>
          </a:p>
          <a:p>
            <a:endParaRPr lang="el-GR" dirty="0"/>
          </a:p>
        </p:txBody>
      </p:sp>
      <p:sp>
        <p:nvSpPr>
          <p:cNvPr id="6" name="Ορθογώνιο 5"/>
          <p:cNvSpPr/>
          <p:nvPr/>
        </p:nvSpPr>
        <p:spPr>
          <a:xfrm>
            <a:off x="5286164" y="5912576"/>
            <a:ext cx="3779912" cy="400110"/>
          </a:xfrm>
          <a:prstGeom prst="rect">
            <a:avLst/>
          </a:prstGeom>
        </p:spPr>
        <p:txBody>
          <a:bodyPr wrap="square">
            <a:spAutoFit/>
          </a:bodyPr>
          <a:lstStyle/>
          <a:p>
            <a:pPr algn="ctr"/>
            <a:r>
              <a:rPr lang="el-GR" sz="2000" dirty="0" smtClean="0">
                <a:solidFill>
                  <a:prstClr val="black"/>
                </a:solidFill>
                <a:latin typeface="Calibri"/>
              </a:rPr>
              <a:t>Εικόνα </a:t>
            </a:r>
            <a:r>
              <a:rPr lang="el-GR" sz="2000" dirty="0">
                <a:solidFill>
                  <a:prstClr val="black"/>
                </a:solidFill>
                <a:latin typeface="Calibri"/>
              </a:rPr>
              <a:t>από ηλεκτρ. </a:t>
            </a:r>
            <a:r>
              <a:rPr lang="el-GR" sz="2000" dirty="0" smtClean="0">
                <a:solidFill>
                  <a:prstClr val="black"/>
                </a:solidFill>
                <a:latin typeface="Calibri"/>
              </a:rPr>
              <a:t>μικροσκόπιο </a:t>
            </a:r>
            <a:endParaRPr lang="el-GR" sz="2000" dirty="0"/>
          </a:p>
        </p:txBody>
      </p:sp>
      <p:pic>
        <p:nvPicPr>
          <p:cNvPr id="10242" name="Picture 2" descr="εικόνα μιτοχονδρίου από ηλεκτρονικό μικροσκόπιο"/>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2120" y="3606080"/>
            <a:ext cx="3048000"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11"/>
          <p:cNvSpPr/>
          <p:nvPr/>
        </p:nvSpPr>
        <p:spPr>
          <a:xfrm>
            <a:off x="5583702" y="6292583"/>
            <a:ext cx="3116418"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Mitochondria, mammalian lung - </a:t>
            </a:r>
            <a:r>
              <a:rPr lang="en-US" sz="1200" dirty="0" smtClean="0">
                <a:latin typeface="+mn-lt"/>
                <a:hlinkClick r:id="rId4"/>
              </a:rPr>
              <a:t>TEM</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5" tooltip="User:Vojtěch Dostál"/>
              </a:rPr>
              <a:t>Vojtěch Dostál</a:t>
            </a:r>
            <a:r>
              <a:rPr lang="el-GR"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διαθέσιμο ως κοινό κτήμα</a:t>
            </a:r>
            <a:endParaRPr lang="en-US" sz="1200" dirty="0">
              <a:latin typeface="+mn-lt"/>
            </a:endParaRPr>
          </a:p>
        </p:txBody>
      </p:sp>
      <p:sp>
        <p:nvSpPr>
          <p:cNvPr id="4" name="Θέση αριθμού διαφάνειας 3"/>
          <p:cNvSpPr>
            <a:spLocks noGrp="1"/>
          </p:cNvSpPr>
          <p:nvPr>
            <p:ph type="sldNum" sz="quarter" idx="12"/>
          </p:nvPr>
        </p:nvSpPr>
        <p:spPr>
          <a:xfrm>
            <a:off x="6804248" y="6358126"/>
            <a:ext cx="2133600" cy="365125"/>
          </a:xfrm>
        </p:spPr>
        <p:txBody>
          <a:bodyPr/>
          <a:lstStyle/>
          <a:p>
            <a:pPr>
              <a:defRPr/>
            </a:pPr>
            <a:fld id="{7E55E3B3-0445-4CFC-BED8-763D4409E61F}" type="slidenum">
              <a:rPr lang="el-GR" smtClean="0"/>
              <a:pPr>
                <a:defRPr/>
              </a:pPr>
              <a:t>40</a:t>
            </a:fld>
            <a:endParaRPr lang="el-GR" dirty="0"/>
          </a:p>
        </p:txBody>
      </p:sp>
    </p:spTree>
    <p:extLst>
      <p:ext uri="{BB962C8B-B14F-4D97-AF65-F5344CB8AC3E}">
        <p14:creationId xmlns:p14="http://schemas.microsoft.com/office/powerpoint/2010/main" val="12355346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Μιτοχόνδριο </a:t>
            </a:r>
            <a:r>
              <a:rPr lang="el-GR" sz="3000" b="0" dirty="0" smtClean="0"/>
              <a:t>2/3</a:t>
            </a:r>
            <a:endParaRPr lang="el-GR" sz="3000" b="0" dirty="0"/>
          </a:p>
        </p:txBody>
      </p:sp>
      <p:sp>
        <p:nvSpPr>
          <p:cNvPr id="3" name="Θέση περιεχομένου 2"/>
          <p:cNvSpPr>
            <a:spLocks noGrp="1"/>
          </p:cNvSpPr>
          <p:nvPr>
            <p:ph idx="1"/>
          </p:nvPr>
        </p:nvSpPr>
        <p:spPr/>
        <p:txBody>
          <a:bodyPr/>
          <a:lstStyle/>
          <a:p>
            <a:r>
              <a:rPr lang="el-GR" dirty="0"/>
              <a:t>Τα μιτοχόνδρια είναι αποθήκη Ca και ο σπουδαιότερος καταναλωτής οξυγόνου.</a:t>
            </a:r>
          </a:p>
        </p:txBody>
      </p:sp>
      <p:pic>
        <p:nvPicPr>
          <p:cNvPr id="11266" name="Picture 2" descr="σχηματικά η σύνθεση ATP (οξειδωτική φωσφορυλίωση)"/>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06403" y="2357497"/>
            <a:ext cx="4948919" cy="391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41</a:t>
            </a:fld>
            <a:endParaRPr lang="el-GR" dirty="0"/>
          </a:p>
        </p:txBody>
      </p:sp>
    </p:spTree>
    <p:extLst>
      <p:ext uri="{BB962C8B-B14F-4D97-AF65-F5344CB8AC3E}">
        <p14:creationId xmlns:p14="http://schemas.microsoft.com/office/powerpoint/2010/main" val="2713767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black"/>
                </a:solidFill>
              </a:rPr>
              <a:t>Μιτοχόνδριο </a:t>
            </a:r>
            <a:r>
              <a:rPr lang="el-GR" sz="3000" b="0" dirty="0" smtClean="0">
                <a:solidFill>
                  <a:prstClr val="black"/>
                </a:solidFill>
              </a:rPr>
              <a:t>3/3</a:t>
            </a:r>
            <a:endParaRPr lang="el-GR" dirty="0"/>
          </a:p>
        </p:txBody>
      </p:sp>
      <p:pic>
        <p:nvPicPr>
          <p:cNvPr id="9218" name="Picture 2" descr="Electron transport chai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7584" y="1484784"/>
            <a:ext cx="8034935" cy="42484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11"/>
          <p:cNvSpPr/>
          <p:nvPr/>
        </p:nvSpPr>
        <p:spPr>
          <a:xfrm>
            <a:off x="2252763" y="5816297"/>
            <a:ext cx="5184576" cy="276999"/>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Electron transport </a:t>
            </a:r>
            <a:r>
              <a:rPr lang="en-US" sz="1200" dirty="0" smtClean="0">
                <a:latin typeface="+mn-lt"/>
                <a:hlinkClick r:id="rId3"/>
              </a:rPr>
              <a:t>chain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smtClean="0">
                <a:latin typeface="+mn-lt"/>
                <a:hlinkClick r:id="rId4" tooltip="User:T-Fork"/>
              </a:rPr>
              <a:t>T-Fork</a:t>
            </a:r>
            <a:r>
              <a:rPr lang="el-GR"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42</a:t>
            </a:fld>
            <a:endParaRPr lang="el-GR" dirty="0"/>
          </a:p>
        </p:txBody>
      </p:sp>
    </p:spTree>
    <p:extLst>
      <p:ext uri="{BB962C8B-B14F-4D97-AF65-F5344CB8AC3E}">
        <p14:creationId xmlns:p14="http://schemas.microsoft.com/office/powerpoint/2010/main" val="17379127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lstStyle/>
          <a:p>
            <a:r>
              <a:rPr lang="el-GR" dirty="0" smtClean="0"/>
              <a:t>Υπεροξεισώματα </a:t>
            </a:r>
            <a:endParaRPr lang="el-GR" dirty="0"/>
          </a:p>
        </p:txBody>
      </p:sp>
      <p:sp>
        <p:nvSpPr>
          <p:cNvPr id="3" name="Θέση περιεχομένου 2"/>
          <p:cNvSpPr>
            <a:spLocks noGrp="1"/>
          </p:cNvSpPr>
          <p:nvPr>
            <p:ph idx="1"/>
          </p:nvPr>
        </p:nvSpPr>
        <p:spPr/>
        <p:txBody>
          <a:bodyPr/>
          <a:lstStyle/>
          <a:p>
            <a:r>
              <a:rPr lang="el-GR" dirty="0" smtClean="0"/>
              <a:t>Απαντούν </a:t>
            </a:r>
            <a:r>
              <a:rPr lang="el-GR" dirty="0"/>
              <a:t>σε όλα τα ζωϊκά και φυτικά κύτταρα. Τα ηπατικά κύτταρα περιέχουν περίπου 400.</a:t>
            </a:r>
          </a:p>
          <a:p>
            <a:r>
              <a:rPr lang="el-GR" dirty="0"/>
              <a:t>Τα οργανίδια αυτά περιέχουν οξειδωτικά ένζυμα και παράγουν ως οξειδωτικό </a:t>
            </a:r>
            <a:r>
              <a:rPr lang="el-GR" dirty="0" smtClean="0"/>
              <a:t>παραπροϊόν </a:t>
            </a:r>
            <a:r>
              <a:rPr lang="el-GR" dirty="0"/>
              <a:t>υπεροξείδιο του υδρογόνου (Η</a:t>
            </a:r>
            <a:r>
              <a:rPr lang="el-GR" baseline="-25000" dirty="0"/>
              <a:t>2</a:t>
            </a:r>
            <a:r>
              <a:rPr lang="el-GR" dirty="0"/>
              <a:t>Ο</a:t>
            </a:r>
            <a:r>
              <a:rPr lang="el-GR" baseline="-25000" dirty="0"/>
              <a:t>2</a:t>
            </a:r>
            <a:r>
              <a:rPr lang="el-GR" dirty="0"/>
              <a:t>), ενώ άλλα το καταστρέφουν (καταλάση).</a:t>
            </a:r>
          </a:p>
          <a:p>
            <a:r>
              <a:rPr lang="el-GR" dirty="0"/>
              <a:t>Το Η</a:t>
            </a:r>
            <a:r>
              <a:rPr lang="el-GR" baseline="-25000" dirty="0"/>
              <a:t>2</a:t>
            </a:r>
            <a:r>
              <a:rPr lang="el-GR" dirty="0"/>
              <a:t>Ο</a:t>
            </a:r>
            <a:r>
              <a:rPr lang="el-GR" baseline="-25000" dirty="0"/>
              <a:t>2</a:t>
            </a:r>
            <a:r>
              <a:rPr lang="el-GR" dirty="0"/>
              <a:t> είναι δηλητηριώδες, αφού συμβάλλει στο σχηματισμό ριζών, που μπορούν να προσβάλουν τις πρωτεΐνες, τα λιπίδια και τα νουκλεϊνικά οξέα</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43</a:t>
            </a:fld>
            <a:endParaRPr lang="el-GR" dirty="0"/>
          </a:p>
        </p:txBody>
      </p:sp>
    </p:spTree>
    <p:extLst>
      <p:ext uri="{BB962C8B-B14F-4D97-AF65-F5344CB8AC3E}">
        <p14:creationId xmlns:p14="http://schemas.microsoft.com/office/powerpoint/2010/main" val="35232158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Αδρό  </a:t>
            </a:r>
            <a:r>
              <a:rPr lang="el-GR" dirty="0" smtClean="0"/>
              <a:t>Ενδοπλασματικό Δίκτυο </a:t>
            </a:r>
            <a:r>
              <a:rPr lang="el-GR" dirty="0"/>
              <a:t>(ΑΕΔ</a:t>
            </a:r>
            <a:r>
              <a:rPr lang="el-GR" dirty="0" smtClean="0"/>
              <a:t>)</a:t>
            </a:r>
            <a:endParaRPr lang="el-GR" dirty="0"/>
          </a:p>
        </p:txBody>
      </p:sp>
      <p:sp>
        <p:nvSpPr>
          <p:cNvPr id="3" name="Θέση περιεχομένου 2"/>
          <p:cNvSpPr>
            <a:spLocks noGrp="1"/>
          </p:cNvSpPr>
          <p:nvPr>
            <p:ph idx="1"/>
          </p:nvPr>
        </p:nvSpPr>
        <p:spPr>
          <a:xfrm>
            <a:off x="827584" y="3933056"/>
            <a:ext cx="3816424" cy="2238473"/>
          </a:xfrm>
        </p:spPr>
        <p:txBody>
          <a:bodyPr/>
          <a:lstStyle/>
          <a:p>
            <a:r>
              <a:rPr lang="el-GR" dirty="0"/>
              <a:t>Το ΑΕΔ είναι τόπος ενεργητικής βιοσύνθεσης πρωτεϊνών (για μεμβράνες, λυσοσώματα κ.λπ.).</a:t>
            </a:r>
          </a:p>
        </p:txBody>
      </p:sp>
      <p:grpSp>
        <p:nvGrpSpPr>
          <p:cNvPr id="5" name="Ομάδα 4" descr="αδρό ενδοπλασματικό δίκτυο"/>
          <p:cNvGrpSpPr/>
          <p:nvPr/>
        </p:nvGrpSpPr>
        <p:grpSpPr>
          <a:xfrm>
            <a:off x="2773891" y="1319474"/>
            <a:ext cx="6372200" cy="5121412"/>
            <a:chOff x="2773891" y="1319474"/>
            <a:chExt cx="6372200" cy="5121412"/>
          </a:xfrm>
        </p:grpSpPr>
        <p:pic>
          <p:nvPicPr>
            <p:cNvPr id="13314" name="Picture 2" descr="Endoplasmic Reticulum"/>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73891" y="1319474"/>
              <a:ext cx="6372200" cy="24132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ndoplasmic Reticulum"/>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58879" y="3861048"/>
              <a:ext cx="4285121" cy="257983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11"/>
          <p:cNvSpPr/>
          <p:nvPr/>
        </p:nvSpPr>
        <p:spPr>
          <a:xfrm rot="16200000">
            <a:off x="7467705" y="3269599"/>
            <a:ext cx="2591135" cy="461665"/>
          </a:xfrm>
          <a:prstGeom prst="rect">
            <a:avLst/>
          </a:prstGeom>
        </p:spPr>
        <p:txBody>
          <a:bodyPr wrap="square">
            <a:spAutoFit/>
          </a:bodyPr>
          <a:lstStyle/>
          <a:p>
            <a:pPr lvl="0" algn="ctr"/>
            <a:r>
              <a:rPr lang="en-US" sz="1200" dirty="0" smtClean="0">
                <a:solidFill>
                  <a:schemeClr val="tx1">
                    <a:lumMod val="75000"/>
                    <a:lumOff val="25000"/>
                  </a:schemeClr>
                </a:solidFill>
                <a:latin typeface="+mn-lt"/>
              </a:rPr>
              <a:t>“</a:t>
            </a:r>
            <a:r>
              <a:rPr lang="en-US" sz="1200" dirty="0" smtClean="0">
                <a:latin typeface="+mn-lt"/>
                <a:hlinkClick r:id="rId5"/>
              </a:rPr>
              <a:t>0313 Endoplasmic Reticulum</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6" tooltip="User:CFCF"/>
              </a:rPr>
              <a:t>CFCF</a:t>
            </a:r>
            <a:r>
              <a:rPr lang="en-US" sz="1200" dirty="0" smtClean="0">
                <a:latin typeface="+mn-lt"/>
                <a:hlinkClick r:id="rId7" tooltip="User:Vojtěch Dostál"/>
              </a:rPr>
              <a:t> </a:t>
            </a:r>
            <a:r>
              <a:rPr lang="el-GR" sz="1200" dirty="0" smtClean="0">
                <a:solidFill>
                  <a:schemeClr val="tx1">
                    <a:lumMod val="75000"/>
                    <a:lumOff val="25000"/>
                  </a:schemeClr>
                </a:solidFill>
                <a:latin typeface="+mn-lt"/>
              </a:rPr>
              <a:t>, διαθέσιμο με άδεια </a:t>
            </a:r>
            <a:r>
              <a:rPr lang="en-US" sz="1200" dirty="0">
                <a:solidFill>
                  <a:prstClr val="black"/>
                </a:solidFill>
                <a:latin typeface="+mn-lt"/>
                <a:hlinkClick r:id="rId8"/>
              </a:rPr>
              <a:t>CC BY 3.0</a:t>
            </a:r>
            <a:endParaRPr lang="en-US" sz="1200" dirty="0">
              <a:solidFill>
                <a:prstClr val="black"/>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44</a:t>
            </a:fld>
            <a:endParaRPr lang="el-GR" dirty="0"/>
          </a:p>
        </p:txBody>
      </p:sp>
    </p:spTree>
    <p:extLst>
      <p:ext uri="{BB962C8B-B14F-4D97-AF65-F5344CB8AC3E}">
        <p14:creationId xmlns:p14="http://schemas.microsoft.com/office/powerpoint/2010/main" val="12682729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Συσκευή </a:t>
            </a:r>
            <a:r>
              <a:rPr lang="en-US" dirty="0"/>
              <a:t>Golgi</a:t>
            </a:r>
            <a:endParaRPr lang="el-GR" dirty="0"/>
          </a:p>
        </p:txBody>
      </p:sp>
      <p:sp>
        <p:nvSpPr>
          <p:cNvPr id="3" name="Θέση περιεχομένου 2"/>
          <p:cNvSpPr>
            <a:spLocks noGrp="1"/>
          </p:cNvSpPr>
          <p:nvPr>
            <p:ph idx="1"/>
          </p:nvPr>
        </p:nvSpPr>
        <p:spPr>
          <a:xfrm>
            <a:off x="683568" y="1484784"/>
            <a:ext cx="3456384" cy="5040560"/>
          </a:xfrm>
        </p:spPr>
        <p:txBody>
          <a:bodyPr/>
          <a:lstStyle/>
          <a:p>
            <a:r>
              <a:rPr lang="el-GR" dirty="0"/>
              <a:t>Στην συσκευή Golgi </a:t>
            </a:r>
            <a:r>
              <a:rPr lang="el-GR" dirty="0" smtClean="0"/>
              <a:t>ωριμάζουν </a:t>
            </a:r>
            <a:r>
              <a:rPr lang="el-GR" dirty="0"/>
              <a:t>και </a:t>
            </a:r>
            <a:r>
              <a:rPr lang="el-GR" dirty="0" smtClean="0"/>
              <a:t>ταξινομούνται </a:t>
            </a:r>
            <a:r>
              <a:rPr lang="el-GR" dirty="0"/>
              <a:t>οι πρωτεΐνες (μεταφραστική </a:t>
            </a:r>
            <a:r>
              <a:rPr lang="el-GR" dirty="0" smtClean="0"/>
              <a:t>τροποποίηση</a:t>
            </a:r>
            <a:r>
              <a:rPr lang="el-GR" dirty="0"/>
              <a:t>).</a:t>
            </a:r>
          </a:p>
        </p:txBody>
      </p:sp>
      <p:pic>
        <p:nvPicPr>
          <p:cNvPr id="14338" name="Picture 2" descr="Golg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7944" y="1556792"/>
            <a:ext cx="4896544" cy="36724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11"/>
          <p:cNvSpPr/>
          <p:nvPr/>
        </p:nvSpPr>
        <p:spPr>
          <a:xfrm>
            <a:off x="4958007" y="5274987"/>
            <a:ext cx="3116418"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4"/>
              </a:rPr>
              <a:t>Human leukocyte, showing golgi - </a:t>
            </a:r>
            <a:r>
              <a:rPr lang="en-US" sz="1200" dirty="0" smtClean="0">
                <a:latin typeface="+mn-lt"/>
                <a:hlinkClick r:id="rId4"/>
              </a:rPr>
              <a:t>TEM</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smtClean="0">
                <a:latin typeface="+mn-lt"/>
                <a:hlinkClick r:id="rId5" tooltip="User:Patho"/>
              </a:rPr>
              <a:t>Patho</a:t>
            </a:r>
            <a:r>
              <a:rPr lang="en-US" sz="1200" dirty="0" smtClean="0">
                <a:latin typeface="+mn-lt"/>
              </a:rPr>
              <a:t> </a:t>
            </a:r>
            <a:r>
              <a:rPr lang="el-GR" sz="1200" dirty="0" smtClean="0">
                <a:solidFill>
                  <a:schemeClr val="tx1">
                    <a:lumMod val="75000"/>
                    <a:lumOff val="25000"/>
                  </a:schemeClr>
                </a:solidFill>
                <a:latin typeface="+mn-lt"/>
              </a:rPr>
              <a:t>διαθέσιμο ως κοινό κτήμα</a:t>
            </a:r>
            <a:endParaRPr lang="en-US" sz="12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45</a:t>
            </a:fld>
            <a:endParaRPr lang="el-GR" dirty="0"/>
          </a:p>
        </p:txBody>
      </p:sp>
    </p:spTree>
    <p:extLst>
      <p:ext uri="{BB962C8B-B14F-4D97-AF65-F5344CB8AC3E}">
        <p14:creationId xmlns:p14="http://schemas.microsoft.com/office/powerpoint/2010/main" val="25718352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Λυσοσώματα </a:t>
            </a:r>
            <a:endParaRPr lang="el-GR" dirty="0"/>
          </a:p>
        </p:txBody>
      </p:sp>
      <p:sp>
        <p:nvSpPr>
          <p:cNvPr id="3" name="Θέση περιεχομένου 2"/>
          <p:cNvSpPr>
            <a:spLocks noGrp="1"/>
          </p:cNvSpPr>
          <p:nvPr>
            <p:ph idx="1"/>
          </p:nvPr>
        </p:nvSpPr>
        <p:spPr>
          <a:xfrm>
            <a:off x="611560" y="1412776"/>
            <a:ext cx="4104456" cy="5040560"/>
          </a:xfrm>
        </p:spPr>
        <p:txBody>
          <a:bodyPr/>
          <a:lstStyle/>
          <a:p>
            <a:r>
              <a:rPr lang="el-GR" dirty="0"/>
              <a:t>Χρησιμεύουν για την ενζυμική αποδόμηση, </a:t>
            </a:r>
            <a:r>
              <a:rPr lang="el-GR" dirty="0" smtClean="0"/>
              <a:t>κυτταρικών </a:t>
            </a:r>
            <a:r>
              <a:rPr lang="el-GR" dirty="0"/>
              <a:t>στοιχείων (π.χ. γερασμένα </a:t>
            </a:r>
            <a:r>
              <a:rPr lang="el-GR" dirty="0" smtClean="0"/>
              <a:t>μιτοχόνδρια</a:t>
            </a:r>
            <a:r>
              <a:rPr lang="el-GR" dirty="0"/>
              <a:t>), λιποπρωτεϊνών, πρωτεϊνικών </a:t>
            </a:r>
            <a:r>
              <a:rPr lang="el-GR" dirty="0" smtClean="0"/>
              <a:t>ορμονών </a:t>
            </a:r>
            <a:r>
              <a:rPr lang="el-GR" dirty="0"/>
              <a:t>και βακτηρίων.</a:t>
            </a:r>
          </a:p>
        </p:txBody>
      </p:sp>
      <p:grpSp>
        <p:nvGrpSpPr>
          <p:cNvPr id="8" name="Ομάδα 7" descr="λυσόσωμα"/>
          <p:cNvGrpSpPr/>
          <p:nvPr/>
        </p:nvGrpSpPr>
        <p:grpSpPr>
          <a:xfrm>
            <a:off x="4644008" y="1484784"/>
            <a:ext cx="4292529" cy="4623909"/>
            <a:chOff x="4644008" y="1484784"/>
            <a:chExt cx="4292529" cy="4623909"/>
          </a:xfrm>
        </p:grpSpPr>
        <p:pic>
          <p:nvPicPr>
            <p:cNvPr id="15362" name="Picture 2" descr="File:HeLa cell endocytic pathway labeled for EGFR and transferri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4008" y="1484784"/>
              <a:ext cx="4292529" cy="46239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Ευθύγραμμο βέλος σύνδεσης 6"/>
            <p:cNvCxnSpPr/>
            <p:nvPr/>
          </p:nvCxnSpPr>
          <p:spPr>
            <a:xfrm>
              <a:off x="6790271" y="2132856"/>
              <a:ext cx="1440160" cy="0"/>
            </a:xfrm>
            <a:prstGeom prst="straightConnector1">
              <a:avLst/>
            </a:prstGeom>
            <a:ln w="28575">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 name="Rectangle 11"/>
          <p:cNvSpPr/>
          <p:nvPr/>
        </p:nvSpPr>
        <p:spPr>
          <a:xfrm>
            <a:off x="4738620" y="6135687"/>
            <a:ext cx="4103303"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HeLa cell endocytic pathway labeled for EGFR and </a:t>
            </a:r>
            <a:r>
              <a:rPr lang="en-US" sz="1200" dirty="0" smtClean="0">
                <a:latin typeface="+mn-lt"/>
                <a:hlinkClick r:id="rId3"/>
              </a:rPr>
              <a:t>transferrin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smtClean="0">
                <a:latin typeface="+mn-lt"/>
                <a:hlinkClick r:id="rId4" tooltip="User:Putneybridgetube (page does not exist)"/>
              </a:rPr>
              <a:t>Putneybridgetube</a:t>
            </a:r>
            <a:r>
              <a:rPr lang="el-GR" sz="1200" dirty="0" smtClean="0">
                <a:latin typeface="+mn-lt"/>
              </a:rPr>
              <a:t> </a:t>
            </a:r>
            <a:r>
              <a:rPr lang="el-GR" sz="1200" dirty="0" smtClean="0">
                <a:solidFill>
                  <a:schemeClr val="tx1">
                    <a:lumMod val="75000"/>
                    <a:lumOff val="25000"/>
                  </a:schemeClr>
                </a:solidFill>
                <a:latin typeface="+mn-lt"/>
              </a:rPr>
              <a:t>, διαθέσιμο με άδεια </a:t>
            </a:r>
            <a:r>
              <a:rPr lang="en-US" sz="1200" dirty="0">
                <a:solidFill>
                  <a:prstClr val="black"/>
                </a:solidFill>
                <a:latin typeface="+mn-lt"/>
                <a:hlinkClick r:id="rId5"/>
              </a:rPr>
              <a:t>CC BY 3.0</a:t>
            </a:r>
            <a:endParaRPr lang="en-US" sz="1200" dirty="0">
              <a:solidFill>
                <a:prstClr val="black"/>
              </a:solidFill>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46</a:t>
            </a:fld>
            <a:endParaRPr lang="el-GR" dirty="0"/>
          </a:p>
        </p:txBody>
      </p:sp>
    </p:spTree>
    <p:extLst>
      <p:ext uri="{BB962C8B-B14F-4D97-AF65-F5344CB8AC3E}">
        <p14:creationId xmlns:p14="http://schemas.microsoft.com/office/powerpoint/2010/main" val="11673919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Ριβοσώματα </a:t>
            </a:r>
            <a:endParaRPr lang="el-GR" dirty="0"/>
          </a:p>
        </p:txBody>
      </p:sp>
      <p:sp>
        <p:nvSpPr>
          <p:cNvPr id="3" name="Θέση περιεχομένου 2"/>
          <p:cNvSpPr>
            <a:spLocks noGrp="1"/>
          </p:cNvSpPr>
          <p:nvPr>
            <p:ph idx="1"/>
          </p:nvPr>
        </p:nvSpPr>
        <p:spPr>
          <a:xfrm>
            <a:off x="724015" y="1196752"/>
            <a:ext cx="8280920" cy="5040560"/>
          </a:xfrm>
        </p:spPr>
        <p:txBody>
          <a:bodyPr/>
          <a:lstStyle/>
          <a:p>
            <a:r>
              <a:rPr lang="el-GR" dirty="0" smtClean="0"/>
              <a:t>Στα ριβοσώματα επιτελείται </a:t>
            </a:r>
            <a:r>
              <a:rPr lang="el-GR" dirty="0"/>
              <a:t>η βιοσύνθεση των πρωτεϊνών (μετάφραση). Συγκροτούνται από 2 </a:t>
            </a:r>
            <a:r>
              <a:rPr lang="el-GR" dirty="0" smtClean="0"/>
              <a:t>υπομονάδες</a:t>
            </a:r>
            <a:r>
              <a:rPr lang="el-GR" dirty="0"/>
              <a:t>, που αποτελούνται από </a:t>
            </a:r>
            <a:r>
              <a:rPr lang="el-GR" dirty="0" smtClean="0"/>
              <a:t>ριβοσωμιακό </a:t>
            </a:r>
            <a:r>
              <a:rPr lang="el-GR" dirty="0"/>
              <a:t>RNA (rRNA) και πολλές </a:t>
            </a:r>
            <a:r>
              <a:rPr lang="el-GR" dirty="0" smtClean="0"/>
              <a:t>πρωτεΐνες. Σε </a:t>
            </a:r>
            <a:r>
              <a:rPr lang="el-GR" dirty="0"/>
              <a:t>κύτταρα με έντονη πρωτεϊνοσύνθεση απαντούν συχνά υπό μορφή "κομπολογιού" ως </a:t>
            </a:r>
            <a:r>
              <a:rPr lang="el-GR" b="1" dirty="0"/>
              <a:t>πολυσώματα</a:t>
            </a:r>
            <a:r>
              <a:rPr lang="el-GR" dirty="0"/>
              <a:t>.</a:t>
            </a:r>
          </a:p>
        </p:txBody>
      </p:sp>
      <p:pic>
        <p:nvPicPr>
          <p:cNvPr id="16386" name="Picture 2" descr="ριβοσώματα"/>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21275" y="3349762"/>
            <a:ext cx="5486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1"/>
          <p:cNvSpPr/>
          <p:nvPr/>
        </p:nvSpPr>
        <p:spPr>
          <a:xfrm>
            <a:off x="1403648" y="6309320"/>
            <a:ext cx="2411902" cy="461665"/>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Peptide </a:t>
            </a:r>
            <a:r>
              <a:rPr lang="en-US" sz="1200" dirty="0" smtClean="0">
                <a:latin typeface="+mn-lt"/>
                <a:hlinkClick r:id="rId3"/>
              </a:rPr>
              <a:t>syn</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4" tooltip="User:Boumphreyfr (page does not exist)"/>
              </a:rPr>
              <a:t>Boumphreyfr</a:t>
            </a:r>
            <a:r>
              <a:rPr lang="el-GR" sz="1200" dirty="0" smtClean="0">
                <a:latin typeface="+mn-lt"/>
              </a:rPr>
              <a:t> </a:t>
            </a:r>
            <a:r>
              <a:rPr lang="el-GR" sz="1200" dirty="0" smtClean="0">
                <a:solidFill>
                  <a:schemeClr val="tx1">
                    <a:lumMod val="75000"/>
                    <a:lumOff val="25000"/>
                  </a:schemeClr>
                </a:solidFill>
                <a:latin typeface="+mn-lt"/>
              </a:rPr>
              <a:t>, διαθέσιμο με άδεια </a:t>
            </a:r>
            <a:r>
              <a:rPr lang="en-US" sz="1200" dirty="0">
                <a:latin typeface="+mn-lt"/>
                <a:hlinkClick r:id="rId5"/>
              </a:rPr>
              <a:t>CC BY-SA 3.0</a:t>
            </a:r>
            <a:endParaRPr lang="en-US" sz="1200" dirty="0">
              <a:latin typeface="+mn-lt"/>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47</a:t>
            </a:fld>
            <a:endParaRPr lang="el-GR" dirty="0"/>
          </a:p>
        </p:txBody>
      </p:sp>
    </p:spTree>
    <p:extLst>
      <p:ext uri="{BB962C8B-B14F-4D97-AF65-F5344CB8AC3E}">
        <p14:creationId xmlns:p14="http://schemas.microsoft.com/office/powerpoint/2010/main" val="31209780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Κυτταροπλασματική μεμβράνη </a:t>
            </a:r>
            <a:r>
              <a:rPr lang="el-GR" sz="3000" b="0" dirty="0" smtClean="0"/>
              <a:t>1/6</a:t>
            </a:r>
            <a:endParaRPr lang="el-GR" sz="3000" b="0" dirty="0"/>
          </a:p>
        </p:txBody>
      </p:sp>
      <p:sp>
        <p:nvSpPr>
          <p:cNvPr id="3" name="Θέση περιεχομένου 2"/>
          <p:cNvSpPr>
            <a:spLocks noGrp="1"/>
          </p:cNvSpPr>
          <p:nvPr>
            <p:ph idx="1"/>
          </p:nvPr>
        </p:nvSpPr>
        <p:spPr/>
        <p:txBody>
          <a:bodyPr>
            <a:normAutofit/>
          </a:bodyPr>
          <a:lstStyle/>
          <a:p>
            <a:r>
              <a:rPr lang="el-GR" dirty="0"/>
              <a:t>Αποτελείται από μια συνεχή διπλοστιβάδα πάχους ~5nm από </a:t>
            </a:r>
            <a:r>
              <a:rPr lang="el-GR" b="1" dirty="0"/>
              <a:t>λιπιδικά μόρια</a:t>
            </a:r>
            <a:r>
              <a:rPr lang="el-GR" dirty="0"/>
              <a:t>, μέσα στην οποία παρεμβάλλονται </a:t>
            </a:r>
            <a:r>
              <a:rPr lang="el-GR" b="1" dirty="0"/>
              <a:t>πρωτεΐνες</a:t>
            </a:r>
            <a:r>
              <a:rPr lang="el-GR" dirty="0"/>
              <a:t>. Μερικές μεμβράνες περιέχουν και </a:t>
            </a:r>
            <a:r>
              <a:rPr lang="el-GR" b="1" dirty="0"/>
              <a:t>υδατάνθρακες</a:t>
            </a:r>
            <a:r>
              <a:rPr lang="el-GR" dirty="0"/>
              <a:t>, που συνδέονται με πρωτεΐνες και </a:t>
            </a:r>
            <a:r>
              <a:rPr lang="el-GR" dirty="0" smtClean="0"/>
              <a:t>λιπίδια.</a:t>
            </a:r>
          </a:p>
          <a:p>
            <a:r>
              <a:rPr lang="el-GR" dirty="0" smtClean="0"/>
              <a:t>Τα </a:t>
            </a:r>
            <a:r>
              <a:rPr lang="el-GR" dirty="0"/>
              <a:t>λιπίδια είναι κυρίως </a:t>
            </a:r>
            <a:r>
              <a:rPr lang="el-GR" b="1" dirty="0"/>
              <a:t>φωσφολιπίδια, </a:t>
            </a:r>
            <a:r>
              <a:rPr lang="el-GR" b="1" dirty="0" smtClean="0"/>
              <a:t>χοληστερόλη</a:t>
            </a:r>
            <a:r>
              <a:rPr lang="el-GR" dirty="0" smtClean="0"/>
              <a:t> </a:t>
            </a:r>
            <a:r>
              <a:rPr lang="el-GR" dirty="0"/>
              <a:t>και </a:t>
            </a:r>
            <a:r>
              <a:rPr lang="el-GR" b="1" dirty="0" smtClean="0"/>
              <a:t>γλυκολιπίδια</a:t>
            </a:r>
            <a:r>
              <a:rPr lang="el-GR" dirty="0" smtClean="0"/>
              <a:t>.</a:t>
            </a:r>
            <a:endParaRPr lang="el-GR" dirty="0"/>
          </a:p>
          <a:p>
            <a:r>
              <a:rPr lang="el-GR" dirty="0"/>
              <a:t>Οι μεμβρανικές πρωτεΐνες είναι, είτε </a:t>
            </a:r>
            <a:r>
              <a:rPr lang="el-GR" b="1" dirty="0" smtClean="0"/>
              <a:t>ενσωματωμένες</a:t>
            </a:r>
            <a:r>
              <a:rPr lang="el-GR" b="1" dirty="0"/>
              <a:t>, </a:t>
            </a:r>
            <a:r>
              <a:rPr lang="el-GR" dirty="0"/>
              <a:t>είτε </a:t>
            </a:r>
            <a:r>
              <a:rPr lang="el-GR" b="1" dirty="0" smtClean="0"/>
              <a:t>περιφερικές.</a:t>
            </a:r>
            <a:endParaRPr lang="el-GR" dirty="0" smtClean="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48</a:t>
            </a:fld>
            <a:endParaRPr lang="el-GR" dirty="0"/>
          </a:p>
        </p:txBody>
      </p:sp>
    </p:spTree>
    <p:extLst>
      <p:ext uri="{BB962C8B-B14F-4D97-AF65-F5344CB8AC3E}">
        <p14:creationId xmlns:p14="http://schemas.microsoft.com/office/powerpoint/2010/main" val="21394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prstClr val="black"/>
                </a:solidFill>
              </a:rPr>
              <a:t>Βιοεπιστήμες </a:t>
            </a:r>
            <a:r>
              <a:rPr lang="el-GR" sz="3000" b="0" dirty="0" smtClean="0">
                <a:solidFill>
                  <a:prstClr val="black"/>
                </a:solidFill>
              </a:rPr>
              <a:t>4/4</a:t>
            </a:r>
            <a:r>
              <a:rPr lang="el-GR" dirty="0" smtClean="0">
                <a:solidFill>
                  <a:prstClr val="black"/>
                </a:solidFill>
              </a:rPr>
              <a:t> </a:t>
            </a:r>
            <a:endParaRPr lang="el-GR" dirty="0"/>
          </a:p>
        </p:txBody>
      </p:sp>
      <p:sp>
        <p:nvSpPr>
          <p:cNvPr id="3" name="Θέση περιεχομένου 2"/>
          <p:cNvSpPr>
            <a:spLocks noGrp="1"/>
          </p:cNvSpPr>
          <p:nvPr>
            <p:ph idx="1"/>
          </p:nvPr>
        </p:nvSpPr>
        <p:spPr/>
        <p:txBody>
          <a:bodyPr/>
          <a:lstStyle/>
          <a:p>
            <a:pPr>
              <a:lnSpc>
                <a:spcPct val="120000"/>
              </a:lnSpc>
            </a:pPr>
            <a:r>
              <a:rPr lang="el-GR" dirty="0" smtClean="0"/>
              <a:t>Είναι </a:t>
            </a:r>
            <a:r>
              <a:rPr lang="el-GR" dirty="0"/>
              <a:t>βέβαιο, ότι ανάλογες συγκλονιστικές ανακαλύψεις, που βρίσκονται σε συνεχή εξέλιξη αλλά και αναθεώρηση, θα συμβάλλουν, αν χρησιμοποιηθούν επωφελώς, στην έγκαιρη διάγνωση και θεραπευτική επίλυση ανίατων ή θανατηφόρων νόσων, στο άμεσο μέλλον</a:t>
            </a:r>
            <a:r>
              <a:rPr lang="el-GR" dirty="0" smtClean="0"/>
              <a:t>.</a:t>
            </a:r>
            <a:endParaRPr lang="el-GR" dirty="0"/>
          </a:p>
        </p:txBody>
      </p:sp>
      <p:sp>
        <p:nvSpPr>
          <p:cNvPr id="5" name="Ορθογώνιο 4"/>
          <p:cNvSpPr/>
          <p:nvPr/>
        </p:nvSpPr>
        <p:spPr>
          <a:xfrm>
            <a:off x="827584" y="3983387"/>
            <a:ext cx="7992888" cy="1569660"/>
          </a:xfrm>
          <a:prstGeom prst="rect">
            <a:avLst/>
          </a:prstGeom>
          <a:solidFill>
            <a:schemeClr val="bg1"/>
          </a:solidFill>
          <a:ln w="28575">
            <a:solidFill>
              <a:schemeClr val="bg1">
                <a:lumMod val="65000"/>
              </a:schemeClr>
            </a:solidFill>
          </a:ln>
          <a:effectLst>
            <a:outerShdw blurRad="50800" dist="38100" dir="8100000" algn="tr" rotWithShape="0">
              <a:prstClr val="black">
                <a:alpha val="40000"/>
              </a:prstClr>
            </a:outerShdw>
          </a:effectLst>
        </p:spPr>
        <p:txBody>
          <a:bodyPr wrap="square">
            <a:spAutoFit/>
          </a:bodyPr>
          <a:lstStyle/>
          <a:p>
            <a:r>
              <a:rPr lang="el-GR" sz="2400" dirty="0">
                <a:latin typeface="+mn-lt"/>
              </a:rPr>
              <a:t>Στο γιγάντιο τρίγωνο γνώσης (έρευνα-καινοτομία-εκπαίδευση) η Βιοχημεία και οι συγγενείς επιστήμες Κλινική Χημεία, Γενετική, Μοριακή Βιολογία, Φυσιολογία, Φαρμακολογία, έχουν πράγματι να προσφέρουν ακόμη περισσότερα.</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dirty="0"/>
          </a:p>
        </p:txBody>
      </p:sp>
    </p:spTree>
    <p:extLst>
      <p:ext uri="{BB962C8B-B14F-4D97-AF65-F5344CB8AC3E}">
        <p14:creationId xmlns:p14="http://schemas.microsoft.com/office/powerpoint/2010/main" val="23400237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Κυτταροπλασματική μεμβράνη </a:t>
            </a:r>
            <a:r>
              <a:rPr lang="el-GR" sz="3000" b="0" dirty="0" smtClean="0"/>
              <a:t>2/6</a:t>
            </a:r>
            <a:endParaRPr lang="el-GR" sz="3000" b="0" dirty="0"/>
          </a:p>
        </p:txBody>
      </p:sp>
      <p:pic>
        <p:nvPicPr>
          <p:cNvPr id="17410" name="Picture 2" descr="Κυτταροπλασματική μεμβράνη "/>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68154" y="1052735"/>
            <a:ext cx="4867275" cy="570547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p:cNvSpPr/>
          <p:nvPr/>
        </p:nvSpPr>
        <p:spPr>
          <a:xfrm>
            <a:off x="6587875" y="6021288"/>
            <a:ext cx="1969649" cy="830997"/>
          </a:xfrm>
          <a:prstGeom prst="rect">
            <a:avLst/>
          </a:prstGeom>
        </p:spPr>
        <p:txBody>
          <a:bodyPr wrap="square">
            <a:spAutoFit/>
          </a:bodyPr>
          <a:lstStyle/>
          <a:p>
            <a:pPr algn="ctr"/>
            <a:r>
              <a:rPr lang="en-US" sz="1200" dirty="0" smtClean="0">
                <a:solidFill>
                  <a:schemeClr val="tx1">
                    <a:lumMod val="75000"/>
                    <a:lumOff val="25000"/>
                  </a:schemeClr>
                </a:solidFill>
                <a:latin typeface="+mn-lt"/>
              </a:rPr>
              <a:t>“</a:t>
            </a:r>
            <a:r>
              <a:rPr lang="en-US" sz="1200" dirty="0">
                <a:latin typeface="+mn-lt"/>
                <a:hlinkClick r:id="rId3"/>
              </a:rPr>
              <a:t>Cell membrane detailed diagram </a:t>
            </a:r>
            <a:r>
              <a:rPr lang="en-US" sz="1200" dirty="0" smtClean="0">
                <a:latin typeface="+mn-lt"/>
                <a:hlinkClick r:id="rId3"/>
              </a:rPr>
              <a:t>4</a:t>
            </a:r>
            <a:r>
              <a:rPr lang="en-US" sz="1200" dirty="0" smtClean="0">
                <a:solidFill>
                  <a:schemeClr val="tx1">
                    <a:lumMod val="75000"/>
                    <a:lumOff val="25000"/>
                  </a:schemeClr>
                </a:solidFill>
                <a:latin typeface="+mn-lt"/>
              </a:rPr>
              <a:t>”, </a:t>
            </a:r>
            <a:r>
              <a:rPr lang="el-GR" sz="1200" dirty="0" smtClean="0">
                <a:solidFill>
                  <a:schemeClr val="tx1">
                    <a:lumMod val="75000"/>
                    <a:lumOff val="25000"/>
                  </a:schemeClr>
                </a:solidFill>
                <a:latin typeface="+mn-lt"/>
              </a:rPr>
              <a:t>από</a:t>
            </a:r>
            <a:r>
              <a:rPr lang="en-US" sz="1200" dirty="0" smtClean="0">
                <a:solidFill>
                  <a:schemeClr val="tx1">
                    <a:lumMod val="75000"/>
                    <a:lumOff val="25000"/>
                  </a:schemeClr>
                </a:solidFill>
                <a:latin typeface="+mn-lt"/>
              </a:rPr>
              <a:t> </a:t>
            </a:r>
            <a:r>
              <a:rPr lang="en-US" sz="1200" dirty="0">
                <a:latin typeface="+mn-lt"/>
                <a:hlinkClick r:id="rId4" tooltip="User:Dhatfield"/>
              </a:rPr>
              <a:t>Dhatfield</a:t>
            </a:r>
            <a:r>
              <a:rPr lang="el-GR" sz="1200" dirty="0" smtClean="0">
                <a:latin typeface="+mn-lt"/>
              </a:rPr>
              <a:t> </a:t>
            </a:r>
            <a:r>
              <a:rPr lang="el-GR" sz="1200" dirty="0" smtClean="0">
                <a:solidFill>
                  <a:schemeClr val="tx1">
                    <a:lumMod val="75000"/>
                    <a:lumOff val="25000"/>
                  </a:schemeClr>
                </a:solidFill>
                <a:latin typeface="+mn-lt"/>
              </a:rPr>
              <a:t>, διαθέσιμο με άδεια </a:t>
            </a:r>
            <a:r>
              <a:rPr lang="en-US" sz="1200" dirty="0">
                <a:latin typeface="+mn-lt"/>
                <a:hlinkClick r:id="rId5"/>
              </a:rPr>
              <a:t>CC BY-SA 3.0</a:t>
            </a:r>
            <a:endParaRPr lang="en-US" sz="1200" dirty="0">
              <a:latin typeface="+mn-lt"/>
            </a:endParaRPr>
          </a:p>
        </p:txBody>
      </p:sp>
      <p:sp>
        <p:nvSpPr>
          <p:cNvPr id="4" name="Θέση αριθμού διαφάνειας 3"/>
          <p:cNvSpPr>
            <a:spLocks noGrp="1"/>
          </p:cNvSpPr>
          <p:nvPr>
            <p:ph type="sldNum" sz="quarter" idx="12"/>
          </p:nvPr>
        </p:nvSpPr>
        <p:spPr>
          <a:xfrm>
            <a:off x="6987070" y="6393087"/>
            <a:ext cx="2133600" cy="365125"/>
          </a:xfrm>
        </p:spPr>
        <p:txBody>
          <a:bodyPr/>
          <a:lstStyle/>
          <a:p>
            <a:pPr>
              <a:defRPr/>
            </a:pPr>
            <a:fld id="{7E55E3B3-0445-4CFC-BED8-763D4409E61F}" type="slidenum">
              <a:rPr lang="el-GR" smtClean="0"/>
              <a:pPr>
                <a:defRPr/>
              </a:pPr>
              <a:t>49</a:t>
            </a:fld>
            <a:endParaRPr lang="el-GR" dirty="0"/>
          </a:p>
        </p:txBody>
      </p:sp>
    </p:spTree>
    <p:extLst>
      <p:ext uri="{BB962C8B-B14F-4D97-AF65-F5344CB8AC3E}">
        <p14:creationId xmlns:p14="http://schemas.microsoft.com/office/powerpoint/2010/main" val="19110024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Κυτταροπλασματική μεμβράνη </a:t>
            </a:r>
            <a:r>
              <a:rPr lang="el-GR" sz="3000" b="0" dirty="0" smtClean="0"/>
              <a:t>3/6</a:t>
            </a:r>
            <a:endParaRPr lang="el-GR" dirty="0"/>
          </a:p>
        </p:txBody>
      </p:sp>
      <p:sp>
        <p:nvSpPr>
          <p:cNvPr id="3" name="Θέση περιεχομένου 2"/>
          <p:cNvSpPr>
            <a:spLocks noGrp="1"/>
          </p:cNvSpPr>
          <p:nvPr>
            <p:ph idx="1"/>
          </p:nvPr>
        </p:nvSpPr>
        <p:spPr/>
        <p:txBody>
          <a:bodyPr>
            <a:noAutofit/>
          </a:bodyPr>
          <a:lstStyle/>
          <a:p>
            <a:pPr>
              <a:lnSpc>
                <a:spcPct val="130000"/>
              </a:lnSpc>
            </a:pPr>
            <a:r>
              <a:rPr lang="el-GR" dirty="0"/>
              <a:t>Η διπλοστιβάδα είναι </a:t>
            </a:r>
            <a:r>
              <a:rPr lang="el-GR" b="1" dirty="0"/>
              <a:t>ρευστή</a:t>
            </a:r>
            <a:r>
              <a:rPr lang="el-GR" dirty="0"/>
              <a:t>, που εξαρτάται από τη λιπιδική σύσταση και τη θερμοκρασία. Οι πρωτεΐνες, εάν δεν σταθεροποιούνται με συγκεκριμένους μηχανισμούς, τότε "κολυμπούν" μέσα στη λιπιδική διπλοστιβάδα. Για το λόγο αυτό η μεμβράνη θεωρείται ως "υγρό μωσαϊκό</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50</a:t>
            </a:fld>
            <a:endParaRPr lang="el-GR" dirty="0"/>
          </a:p>
        </p:txBody>
      </p:sp>
    </p:spTree>
    <p:extLst>
      <p:ext uri="{BB962C8B-B14F-4D97-AF65-F5344CB8AC3E}">
        <p14:creationId xmlns:p14="http://schemas.microsoft.com/office/powerpoint/2010/main" val="1319783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Κυτταροπλασματική μεμβράνη </a:t>
            </a:r>
            <a:r>
              <a:rPr lang="el-GR" sz="3000" b="0" dirty="0" smtClean="0"/>
              <a:t>4/6</a:t>
            </a:r>
            <a:endParaRPr lang="el-GR" dirty="0"/>
          </a:p>
        </p:txBody>
      </p:sp>
      <p:sp>
        <p:nvSpPr>
          <p:cNvPr id="3" name="Θέση περιεχομένου 2"/>
          <p:cNvSpPr>
            <a:spLocks noGrp="1"/>
          </p:cNvSpPr>
          <p:nvPr>
            <p:ph idx="1"/>
          </p:nvPr>
        </p:nvSpPr>
        <p:spPr/>
        <p:txBody>
          <a:bodyPr>
            <a:noAutofit/>
          </a:bodyPr>
          <a:lstStyle/>
          <a:p>
            <a:r>
              <a:rPr lang="el-GR" dirty="0" smtClean="0"/>
              <a:t>Οι </a:t>
            </a:r>
            <a:r>
              <a:rPr lang="el-GR" dirty="0"/>
              <a:t>λειτουργίες των μεμβρανών σχετίζονται με:</a:t>
            </a:r>
          </a:p>
          <a:p>
            <a:pPr marL="857250" lvl="1" indent="-457200">
              <a:buFont typeface="+mj-lt"/>
              <a:buAutoNum type="arabicPeriod"/>
            </a:pPr>
            <a:r>
              <a:rPr lang="el-GR" dirty="0" smtClean="0"/>
              <a:t>Οριοθέτηση </a:t>
            </a:r>
            <a:r>
              <a:rPr lang="el-GR" dirty="0"/>
              <a:t>και μόνωση των </a:t>
            </a:r>
            <a:r>
              <a:rPr lang="el-GR" dirty="0" smtClean="0"/>
              <a:t>κυττάρων-οργανιδίων</a:t>
            </a:r>
            <a:r>
              <a:rPr lang="el-GR" dirty="0"/>
              <a:t>.</a:t>
            </a:r>
          </a:p>
          <a:p>
            <a:pPr marL="857250" lvl="1" indent="-457200">
              <a:buFont typeface="+mj-lt"/>
              <a:buAutoNum type="arabicPeriod"/>
            </a:pPr>
            <a:r>
              <a:rPr lang="el-GR" dirty="0" smtClean="0"/>
              <a:t>Ελεγχόμενη </a:t>
            </a:r>
            <a:r>
              <a:rPr lang="el-GR" dirty="0"/>
              <a:t>μεταφορά ουσιών (ομοιόσταση).</a:t>
            </a:r>
          </a:p>
          <a:p>
            <a:pPr marL="857250" lvl="1" indent="-457200">
              <a:buFont typeface="+mj-lt"/>
              <a:buAutoNum type="arabicPeriod"/>
            </a:pPr>
            <a:r>
              <a:rPr lang="el-GR" dirty="0" smtClean="0"/>
              <a:t>Παραλαβή </a:t>
            </a:r>
            <a:r>
              <a:rPr lang="el-GR" dirty="0"/>
              <a:t>εξωτερικών μηνυμάτων.</a:t>
            </a:r>
          </a:p>
          <a:p>
            <a:pPr marL="857250" lvl="1" indent="-457200">
              <a:buFont typeface="+mj-lt"/>
              <a:buAutoNum type="arabicPeriod"/>
            </a:pPr>
            <a:r>
              <a:rPr lang="el-GR" dirty="0" smtClean="0"/>
              <a:t>Ενζυμική </a:t>
            </a:r>
            <a:r>
              <a:rPr lang="el-GR" dirty="0"/>
              <a:t>κατάλυση.</a:t>
            </a:r>
          </a:p>
          <a:p>
            <a:pPr marL="857250" lvl="1" indent="-457200">
              <a:buFont typeface="+mj-lt"/>
              <a:buAutoNum type="arabicPeriod"/>
            </a:pPr>
            <a:r>
              <a:rPr lang="el-GR" dirty="0" smtClean="0"/>
              <a:t>Σύζευξη </a:t>
            </a:r>
            <a:r>
              <a:rPr lang="el-GR" dirty="0"/>
              <a:t>και αλληλεπίδραση με εξωτερικές 	ουσίες και κύτταρα για το σχηματισμό </a:t>
            </a:r>
            <a:r>
              <a:rPr lang="el-GR" dirty="0" smtClean="0"/>
              <a:t>ιστών</a:t>
            </a:r>
            <a:r>
              <a:rPr lang="el-GR" dirty="0"/>
              <a:t>.</a:t>
            </a:r>
          </a:p>
          <a:p>
            <a:pPr marL="857250" lvl="1" indent="-457200">
              <a:buFont typeface="+mj-lt"/>
              <a:buAutoNum type="arabicPeriod"/>
            </a:pPr>
            <a:r>
              <a:rPr lang="el-GR" dirty="0" smtClean="0"/>
              <a:t>Αγκυροβόληση </a:t>
            </a:r>
            <a:r>
              <a:rPr lang="el-GR" dirty="0"/>
              <a:t>του κυτταροσκελετού</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51</a:t>
            </a:fld>
            <a:endParaRPr lang="el-GR" dirty="0"/>
          </a:p>
        </p:txBody>
      </p:sp>
    </p:spTree>
    <p:extLst>
      <p:ext uri="{BB962C8B-B14F-4D97-AF65-F5344CB8AC3E}">
        <p14:creationId xmlns:p14="http://schemas.microsoft.com/office/powerpoint/2010/main" val="27773785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Κυτταροπλασματική μεμβράνη </a:t>
            </a:r>
            <a:r>
              <a:rPr lang="el-GR" sz="3000" b="0" dirty="0" smtClean="0"/>
              <a:t>5/6</a:t>
            </a:r>
            <a:endParaRPr lang="el-GR" dirty="0"/>
          </a:p>
        </p:txBody>
      </p:sp>
      <p:sp>
        <p:nvSpPr>
          <p:cNvPr id="3" name="Θέση περιεχομένου 2"/>
          <p:cNvSpPr>
            <a:spLocks noGrp="1"/>
          </p:cNvSpPr>
          <p:nvPr>
            <p:ph idx="1"/>
          </p:nvPr>
        </p:nvSpPr>
        <p:spPr/>
        <p:txBody>
          <a:bodyPr>
            <a:noAutofit/>
          </a:bodyPr>
          <a:lstStyle/>
          <a:p>
            <a:pPr>
              <a:lnSpc>
                <a:spcPct val="130000"/>
              </a:lnSpc>
            </a:pPr>
            <a:r>
              <a:rPr lang="el-GR" dirty="0" smtClean="0"/>
              <a:t>Η </a:t>
            </a:r>
            <a:r>
              <a:rPr lang="el-GR" dirty="0"/>
              <a:t>διαπερατότητα ουσιών διά μέσου των μεμβρανών επιτυγχάνεται, είτε με </a:t>
            </a:r>
            <a:r>
              <a:rPr lang="el-GR" b="1" dirty="0"/>
              <a:t>παθητική μεταφορά </a:t>
            </a:r>
            <a:r>
              <a:rPr lang="el-GR" dirty="0"/>
              <a:t>(διάχυση), που γίνεται μόνο προς την κατεύθυνση της μικρότερης συγκέντρωσης (ηλεκτροχημική βαθμίδωση), είτε με την </a:t>
            </a:r>
            <a:r>
              <a:rPr lang="el-GR" b="1" dirty="0"/>
              <a:t>ενερ­γητική μεταφορά</a:t>
            </a:r>
            <a:r>
              <a:rPr lang="el-GR" dirty="0"/>
              <a:t>, που μπορεί να γίνει και προς την αντίθετη κατεύθυνση, με παροχή ενέργειας από το ΑΤΡ ή το φως</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52</a:t>
            </a:fld>
            <a:endParaRPr lang="el-GR" dirty="0"/>
          </a:p>
        </p:txBody>
      </p:sp>
    </p:spTree>
    <p:extLst>
      <p:ext uri="{BB962C8B-B14F-4D97-AF65-F5344CB8AC3E}">
        <p14:creationId xmlns:p14="http://schemas.microsoft.com/office/powerpoint/2010/main" val="36451654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Κυτταροπλασματική μεμβράνη </a:t>
            </a:r>
            <a:r>
              <a:rPr lang="el-GR" sz="3000" b="0" dirty="0" smtClean="0"/>
              <a:t>6/6</a:t>
            </a:r>
            <a:endParaRPr lang="el-GR" dirty="0"/>
          </a:p>
        </p:txBody>
      </p:sp>
      <p:sp>
        <p:nvSpPr>
          <p:cNvPr id="3" name="Θέση περιεχομένου 2"/>
          <p:cNvSpPr>
            <a:spLocks noGrp="1"/>
          </p:cNvSpPr>
          <p:nvPr>
            <p:ph idx="1"/>
          </p:nvPr>
        </p:nvSpPr>
        <p:spPr>
          <a:xfrm>
            <a:off x="611560" y="1196752"/>
            <a:ext cx="8280920" cy="5040560"/>
          </a:xfrm>
        </p:spPr>
        <p:txBody>
          <a:bodyPr>
            <a:normAutofit/>
          </a:bodyPr>
          <a:lstStyle/>
          <a:p>
            <a:pPr>
              <a:spcAft>
                <a:spcPts val="1200"/>
              </a:spcAft>
            </a:pPr>
            <a:r>
              <a:rPr lang="el-GR" dirty="0"/>
              <a:t>Συμπερασματικά οι μεταβολικές διεργασίες που επιτελούνται στο </a:t>
            </a:r>
            <a:r>
              <a:rPr lang="el-GR" b="1" dirty="0"/>
              <a:t>κυττόπλασμα </a:t>
            </a:r>
            <a:r>
              <a:rPr lang="el-GR" dirty="0"/>
              <a:t>(το σύνολο του κυττάρου εκτός πυρήνα-μιτοχονδρίων) είναι συνοπτικά οι παρακάτω</a:t>
            </a:r>
            <a:r>
              <a:rPr lang="el-GR" dirty="0" smtClean="0"/>
              <a:t>:</a:t>
            </a:r>
            <a:endParaRPr lang="el-GR" dirty="0"/>
          </a:p>
          <a:p>
            <a:r>
              <a:rPr lang="el-GR" dirty="0" smtClean="0"/>
              <a:t>Γλυκόλυση</a:t>
            </a:r>
            <a:r>
              <a:rPr lang="en-US" dirty="0" smtClean="0"/>
              <a:t>.</a:t>
            </a:r>
            <a:endParaRPr lang="el-GR" dirty="0"/>
          </a:p>
          <a:p>
            <a:r>
              <a:rPr lang="el-GR" dirty="0" smtClean="0"/>
              <a:t>Γλυκονεογένεση</a:t>
            </a:r>
            <a:r>
              <a:rPr lang="en-US" dirty="0" smtClean="0"/>
              <a:t>.</a:t>
            </a:r>
            <a:endParaRPr lang="el-GR" dirty="0"/>
          </a:p>
          <a:p>
            <a:r>
              <a:rPr lang="el-GR" dirty="0" smtClean="0"/>
              <a:t>Ενεργοποίηση αμινοξέων</a:t>
            </a:r>
          </a:p>
          <a:p>
            <a:pPr marL="355600" indent="0">
              <a:spcBef>
                <a:spcPts val="0"/>
              </a:spcBef>
              <a:buNone/>
            </a:pPr>
            <a:r>
              <a:rPr lang="el-GR" dirty="0" smtClean="0"/>
              <a:t>(πρωτεϊνοσύνθεση)</a:t>
            </a:r>
            <a:r>
              <a:rPr lang="en-US" dirty="0" smtClean="0"/>
              <a:t>.</a:t>
            </a:r>
            <a:endParaRPr lang="el-GR" dirty="0"/>
          </a:p>
          <a:p>
            <a:r>
              <a:rPr lang="el-GR" dirty="0" smtClean="0"/>
              <a:t>Κύκλος φωσφοπεντοζών</a:t>
            </a:r>
            <a:r>
              <a:rPr lang="en-US" dirty="0" smtClean="0"/>
              <a:t>.</a:t>
            </a:r>
            <a:endParaRPr lang="el-GR" dirty="0"/>
          </a:p>
        </p:txBody>
      </p:sp>
      <p:sp>
        <p:nvSpPr>
          <p:cNvPr id="6" name="Ορθογώνιο 5"/>
          <p:cNvSpPr/>
          <p:nvPr/>
        </p:nvSpPr>
        <p:spPr>
          <a:xfrm>
            <a:off x="4546304" y="2635458"/>
            <a:ext cx="4572000" cy="2739211"/>
          </a:xfrm>
          <a:prstGeom prst="rect">
            <a:avLst/>
          </a:prstGeom>
        </p:spPr>
        <p:txBody>
          <a:bodyPr>
            <a:spAutoFit/>
          </a:bodyPr>
          <a:lstStyle/>
          <a:p>
            <a:pPr marL="342900" lvl="0" indent="-342900" fontAlgn="auto">
              <a:lnSpc>
                <a:spcPct val="110000"/>
              </a:lnSpc>
              <a:spcBef>
                <a:spcPts val="1200"/>
              </a:spcBef>
              <a:spcAft>
                <a:spcPts val="0"/>
              </a:spcAft>
              <a:buFont typeface="Arial" pitchFamily="34" charset="0"/>
              <a:buChar char="•"/>
            </a:pPr>
            <a:r>
              <a:rPr lang="el-GR" sz="2400" dirty="0">
                <a:solidFill>
                  <a:prstClr val="black"/>
                </a:solidFill>
                <a:latin typeface="Calibri"/>
              </a:rPr>
              <a:t>Σύνθεση λιπαρών </a:t>
            </a:r>
            <a:r>
              <a:rPr lang="el-GR" sz="2400" dirty="0" smtClean="0">
                <a:solidFill>
                  <a:prstClr val="black"/>
                </a:solidFill>
                <a:latin typeface="Calibri"/>
              </a:rPr>
              <a:t>οξέων</a:t>
            </a:r>
            <a:r>
              <a:rPr lang="en-US" sz="2400" dirty="0" smtClean="0">
                <a:solidFill>
                  <a:prstClr val="black"/>
                </a:solidFill>
                <a:latin typeface="Calibri"/>
              </a:rPr>
              <a:t>.</a:t>
            </a:r>
            <a:endParaRPr lang="el-GR" sz="2400" dirty="0">
              <a:solidFill>
                <a:prstClr val="black"/>
              </a:solidFill>
              <a:latin typeface="Calibri"/>
            </a:endParaRPr>
          </a:p>
          <a:p>
            <a:pPr marL="342900" lvl="0" indent="-342900" fontAlgn="auto">
              <a:lnSpc>
                <a:spcPct val="110000"/>
              </a:lnSpc>
              <a:spcBef>
                <a:spcPts val="1200"/>
              </a:spcBef>
              <a:spcAft>
                <a:spcPts val="0"/>
              </a:spcAft>
              <a:buFont typeface="Arial" pitchFamily="34" charset="0"/>
              <a:buChar char="•"/>
            </a:pPr>
            <a:r>
              <a:rPr lang="el-GR" sz="2400" dirty="0">
                <a:solidFill>
                  <a:prstClr val="black"/>
                </a:solidFill>
                <a:latin typeface="Calibri"/>
              </a:rPr>
              <a:t>Σύνθεση </a:t>
            </a:r>
            <a:r>
              <a:rPr lang="el-GR" sz="2400" dirty="0" smtClean="0">
                <a:solidFill>
                  <a:prstClr val="black"/>
                </a:solidFill>
                <a:latin typeface="Calibri"/>
              </a:rPr>
              <a:t>μονονουκλεοτιδίων</a:t>
            </a:r>
            <a:r>
              <a:rPr lang="en-US" sz="2400" dirty="0" smtClean="0">
                <a:solidFill>
                  <a:prstClr val="black"/>
                </a:solidFill>
                <a:latin typeface="Calibri"/>
              </a:rPr>
              <a:t>.</a:t>
            </a:r>
            <a:endParaRPr lang="el-GR" sz="2400" dirty="0">
              <a:solidFill>
                <a:prstClr val="black"/>
              </a:solidFill>
              <a:latin typeface="Calibri"/>
            </a:endParaRPr>
          </a:p>
          <a:p>
            <a:pPr marL="342900" lvl="0" indent="-342900" fontAlgn="auto">
              <a:lnSpc>
                <a:spcPct val="110000"/>
              </a:lnSpc>
              <a:spcBef>
                <a:spcPts val="1200"/>
              </a:spcBef>
              <a:spcAft>
                <a:spcPts val="0"/>
              </a:spcAft>
              <a:buFont typeface="Arial" pitchFamily="34" charset="0"/>
              <a:buChar char="•"/>
            </a:pPr>
            <a:r>
              <a:rPr lang="el-GR" sz="2400" dirty="0">
                <a:solidFill>
                  <a:prstClr val="black"/>
                </a:solidFill>
                <a:latin typeface="Calibri"/>
              </a:rPr>
              <a:t>Σύνθεση </a:t>
            </a:r>
            <a:r>
              <a:rPr lang="el-GR" sz="2400" dirty="0" smtClean="0">
                <a:solidFill>
                  <a:prstClr val="black"/>
                </a:solidFill>
                <a:latin typeface="Calibri"/>
              </a:rPr>
              <a:t>γλουταθειόνης</a:t>
            </a:r>
            <a:r>
              <a:rPr lang="en-US" sz="2400" dirty="0" smtClean="0">
                <a:solidFill>
                  <a:prstClr val="black"/>
                </a:solidFill>
                <a:latin typeface="Calibri"/>
              </a:rPr>
              <a:t>.</a:t>
            </a:r>
            <a:endParaRPr lang="el-GR" sz="2400" dirty="0">
              <a:solidFill>
                <a:prstClr val="black"/>
              </a:solidFill>
              <a:latin typeface="Calibri"/>
            </a:endParaRPr>
          </a:p>
          <a:p>
            <a:pPr marL="342900" lvl="0" indent="-342900" fontAlgn="auto">
              <a:lnSpc>
                <a:spcPct val="110000"/>
              </a:lnSpc>
              <a:spcBef>
                <a:spcPts val="1200"/>
              </a:spcBef>
              <a:spcAft>
                <a:spcPts val="0"/>
              </a:spcAft>
              <a:buFont typeface="Arial" pitchFamily="34" charset="0"/>
              <a:buChar char="•"/>
            </a:pPr>
            <a:r>
              <a:rPr lang="el-GR" sz="2400" dirty="0">
                <a:solidFill>
                  <a:prstClr val="black"/>
                </a:solidFill>
                <a:latin typeface="Calibri"/>
              </a:rPr>
              <a:t>Καταβολισμός </a:t>
            </a:r>
            <a:r>
              <a:rPr lang="el-GR" sz="2400" dirty="0" smtClean="0">
                <a:solidFill>
                  <a:prstClr val="black"/>
                </a:solidFill>
                <a:latin typeface="Calibri"/>
              </a:rPr>
              <a:t>πυριμιδινών</a:t>
            </a:r>
            <a:r>
              <a:rPr lang="en-US" sz="2400" dirty="0" smtClean="0">
                <a:solidFill>
                  <a:prstClr val="black"/>
                </a:solidFill>
                <a:latin typeface="Calibri"/>
              </a:rPr>
              <a:t>.</a:t>
            </a:r>
            <a:endParaRPr lang="el-GR" sz="2400" dirty="0">
              <a:solidFill>
                <a:prstClr val="black"/>
              </a:solidFill>
              <a:latin typeface="Calibri"/>
            </a:endParaRPr>
          </a:p>
          <a:p>
            <a:pPr marL="342900" lvl="0" indent="-342900" fontAlgn="auto">
              <a:lnSpc>
                <a:spcPct val="110000"/>
              </a:lnSpc>
              <a:spcBef>
                <a:spcPts val="1200"/>
              </a:spcBef>
              <a:spcAft>
                <a:spcPts val="0"/>
              </a:spcAft>
              <a:buFont typeface="Arial" pitchFamily="34" charset="0"/>
              <a:buChar char="•"/>
            </a:pPr>
            <a:r>
              <a:rPr lang="el-GR" sz="2400" dirty="0">
                <a:solidFill>
                  <a:prstClr val="black"/>
                </a:solidFill>
                <a:latin typeface="Calibri"/>
              </a:rPr>
              <a:t>Καταβολισμός </a:t>
            </a:r>
            <a:r>
              <a:rPr lang="el-GR" sz="2400" dirty="0" smtClean="0">
                <a:solidFill>
                  <a:prstClr val="black"/>
                </a:solidFill>
                <a:latin typeface="Calibri"/>
              </a:rPr>
              <a:t>τρυπτοφάνης</a:t>
            </a:r>
            <a:r>
              <a:rPr lang="en-US" sz="2400" dirty="0" smtClean="0">
                <a:solidFill>
                  <a:prstClr val="black"/>
                </a:solidFill>
                <a:latin typeface="Calibri"/>
              </a:rPr>
              <a:t>.</a:t>
            </a:r>
            <a:endParaRPr lang="el-GR" sz="2400" dirty="0">
              <a:solidFill>
                <a:prstClr val="black"/>
              </a:solidFill>
              <a:latin typeface="Calibri"/>
            </a:endParaRPr>
          </a:p>
        </p:txBody>
      </p:sp>
      <p:cxnSp>
        <p:nvCxnSpPr>
          <p:cNvPr id="8" name="Ευθεία γραμμή σύνδεσης 7"/>
          <p:cNvCxnSpPr/>
          <p:nvPr/>
        </p:nvCxnSpPr>
        <p:spPr>
          <a:xfrm>
            <a:off x="4466847" y="2780928"/>
            <a:ext cx="0" cy="2448272"/>
          </a:xfrm>
          <a:prstGeom prst="line">
            <a:avLst/>
          </a:prstGeom>
          <a:ln w="317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53</a:t>
            </a:fld>
            <a:endParaRPr lang="el-GR" dirty="0"/>
          </a:p>
        </p:txBody>
      </p:sp>
    </p:spTree>
    <p:extLst>
      <p:ext uri="{BB962C8B-B14F-4D97-AF65-F5344CB8AC3E}">
        <p14:creationId xmlns:p14="http://schemas.microsoft.com/office/powerpoint/2010/main" val="39972300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Τίτλος 1"/>
          <p:cNvSpPr>
            <a:spLocks noGrp="1"/>
          </p:cNvSpPr>
          <p:nvPr>
            <p:ph type="title"/>
          </p:nvPr>
        </p:nvSpPr>
        <p:spPr/>
        <p:txBody>
          <a:bodyPr/>
          <a:lstStyle/>
          <a:p>
            <a:pPr eaLnBrk="1" hangingPunct="1"/>
            <a:r>
              <a:rPr lang="el-GR" altLang="el-GR" dirty="0" smtClean="0"/>
              <a:t>Ηλεκτρόνιο </a:t>
            </a:r>
          </a:p>
        </p:txBody>
      </p:sp>
      <p:pic>
        <p:nvPicPr>
          <p:cNvPr id="1029" name="Picture 6" descr="C:\Users\fkaram2\Desktop\Photo-Video-Film2-icon.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27078" y="5793923"/>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8"/>
          <p:cNvSpPr/>
          <p:nvPr/>
        </p:nvSpPr>
        <p:spPr>
          <a:xfrm>
            <a:off x="3479503" y="5805488"/>
            <a:ext cx="3529012" cy="460375"/>
          </a:xfrm>
          <a:prstGeom prst="rect">
            <a:avLst/>
          </a:prstGeom>
        </p:spPr>
        <p:txBody>
          <a:bodyPr>
            <a:spAutoFit/>
          </a:bodyPr>
          <a:lstStyle/>
          <a:p>
            <a:pPr algn="ctr">
              <a:defRPr/>
            </a:pPr>
            <a:r>
              <a:rPr lang="en-US" sz="1200" dirty="0">
                <a:solidFill>
                  <a:prstClr val="black">
                    <a:lumMod val="65000"/>
                    <a:lumOff val="35000"/>
                  </a:prstClr>
                </a:solidFill>
                <a:latin typeface="Calibri"/>
                <a:cs typeface="Arial" charset="0"/>
              </a:rPr>
              <a:t>“</a:t>
            </a:r>
            <a:r>
              <a:rPr lang="en-US" sz="1200" dirty="0">
                <a:solidFill>
                  <a:prstClr val="black"/>
                </a:solidFill>
                <a:latin typeface="Calibri"/>
                <a:cs typeface="Arial" charset="0"/>
                <a:hlinkClick r:id="rId6"/>
              </a:rPr>
              <a:t>Atomic orbitals and periodic table construction</a:t>
            </a:r>
            <a:r>
              <a:rPr lang="en-US" sz="1200" dirty="0">
                <a:solidFill>
                  <a:prstClr val="black">
                    <a:lumMod val="65000"/>
                    <a:lumOff val="35000"/>
                  </a:prstClr>
                </a:solidFill>
                <a:latin typeface="Calibri"/>
                <a:cs typeface="Arial" charset="0"/>
              </a:rPr>
              <a:t>”,</a:t>
            </a:r>
            <a:r>
              <a:rPr lang="el-GR" sz="1200" dirty="0">
                <a:solidFill>
                  <a:prstClr val="black">
                    <a:lumMod val="65000"/>
                    <a:lumOff val="35000"/>
                  </a:prstClr>
                </a:solidFill>
                <a:latin typeface="Calibri"/>
                <a:cs typeface="Arial" charset="0"/>
              </a:rPr>
              <a:t> </a:t>
            </a:r>
            <a:r>
              <a:rPr lang="el-GR" sz="1200" dirty="0" smtClean="0">
                <a:solidFill>
                  <a:prstClr val="black">
                    <a:lumMod val="65000"/>
                    <a:lumOff val="35000"/>
                  </a:prstClr>
                </a:solidFill>
                <a:latin typeface="Calibri"/>
                <a:cs typeface="Arial" charset="0"/>
              </a:rPr>
              <a:t>από</a:t>
            </a:r>
            <a:r>
              <a:rPr lang="en-US" sz="1200" dirty="0" smtClean="0">
                <a:solidFill>
                  <a:prstClr val="black">
                    <a:lumMod val="65000"/>
                    <a:lumOff val="35000"/>
                  </a:prstClr>
                </a:solidFill>
                <a:latin typeface="Calibri"/>
                <a:cs typeface="Arial" charset="0"/>
              </a:rPr>
              <a:t> </a:t>
            </a:r>
            <a:r>
              <a:rPr lang="en-US" sz="1200" dirty="0">
                <a:solidFill>
                  <a:prstClr val="black"/>
                </a:solidFill>
                <a:latin typeface="Calibri"/>
                <a:cs typeface="Arial" charset="0"/>
              </a:rPr>
              <a:t/>
            </a:r>
            <a:br>
              <a:rPr lang="en-US" sz="1200" dirty="0">
                <a:solidFill>
                  <a:prstClr val="black"/>
                </a:solidFill>
                <a:latin typeface="Calibri"/>
                <a:cs typeface="Arial" charset="0"/>
              </a:rPr>
            </a:br>
            <a:r>
              <a:rPr lang="en-US" sz="1200" dirty="0">
                <a:solidFill>
                  <a:prstClr val="black"/>
                </a:solidFill>
                <a:latin typeface="Calibri"/>
                <a:cs typeface="Arial" charset="0"/>
                <a:hlinkClick r:id="rId7" tooltip="User:Jubobroff"/>
              </a:rPr>
              <a:t>Jubobroff</a:t>
            </a:r>
            <a:r>
              <a:rPr lang="el-GR" sz="1200" dirty="0">
                <a:solidFill>
                  <a:prstClr val="black"/>
                </a:solidFill>
                <a:latin typeface="Calibri"/>
                <a:cs typeface="Arial" charset="0"/>
              </a:rPr>
              <a:t> </a:t>
            </a:r>
            <a:r>
              <a:rPr lang="en-US" sz="1200" dirty="0">
                <a:solidFill>
                  <a:prstClr val="black">
                    <a:lumMod val="65000"/>
                    <a:lumOff val="35000"/>
                  </a:prstClr>
                </a:solidFill>
                <a:latin typeface="Calibri"/>
                <a:cs typeface="Arial" charset="0"/>
              </a:rPr>
              <a:t>available  under </a:t>
            </a:r>
            <a:r>
              <a:rPr lang="en-US" sz="1200" dirty="0">
                <a:solidFill>
                  <a:prstClr val="black"/>
                </a:solidFill>
                <a:latin typeface="Calibri"/>
                <a:cs typeface="Arial" charset="0"/>
                <a:hlinkClick r:id="rId8"/>
              </a:rPr>
              <a:t>CC BY-SA 3.0</a:t>
            </a:r>
            <a:endParaRPr lang="en-US" sz="1200" dirty="0">
              <a:solidFill>
                <a:prstClr val="black"/>
              </a:solidFill>
              <a:latin typeface="Calibri"/>
              <a:cs typeface="Arial" charset="0"/>
            </a:endParaRPr>
          </a:p>
        </p:txBody>
      </p:sp>
      <p:sp>
        <p:nvSpPr>
          <p:cNvPr id="4" name="Θέση αριθμού διαφάνειας 3"/>
          <p:cNvSpPr>
            <a:spLocks noGrp="1"/>
          </p:cNvSpPr>
          <p:nvPr>
            <p:ph type="sldNum" sz="quarter" idx="12"/>
          </p:nvPr>
        </p:nvSpPr>
        <p:spPr>
          <a:xfrm>
            <a:off x="6551613" y="6308725"/>
            <a:ext cx="2133600" cy="365125"/>
          </a:xfrm>
        </p:spPr>
        <p:txBody>
          <a:bodyPr/>
          <a:lstStyle/>
          <a:p>
            <a:pPr>
              <a:defRPr/>
            </a:pPr>
            <a:fld id="{7FB9D557-162C-461D-8733-5D5EF68027F6}" type="slidenum">
              <a:rPr lang="el-GR" smtClean="0">
                <a:solidFill>
                  <a:prstClr val="black"/>
                </a:solidFill>
              </a:rPr>
              <a:pPr>
                <a:defRPr/>
              </a:pPr>
              <a:t>54</a:t>
            </a:fld>
            <a:endParaRPr lang="el-GR" dirty="0">
              <a:solidFill>
                <a:prstClr val="black"/>
              </a:solidFill>
            </a:endParaRPr>
          </a:p>
        </p:txBody>
      </p:sp>
    </p:spTree>
    <p:controls>
      <mc:AlternateContent xmlns:mc="http://schemas.openxmlformats.org/markup-compatibility/2006">
        <mc:Choice xmlns:v="urn:schemas-microsoft-com:vml" Requires="v">
          <p:control spid="9221" name="ShockwaveFlash1" r:id="rId2" imgW="4501190" imgH="3096877"/>
        </mc:Choice>
        <mc:Fallback>
          <p:control name="ShockwaveFlash1" r:id="rId2" imgW="4501190" imgH="3096877">
            <p:pic>
              <p:nvPicPr>
                <p:cNvPr id="0" name="ShockwaveFlash1"/>
                <p:cNvPicPr preferRelativeResize="0">
                  <a:picLocks noChangeArrowheads="1" noChangeShapeType="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1258888" y="1052513"/>
                  <a:ext cx="7129462" cy="47529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3864155686"/>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33222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20408135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Γεώργιος Καρίκας 2014. Γεώργιος Καρίκας. «Βιοχημεία</a:t>
            </a:r>
            <a:r>
              <a:rPr lang="en-US" sz="2000" dirty="0" smtClean="0"/>
              <a:t> (</a:t>
            </a:r>
            <a:r>
              <a:rPr lang="el-GR" sz="2000" dirty="0" smtClean="0"/>
              <a:t>Θ). Ενότητα 1</a:t>
            </a:r>
            <a:r>
              <a:rPr lang="en-US" sz="2000" dirty="0" smtClean="0"/>
              <a:t>:</a:t>
            </a:r>
            <a:r>
              <a:rPr lang="el-GR" sz="2000" dirty="0" smtClean="0"/>
              <a:t> Εισαγωγή».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35777789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a:t>
            </a:r>
            <a:r>
              <a:rPr lang="el-GR" dirty="0" smtClean="0">
                <a:latin typeface="+mn-lt"/>
              </a:rPr>
              <a:t>creativecommons.org/licenses/</a:t>
            </a:r>
            <a:r>
              <a:rPr lang="en-US" smtClean="0">
                <a:latin typeface="+mn-lt"/>
              </a:rPr>
              <a:t>by</a:t>
            </a:r>
            <a:r>
              <a:rPr lang="el-GR" smtClean="0">
                <a:latin typeface="+mn-lt"/>
              </a:rPr>
              <a:t>-nc-sa/4.0</a:t>
            </a:r>
            <a:r>
              <a:rPr lang="el-GR" dirty="0">
                <a:latin typeface="+mn-lt"/>
              </a:rPr>
              <a:t>/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1638832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Περιεχόμενα μαθήματος</a:t>
            </a:r>
            <a:endParaRPr lang="el-GR" dirty="0"/>
          </a:p>
        </p:txBody>
      </p:sp>
      <p:sp>
        <p:nvSpPr>
          <p:cNvPr id="3" name="Θέση περιεχομένου 2"/>
          <p:cNvSpPr>
            <a:spLocks noGrp="1"/>
          </p:cNvSpPr>
          <p:nvPr>
            <p:ph idx="1"/>
          </p:nvPr>
        </p:nvSpPr>
        <p:spPr/>
        <p:txBody>
          <a:bodyPr>
            <a:normAutofit fontScale="92500"/>
          </a:bodyPr>
          <a:lstStyle/>
          <a:p>
            <a:pPr marL="0" indent="0">
              <a:buNone/>
            </a:pPr>
            <a:r>
              <a:rPr lang="el-GR" dirty="0" smtClean="0"/>
              <a:t>Η </a:t>
            </a:r>
            <a:r>
              <a:rPr lang="el-GR" dirty="0"/>
              <a:t>διάταξη της ύλης περιλαμβάνει τις παρακάτω θεματικές ενότητες:</a:t>
            </a:r>
          </a:p>
          <a:p>
            <a:r>
              <a:rPr lang="el-GR" b="1" dirty="0" smtClean="0"/>
              <a:t>Στατική </a:t>
            </a:r>
            <a:r>
              <a:rPr lang="el-GR" b="1" dirty="0"/>
              <a:t>Βιοχημεία, </a:t>
            </a:r>
            <a:r>
              <a:rPr lang="el-GR" dirty="0"/>
              <a:t>που εκτός μιας εισαγωγής με θεμελιώδεις γνώσεις και ορισμούς από τη βασική χημεία και βιολογία, εστιάζει στη βιοχημεία του ύδατος και του χημικού υποστρώματος της ζωής (αμινοξέα, </a:t>
            </a:r>
            <a:r>
              <a:rPr lang="el-GR" dirty="0" smtClean="0"/>
              <a:t>πρωτεΐνες, </a:t>
            </a:r>
            <a:r>
              <a:rPr lang="el-GR" dirty="0"/>
              <a:t>σάκχαρα, λιπίδια, βιταμίνες, ορμόνες), με όρους κλασικής χημείας </a:t>
            </a:r>
          </a:p>
          <a:p>
            <a:r>
              <a:rPr lang="el-GR" b="1" dirty="0" smtClean="0"/>
              <a:t>Δυναμική </a:t>
            </a:r>
            <a:r>
              <a:rPr lang="el-GR" b="1" dirty="0"/>
              <a:t>Βιοχημεία, </a:t>
            </a:r>
            <a:r>
              <a:rPr lang="el-GR" dirty="0"/>
              <a:t>που αναδεικνύει πολύ συνοπτικά, τις βασικές μεταβολικές πορείες και το ρόλο του χημικού υποστρώματος στις λειτουργίες του οργανισμού, με όρους κλινικής χημείας.</a:t>
            </a:r>
          </a:p>
          <a:p>
            <a:r>
              <a:rPr lang="el-GR" b="1" dirty="0" smtClean="0"/>
              <a:t>Πρακτική </a:t>
            </a:r>
            <a:r>
              <a:rPr lang="el-GR" b="1" dirty="0"/>
              <a:t>Βιοχημεία, </a:t>
            </a:r>
            <a:r>
              <a:rPr lang="el-GR" dirty="0"/>
              <a:t>που περιλαμβάνει, εργαστηριακές μεθόδους, υπολογιστικές ασκήσεις, περιγραφή σύγχρονων τεχνικών ενόργανης ανάλυσης και πρωτόκολλα εργαστηριακών ασκήσεων</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a:t>
            </a:fld>
            <a:endParaRPr lang="el-GR" dirty="0"/>
          </a:p>
        </p:txBody>
      </p:sp>
    </p:spTree>
    <p:extLst>
      <p:ext uri="{BB962C8B-B14F-4D97-AF65-F5344CB8AC3E}">
        <p14:creationId xmlns:p14="http://schemas.microsoft.com/office/powerpoint/2010/main" val="39150178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59</a:t>
            </a:fld>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2052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marL="0" indent="0">
              <a:buNone/>
            </a:pPr>
            <a:r>
              <a:rPr lang="el-GR" sz="2400" dirty="0" smtClean="0"/>
              <a:t>μαζί </a:t>
            </a:r>
            <a:r>
              <a:rPr lang="el-GR" sz="2400" dirty="0"/>
              <a:t>με τους συνοδευόμενους υπερσυνδέσμους.</a:t>
            </a:r>
          </a:p>
          <a:p>
            <a:endParaRPr lang="el-GR" sz="2000" dirty="0"/>
          </a:p>
        </p:txBody>
      </p:sp>
    </p:spTree>
    <p:extLst>
      <p:ext uri="{BB962C8B-B14F-4D97-AF65-F5344CB8AC3E}">
        <p14:creationId xmlns:p14="http://schemas.microsoft.com/office/powerpoint/2010/main" val="418266559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Αθήνας</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9500135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Θεμελιώδεις έννοιες και ορισμοί </a:t>
            </a:r>
            <a:r>
              <a:rPr lang="el-GR" sz="3000" b="0" dirty="0" smtClean="0"/>
              <a:t>1/7</a:t>
            </a:r>
            <a:endParaRPr lang="el-GR" sz="3000" b="0" dirty="0"/>
          </a:p>
        </p:txBody>
      </p:sp>
      <p:sp>
        <p:nvSpPr>
          <p:cNvPr id="3" name="Θέση περιεχομένου 2"/>
          <p:cNvSpPr>
            <a:spLocks noGrp="1"/>
          </p:cNvSpPr>
          <p:nvPr>
            <p:ph idx="1"/>
          </p:nvPr>
        </p:nvSpPr>
        <p:spPr/>
        <p:txBody>
          <a:bodyPr/>
          <a:lstStyle/>
          <a:p>
            <a:r>
              <a:rPr lang="el-GR" dirty="0"/>
              <a:t>Το κύτταρο συνιστά τη δομική μονάδα όλων των ζώντων οργανισμών.</a:t>
            </a:r>
          </a:p>
          <a:p>
            <a:r>
              <a:rPr lang="el-GR" dirty="0"/>
              <a:t>Η </a:t>
            </a:r>
            <a:r>
              <a:rPr lang="el-GR" b="1" dirty="0"/>
              <a:t>Βιοχημεία</a:t>
            </a:r>
            <a:r>
              <a:rPr lang="el-GR" dirty="0"/>
              <a:t> είναι η επιστήμη που μελετά τα χημικό υπόστρωμα των ζώντων κυττάρων καθώς και τις διεργασίες του. Με άλλα λόγια η βιοχημεία έχει σκοπό τη περιγραφή βιολογικών δομών και λειτουργιών με χημικούς όρους</a:t>
            </a:r>
            <a:r>
              <a:rPr lang="el-GR" dirty="0" smtClean="0"/>
              <a:t>.</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a:t>
            </a:fld>
            <a:endParaRPr lang="el-GR" dirty="0"/>
          </a:p>
        </p:txBody>
      </p:sp>
    </p:spTree>
    <p:extLst>
      <p:ext uri="{BB962C8B-B14F-4D97-AF65-F5344CB8AC3E}">
        <p14:creationId xmlns:p14="http://schemas.microsoft.com/office/powerpoint/2010/main" val="3661596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Θεμελιώδεις έννοιες και ορισμοί </a:t>
            </a:r>
            <a:r>
              <a:rPr lang="el-GR" sz="3000" b="0" dirty="0" smtClean="0"/>
              <a:t>2/7</a:t>
            </a:r>
            <a:endParaRPr lang="el-GR" sz="3000" b="0" dirty="0"/>
          </a:p>
        </p:txBody>
      </p:sp>
      <p:sp>
        <p:nvSpPr>
          <p:cNvPr id="3" name="Θέση περιεχομένου 2"/>
          <p:cNvSpPr>
            <a:spLocks noGrp="1"/>
          </p:cNvSpPr>
          <p:nvPr>
            <p:ph idx="1"/>
          </p:nvPr>
        </p:nvSpPr>
        <p:spPr>
          <a:xfrm>
            <a:off x="611560" y="1196752"/>
            <a:ext cx="8352928" cy="5328592"/>
          </a:xfrm>
        </p:spPr>
        <p:txBody>
          <a:bodyPr>
            <a:normAutofit/>
          </a:bodyPr>
          <a:lstStyle/>
          <a:p>
            <a:r>
              <a:rPr lang="el-GR" sz="2200" dirty="0" smtClean="0"/>
              <a:t>Με βάση τον παραπάνω ορισμό </a:t>
            </a:r>
            <a:r>
              <a:rPr lang="el-GR" sz="2200" dirty="0"/>
              <a:t>η Βιοχημεία περιλαμβάνει σημαντικά κεφάλαια της </a:t>
            </a:r>
            <a:r>
              <a:rPr lang="el-GR" sz="2200" b="1" dirty="0"/>
              <a:t>γενικής</a:t>
            </a:r>
            <a:r>
              <a:rPr lang="el-GR" sz="2200" dirty="0"/>
              <a:t> και </a:t>
            </a:r>
            <a:r>
              <a:rPr lang="el-GR" sz="2200" b="1" dirty="0"/>
              <a:t>οργανικής χημείας</a:t>
            </a:r>
            <a:r>
              <a:rPr lang="el-GR" sz="2200" dirty="0"/>
              <a:t> της  </a:t>
            </a:r>
            <a:r>
              <a:rPr lang="el-GR" sz="2200" b="1" dirty="0"/>
              <a:t>κυτταρικής-μοριακής βιολογίας </a:t>
            </a:r>
            <a:r>
              <a:rPr lang="el-GR" sz="2200" dirty="0"/>
              <a:t>και</a:t>
            </a:r>
            <a:r>
              <a:rPr lang="el-GR" sz="2200" b="1" dirty="0"/>
              <a:t> γενετικής.</a:t>
            </a:r>
            <a:r>
              <a:rPr lang="el-GR" sz="2200" dirty="0"/>
              <a:t> </a:t>
            </a:r>
            <a:r>
              <a:rPr lang="el-GR" sz="2200" dirty="0" smtClean="0"/>
              <a:t>Έτσι </a:t>
            </a:r>
            <a:r>
              <a:rPr lang="el-GR" sz="2200" dirty="0"/>
              <a:t>η γνώση τους είναι απαραίτητη  για μια σειρά </a:t>
            </a:r>
            <a:r>
              <a:rPr lang="el-GR" sz="2200" b="1" dirty="0"/>
              <a:t>βιοεπιστημών</a:t>
            </a:r>
            <a:r>
              <a:rPr lang="el-GR" sz="2200" dirty="0"/>
              <a:t> όπως: </a:t>
            </a:r>
          </a:p>
          <a:p>
            <a:pPr lvl="1"/>
            <a:r>
              <a:rPr lang="el-GR" sz="2200" dirty="0"/>
              <a:t>Τη </a:t>
            </a:r>
            <a:r>
              <a:rPr lang="el-GR" sz="2200" b="1" dirty="0"/>
              <a:t>Φυσιολογία</a:t>
            </a:r>
            <a:r>
              <a:rPr lang="el-GR" sz="2200" dirty="0"/>
              <a:t>, που μελετά τις λειτουργίες του οργανισμού και ουσιαστικά συμπίπτει με το αντικείμενο της Βιοχημείας.</a:t>
            </a:r>
          </a:p>
          <a:p>
            <a:pPr lvl="1"/>
            <a:r>
              <a:rPr lang="el-GR" sz="2200" dirty="0"/>
              <a:t>Τη  </a:t>
            </a:r>
            <a:r>
              <a:rPr lang="el-GR" sz="2200" b="1" dirty="0"/>
              <a:t>Ανοσολογία</a:t>
            </a:r>
            <a:r>
              <a:rPr lang="el-GR" sz="2200" dirty="0"/>
              <a:t>, που χρησιμοποιεί πληθώρα βιοχημικών τεχνικών και αντιστρόφως.</a:t>
            </a:r>
          </a:p>
          <a:p>
            <a:pPr lvl="1"/>
            <a:r>
              <a:rPr lang="el-GR" sz="2200" dirty="0"/>
              <a:t>Τη </a:t>
            </a:r>
            <a:r>
              <a:rPr lang="el-GR" sz="2200" b="1" dirty="0"/>
              <a:t>Φαρμακολογία-Φαρμακευτική</a:t>
            </a:r>
            <a:r>
              <a:rPr lang="el-GR" sz="2200" dirty="0"/>
              <a:t>, που στηρίζονται καθοριστικά  στο γνωστικό οπλοστάσιο της  Βιοχημείας, αφού η δράση και ο μεταβολισμός των φαρμάκων εκδηλώνονται μέσω ενζυμικών αντιδράσεων</a:t>
            </a:r>
            <a:r>
              <a:rPr lang="el-GR"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7</a:t>
            </a:fld>
            <a:endParaRPr lang="el-GR" dirty="0"/>
          </a:p>
        </p:txBody>
      </p:sp>
    </p:spTree>
    <p:extLst>
      <p:ext uri="{BB962C8B-B14F-4D97-AF65-F5344CB8AC3E}">
        <p14:creationId xmlns:p14="http://schemas.microsoft.com/office/powerpoint/2010/main" val="964586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Θεμελιώδεις έννοιες και ορισμοί </a:t>
            </a:r>
            <a:r>
              <a:rPr lang="el-GR" sz="3000" b="0" dirty="0" smtClean="0"/>
              <a:t>3/7</a:t>
            </a:r>
            <a:endParaRPr lang="el-GR" sz="3000" b="0" dirty="0"/>
          </a:p>
        </p:txBody>
      </p:sp>
      <p:sp>
        <p:nvSpPr>
          <p:cNvPr id="3" name="Θέση περιεχομένου 2"/>
          <p:cNvSpPr>
            <a:spLocks noGrp="1"/>
          </p:cNvSpPr>
          <p:nvPr>
            <p:ph idx="1"/>
          </p:nvPr>
        </p:nvSpPr>
        <p:spPr>
          <a:xfrm>
            <a:off x="611560" y="1196752"/>
            <a:ext cx="8352928" cy="5472608"/>
          </a:xfrm>
        </p:spPr>
        <p:txBody>
          <a:bodyPr>
            <a:normAutofit/>
          </a:bodyPr>
          <a:lstStyle/>
          <a:p>
            <a:pPr>
              <a:lnSpc>
                <a:spcPct val="114000"/>
              </a:lnSpc>
            </a:pPr>
            <a:r>
              <a:rPr lang="el-GR" sz="2200" dirty="0"/>
              <a:t>Η Βιοχημεία και η Ιατρική συνδέονται στενά. Η νόσος αντανακλά διαταραχές στην αρμονική ισορροπία των βιοχημικών αντιδράσεων. Η βιοχημική προσέγγιση είναι συχνά θεμελιώδους σημασίας για τη διάγνωση και θεραπεία των ασθενειών.</a:t>
            </a:r>
          </a:p>
          <a:p>
            <a:pPr>
              <a:lnSpc>
                <a:spcPct val="114000"/>
              </a:lnSpc>
            </a:pPr>
            <a:r>
              <a:rPr lang="el-GR" sz="2200" dirty="0"/>
              <a:t>Η αλληλουχία του ανθρώπινου γονιδιώματος, που ολοκληρώθηκε το 2003, μισό αιώνα  μετά  τη περιγραφή της διπλής έλικας του DNA, από τους Watson-Crick, οδήγησαν τις βιοεπιστήμες σε νέα πεδία μεγάλου θεωρητικού </a:t>
            </a:r>
            <a:r>
              <a:rPr lang="el-GR" sz="2200" dirty="0" smtClean="0"/>
              <a:t>και </a:t>
            </a:r>
            <a:r>
              <a:rPr lang="el-GR" sz="2200" dirty="0"/>
              <a:t>πρακτικού ενδιαφέροντος, τα λεγόμενα συνοπτικά -omics, που περιλαμβάνουν μελέτες στη δομή και λειτουργία  των βιομορίων (πρωτεομική, μεταβολομική, διατροφογενετική, φαρμακογενομική κλπ</a:t>
            </a:r>
            <a:r>
              <a:rPr lang="el-GR" sz="2200" dirty="0" smtClean="0"/>
              <a:t>)</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a:t>
            </a:fld>
            <a:endParaRPr lang="el-GR" dirty="0"/>
          </a:p>
        </p:txBody>
      </p:sp>
    </p:spTree>
    <p:extLst>
      <p:ext uri="{BB962C8B-B14F-4D97-AF65-F5344CB8AC3E}">
        <p14:creationId xmlns:p14="http://schemas.microsoft.com/office/powerpoint/2010/main" val="27974360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ags/tag3.xml><?xml version="1.0" encoding="utf-8"?>
<p:tagLst xmlns:a="http://schemas.openxmlformats.org/drawingml/2006/main" xmlns:r="http://schemas.openxmlformats.org/officeDocument/2006/relationships" xmlns:p="http://schemas.openxmlformats.org/presentationml/2006/main">
  <p:tag name="ISPRING_FLASH_SHOW_AFTER" val="0"/>
  <p:tag name="ISPRING_FLASH_START" val="auto"/>
  <p:tag name="ISPRING_FLASH_TYPE" val="swf"/>
</p:tagLst>
</file>

<file path=ppt/theme/theme1.xml><?xml version="1.0" encoding="utf-8"?>
<a:theme xmlns:a="http://schemas.openxmlformats.org/drawingml/2006/main" name="OC_template_updated">
  <a:themeElements>
    <a:clrScheme name="Προσαρμοσμένο 1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Προσαρμοσμένο 1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C_template_updat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675</TotalTime>
  <Words>4188</Words>
  <Application>Microsoft Office PowerPoint</Application>
  <PresentationFormat>Προβολή στην οθόνη (4:3)</PresentationFormat>
  <Paragraphs>397</Paragraphs>
  <Slides>62</Slides>
  <Notes>28</Notes>
  <HiddenSlides>0</HiddenSlides>
  <MMClips>0</MMClips>
  <ScaleCrop>false</ScaleCrop>
  <HeadingPairs>
    <vt:vector size="4" baseType="variant">
      <vt:variant>
        <vt:lpstr>Θέμα</vt:lpstr>
      </vt:variant>
      <vt:variant>
        <vt:i4>3</vt:i4>
      </vt:variant>
      <vt:variant>
        <vt:lpstr>Τίτλοι διαφανειών</vt:lpstr>
      </vt:variant>
      <vt:variant>
        <vt:i4>62</vt:i4>
      </vt:variant>
    </vt:vector>
  </HeadingPairs>
  <TitlesOfParts>
    <vt:vector size="65" baseType="lpstr">
      <vt:lpstr>OC_template_updated</vt:lpstr>
      <vt:lpstr>1_OC_template_updated</vt:lpstr>
      <vt:lpstr>2_OC_template_updated</vt:lpstr>
      <vt:lpstr>Βιοχημεία (Θ) </vt:lpstr>
      <vt:lpstr>Βιοεπιστήμες 1/4 </vt:lpstr>
      <vt:lpstr>Βιοεπιστήμες 2/4 </vt:lpstr>
      <vt:lpstr>Βιοεπιστήμες 3/4 </vt:lpstr>
      <vt:lpstr>Βιοεπιστήμες 4/4 </vt:lpstr>
      <vt:lpstr>Περιεχόμενα μαθήματος</vt:lpstr>
      <vt:lpstr>Θεμελιώδεις έννοιες και ορισμοί 1/7</vt:lpstr>
      <vt:lpstr>Θεμελιώδεις έννοιες και ορισμοί 2/7</vt:lpstr>
      <vt:lpstr>Θεμελιώδεις έννοιες και ορισμοί 3/7</vt:lpstr>
      <vt:lpstr>Θεμελιώδεις έννοιες και ορισμοί 4/7</vt:lpstr>
      <vt:lpstr>Θεμελιώδεις έννοιες και ορισμοί 5/7</vt:lpstr>
      <vt:lpstr>Θεμελιώδεις έννοιες και ορισμοί 6/7</vt:lpstr>
      <vt:lpstr>Θεμελιώδεις έννοιες και ορισμοί 7/7</vt:lpstr>
      <vt:lpstr>Θερμοδυναμικά δεδομένα-Κινητική βιοχημικών αντιδράσεων 1/4</vt:lpstr>
      <vt:lpstr>Θερμοδυναμικά δεδομένα-Κινητική βιοχημικών αντιδράσεων 2/4</vt:lpstr>
      <vt:lpstr>Θερμοδυναμικά δεδομένα-Κινητική βιοχημικών αντιδράσεων 3/4</vt:lpstr>
      <vt:lpstr>Θερμοδυναμικά δεδομένα-Κινητική βιοχημικών αντιδράσεων 4/4</vt:lpstr>
      <vt:lpstr>Εντροπία (S) 1/2</vt:lpstr>
      <vt:lpstr>Εντροπία (S) 2/2</vt:lpstr>
      <vt:lpstr>Ενθαλπία (H) – Ελεύθερη Ενέργεια (ΔG) 1/9</vt:lpstr>
      <vt:lpstr>Ενθαλπία (H) – Ελεύθερη Ενέργεια (ΔG) 2/9</vt:lpstr>
      <vt:lpstr>Ενθαλπία (H) – Ελεύθερη Ενέργεια (ΔG) 3/9</vt:lpstr>
      <vt:lpstr>Ενθαλπία (H) – Ελεύθερη Ενέργεια (ΔG) 4/9</vt:lpstr>
      <vt:lpstr>Ενθαλπία (H) – Ελεύθερη Ενέργεια (ΔG) 5/9</vt:lpstr>
      <vt:lpstr>Ενθαλπία (H) – Ελεύθερη Ενέργεια (ΔG) 6/9</vt:lpstr>
      <vt:lpstr>Ενθαλπία (H) – Ελεύθερη Ενέργεια (ΔG) 7/9</vt:lpstr>
      <vt:lpstr>Ενθαλπία (H) – Ελεύθερη Ενέργεια (ΔG) 8/9</vt:lpstr>
      <vt:lpstr>Ενθαλπία (H) – Ελεύθερη Ενέργεια (ΔG) 9/9</vt:lpstr>
      <vt:lpstr>Ενέργεια ενεργοποίησης ΔG#   Καταλύτες (ένζυμα) 1/4</vt:lpstr>
      <vt:lpstr>Ενέργεια ενεργοποίησης ΔG#   Καταλύτες (ένζυμα) 2/4</vt:lpstr>
      <vt:lpstr>Ενέργεια ενεργοποίησης ΔG#   Καταλύτες (ένζυμα) 3/4</vt:lpstr>
      <vt:lpstr>Ενέργεια ενεργοποίησης ΔG#   Καταλύτες (ένζυμα) 4/4</vt:lpstr>
      <vt:lpstr>Προκαρυωτικά – Ευκαρυωτικά κύτταρα 1/2</vt:lpstr>
      <vt:lpstr>Προκαρυωτικά – Ευκαρυωτικά κύτταρα 2/2</vt:lpstr>
      <vt:lpstr>Προκαρυωτικό κύτταρο</vt:lpstr>
      <vt:lpstr>Ευκαρυωτικό κύτταρο</vt:lpstr>
      <vt:lpstr>Οργανίδια  κυττάρου – Βιοχημικοί δείκτες 1/2</vt:lpstr>
      <vt:lpstr>Οργανίδια  κυττάρου – Βιοχημικοί δείκτες 2/2</vt:lpstr>
      <vt:lpstr>Πυρήνας 1/2</vt:lpstr>
      <vt:lpstr>Πυρήνας 2/2</vt:lpstr>
      <vt:lpstr>Μιτοχόνδριο 1/3</vt:lpstr>
      <vt:lpstr>Μιτοχόνδριο 2/3</vt:lpstr>
      <vt:lpstr>Μιτοχόνδριο 3/3</vt:lpstr>
      <vt:lpstr>Υπεροξεισώματα </vt:lpstr>
      <vt:lpstr>Αδρό  Ενδοπλασματικό Δίκτυο (ΑΕΔ)</vt:lpstr>
      <vt:lpstr>Συσκευή Golgi</vt:lpstr>
      <vt:lpstr>Λυσοσώματα </vt:lpstr>
      <vt:lpstr>Ριβοσώματα </vt:lpstr>
      <vt:lpstr>Κυτταροπλασματική μεμβράνη 1/6</vt:lpstr>
      <vt:lpstr>Κυτταροπλασματική μεμβράνη 2/6</vt:lpstr>
      <vt:lpstr>Κυτταροπλασματική μεμβράνη 3/6</vt:lpstr>
      <vt:lpstr>Κυτταροπλασματική μεμβράνη 4/6</vt:lpstr>
      <vt:lpstr>Κυτταροπλασματική μεμβράνη 5/6</vt:lpstr>
      <vt:lpstr>Κυτταροπλασματική μεμβράνη 6/6</vt:lpstr>
      <vt:lpstr>Ηλεκτρόνιο </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Μαθήματος</dc:title>
  <dc:creator>opencourses@teiath.gr</dc:creator>
  <cp:lastModifiedBy>natasakar new</cp:lastModifiedBy>
  <cp:revision>74</cp:revision>
  <dcterms:created xsi:type="dcterms:W3CDTF">2014-06-06T11:36:09Z</dcterms:created>
  <dcterms:modified xsi:type="dcterms:W3CDTF">2015-03-13T13:58:51Z</dcterms:modified>
</cp:coreProperties>
</file>