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4" r:id="rId3"/>
    <p:sldId id="267" r:id="rId4"/>
    <p:sldId id="273" r:id="rId5"/>
    <p:sldId id="272" r:id="rId6"/>
    <p:sldId id="268" r:id="rId7"/>
    <p:sldId id="271" r:id="rId8"/>
    <p:sldId id="270" r:id="rId9"/>
    <p:sldId id="269" r:id="rId10"/>
    <p:sldId id="275" r:id="rId11"/>
    <p:sldId id="277" r:id="rId12"/>
    <p:sldId id="281" r:id="rId13"/>
    <p:sldId id="282" r:id="rId14"/>
    <p:sldId id="283" r:id="rId15"/>
    <p:sldId id="285" r:id="rId16"/>
    <p:sldId id="280" r:id="rId17"/>
    <p:sldId id="286" r:id="rId18"/>
    <p:sldId id="287" r:id="rId19"/>
    <p:sldId id="288" r:id="rId20"/>
    <p:sldId id="289" r:id="rId21"/>
    <p:sldId id="279" r:id="rId22"/>
    <p:sldId id="278" r:id="rId23"/>
    <p:sldId id="290" r:id="rId24"/>
    <p:sldId id="291" r:id="rId25"/>
    <p:sldId id="292" r:id="rId26"/>
    <p:sldId id="276" r:id="rId27"/>
    <p:sldId id="293" r:id="rId28"/>
    <p:sldId id="294" r:id="rId29"/>
    <p:sldId id="296" r:id="rId30"/>
    <p:sldId id="295" r:id="rId31"/>
    <p:sldId id="297" r:id="rId32"/>
    <p:sldId id="298" r:id="rId33"/>
    <p:sldId id="299" r:id="rId34"/>
    <p:sldId id="300" r:id="rId35"/>
    <p:sldId id="301" r:id="rId36"/>
    <p:sldId id="302" r:id="rId37"/>
    <p:sldId id="257" r:id="rId38"/>
    <p:sldId id="262" r:id="rId39"/>
    <p:sldId id="264" r:id="rId40"/>
    <p:sldId id="265" r:id="rId41"/>
    <p:sldId id="266" r:id="rId42"/>
    <p:sldId id="261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1" d="100"/>
          <a:sy n="71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58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 marL="1166813" indent="-361950"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Φαρμακοκινητική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12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 Απέκκριση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Γεώργιος </a:t>
            </a:r>
            <a:r>
              <a:rPr lang="el-GR" sz="2200" dirty="0" err="1" smtClean="0"/>
              <a:t>Καρίκας</a:t>
            </a:r>
            <a:endParaRPr lang="el-G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Διδάκτωρ </a:t>
            </a:r>
            <a:r>
              <a:rPr lang="el-GR" sz="2200" dirty="0"/>
              <a:t>Πανεπιστημίου Αθηνών, </a:t>
            </a:r>
            <a:r>
              <a:rPr lang="el-GR" sz="2200" dirty="0" err="1"/>
              <a:t>PhD</a:t>
            </a:r>
            <a:r>
              <a:rPr lang="el-GR" sz="2200" dirty="0"/>
              <a:t> </a:t>
            </a:r>
            <a:r>
              <a:rPr lang="el-GR" sz="2200" dirty="0" err="1"/>
              <a:t>Manchester</a:t>
            </a:r>
            <a:r>
              <a:rPr lang="el-GR" sz="2200" dirty="0"/>
              <a:t> </a:t>
            </a:r>
            <a:r>
              <a:rPr lang="el-GR" sz="2200" dirty="0" err="1"/>
              <a:t>University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Καθηγητής Βιοχημείας-Κλινικής Χημείας, 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Χρόνος </a:t>
            </a:r>
            <a:r>
              <a:rPr lang="el-GR" dirty="0" err="1"/>
              <a:t>ημιζωής</a:t>
            </a:r>
            <a:r>
              <a:rPr lang="el-GR" dirty="0"/>
              <a:t> (</a:t>
            </a:r>
            <a:r>
              <a:rPr lang="en-US" dirty="0"/>
              <a:t>t 1/2)</a:t>
            </a:r>
            <a:r>
              <a:rPr lang="el-GR" dirty="0"/>
              <a:t>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Εφαρμογές</a:t>
            </a:r>
            <a:endParaRPr lang="el-GR" dirty="0" smtClean="0"/>
          </a:p>
          <a:p>
            <a:pPr marL="457200" lvl="0" indent="-457200">
              <a:buFont typeface="+mj-lt"/>
              <a:buAutoNum type="arabicPeriod"/>
            </a:pPr>
            <a:r>
              <a:rPr lang="el-GR" dirty="0" smtClean="0"/>
              <a:t>Ο </a:t>
            </a:r>
            <a:r>
              <a:rPr lang="el-GR" dirty="0"/>
              <a:t>χρόνος </a:t>
            </a:r>
            <a:r>
              <a:rPr lang="el-GR" dirty="0" err="1"/>
              <a:t>ημιζωής</a:t>
            </a:r>
            <a:r>
              <a:rPr lang="el-GR" dirty="0"/>
              <a:t>:</a:t>
            </a:r>
          </a:p>
          <a:p>
            <a:pPr marL="900113" indent="-457200">
              <a:buFont typeface="+mj-lt"/>
              <a:buAutoNum type="alphaLcPeriod"/>
            </a:pPr>
            <a:r>
              <a:rPr lang="el-GR" dirty="0" smtClean="0"/>
              <a:t>Αυξάνεται </a:t>
            </a:r>
            <a:r>
              <a:rPr lang="el-GR" dirty="0"/>
              <a:t>όταν αυξάνεται η </a:t>
            </a:r>
            <a:r>
              <a:rPr lang="el-GR" dirty="0" smtClean="0"/>
              <a:t>κάθαρση.</a:t>
            </a:r>
            <a:endParaRPr lang="el-GR" dirty="0"/>
          </a:p>
          <a:p>
            <a:pPr marL="900113" indent="-457200">
              <a:buFont typeface="+mj-lt"/>
              <a:buAutoNum type="alphaLcPeriod"/>
            </a:pPr>
            <a:r>
              <a:rPr lang="el-GR" dirty="0" smtClean="0"/>
              <a:t>Μειώνεται </a:t>
            </a:r>
            <a:r>
              <a:rPr lang="el-GR" dirty="0"/>
              <a:t>όταν αυξάνεται ο όγκος </a:t>
            </a:r>
            <a:r>
              <a:rPr lang="el-GR" dirty="0" smtClean="0"/>
              <a:t>κατανομής.</a:t>
            </a:r>
            <a:endParaRPr lang="el-GR" dirty="0"/>
          </a:p>
          <a:p>
            <a:pPr marL="900113" indent="-457200">
              <a:buFont typeface="+mj-lt"/>
              <a:buAutoNum type="alphaLcPeriod"/>
            </a:pPr>
            <a:r>
              <a:rPr lang="el-GR" b="1" dirty="0" smtClean="0"/>
              <a:t>Μειώνεται </a:t>
            </a:r>
            <a:r>
              <a:rPr lang="el-GR" b="1" dirty="0"/>
              <a:t>όταν αυξάνεται η </a:t>
            </a:r>
            <a:r>
              <a:rPr lang="el-GR" b="1" dirty="0" smtClean="0"/>
              <a:t>κάθαρση.</a:t>
            </a:r>
            <a:endParaRPr lang="el-GR" b="1" dirty="0"/>
          </a:p>
          <a:p>
            <a:pPr marL="900113" indent="-457200">
              <a:buFont typeface="+mj-lt"/>
              <a:buAutoNum type="alphaLcPeriod"/>
            </a:pPr>
            <a:r>
              <a:rPr lang="el-GR" b="1" dirty="0" smtClean="0"/>
              <a:t>Αυξάνεται </a:t>
            </a:r>
            <a:r>
              <a:rPr lang="el-GR" b="1" dirty="0"/>
              <a:t>όταν αυξάνεται ο όγκος </a:t>
            </a:r>
            <a:r>
              <a:rPr lang="el-GR" b="1" dirty="0" smtClean="0"/>
              <a:t>κατανομής.</a:t>
            </a:r>
            <a:endParaRPr lang="el-GR" b="1" dirty="0"/>
          </a:p>
          <a:p>
            <a:pPr marL="900113" indent="-457200">
              <a:buFont typeface="+mj-lt"/>
              <a:buAutoNum type="alphaLcPeriod"/>
            </a:pPr>
            <a:r>
              <a:rPr lang="el-GR" b="1" dirty="0" smtClean="0"/>
              <a:t>Αυξάνεται </a:t>
            </a:r>
            <a:r>
              <a:rPr lang="el-GR" b="1" dirty="0"/>
              <a:t>όταν μειώνεται η σταθερά του ρυθμού </a:t>
            </a:r>
            <a:r>
              <a:rPr lang="el-GR" b="1" dirty="0" smtClean="0"/>
              <a:t>απομάκρυνσης.</a:t>
            </a:r>
            <a:endParaRPr lang="el-GR" b="1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Μετά </a:t>
            </a:r>
            <a:r>
              <a:rPr lang="el-GR" dirty="0"/>
              <a:t>από μια απλή δόση φαρμάκου το οποίο έχει χρόνο </a:t>
            </a:r>
            <a:r>
              <a:rPr lang="el-GR" dirty="0" err="1"/>
              <a:t>ημιζωής</a:t>
            </a:r>
            <a:r>
              <a:rPr lang="el-GR" dirty="0"/>
              <a:t> 12 ώρες, πόσο % του φαρμάκου θα υπάρχει στο σώμα μετά από μία </a:t>
            </a:r>
            <a:r>
              <a:rPr lang="el-GR" dirty="0" smtClean="0"/>
              <a:t>μέρα.</a:t>
            </a:r>
          </a:p>
          <a:p>
            <a:pPr marL="444500" indent="0">
              <a:spcBef>
                <a:spcPts val="300"/>
              </a:spcBef>
              <a:buNone/>
            </a:pPr>
            <a:r>
              <a:rPr lang="el-GR" dirty="0" smtClean="0"/>
              <a:t>87.5</a:t>
            </a:r>
            <a:r>
              <a:rPr lang="el-GR" dirty="0"/>
              <a:t>%, 75%, 50%, </a:t>
            </a:r>
            <a:r>
              <a:rPr lang="el-GR" b="1" dirty="0"/>
              <a:t>25%</a:t>
            </a:r>
            <a:r>
              <a:rPr lang="el-GR" dirty="0"/>
              <a:t>, 12.5%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0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Κινητική Σταθεροποιημένης Κατάστασης </a:t>
            </a:r>
            <a:r>
              <a:rPr lang="el-GR" dirty="0" smtClean="0"/>
              <a:t>Φαρμάκου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160240"/>
          </a:xfrm>
        </p:spPr>
        <p:txBody>
          <a:bodyPr/>
          <a:lstStyle/>
          <a:p>
            <a:r>
              <a:rPr lang="el-GR" b="1" dirty="0"/>
              <a:t>Κινητική Σταθεροποιημένης Κατάστασης Φαρμάκου </a:t>
            </a:r>
            <a:r>
              <a:rPr lang="el-GR" dirty="0"/>
              <a:t>(</a:t>
            </a:r>
            <a:r>
              <a:rPr lang="en-US" dirty="0"/>
              <a:t>steady state concentration</a:t>
            </a:r>
            <a:r>
              <a:rPr lang="el-GR" dirty="0"/>
              <a:t>, </a:t>
            </a:r>
            <a:r>
              <a:rPr lang="en-US" b="1" dirty="0" err="1"/>
              <a:t>Css</a:t>
            </a:r>
            <a:r>
              <a:rPr lang="el-GR" dirty="0"/>
              <a:t>, μετά ταχεία ενδοφλέβια έγχυση). </a:t>
            </a:r>
          </a:p>
          <a:p>
            <a:r>
              <a:rPr lang="el-GR" dirty="0"/>
              <a:t>Στη περίπτωση αυτή η είσοδος του φαρμάκου (απορρόφηση) ισούται με την έξοδό του (απέκκριση) από τον οργανισμό.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3074" name="Picture 2" descr="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58" y="3212976"/>
            <a:ext cx="5538285" cy="32440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Κινητική Σταθεροποιημένης Κατάστασης </a:t>
            </a:r>
            <a:r>
              <a:rPr lang="el-GR" dirty="0" smtClean="0"/>
              <a:t>Φαρμάκου </a:t>
            </a:r>
            <a:r>
              <a:rPr lang="el-GR" sz="3000" b="0" dirty="0" smtClean="0"/>
              <a:t>2/5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dirty="0"/>
              <a:t>Όταν αυξηθεί ο </a:t>
            </a:r>
            <a:r>
              <a:rPr lang="el-GR" b="1" dirty="0"/>
              <a:t>ρυθμός έγχυσης</a:t>
            </a:r>
            <a:r>
              <a:rPr lang="el-GR" dirty="0"/>
              <a:t> (R</a:t>
            </a:r>
            <a:r>
              <a:rPr lang="el-GR" baseline="-25000" dirty="0"/>
              <a:t>0</a:t>
            </a:r>
            <a:r>
              <a:rPr lang="el-GR" dirty="0"/>
              <a:t>) η καμπύλη παίρνει τη μορφή του </a:t>
            </a:r>
            <a:r>
              <a:rPr lang="el-GR" dirty="0" smtClean="0"/>
              <a:t>διαγράμματος.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4098" name="Picture 2" descr="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45" y="2924944"/>
            <a:ext cx="5460711" cy="273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Κινητική Σταθεροποιημένης Κατάστασης </a:t>
            </a:r>
            <a:r>
              <a:rPr lang="el-GR" dirty="0" smtClean="0"/>
              <a:t>Φαρμάκου </a:t>
            </a:r>
            <a:r>
              <a:rPr lang="el-GR" sz="3000" b="0" dirty="0" smtClean="0"/>
              <a:t>3/5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363272" cy="5472608"/>
              </a:xfrm>
            </p:spPr>
            <p:txBody>
              <a:bodyPr/>
              <a:lstStyle/>
              <a:p>
                <a:r>
                  <a:rPr lang="el-GR" dirty="0" smtClean="0"/>
                  <a:t>Η  </a:t>
                </a:r>
                <a:r>
                  <a:rPr lang="el-GR" b="1" dirty="0"/>
                  <a:t>σταθεροποιημένη κατάσταση</a:t>
                </a:r>
                <a:r>
                  <a:rPr lang="el-GR" dirty="0"/>
                  <a:t> (</a:t>
                </a:r>
                <a:r>
                  <a:rPr lang="el-GR" b="1" dirty="0" err="1"/>
                  <a:t>Css</a:t>
                </a:r>
                <a:r>
                  <a:rPr lang="el-GR" dirty="0"/>
                  <a:t>) υπολογίζεται από τη σχέση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𝐶𝑠𝑠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𝑉𝑑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Επειδή</a:t>
                </a:r>
                <a:r>
                  <a:rPr lang="el-GR" dirty="0"/>
                  <a:t>:   </a:t>
                </a:r>
                <a:r>
                  <a:rPr lang="el-GR" b="1" dirty="0" err="1"/>
                  <a:t>K</a:t>
                </a:r>
                <a:r>
                  <a:rPr lang="el-GR" b="1" baseline="-25000" dirty="0" err="1"/>
                  <a:t>e</a:t>
                </a:r>
                <a:r>
                  <a:rPr lang="el-GR" b="1" dirty="0"/>
                  <a:t> . </a:t>
                </a:r>
                <a:r>
                  <a:rPr lang="el-GR" b="1" dirty="0" err="1"/>
                  <a:t>V</a:t>
                </a:r>
                <a:r>
                  <a:rPr lang="el-GR" b="1" baseline="-25000" dirty="0" err="1"/>
                  <a:t>d</a:t>
                </a:r>
                <a:r>
                  <a:rPr lang="el-GR" b="1" dirty="0"/>
                  <a:t> = </a:t>
                </a:r>
                <a:r>
                  <a:rPr lang="el-GR" b="1" dirty="0" err="1"/>
                  <a:t>Cl</a:t>
                </a:r>
                <a:r>
                  <a:rPr lang="el-GR" b="1" baseline="-25000" dirty="0" err="1"/>
                  <a:t>t</a:t>
                </a:r>
                <a:r>
                  <a:rPr lang="el-GR" baseline="-25000" dirty="0"/>
                  <a:t>  </a:t>
                </a:r>
                <a:r>
                  <a:rPr lang="el-GR" dirty="0"/>
                  <a:t>τότε</a:t>
                </a:r>
                <a:r>
                  <a:rPr lang="el-GR" dirty="0" smtClean="0"/>
                  <a:t>: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𝐶𝑠𝑠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R</a:t>
                </a:r>
                <a:r>
                  <a:rPr lang="el-GR" baseline="-25000" dirty="0"/>
                  <a:t>ο </a:t>
                </a:r>
                <a:r>
                  <a:rPr lang="el-GR" dirty="0"/>
                  <a:t>= ταχύτητα έγχυσης, </a:t>
                </a:r>
                <a:r>
                  <a:rPr lang="en-US" dirty="0" err="1"/>
                  <a:t>Cl</a:t>
                </a:r>
                <a:r>
                  <a:rPr lang="en-US" baseline="-25000" dirty="0" err="1"/>
                  <a:t>t</a:t>
                </a:r>
                <a:r>
                  <a:rPr lang="en-US" baseline="-25000" dirty="0"/>
                  <a:t> </a:t>
                </a:r>
                <a:r>
                  <a:rPr lang="el-GR" dirty="0"/>
                  <a:t>= συνολική </a:t>
                </a:r>
                <a:r>
                  <a:rPr lang="el-GR" dirty="0" smtClean="0"/>
                  <a:t>κάθαρση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Από τη τελευταία σχέση φαίνεται ότι η 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ss</a:t>
                </a:r>
                <a:r>
                  <a:rPr lang="el-GR" dirty="0"/>
                  <a:t> είναι ευθέως ανάλογη της </a:t>
                </a:r>
                <a:r>
                  <a:rPr lang="en-US" dirty="0"/>
                  <a:t>R</a:t>
                </a:r>
                <a:r>
                  <a:rPr lang="el-GR" baseline="-25000" dirty="0"/>
                  <a:t>ο</a:t>
                </a:r>
                <a:r>
                  <a:rPr lang="el-GR" dirty="0"/>
                  <a:t> και αντιστρόφως ανάλογη της κάθαρσης (</a:t>
                </a:r>
                <a:r>
                  <a:rPr lang="en-US" dirty="0" err="1"/>
                  <a:t>Cl</a:t>
                </a:r>
                <a:r>
                  <a:rPr lang="en-US" baseline="-25000" dirty="0" err="1"/>
                  <a:t>t</a:t>
                </a:r>
                <a:r>
                  <a:rPr lang="el-GR" baseline="-25000" dirty="0"/>
                  <a:t>).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Η </a:t>
                </a:r>
                <a:r>
                  <a:rPr lang="el-GR" dirty="0" smtClean="0"/>
                  <a:t>συνολική </a:t>
                </a:r>
                <a:r>
                  <a:rPr lang="el-GR" dirty="0"/>
                  <a:t>κάθαρση (</a:t>
                </a:r>
                <a:r>
                  <a:rPr lang="el-GR" dirty="0" err="1"/>
                  <a:t>Cl</a:t>
                </a:r>
                <a:r>
                  <a:rPr lang="el-GR" baseline="-25000" dirty="0" err="1"/>
                  <a:t>t</a:t>
                </a:r>
                <a:r>
                  <a:rPr lang="el-GR" dirty="0"/>
                  <a:t>) ισούται με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1" dirty="0" err="1"/>
                  <a:t>Cl</a:t>
                </a:r>
                <a:r>
                  <a:rPr lang="en-US" b="1" baseline="-25000" dirty="0" err="1"/>
                  <a:t>t</a:t>
                </a:r>
                <a:r>
                  <a:rPr lang="en-US" b="1" baseline="-25000" dirty="0"/>
                  <a:t> </a:t>
                </a:r>
                <a:r>
                  <a:rPr lang="el-GR" b="1" dirty="0"/>
                  <a:t>= </a:t>
                </a:r>
                <a:r>
                  <a:rPr lang="en-US" b="1" dirty="0"/>
                  <a:t>Cl</a:t>
                </a:r>
                <a:r>
                  <a:rPr lang="el-GR" b="1" baseline="-25000" dirty="0"/>
                  <a:t>ηπατική</a:t>
                </a:r>
                <a:r>
                  <a:rPr lang="el-GR" b="1" dirty="0"/>
                  <a:t> + </a:t>
                </a:r>
                <a:r>
                  <a:rPr lang="el-GR" b="1" dirty="0" err="1"/>
                  <a:t>Cl</a:t>
                </a:r>
                <a:r>
                  <a:rPr lang="el-GR" b="1" baseline="-25000" dirty="0" err="1"/>
                  <a:t>νεφρική</a:t>
                </a:r>
                <a:r>
                  <a:rPr lang="el-GR" b="1" dirty="0"/>
                  <a:t> + </a:t>
                </a:r>
                <a:r>
                  <a:rPr lang="el-GR" b="1" dirty="0" err="1"/>
                  <a:t>Cl</a:t>
                </a:r>
                <a:r>
                  <a:rPr lang="el-GR" b="1" baseline="-25000" dirty="0" err="1"/>
                  <a:t>πνευμονική</a:t>
                </a:r>
                <a:r>
                  <a:rPr lang="el-GR" b="1" dirty="0"/>
                  <a:t> + </a:t>
                </a:r>
                <a:r>
                  <a:rPr lang="el-GR" b="1" dirty="0" err="1" smtClean="0"/>
                  <a:t>Cl</a:t>
                </a:r>
                <a:r>
                  <a:rPr lang="el-GR" b="1" baseline="-25000" dirty="0" err="1" smtClean="0"/>
                  <a:t>άλλη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363272" cy="5472608"/>
              </a:xfrm>
              <a:blipFill rotWithShape="1">
                <a:blip r:embed="rId2" cstate="print"/>
                <a:stretch>
                  <a:fillRect l="-875" t="-3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Κινητική Σταθεροποιημένης Κατάστασης </a:t>
            </a:r>
            <a:r>
              <a:rPr lang="el-GR" dirty="0" smtClean="0"/>
              <a:t>Φαρμάκου </a:t>
            </a:r>
            <a:r>
              <a:rPr lang="el-GR" sz="3000" b="0" dirty="0" smtClean="0"/>
              <a:t>4/5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944216"/>
          </a:xfrm>
        </p:spPr>
        <p:txBody>
          <a:bodyPr/>
          <a:lstStyle/>
          <a:p>
            <a:r>
              <a:rPr lang="el-GR" dirty="0"/>
              <a:t>Μειώνοντας τη δόση και το ενδιάμεσο διάστημα μεταξύ των δόσεων στο ήμισυ, η συγκέντρωση της σταθεροποιημένης κατάστασης μπορεί να επιτευχθεί στον ίδιο χρόνο με πολύ χαμηλότερες αυξομειώσεις μεταξύ των </a:t>
            </a:r>
            <a:r>
              <a:rPr lang="el-GR" dirty="0" smtClean="0"/>
              <a:t>δόσεων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122" name="Picture 2" descr="Scan100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048672" cy="32615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Κινητική Σταθεροποιημένης Κατάστασης </a:t>
            </a:r>
            <a:r>
              <a:rPr lang="el-GR" dirty="0" smtClean="0"/>
              <a:t>Φαρμάκου </a:t>
            </a:r>
            <a:r>
              <a:rPr lang="el-GR" sz="3000" b="0" dirty="0" smtClean="0"/>
              <a:t>5/5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b="1" dirty="0"/>
              <a:t>ΕΦΑΡΜΟΓΗ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Ο χρόνος </a:t>
            </a:r>
            <a:r>
              <a:rPr lang="el-GR" dirty="0" err="1"/>
              <a:t>ημιζωής</a:t>
            </a:r>
            <a:r>
              <a:rPr lang="el-GR" dirty="0"/>
              <a:t>(</a:t>
            </a:r>
            <a:r>
              <a:rPr lang="el-GR" b="1" dirty="0"/>
              <a:t> t</a:t>
            </a:r>
            <a:r>
              <a:rPr lang="el-GR" b="1" baseline="-25000" dirty="0"/>
              <a:t>1/2</a:t>
            </a:r>
            <a:r>
              <a:rPr lang="el-GR" b="1" dirty="0"/>
              <a:t>) </a:t>
            </a:r>
            <a:r>
              <a:rPr lang="el-GR" dirty="0"/>
              <a:t>του αντιβιοτικού </a:t>
            </a:r>
            <a:r>
              <a:rPr lang="el-GR" b="1" dirty="0"/>
              <a:t> </a:t>
            </a:r>
            <a:r>
              <a:rPr lang="el-GR" b="1" dirty="0" err="1"/>
              <a:t>γενταμυκίνη</a:t>
            </a:r>
            <a:r>
              <a:rPr lang="el-GR" b="1" dirty="0"/>
              <a:t> </a:t>
            </a:r>
            <a:r>
              <a:rPr lang="el-GR" dirty="0"/>
              <a:t>είναι 2h  και ο   </a:t>
            </a:r>
            <a:r>
              <a:rPr lang="el-GR" dirty="0" err="1"/>
              <a:t>Vd</a:t>
            </a:r>
            <a:r>
              <a:rPr lang="el-GR" dirty="0"/>
              <a:t> = 20L. Με ποιο ρυθμό R</a:t>
            </a:r>
            <a:r>
              <a:rPr lang="el-GR" baseline="-25000" dirty="0"/>
              <a:t>0  </a:t>
            </a:r>
            <a:r>
              <a:rPr lang="el-GR" dirty="0"/>
              <a:t>και επί πόσο χρονικό διάστημα θα πρέπει να εγχυθεί το φάρμακο για φτάσουν σε σταθεροποιημένη κατάσταση (</a:t>
            </a:r>
            <a:r>
              <a:rPr lang="en-US" dirty="0"/>
              <a:t>C</a:t>
            </a:r>
            <a:r>
              <a:rPr lang="el-GR" dirty="0" err="1"/>
              <a:t>ss</a:t>
            </a:r>
            <a:r>
              <a:rPr lang="el-GR" dirty="0"/>
              <a:t>) τα </a:t>
            </a:r>
            <a:r>
              <a:rPr lang="el-GR" dirty="0" smtClean="0"/>
              <a:t>επίπεδά </a:t>
            </a:r>
            <a:r>
              <a:rPr lang="el-GR" dirty="0"/>
              <a:t>του στον ορό (10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L</a:t>
            </a:r>
            <a:r>
              <a:rPr lang="el-GR" dirty="0" smtClean="0"/>
              <a:t>).</a:t>
            </a:r>
            <a:endParaRPr lang="en-US" baseline="-25000" dirty="0"/>
          </a:p>
          <a:p>
            <a:pPr marL="444500" indent="0">
              <a:buNone/>
            </a:pPr>
            <a:r>
              <a:rPr lang="de-DE" dirty="0" err="1"/>
              <a:t>C</a:t>
            </a:r>
            <a:r>
              <a:rPr lang="de-DE" baseline="-25000" dirty="0" err="1"/>
              <a:t>ss</a:t>
            </a:r>
            <a:r>
              <a:rPr lang="el-GR" dirty="0"/>
              <a:t> = </a:t>
            </a:r>
            <a:r>
              <a:rPr lang="de-DE" dirty="0"/>
              <a:t>R</a:t>
            </a:r>
            <a:r>
              <a:rPr lang="el-GR" baseline="-25000" dirty="0"/>
              <a:t>0</a:t>
            </a:r>
            <a:r>
              <a:rPr lang="el-GR" dirty="0"/>
              <a:t>  /  </a:t>
            </a:r>
            <a:r>
              <a:rPr lang="de-DE" dirty="0" err="1"/>
              <a:t>V</a:t>
            </a:r>
            <a:r>
              <a:rPr lang="de-DE" baseline="-25000" dirty="0" err="1"/>
              <a:t>d</a:t>
            </a:r>
            <a:r>
              <a:rPr lang="de-DE" dirty="0"/>
              <a:t> </a:t>
            </a:r>
            <a:r>
              <a:rPr lang="de-DE" dirty="0" err="1"/>
              <a:t>K</a:t>
            </a:r>
            <a:r>
              <a:rPr lang="de-DE" baseline="-25000" dirty="0" err="1"/>
              <a:t>e</a:t>
            </a:r>
            <a:r>
              <a:rPr lang="el-GR" dirty="0"/>
              <a:t> , </a:t>
            </a:r>
            <a:r>
              <a:rPr lang="en-US" dirty="0" smtClean="0"/>
              <a:t>	</a:t>
            </a:r>
            <a:r>
              <a:rPr lang="de-DE" dirty="0" smtClean="0"/>
              <a:t>t</a:t>
            </a:r>
            <a:r>
              <a:rPr lang="el-GR" baseline="-25000" dirty="0"/>
              <a:t>1/2</a:t>
            </a:r>
            <a:r>
              <a:rPr lang="el-GR" dirty="0"/>
              <a:t> = 0.693 /</a:t>
            </a:r>
            <a:r>
              <a:rPr lang="de-DE" dirty="0" err="1"/>
              <a:t>K</a:t>
            </a:r>
            <a:r>
              <a:rPr lang="de-DE" baseline="-25000" dirty="0" err="1"/>
              <a:t>e</a:t>
            </a:r>
            <a:r>
              <a:rPr lang="el-GR" baseline="-25000" dirty="0"/>
              <a:t>, </a:t>
            </a:r>
            <a:r>
              <a:rPr lang="el-GR" dirty="0"/>
              <a:t> </a:t>
            </a:r>
          </a:p>
          <a:p>
            <a:pPr marL="444500" indent="0">
              <a:buNone/>
            </a:pPr>
            <a:r>
              <a:rPr lang="el-GR" dirty="0" smtClean="0"/>
              <a:t>τότε</a:t>
            </a:r>
            <a:r>
              <a:rPr lang="en-US" dirty="0" smtClean="0"/>
              <a:t>	</a:t>
            </a:r>
            <a:r>
              <a:rPr lang="el-GR" baseline="-25000" dirty="0" smtClean="0"/>
              <a:t> </a:t>
            </a:r>
            <a:r>
              <a:rPr lang="de-DE" dirty="0"/>
              <a:t>R</a:t>
            </a:r>
            <a:r>
              <a:rPr lang="el-GR" baseline="-25000" dirty="0"/>
              <a:t>0</a:t>
            </a:r>
            <a:r>
              <a:rPr lang="el-GR" dirty="0"/>
              <a:t> = </a:t>
            </a:r>
            <a:r>
              <a:rPr lang="de-DE" dirty="0" err="1"/>
              <a:t>C</a:t>
            </a:r>
            <a:r>
              <a:rPr lang="de-DE" baseline="-25000" dirty="0" err="1"/>
              <a:t>ss</a:t>
            </a:r>
            <a:r>
              <a:rPr lang="de-DE" dirty="0"/>
              <a:t> </a:t>
            </a:r>
            <a:r>
              <a:rPr lang="de-DE" dirty="0" err="1"/>
              <a:t>V</a:t>
            </a:r>
            <a:r>
              <a:rPr lang="de-DE" baseline="-25000" dirty="0" err="1"/>
              <a:t>d</a:t>
            </a:r>
            <a:r>
              <a:rPr lang="de-DE" baseline="-25000" dirty="0"/>
              <a:t> </a:t>
            </a:r>
            <a:r>
              <a:rPr lang="el-GR" dirty="0"/>
              <a:t>0.693 / </a:t>
            </a:r>
            <a:r>
              <a:rPr lang="de-DE" dirty="0"/>
              <a:t>t</a:t>
            </a:r>
            <a:r>
              <a:rPr lang="el-GR" baseline="-25000" dirty="0"/>
              <a:t>1/2, </a:t>
            </a:r>
            <a:r>
              <a:rPr lang="el-GR" dirty="0"/>
              <a:t> </a:t>
            </a:r>
          </a:p>
          <a:p>
            <a:pPr marL="444500" indent="0">
              <a:buNone/>
            </a:pPr>
            <a:r>
              <a:rPr lang="en-US" b="1" dirty="0"/>
              <a:t> R</a:t>
            </a:r>
            <a:r>
              <a:rPr lang="el-GR" b="1" baseline="-25000" dirty="0"/>
              <a:t>0</a:t>
            </a:r>
            <a:r>
              <a:rPr lang="el-GR" b="1" dirty="0"/>
              <a:t> = 20.79 </a:t>
            </a:r>
            <a:r>
              <a:rPr lang="el-GR" b="1" dirty="0" err="1"/>
              <a:t>mg</a:t>
            </a:r>
            <a:r>
              <a:rPr lang="el-GR" b="1" dirty="0"/>
              <a:t> / 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4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Κινητικά “</a:t>
            </a:r>
            <a:r>
              <a:rPr lang="el-GR" dirty="0" err="1"/>
              <a:t>profiles</a:t>
            </a:r>
            <a:r>
              <a:rPr lang="el-GR" dirty="0"/>
              <a:t>” ανάλογα του τρόπου </a:t>
            </a:r>
            <a:r>
              <a:rPr lang="el-GR" dirty="0" smtClean="0"/>
              <a:t>χορήγησης </a:t>
            </a:r>
            <a:r>
              <a:rPr lang="el-GR" sz="3000" b="0" dirty="0" smtClean="0"/>
              <a:t>1/</a:t>
            </a:r>
            <a:r>
              <a:rPr lang="el-GR" sz="3000" b="0" dirty="0"/>
              <a:t>5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 lvl="0"/>
            <a:r>
              <a:rPr lang="el-GR" b="1" dirty="0"/>
              <a:t>Εφ άπαξ ενδοφλέβια ένεση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Στη περίπτωση αυτή η ταχύτητα απομάκρυνσης του φαρμάκου είναι συνήθως πρώτης τάξης ως προς τη συγκέντρωση του φαρμάκου, η οποία μειώνεται εκθετικά συναρτήσει του χρόνου. Ο χρόνος ημίσειας ζωής δεν εξαρτάται από τη </a:t>
            </a:r>
            <a:r>
              <a:rPr lang="el-GR" dirty="0" smtClean="0"/>
              <a:t>δόση.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6146" name="Picture 2" descr="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07" y="3501008"/>
            <a:ext cx="4925987" cy="2664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Κινητικά “</a:t>
            </a:r>
            <a:r>
              <a:rPr lang="el-GR" dirty="0" err="1"/>
              <a:t>profiles</a:t>
            </a:r>
            <a:r>
              <a:rPr lang="el-GR" dirty="0"/>
              <a:t>” ανάλογα του τρόπου </a:t>
            </a:r>
            <a:r>
              <a:rPr lang="el-GR" dirty="0" smtClean="0"/>
              <a:t>χορήγησης </a:t>
            </a:r>
            <a:r>
              <a:rPr lang="el-GR" sz="3000" b="0" dirty="0" smtClean="0"/>
              <a:t>2/5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 lvl="0"/>
            <a:r>
              <a:rPr lang="el-GR" b="1" dirty="0"/>
              <a:t>Συνεχής έγχυση - Πολλαπλές ενδοφλέβιες ενέσεις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Όταν το φάρμακο χορηγείται επανειλημμένα σε τακτά χρονικά διαστήματα, η συγκέντρωσή του στο πλάσμα αυξάνεται μέχρις ότου επέλθει η σταθεροποιημένη </a:t>
            </a:r>
            <a:r>
              <a:rPr lang="el-GR" dirty="0" smtClean="0"/>
              <a:t>κατάσταση.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Επειδή όπως είδαμε τα περισσότερα φάρμακα αποβάλλονται εκθετικά, κάποια ποσότητα από τη πρώτη δόση παραμένει στο σώμα, τη στιγμή που λαμβάνεται η δεύτερη δόση </a:t>
            </a:r>
            <a:r>
              <a:rPr lang="el-GR" dirty="0" err="1"/>
              <a:t>κ.ο.κ</a:t>
            </a:r>
            <a:r>
              <a:rPr lang="el-GR" dirty="0"/>
              <a:t>. </a:t>
            </a:r>
            <a:r>
              <a:rPr lang="el-GR" dirty="0" smtClean="0"/>
              <a:t>Έτσι </a:t>
            </a:r>
            <a:r>
              <a:rPr lang="el-GR" dirty="0"/>
              <a:t>το φάρμακο συσσωρεύεται στο σώμα μέχρι το δεδομένο μεσοδιάστημα των δόσεων. Ο ρυθμός αποβολής εξισορροπείται ακριβώς με το ρυθμό χορήγησης (σταθεροποιημένη κατάσταση).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Κινητικά “</a:t>
            </a:r>
            <a:r>
              <a:rPr lang="el-GR" dirty="0" err="1"/>
              <a:t>profiles</a:t>
            </a:r>
            <a:r>
              <a:rPr lang="el-GR" dirty="0"/>
              <a:t>” ανάλογα του τρόπου </a:t>
            </a:r>
            <a:r>
              <a:rPr lang="el-GR" dirty="0" smtClean="0"/>
              <a:t>χορήγησης </a:t>
            </a:r>
            <a:r>
              <a:rPr lang="el-GR" sz="3000" b="0" dirty="0" smtClean="0"/>
              <a:t>3/5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Α</a:t>
            </a:r>
            <a:r>
              <a:rPr lang="el-GR" dirty="0"/>
              <a:t>: Χορήγηση με έγχυση (συνεχής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Β</a:t>
            </a:r>
            <a:r>
              <a:rPr lang="el-GR" dirty="0"/>
              <a:t>: Χορήγηση μίας μονάδας 2 </a:t>
            </a:r>
            <a:r>
              <a:rPr lang="el-GR" dirty="0" smtClean="0"/>
              <a:t>φορές/ημερησίως.</a:t>
            </a:r>
            <a:endParaRPr lang="el-GR" dirty="0"/>
          </a:p>
          <a:p>
            <a:pPr marL="0" indent="0">
              <a:buNone/>
            </a:pPr>
            <a:r>
              <a:rPr lang="en-US" b="1" dirty="0"/>
              <a:t>C</a:t>
            </a:r>
            <a:r>
              <a:rPr lang="el-GR" dirty="0"/>
              <a:t>: Χορήγηση δύο μονάδων 1 </a:t>
            </a:r>
            <a:r>
              <a:rPr lang="el-GR" dirty="0" smtClean="0"/>
              <a:t>φορά/ημερησίως.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7170" name="Picture 2" descr="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8" y="1556792"/>
            <a:ext cx="4914884" cy="27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Κινητικά “</a:t>
            </a:r>
            <a:r>
              <a:rPr lang="el-GR" dirty="0" err="1"/>
              <a:t>profiles</a:t>
            </a:r>
            <a:r>
              <a:rPr lang="el-GR" dirty="0"/>
              <a:t>” ανάλογα του τρόπου </a:t>
            </a:r>
            <a:r>
              <a:rPr lang="el-GR" dirty="0" smtClean="0"/>
              <a:t>χορήγησης </a:t>
            </a:r>
            <a:r>
              <a:rPr lang="el-GR" sz="3000" b="0" dirty="0" smtClean="0"/>
              <a:t>4/5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96344"/>
          </a:xfrm>
        </p:spPr>
        <p:txBody>
          <a:bodyPr/>
          <a:lstStyle/>
          <a:p>
            <a:pPr lvl="0"/>
            <a:r>
              <a:rPr lang="el-GR" b="1" dirty="0"/>
              <a:t>Μονήρης Σταθερή δόση και Επαναλαμβανόμενη σταθερή δόση από το </a:t>
            </a:r>
            <a:r>
              <a:rPr lang="el-GR" b="1" dirty="0" smtClean="0"/>
              <a:t>στόμα</a:t>
            </a:r>
            <a:endParaRPr lang="el-GR" dirty="0"/>
          </a:p>
          <a:p>
            <a:pPr marL="355600" indent="0">
              <a:buNone/>
            </a:pPr>
            <a:r>
              <a:rPr lang="el-GR" dirty="0" smtClean="0"/>
              <a:t>Τα </a:t>
            </a:r>
            <a:r>
              <a:rPr lang="el-GR" dirty="0"/>
              <a:t>περισσότερα φάρμακα που χορηγούνται σε </a:t>
            </a:r>
            <a:r>
              <a:rPr lang="el-GR" b="1" dirty="0" err="1"/>
              <a:t>εξωνοσοκομειακούς</a:t>
            </a:r>
            <a:r>
              <a:rPr lang="el-GR" b="1" dirty="0"/>
              <a:t> ασθενείς</a:t>
            </a:r>
            <a:r>
              <a:rPr lang="el-GR" dirty="0"/>
              <a:t> λαμβάνονται </a:t>
            </a:r>
            <a:r>
              <a:rPr lang="el-GR" b="1" dirty="0"/>
              <a:t>από το στόμα</a:t>
            </a:r>
            <a:r>
              <a:rPr lang="el-GR" dirty="0"/>
              <a:t> σε σταθερά χρονικά διαστήματα. Η προβλεπόμενη συγκέντρωση του φαρμάκου σε μονήρη και επαναλαμβανόμενη χορήγηση φαίνεται στο </a:t>
            </a:r>
            <a:r>
              <a:rPr lang="el-GR" dirty="0" smtClean="0"/>
              <a:t>διάγραμμα.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8194" name="Picture 2" descr="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3844974" cy="28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Απέκκριση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δυο κύριες οδοί απομάκρυνσης των φαρμάκων από τον οργανισμό, είναι αφ ενός ο μεταβολισμός τους στο ήπαρ, που μόλις εξετάσαμε, και αφ ετέρου η απέκκριση του αναλλοίωτου φαρμάκου από τους νεφρούς. </a:t>
            </a:r>
          </a:p>
          <a:p>
            <a:r>
              <a:rPr lang="el-GR" dirty="0"/>
              <a:t>Με τη διαδικασία της </a:t>
            </a:r>
            <a:r>
              <a:rPr lang="el-GR" b="1" dirty="0"/>
              <a:t>απέκκρισης</a:t>
            </a:r>
            <a:r>
              <a:rPr lang="el-GR" dirty="0"/>
              <a:t> επιτυγχάνεται ο τερματισμός της δράσης του φαρμάκου (κάθαρση, </a:t>
            </a:r>
            <a:r>
              <a:rPr lang="en-US" b="1" dirty="0"/>
              <a:t>Cl</a:t>
            </a:r>
            <a:r>
              <a:rPr lang="en-US" dirty="0"/>
              <a:t>earance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4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Κινητικά “</a:t>
            </a:r>
            <a:r>
              <a:rPr lang="el-GR" dirty="0" err="1"/>
              <a:t>profiles</a:t>
            </a:r>
            <a:r>
              <a:rPr lang="el-GR" dirty="0"/>
              <a:t>” ανάλογα του τρόπου </a:t>
            </a:r>
            <a:r>
              <a:rPr lang="el-GR" dirty="0" smtClean="0"/>
              <a:t>χορήγησης </a:t>
            </a:r>
            <a:r>
              <a:rPr lang="el-GR" sz="3000" b="0" dirty="0" smtClean="0"/>
              <a:t>5/5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9685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b="1" dirty="0" smtClean="0"/>
                  <a:t>ΕΦΑΡΜΟΓΗ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Σε ασθενή που ολοκληρώθηκε ή έγχυση </a:t>
                </a:r>
                <a:r>
                  <a:rPr lang="el-GR" b="1" dirty="0" err="1"/>
                  <a:t>θεοφυλλίνης</a:t>
                </a:r>
                <a:r>
                  <a:rPr lang="el-GR" dirty="0"/>
                  <a:t>, το </a:t>
                </a:r>
                <a:r>
                  <a:rPr lang="el-GR" dirty="0" err="1"/>
                  <a:t>φάρ­μ</a:t>
                </a:r>
                <a:r>
                  <a:rPr lang="en-US" dirty="0"/>
                  <a:t>a</a:t>
                </a:r>
                <a:r>
                  <a:rPr lang="el-GR" dirty="0" err="1"/>
                  <a:t>κο</a:t>
                </a:r>
                <a:r>
                  <a:rPr lang="el-GR" dirty="0"/>
                  <a:t> είχε συγκέντρωση στον ορό 28 </a:t>
                </a:r>
                <a:r>
                  <a:rPr lang="el-GR" dirty="0" err="1"/>
                  <a:t>μg</a:t>
                </a:r>
                <a:r>
                  <a:rPr lang="el-GR" dirty="0"/>
                  <a:t>/ml. Εάν θεωρήσουμε ότι η </a:t>
                </a:r>
                <a:r>
                  <a:rPr lang="en-US" dirty="0"/>
                  <a:t>Ke</a:t>
                </a:r>
                <a:r>
                  <a:rPr lang="el-GR" dirty="0"/>
                  <a:t> = 0.069 </a:t>
                </a:r>
                <a:r>
                  <a:rPr lang="en-US" dirty="0"/>
                  <a:t>h</a:t>
                </a:r>
                <a:r>
                  <a:rPr lang="el-GR" dirty="0"/>
                  <a:t>-1, ποία θα είναι η συγκέ­ντρωση της </a:t>
                </a:r>
                <a:r>
                  <a:rPr lang="el-GR" dirty="0" err="1"/>
                  <a:t>θεοφυλλίνης</a:t>
                </a:r>
                <a:r>
                  <a:rPr lang="el-GR" dirty="0"/>
                  <a:t> στον ορό 12 </a:t>
                </a:r>
                <a:r>
                  <a:rPr lang="en-US" dirty="0"/>
                  <a:t>h</a:t>
                </a:r>
                <a:r>
                  <a:rPr lang="el-GR" dirty="0"/>
                  <a:t> μετά την ολοκλήρωση της έγχυσης</a:t>
                </a:r>
                <a:r>
                  <a:rPr lang="el-GR" dirty="0" smtClean="0"/>
                  <a:t>.</a:t>
                </a: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𝒌𝒆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sup>
                      </m:sSup>
                      <m:groupChr>
                        <m:groupChrPr>
                          <m:chr m:val="⇒"/>
                          <m:pos m:val="top"/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  <a:ea typeface="Cambria Math"/>
                            </a:rPr>
                            <m:t>𝟐𝟖</m:t>
                          </m:r>
                          <m:r>
                            <a:rPr lang="el-GR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𝒎𝒍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𝒆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𝟎𝟔𝟗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𝒉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𝒎𝒍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968552"/>
              </a:xfrm>
              <a:blipFill rotWithShape="1">
                <a:blip r:embed="rId2" cstate="print"/>
                <a:stretch>
                  <a:fillRect l="-889" t="-368" r="-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1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Σχέσεις κάθαρσης, δόσης συντήρησης και χρόνου </a:t>
            </a:r>
            <a:r>
              <a:rPr lang="el-GR" dirty="0" err="1"/>
              <a:t>ημιζωής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Η κάθαρση καθορίζει την αναγκαία </a:t>
                </a:r>
                <a:r>
                  <a:rPr lang="el-GR" b="1" dirty="0"/>
                  <a:t>δόση συντήρησης</a:t>
                </a:r>
                <a:r>
                  <a:rPr lang="el-GR" dirty="0"/>
                  <a:t> (</a:t>
                </a:r>
                <a:r>
                  <a:rPr lang="en-US" b="1" dirty="0"/>
                  <a:t>maintenance dose</a:t>
                </a:r>
                <a:r>
                  <a:rPr lang="el-GR" dirty="0"/>
                  <a:t>), ώστε να επιτευχθεί κινητική σταθεροποιημένης κατάστασης (</a:t>
                </a:r>
                <a:r>
                  <a:rPr lang="en-US" dirty="0"/>
                  <a:t>steady state</a:t>
                </a:r>
                <a:r>
                  <a:rPr lang="el-GR" dirty="0" smtClean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𝒔𝒔</m:t>
                        </m:r>
                      </m:sub>
                    </m:sSub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𝑪𝒍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endParaRPr lang="en-US" sz="2400" b="1" dirty="0" smtClean="0"/>
              </a:p>
              <a:p>
                <a:pPr marL="0" indent="0" algn="ctr">
                  <a:buNone/>
                </a:pPr>
                <a:r>
                  <a:rPr lang="en-US" b="1" dirty="0" smtClean="0"/>
                  <a:t>Ro </a:t>
                </a:r>
                <a:r>
                  <a:rPr lang="el-GR" b="1" dirty="0" smtClean="0"/>
                  <a:t>(ρυθμός)=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𝐃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𝒔𝒔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𝑪𝒍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l-GR" dirty="0"/>
                  <a:t>(Τ = χρονικό διάστημα ανάμεσα σε δύο δόσεις) 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  <a:r>
                  <a:rPr lang="el-GR" dirty="0" smtClean="0"/>
                  <a:t>Η </a:t>
                </a:r>
                <a:r>
                  <a:rPr lang="el-GR" dirty="0"/>
                  <a:t>κάθαρση συνδέεται και με τον </a:t>
                </a:r>
                <a:r>
                  <a:rPr lang="el-GR" b="1" dirty="0"/>
                  <a:t>όγκο κατανομής</a:t>
                </a:r>
                <a:r>
                  <a:rPr lang="el-GR" dirty="0"/>
                  <a:t> από τη σχέση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el-GR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𝑪𝒍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𝑽𝒅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 cstate="print"/>
                <a:stretch>
                  <a:fillRect l="-889" t="-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1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Επίλυση προβλημάτων με τη χρήση της σταθεράς Κ (ή </a:t>
            </a:r>
            <a:r>
              <a:rPr lang="el-GR" dirty="0" err="1"/>
              <a:t>Ke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sz="3000" b="0" dirty="0" smtClean="0"/>
              <a:t>1/</a:t>
            </a:r>
            <a:r>
              <a:rPr lang="en-US" sz="3000" b="0" dirty="0" smtClean="0"/>
              <a:t>4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435280" cy="53285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Εάν είναι, γνωστά δύο επίπεδα του φαρμάκου και γνωστός ο χρόνος που μεσολα­βεί μεταξύ των λήψεων των δύο επίπεδων, τότε μπορεί να χρησιμοποιηθεί η ισότη­τα του προσδιορισμού της κλίσης της γραμμής μεταξύ των </a:t>
                </a:r>
                <a:r>
                  <a:rPr lang="en-US" dirty="0" err="1"/>
                  <a:t>lnC</a:t>
                </a:r>
                <a:r>
                  <a:rPr lang="el-GR" baseline="-25000" dirty="0"/>
                  <a:t>1</a:t>
                </a:r>
                <a:r>
                  <a:rPr lang="el-GR" dirty="0"/>
                  <a:t> και </a:t>
                </a:r>
                <a:r>
                  <a:rPr lang="en-US" dirty="0" err="1"/>
                  <a:t>lnC</a:t>
                </a:r>
                <a:r>
                  <a:rPr lang="el-GR" baseline="-25000" dirty="0" smtClean="0"/>
                  <a:t>2</a:t>
                </a:r>
                <a:r>
                  <a:rPr lang="el-GR" dirty="0" smtClean="0"/>
                  <a:t>: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𝐾𝑒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𝐼𝑛𝐶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𝐼𝑛𝐶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Στην κλινική πράξη η </a:t>
                </a:r>
                <a:r>
                  <a:rPr lang="en-US" dirty="0"/>
                  <a:t>Ke</a:t>
                </a:r>
                <a:r>
                  <a:rPr lang="el-GR" dirty="0"/>
                  <a:t> μπορεί να χρησιμοποιηθεί σε διάφορους υπολογισμούς</a:t>
                </a:r>
                <a:r>
                  <a:rPr lang="el-GR" dirty="0" smtClean="0"/>
                  <a:t>:</a:t>
                </a:r>
                <a:r>
                  <a:rPr lang="en-US" dirty="0" smtClean="0"/>
                  <a:t> 	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𝐾𝑒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𝐼𝑛𝐶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𝐼𝑛𝐶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dirty="0"/>
                  <a:t>Αν θεωρήσουμε ότι  t = t</a:t>
                </a:r>
                <a:r>
                  <a:rPr lang="el-GR" baseline="-25000" dirty="0"/>
                  <a:t>2</a:t>
                </a:r>
                <a:r>
                  <a:rPr lang="el-GR" dirty="0"/>
                  <a:t> – t</a:t>
                </a:r>
                <a:r>
                  <a:rPr lang="el-GR" baseline="-25000" dirty="0"/>
                  <a:t>1</a:t>
                </a:r>
                <a:r>
                  <a:rPr lang="el-GR" dirty="0"/>
                  <a:t>   </a:t>
                </a:r>
                <a:r>
                  <a:rPr lang="el-GR" dirty="0" smtClean="0"/>
                  <a:t>τότε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𝐼𝑛𝐶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𝐼𝑛𝐶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dirty="0"/>
                  <a:t>Εφαρμόζοντας τις ιδιότητες των λογαρίθμων η προηγούμενη σχέση μπορεί να μετατραπεί στη γνωστή σχέση</a:t>
                </a:r>
                <a:r>
                  <a:rPr lang="el-GR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𝐾𝑒𝑡</m:t>
                        </m:r>
                      </m:sup>
                    </m:sSup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435280" cy="5328592"/>
              </a:xfrm>
              <a:blipFill rotWithShape="1">
                <a:blip r:embed="rId2" cstate="print"/>
                <a:stretch>
                  <a:fillRect l="-867" t="-3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Επίλυση προβλημάτων με τη χρήση της σταθεράς Κ (ή </a:t>
            </a:r>
            <a:r>
              <a:rPr lang="el-GR" dirty="0" err="1"/>
              <a:t>Ke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sz="3000" b="0" dirty="0"/>
              <a:t>2</a:t>
            </a:r>
            <a:r>
              <a:rPr lang="el-GR" sz="3000" b="0" dirty="0" smtClean="0"/>
              <a:t>/</a:t>
            </a:r>
            <a:r>
              <a:rPr lang="en-US" sz="3000" b="0" dirty="0" smtClean="0"/>
              <a:t>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</p:spPr>
        <p:txBody>
          <a:bodyPr/>
          <a:lstStyle/>
          <a:p>
            <a:r>
              <a:rPr lang="el-GR" b="1" dirty="0"/>
              <a:t>ΕΦΑΡΜΟΓΗ: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Σε ασθενή με καρδιακή ανεπάρκεια χορηγείται υπερβολική δόση </a:t>
            </a:r>
            <a:r>
              <a:rPr lang="el-GR" b="1" dirty="0" err="1"/>
              <a:t>διγοξίνης</a:t>
            </a:r>
            <a:r>
              <a:rPr lang="el-GR" dirty="0"/>
              <a:t>, με κίνδυνο </a:t>
            </a:r>
            <a:r>
              <a:rPr lang="el-GR" b="1" dirty="0" err="1"/>
              <a:t>δακτυλισμού</a:t>
            </a:r>
            <a:r>
              <a:rPr lang="el-GR" dirty="0"/>
              <a:t>. (</a:t>
            </a:r>
            <a:r>
              <a:rPr lang="en-US" dirty="0"/>
              <a:t>t</a:t>
            </a:r>
            <a:r>
              <a:rPr lang="el-GR" dirty="0"/>
              <a:t>½ </a:t>
            </a:r>
            <a:r>
              <a:rPr lang="el-GR" dirty="0" err="1"/>
              <a:t>διγοξίνης</a:t>
            </a:r>
            <a:r>
              <a:rPr lang="el-GR" dirty="0"/>
              <a:t> = 36 h) . Από το εργαστήριο εδόθη αποτέλεσμα επιπέδων του φαρμάκου: 3.8 </a:t>
            </a:r>
            <a:r>
              <a:rPr lang="en-US" dirty="0"/>
              <a:t>ng</a:t>
            </a:r>
            <a:r>
              <a:rPr lang="el-GR" dirty="0"/>
              <a:t>/</a:t>
            </a:r>
            <a:r>
              <a:rPr lang="en-US" dirty="0"/>
              <a:t>ml</a:t>
            </a:r>
            <a:r>
              <a:rPr lang="el-GR" dirty="0"/>
              <a:t>. Πόσος χρόνος θα χρειαστεί για να μειωθεί η συγκέντρωση αυτή σε 1.5 </a:t>
            </a:r>
            <a:r>
              <a:rPr lang="el-GR" dirty="0" err="1"/>
              <a:t>ng</a:t>
            </a:r>
            <a:r>
              <a:rPr lang="el-GR" dirty="0"/>
              <a:t>/ml. (θεραπευτικό εύρος </a:t>
            </a:r>
            <a:r>
              <a:rPr lang="el-GR" dirty="0" err="1"/>
              <a:t>διγοξίνης</a:t>
            </a:r>
            <a:r>
              <a:rPr lang="el-GR" dirty="0"/>
              <a:t> = 0.8-2.0 </a:t>
            </a:r>
            <a:r>
              <a:rPr lang="el-GR" dirty="0" err="1"/>
              <a:t>ng</a:t>
            </a:r>
            <a:r>
              <a:rPr lang="el-GR" dirty="0"/>
              <a:t>/ml)</a:t>
            </a:r>
            <a:r>
              <a:rPr lang="en-US" dirty="0" smtClean="0"/>
              <a:t>.</a:t>
            </a:r>
            <a:endParaRPr lang="el-GR" dirty="0"/>
          </a:p>
          <a:p>
            <a:pPr marL="355600" indent="0">
              <a:buNone/>
            </a:pPr>
            <a:r>
              <a:rPr lang="de-DE" dirty="0"/>
              <a:t>t = </a:t>
            </a:r>
            <a:r>
              <a:rPr lang="de-DE" dirty="0" err="1"/>
              <a:t>ln</a:t>
            </a:r>
            <a:r>
              <a:rPr lang="de-DE" dirty="0"/>
              <a:t> C</a:t>
            </a:r>
            <a:r>
              <a:rPr lang="de-DE" baseline="-25000" dirty="0"/>
              <a:t>1</a:t>
            </a:r>
            <a:r>
              <a:rPr lang="de-DE" dirty="0"/>
              <a:t> – </a:t>
            </a:r>
            <a:r>
              <a:rPr lang="de-DE" dirty="0" err="1"/>
              <a:t>ln</a:t>
            </a:r>
            <a:r>
              <a:rPr lang="de-DE" dirty="0"/>
              <a:t> C</a:t>
            </a:r>
            <a:r>
              <a:rPr lang="de-DE" baseline="-25000" dirty="0"/>
              <a:t>2</a:t>
            </a:r>
            <a:r>
              <a:rPr lang="de-DE" dirty="0"/>
              <a:t> / </a:t>
            </a:r>
            <a:r>
              <a:rPr lang="de-DE" dirty="0" err="1"/>
              <a:t>K</a:t>
            </a:r>
            <a:r>
              <a:rPr lang="de-DE" baseline="-25000" dirty="0" err="1"/>
              <a:t>e</a:t>
            </a:r>
            <a:r>
              <a:rPr lang="de-DE" dirty="0"/>
              <a:t>,  </a:t>
            </a:r>
            <a:r>
              <a:rPr lang="de-DE" dirty="0" err="1"/>
              <a:t>Ke</a:t>
            </a:r>
            <a:r>
              <a:rPr lang="de-DE" dirty="0"/>
              <a:t> = 0.693 / t</a:t>
            </a:r>
            <a:r>
              <a:rPr lang="de-DE" baseline="-25000" dirty="0"/>
              <a:t>1/2</a:t>
            </a:r>
            <a:endParaRPr lang="el-GR" dirty="0"/>
          </a:p>
          <a:p>
            <a:pPr marL="355600" indent="0">
              <a:buNone/>
            </a:pPr>
            <a:r>
              <a:rPr lang="de-DE" dirty="0"/>
              <a:t>t</a:t>
            </a:r>
            <a:r>
              <a:rPr lang="el-GR" dirty="0"/>
              <a:t> = </a:t>
            </a:r>
            <a:r>
              <a:rPr lang="de-DE" dirty="0" err="1"/>
              <a:t>ln</a:t>
            </a:r>
            <a:r>
              <a:rPr lang="el-GR" dirty="0"/>
              <a:t> (3.8 / 1.5 ) / 0.693 / 36</a:t>
            </a:r>
          </a:p>
          <a:p>
            <a:pPr marL="355600" indent="0">
              <a:buNone/>
            </a:pPr>
            <a:r>
              <a:rPr lang="de-DE" b="1" dirty="0"/>
              <a:t>t</a:t>
            </a:r>
            <a:r>
              <a:rPr lang="el-GR" b="1" dirty="0"/>
              <a:t> = 48.3 </a:t>
            </a:r>
            <a:r>
              <a:rPr lang="de-DE" b="1" dirty="0"/>
              <a:t>h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7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Επίλυση προβλημάτων με τη χρήση της σταθεράς Κ (ή </a:t>
            </a:r>
            <a:r>
              <a:rPr lang="el-GR" dirty="0" err="1"/>
              <a:t>Ke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sz="3000" b="0" dirty="0"/>
              <a:t>3</a:t>
            </a:r>
            <a:r>
              <a:rPr lang="el-GR" sz="3000" b="0" dirty="0" smtClean="0"/>
              <a:t>/</a:t>
            </a:r>
            <a:r>
              <a:rPr lang="en-US" sz="3000" b="0" dirty="0" smtClean="0"/>
              <a:t>4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435280" cy="5328592"/>
              </a:xfrm>
            </p:spPr>
            <p:txBody>
              <a:bodyPr/>
              <a:lstStyle/>
              <a:p>
                <a:r>
                  <a:rPr lang="el-GR" dirty="0" smtClean="0"/>
                  <a:t>Η </a:t>
                </a:r>
                <a:r>
                  <a:rPr lang="el-GR" b="1" dirty="0"/>
                  <a:t>απομάκρυνση</a:t>
                </a:r>
                <a:r>
                  <a:rPr lang="el-GR" dirty="0"/>
                  <a:t> (</a:t>
                </a:r>
                <a:r>
                  <a:rPr lang="en-US" dirty="0"/>
                  <a:t>elimination</a:t>
                </a:r>
                <a:r>
                  <a:rPr lang="el-GR" dirty="0"/>
                  <a:t>) των φαρμάκων από το σώμα περιλαμβάνει τις σύν­θετες πορείες του μεταβολισμού και της </a:t>
                </a:r>
                <a:r>
                  <a:rPr lang="el-GR" dirty="0" smtClean="0"/>
                  <a:t>απέκκρισης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b="1" dirty="0"/>
                  <a:t>συνολικός αριθμός απομάκρυνσης</a:t>
                </a:r>
                <a:r>
                  <a:rPr lang="el-GR" dirty="0"/>
                  <a:t> </a:t>
                </a:r>
                <a:r>
                  <a:rPr lang="el-GR" b="1" dirty="0"/>
                  <a:t>= ρυθμός νεφρικής απέκκρισης + ρυθμός μεταβολισμού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𝑲𝒆𝒍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𝑲𝒆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𝑲𝒎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l-GR" dirty="0"/>
                  <a:t>Η </a:t>
                </a:r>
                <a:r>
                  <a:rPr lang="el-GR" dirty="0" err="1"/>
                  <a:t>ηπατοχολική</a:t>
                </a:r>
                <a:r>
                  <a:rPr lang="el-GR" dirty="0"/>
                  <a:t> αποβολή έχει σχεδόν πάντα μικρή συμμετοχή, έτσι :</a:t>
                </a:r>
              </a:p>
              <a:p>
                <a:pPr marL="0" indent="0" algn="ctr">
                  <a:buNone/>
                </a:pPr>
                <a:r>
                  <a:rPr lang="en-US" b="1" dirty="0" err="1"/>
                  <a:t>K</a:t>
                </a:r>
                <a:r>
                  <a:rPr lang="en-US" b="1" baseline="-25000" dirty="0" err="1"/>
                  <a:t>el</a:t>
                </a:r>
                <a:r>
                  <a:rPr lang="el-GR" b="1" dirty="0"/>
                  <a:t> = </a:t>
                </a:r>
                <a:r>
                  <a:rPr lang="en-US" b="1" dirty="0"/>
                  <a:t>K</a:t>
                </a:r>
                <a:r>
                  <a:rPr lang="en-US" b="1" baseline="-25000" dirty="0"/>
                  <a:t>e</a:t>
                </a:r>
                <a:r>
                  <a:rPr lang="el-GR" b="1" dirty="0"/>
                  <a:t> + </a:t>
                </a:r>
                <a:r>
                  <a:rPr lang="en-US" b="1" dirty="0"/>
                  <a:t>K</a:t>
                </a:r>
                <a:r>
                  <a:rPr lang="en-US" b="1" baseline="-25000" dirty="0"/>
                  <a:t>m</a:t>
                </a:r>
                <a:endParaRPr lang="el-GR" b="1" dirty="0"/>
              </a:p>
              <a:p>
                <a:pPr marL="0" indent="0">
                  <a:buNone/>
                </a:pPr>
                <a:r>
                  <a:rPr lang="en-US" dirty="0"/>
                  <a:t>K</a:t>
                </a:r>
                <a:r>
                  <a:rPr lang="en-US" baseline="-25000" dirty="0"/>
                  <a:t>m</a:t>
                </a:r>
                <a:r>
                  <a:rPr lang="el-GR" dirty="0"/>
                  <a:t> , είναι η σταθερά </a:t>
                </a:r>
                <a:r>
                  <a:rPr lang="en-US" dirty="0" err="1"/>
                  <a:t>Michaelis</a:t>
                </a:r>
                <a:r>
                  <a:rPr lang="el-GR" dirty="0"/>
                  <a:t> σε περίπτωση </a:t>
                </a:r>
                <a:r>
                  <a:rPr lang="el-GR" dirty="0" err="1"/>
                  <a:t>πρωτοταξικής</a:t>
                </a:r>
                <a:r>
                  <a:rPr lang="el-GR" dirty="0"/>
                  <a:t> </a:t>
                </a:r>
                <a:r>
                  <a:rPr lang="el-GR" dirty="0" smtClean="0"/>
                  <a:t>κινητικής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𝑲𝒎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𝑽𝒎𝒂𝒙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𝑲𝒎</m:t>
                          </m:r>
                        </m:den>
                      </m:f>
                    </m:oMath>
                  </m:oMathPara>
                </a14:m>
                <a:endParaRPr lang="el-GR" b="1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435280" cy="5328592"/>
              </a:xfrm>
              <a:blipFill rotWithShape="1">
                <a:blip r:embed="rId2" cstate="print"/>
                <a:stretch>
                  <a:fillRect l="-867" t="-3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8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Επίλυση προβλημάτων με τη χρήση της σταθεράς Κ (ή </a:t>
            </a:r>
            <a:r>
              <a:rPr lang="el-GR" dirty="0" err="1"/>
              <a:t>Ke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sz="3000" b="0" dirty="0"/>
              <a:t>4</a:t>
            </a:r>
            <a:r>
              <a:rPr lang="el-GR" sz="3000" b="0" dirty="0" smtClean="0"/>
              <a:t>/</a:t>
            </a:r>
            <a:r>
              <a:rPr lang="en-US" sz="3000" b="0" dirty="0" smtClean="0"/>
              <a:t>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258316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Από την παραπάνω εξίσωση μπορούμε να συμπεράνουμε: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Όταν </a:t>
            </a:r>
            <a:r>
              <a:rPr lang="en-US" b="1" dirty="0"/>
              <a:t>Km</a:t>
            </a:r>
            <a:r>
              <a:rPr lang="el-GR" b="1" dirty="0"/>
              <a:t> » </a:t>
            </a:r>
            <a:r>
              <a:rPr lang="en-US" b="1" dirty="0"/>
              <a:t>Ke</a:t>
            </a:r>
            <a:r>
              <a:rPr lang="el-GR" dirty="0"/>
              <a:t>, οι μεταβολές της νεφρικής λειτουργίας δεν έχουν ουσιαστική επίδραση στη </a:t>
            </a:r>
            <a:r>
              <a:rPr lang="el-GR" dirty="0" err="1"/>
              <a:t>φαρμακοκινητική</a:t>
            </a:r>
            <a:r>
              <a:rPr lang="el-GR" dirty="0"/>
              <a:t> του, αντίθετα με την </a:t>
            </a:r>
            <a:r>
              <a:rPr lang="el-GR" dirty="0" err="1"/>
              <a:t>ενζυμική</a:t>
            </a:r>
            <a:r>
              <a:rPr lang="el-GR" dirty="0"/>
              <a:t> </a:t>
            </a:r>
            <a:r>
              <a:rPr lang="el-GR" dirty="0" err="1"/>
              <a:t>βιομετατροπή</a:t>
            </a:r>
            <a:r>
              <a:rPr lang="el-GR" dirty="0"/>
              <a:t> (ανα­στολή επαγωγής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Όταν </a:t>
            </a:r>
            <a:r>
              <a:rPr lang="en-US" b="1" dirty="0"/>
              <a:t>Ke</a:t>
            </a:r>
            <a:r>
              <a:rPr lang="el-GR" b="1" dirty="0"/>
              <a:t> » </a:t>
            </a:r>
            <a:r>
              <a:rPr lang="en-US" b="1" dirty="0"/>
              <a:t>Km</a:t>
            </a:r>
            <a:r>
              <a:rPr lang="el-GR" dirty="0"/>
              <a:t>, ισχύει το </a:t>
            </a:r>
            <a:r>
              <a:rPr lang="el-GR" dirty="0" smtClean="0"/>
              <a:t>αντίθετο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9218" name="Picture 2" descr="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7" y="3573016"/>
            <a:ext cx="7122877" cy="8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95876"/>
            <a:ext cx="5514486" cy="134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5733443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όπου Κ</a:t>
            </a:r>
            <a:r>
              <a:rPr lang="el-GR" sz="2200" baseline="-25000" dirty="0">
                <a:latin typeface="+mn-lt"/>
              </a:rPr>
              <a:t>12</a:t>
            </a:r>
            <a:r>
              <a:rPr lang="el-GR" sz="2200" dirty="0">
                <a:latin typeface="+mn-lt"/>
              </a:rPr>
              <a:t> και Κ</a:t>
            </a:r>
            <a:r>
              <a:rPr lang="el-GR" sz="2200" baseline="-25000" dirty="0">
                <a:latin typeface="+mn-lt"/>
              </a:rPr>
              <a:t>21</a:t>
            </a:r>
            <a:r>
              <a:rPr lang="el-GR" sz="2200" dirty="0">
                <a:latin typeface="+mn-lt"/>
              </a:rPr>
              <a:t>  είναι οι </a:t>
            </a:r>
            <a:r>
              <a:rPr lang="el-GR" sz="2200" dirty="0" err="1">
                <a:latin typeface="+mn-lt"/>
              </a:rPr>
              <a:t>πρωτοταξικές</a:t>
            </a:r>
            <a:r>
              <a:rPr lang="el-GR" sz="2200" dirty="0">
                <a:latin typeface="+mn-lt"/>
              </a:rPr>
              <a:t> σταθερές κατανομής από το 1 στο 2 και από το 2 στο 1.</a:t>
            </a:r>
          </a:p>
        </p:txBody>
      </p:sp>
    </p:spTree>
    <p:extLst>
      <p:ext uri="{BB962C8B-B14F-4D97-AF65-F5344CB8AC3E}">
        <p14:creationId xmlns:p14="http://schemas.microsoft.com/office/powerpoint/2010/main" val="6102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n-US" sz="3000" b="0" dirty="0" smtClean="0"/>
              <a:t>1/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3 βασικές πορείες της νεφρικής δραστηριότητας είναι συνοπτικά: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b="1" dirty="0" err="1"/>
              <a:t>Σπειραματική</a:t>
            </a:r>
            <a:r>
              <a:rPr lang="el-GR" b="1" dirty="0"/>
              <a:t> διήθηση</a:t>
            </a:r>
            <a:r>
              <a:rPr lang="el-GR" dirty="0"/>
              <a:t> (</a:t>
            </a:r>
            <a:r>
              <a:rPr lang="en-US" dirty="0"/>
              <a:t>Glomerular filtration</a:t>
            </a:r>
            <a:r>
              <a:rPr lang="el-GR" dirty="0"/>
              <a:t>)</a:t>
            </a:r>
          </a:p>
          <a:p>
            <a:pPr marL="444500" indent="0">
              <a:buNone/>
            </a:pPr>
            <a:r>
              <a:rPr lang="el-GR" dirty="0"/>
              <a:t>Το ελεύθερο φάρμακο εισέρχεται στο χώρο της </a:t>
            </a:r>
            <a:r>
              <a:rPr lang="el-GR" b="1" dirty="0"/>
              <a:t>κάψας του </a:t>
            </a:r>
            <a:r>
              <a:rPr lang="en-US" b="1" dirty="0"/>
              <a:t>Bowman</a:t>
            </a:r>
            <a:r>
              <a:rPr lang="el-GR" dirty="0"/>
              <a:t>.</a:t>
            </a:r>
          </a:p>
          <a:p>
            <a:pPr marL="444500" indent="0">
              <a:buNone/>
            </a:pPr>
            <a:r>
              <a:rPr lang="el-GR" dirty="0"/>
              <a:t>Ο ρυθμός </a:t>
            </a:r>
            <a:r>
              <a:rPr lang="el-GR" dirty="0" err="1"/>
              <a:t>σπειραματικής</a:t>
            </a:r>
            <a:r>
              <a:rPr lang="el-GR" dirty="0"/>
              <a:t> διήθησης (</a:t>
            </a:r>
            <a:r>
              <a:rPr lang="en-US" b="1" dirty="0"/>
              <a:t>GFR</a:t>
            </a:r>
            <a:r>
              <a:rPr lang="el-GR" dirty="0"/>
              <a:t>) ισούται με 125 </a:t>
            </a:r>
            <a:r>
              <a:rPr lang="en-US" dirty="0"/>
              <a:t>ml</a:t>
            </a:r>
            <a:r>
              <a:rPr lang="el-GR" dirty="0"/>
              <a:t>/</a:t>
            </a:r>
            <a:r>
              <a:rPr lang="en-US" dirty="0"/>
              <a:t>min</a:t>
            </a:r>
            <a:r>
              <a:rPr lang="el-GR" dirty="0"/>
              <a:t>, που αποτελεί το 20% περίπου της νεφρικής αιματικής ροής (</a:t>
            </a:r>
            <a:r>
              <a:rPr lang="en-US" b="1" dirty="0"/>
              <a:t>RPF</a:t>
            </a:r>
            <a:r>
              <a:rPr lang="el-GR" dirty="0"/>
              <a:t>)</a:t>
            </a:r>
          </a:p>
          <a:p>
            <a:pPr marL="444500" indent="0">
              <a:buNone/>
            </a:pPr>
            <a:r>
              <a:rPr lang="el-GR" dirty="0"/>
              <a:t>Το ηλεκτρικό φορτίο των </a:t>
            </a:r>
            <a:r>
              <a:rPr lang="el-GR" dirty="0" err="1"/>
              <a:t>μακρομορίων</a:t>
            </a:r>
            <a:r>
              <a:rPr lang="el-GR" dirty="0"/>
              <a:t>, που απαρτίζουν τις μεμβράνες του αγγειώδους σπειράματος απωθεί ηλεκτροστατικά και δεν επιτρέπει έτσι την είσοδο των πρωτεϊνών (αρνητικού φορτίου).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4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l-GR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 err="1"/>
              <a:t>Σωληναριακή</a:t>
            </a:r>
            <a:r>
              <a:rPr lang="el-GR" b="1" dirty="0"/>
              <a:t> έκκριση</a:t>
            </a:r>
            <a:r>
              <a:rPr lang="el-GR" dirty="0"/>
              <a:t> </a:t>
            </a:r>
            <a:r>
              <a:rPr lang="en-US" dirty="0"/>
              <a:t>(Tubular secretion)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Οι </a:t>
            </a:r>
            <a:r>
              <a:rPr lang="el-GR" dirty="0" err="1"/>
              <a:t>μικρομοριακές</a:t>
            </a:r>
            <a:r>
              <a:rPr lang="el-GR" dirty="0"/>
              <a:t> ενώσεις περνούν από το πλάσμα στα ούρα, με ενεργητική έκ­κριση (</a:t>
            </a:r>
            <a:r>
              <a:rPr lang="en-US" dirty="0"/>
              <a:t>active secretion</a:t>
            </a:r>
            <a:r>
              <a:rPr lang="el-GR" dirty="0"/>
              <a:t>).</a:t>
            </a:r>
          </a:p>
          <a:p>
            <a:pPr lvl="0"/>
            <a:r>
              <a:rPr lang="el-GR" b="1" dirty="0" err="1"/>
              <a:t>Σωληναριακή</a:t>
            </a:r>
            <a:r>
              <a:rPr lang="el-GR" b="1" dirty="0"/>
              <a:t> </a:t>
            </a:r>
            <a:r>
              <a:rPr lang="el-GR" b="1" dirty="0" err="1"/>
              <a:t>επαναπορρόφηση</a:t>
            </a:r>
            <a:r>
              <a:rPr lang="el-GR" dirty="0"/>
              <a:t> (</a:t>
            </a:r>
            <a:r>
              <a:rPr lang="en-US" dirty="0"/>
              <a:t>Tubular reabsorption</a:t>
            </a:r>
            <a:r>
              <a:rPr lang="el-GR" dirty="0"/>
              <a:t>)</a:t>
            </a:r>
          </a:p>
          <a:p>
            <a:pPr marL="355600" indent="0">
              <a:buNone/>
            </a:pPr>
            <a:r>
              <a:rPr lang="el-GR" dirty="0"/>
              <a:t>Τα </a:t>
            </a:r>
            <a:r>
              <a:rPr lang="el-GR" dirty="0" err="1"/>
              <a:t>λιπόφιλα</a:t>
            </a:r>
            <a:r>
              <a:rPr lang="el-GR" dirty="0"/>
              <a:t> φάρμακα </a:t>
            </a:r>
            <a:r>
              <a:rPr lang="el-GR" dirty="0" err="1"/>
              <a:t>επαναπορροφώνται</a:t>
            </a:r>
            <a:r>
              <a:rPr lang="el-GR" dirty="0"/>
              <a:t> ευκολότερα από τα υδρόφιλα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Έτσι:</a:t>
            </a:r>
            <a:r>
              <a:rPr lang="en-US" dirty="0" smtClean="0"/>
              <a:t> </a:t>
            </a:r>
            <a:r>
              <a:rPr lang="el-GR" b="1" dirty="0" smtClean="0"/>
              <a:t>Ρυθμός </a:t>
            </a:r>
            <a:r>
              <a:rPr lang="el-GR" b="1" dirty="0"/>
              <a:t>απέκκρισης</a:t>
            </a:r>
            <a:r>
              <a:rPr lang="el-GR" dirty="0"/>
              <a:t> </a:t>
            </a:r>
            <a:r>
              <a:rPr lang="el-GR" b="1" dirty="0"/>
              <a:t>= ρυθμός διήθησης + ρυθμός έκκρισης - ρυθμός </a:t>
            </a:r>
            <a:r>
              <a:rPr lang="el-GR" b="1" dirty="0" err="1" smtClean="0"/>
              <a:t>επαναπορρόφησης</a:t>
            </a:r>
            <a:r>
              <a:rPr lang="en-US" b="1" dirty="0" smtClean="0"/>
              <a:t>.</a:t>
            </a:r>
            <a:endParaRPr lang="el-GR" dirty="0"/>
          </a:p>
          <a:p>
            <a:pPr marL="35560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4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l-GR" sz="3000" b="0" dirty="0"/>
              <a:t>3</a:t>
            </a:r>
            <a:r>
              <a:rPr lang="en-US" sz="3000" b="0" dirty="0" smtClean="0"/>
              <a:t>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δυνάμεις που προκαλούν τη </a:t>
            </a:r>
            <a:r>
              <a:rPr lang="el-GR" dirty="0" err="1"/>
              <a:t>σπειραματική</a:t>
            </a:r>
            <a:r>
              <a:rPr lang="el-GR" dirty="0"/>
              <a:t> διήθηση είναι το αλγεβρικό άθροι­σμα των κάτωθι πιέσεων.</a:t>
            </a:r>
          </a:p>
          <a:p>
            <a:r>
              <a:rPr lang="el-GR" dirty="0"/>
              <a:t>Η </a:t>
            </a:r>
            <a:r>
              <a:rPr lang="el-GR" b="1" dirty="0"/>
              <a:t>Υδροστατική πίεση</a:t>
            </a:r>
            <a:r>
              <a:rPr lang="el-GR" dirty="0"/>
              <a:t> που ασκεί το αίμα στα τριχοειδή του σπειράματος ισούται με </a:t>
            </a:r>
            <a:r>
              <a:rPr lang="el-GR" b="1" dirty="0"/>
              <a:t>47 </a:t>
            </a:r>
            <a:r>
              <a:rPr lang="el-GR" b="1" dirty="0" err="1"/>
              <a:t>mmHg</a:t>
            </a:r>
            <a:r>
              <a:rPr lang="el-GR" dirty="0"/>
              <a:t>.</a:t>
            </a:r>
          </a:p>
          <a:p>
            <a:r>
              <a:rPr lang="el-GR" dirty="0"/>
              <a:t>Άθροισμα υδροστατικής στη κάψα </a:t>
            </a:r>
            <a:r>
              <a:rPr lang="en-US" dirty="0" err="1"/>
              <a:t>Bowmann</a:t>
            </a:r>
            <a:r>
              <a:rPr lang="el-GR" dirty="0"/>
              <a:t> (= 10)και ωσμωτικής που αντιτίθεται στη διήθηση (~ 25) εξαιτίας των πρωτεϊνών.</a:t>
            </a:r>
          </a:p>
          <a:p>
            <a:pPr marL="355600" indent="0">
              <a:buNone/>
            </a:pPr>
            <a:r>
              <a:rPr lang="el-GR" dirty="0"/>
              <a:t>Δηλαδή: 47- (10 + 25) = 12 </a:t>
            </a:r>
            <a:r>
              <a:rPr lang="en-US" dirty="0"/>
              <a:t>mm Hg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Αυτή η διαφορά είναι ικανή να προκαλέσει τον αναφερθέντα ρυθμό </a:t>
            </a:r>
            <a:r>
              <a:rPr lang="el-GR" dirty="0" err="1"/>
              <a:t>σπειραματικής</a:t>
            </a:r>
            <a:r>
              <a:rPr lang="el-GR" dirty="0"/>
              <a:t> διήθησης </a:t>
            </a:r>
            <a:r>
              <a:rPr lang="en-US" dirty="0"/>
              <a:t>GFR</a:t>
            </a:r>
            <a:r>
              <a:rPr lang="el-GR" dirty="0"/>
              <a:t>, που υπολογίζεται σε 7.5 </a:t>
            </a:r>
            <a:r>
              <a:rPr lang="en-US" dirty="0"/>
              <a:t>L</a:t>
            </a:r>
            <a:r>
              <a:rPr lang="el-GR" dirty="0"/>
              <a:t>/</a:t>
            </a:r>
            <a:r>
              <a:rPr lang="en-US" dirty="0"/>
              <a:t>h</a:t>
            </a:r>
            <a:r>
              <a:rPr lang="el-GR" dirty="0"/>
              <a:t> ή 180 </a:t>
            </a:r>
            <a:r>
              <a:rPr lang="en-US" dirty="0"/>
              <a:t>L</a:t>
            </a:r>
            <a:r>
              <a:rPr lang="el-GR" dirty="0"/>
              <a:t>/</a:t>
            </a:r>
            <a:r>
              <a:rPr lang="en-US" dirty="0"/>
              <a:t>d</a:t>
            </a:r>
            <a:r>
              <a:rPr lang="el-GR" dirty="0"/>
              <a:t>, και υποδηλώνει με άλλα λόγια ότι το σύνολο του όγκου του πλάσματος (~ 3 </a:t>
            </a:r>
            <a:r>
              <a:rPr lang="en-US" dirty="0"/>
              <a:t>L</a:t>
            </a:r>
            <a:r>
              <a:rPr lang="el-GR" dirty="0"/>
              <a:t>) διηθείται 60 φορές περίπου την ημέρα.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l-GR" sz="3000" b="0" dirty="0"/>
              <a:t>4</a:t>
            </a:r>
            <a:r>
              <a:rPr lang="en-US" sz="3000" b="0" dirty="0" smtClean="0"/>
              <a:t>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Ο ρυθμός αυτός υπολογίζεται από τη σχέση:</a:t>
                </a:r>
                <a:endParaRPr lang="en-US" dirty="0" smtClean="0"/>
              </a:p>
              <a:p>
                <a:pPr marL="355600" indent="0">
                  <a:buNone/>
                </a:pPr>
                <a:r>
                  <a:rPr lang="el-GR" dirty="0" smtClean="0"/>
                  <a:t>Ρυθμός διήθησης=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𝑑𝑋𝑢𝑟</m:t>
                        </m:r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𝐺𝐹𝑅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l-GR" dirty="0"/>
              </a:p>
              <a:p>
                <a:pPr marL="355600" indent="0">
                  <a:buNone/>
                </a:pPr>
                <a:r>
                  <a:rPr lang="el-GR" dirty="0"/>
                  <a:t>Όπου, </a:t>
                </a:r>
                <a:r>
                  <a:rPr lang="en-US" dirty="0" err="1"/>
                  <a:t>Xur</a:t>
                </a:r>
                <a:r>
                  <a:rPr lang="en-US" dirty="0"/>
                  <a:t> </a:t>
                </a:r>
                <a:r>
                  <a:rPr lang="el-GR" dirty="0"/>
                  <a:t> η ποσότητα του φαρμάκου που </a:t>
                </a:r>
                <a:r>
                  <a:rPr lang="el-GR" dirty="0" smtClean="0"/>
                  <a:t>απεκκρίνεται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marL="355600" indent="0">
                  <a:buNone/>
                </a:pPr>
                <a:r>
                  <a:rPr lang="en-US" dirty="0"/>
                  <a:t>C</a:t>
                </a:r>
                <a:r>
                  <a:rPr lang="en-US" baseline="-25000" dirty="0"/>
                  <a:t>f </a:t>
                </a:r>
                <a:r>
                  <a:rPr lang="el-GR" dirty="0"/>
                  <a:t> η συγκέντρωση του φαρμάκου στο </a:t>
                </a:r>
                <a:r>
                  <a:rPr lang="el-GR" dirty="0" smtClean="0"/>
                  <a:t>πλάσμα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r>
                  <a:rPr lang="el-GR" dirty="0"/>
                  <a:t>Ο υπολογισμός του </a:t>
                </a:r>
                <a:r>
                  <a:rPr lang="en-US" dirty="0"/>
                  <a:t>GFR</a:t>
                </a:r>
                <a:r>
                  <a:rPr lang="el-GR" dirty="0"/>
                  <a:t> είναι ιδιαίτερα χρήσιμος σε παθολογικές καταστάσεις και σχετίζεται άμεσα με τη νεφρική απέκκριση των φαρμάκων.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3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4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Κάθαρση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Κάθαρση</a:t>
            </a:r>
            <a:r>
              <a:rPr lang="el-GR" dirty="0"/>
              <a:t> είναι η ολική ποσότητα αίματος, ορού ή πλάσματος από την οποία απο­μακρύνεται ένα φάρμακο ολοκληρωτικά στη μονάδα του χρόνου.</a:t>
            </a:r>
          </a:p>
          <a:p>
            <a:r>
              <a:rPr lang="el-GR" dirty="0"/>
              <a:t>Με τη κάθαρση προσδιορίζεται η συγκέντρωση του φαρμάκου στο πλάσμα και το αποτέλεσμα στη κατάσταση ισορροπίας κατά τη διάρκεια σταθερής δοσολογίας.</a:t>
            </a:r>
          </a:p>
          <a:p>
            <a:r>
              <a:rPr lang="el-GR" dirty="0"/>
              <a:t>Η απέκκριση διακρίνεται επίσης σε:	</a:t>
            </a:r>
          </a:p>
          <a:p>
            <a:pPr lvl="1"/>
            <a:r>
              <a:rPr lang="el-GR" dirty="0" smtClean="0"/>
              <a:t>Μηδενικής </a:t>
            </a:r>
            <a:r>
              <a:rPr lang="el-GR" dirty="0"/>
              <a:t>τάξης (</a:t>
            </a:r>
            <a:r>
              <a:rPr lang="en-US" dirty="0"/>
              <a:t>Zero order kinetics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Πρώτης </a:t>
            </a:r>
            <a:r>
              <a:rPr lang="el-GR" dirty="0"/>
              <a:t>τάξης</a:t>
            </a:r>
            <a:r>
              <a:rPr lang="en-GB" dirty="0"/>
              <a:t> (</a:t>
            </a:r>
            <a:r>
              <a:rPr lang="en-US" dirty="0"/>
              <a:t>first order kinetics</a:t>
            </a:r>
            <a:r>
              <a:rPr lang="en-GB" dirty="0" smtClean="0"/>
              <a:t>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7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l-GR" sz="3000" b="0" dirty="0"/>
              <a:t>5</a:t>
            </a:r>
            <a:r>
              <a:rPr lang="en-US" sz="3000" b="0" dirty="0" smtClean="0"/>
              <a:t>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Υποβοηθείται δε σημαντικά με τη χρήση του προσδιορισμού </a:t>
                </a:r>
                <a:r>
                  <a:rPr lang="el-GR" b="1" dirty="0"/>
                  <a:t>κάθαρσης</a:t>
                </a:r>
                <a:r>
                  <a:rPr lang="el-GR" dirty="0"/>
                  <a:t> </a:t>
                </a:r>
                <a:r>
                  <a:rPr lang="el-GR" b="1" dirty="0" err="1"/>
                  <a:t>κρεατινίνης</a:t>
                </a:r>
                <a:r>
                  <a:rPr lang="el-GR" dirty="0"/>
                  <a:t> μέσω της σχέσης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𝐺𝐹𝑅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𝐶𝑢𝑟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𝑐𝑟𝑉𝑢𝑟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𝑐𝑟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marL="355600" indent="0">
                  <a:buNone/>
                </a:pPr>
                <a:r>
                  <a:rPr lang="el-GR" dirty="0"/>
                  <a:t>όπου:</a:t>
                </a:r>
              </a:p>
              <a:p>
                <a:pPr marL="355600" indent="0">
                  <a:buNone/>
                </a:pPr>
                <a:r>
                  <a:rPr lang="en-US" dirty="0" err="1"/>
                  <a:t>Vur</a:t>
                </a:r>
                <a:r>
                  <a:rPr lang="el-GR" dirty="0"/>
                  <a:t> συνολικός όγκος ούρων σε διάστημα 12 </a:t>
                </a:r>
                <a:r>
                  <a:rPr lang="en-US" dirty="0" smtClean="0"/>
                  <a:t>h.</a:t>
                </a:r>
                <a:endParaRPr lang="el-GR" dirty="0"/>
              </a:p>
              <a:p>
                <a:pPr marL="355600" indent="0">
                  <a:buNone/>
                </a:pPr>
                <a:r>
                  <a:rPr lang="en-US" dirty="0"/>
                  <a:t>Cur</a:t>
                </a:r>
                <a:r>
                  <a:rPr lang="el-GR" dirty="0"/>
                  <a:t>, </a:t>
                </a:r>
                <a:r>
                  <a:rPr lang="en-US" dirty="0"/>
                  <a:t>Cr</a:t>
                </a:r>
                <a:r>
                  <a:rPr lang="el-GR" dirty="0"/>
                  <a:t>  συγκέντρωση </a:t>
                </a:r>
                <a:r>
                  <a:rPr lang="el-GR" dirty="0" err="1"/>
                  <a:t>κρεατινίνης</a:t>
                </a:r>
                <a:r>
                  <a:rPr lang="el-GR" dirty="0"/>
                  <a:t> στο σύνολο των </a:t>
                </a:r>
                <a:r>
                  <a:rPr lang="el-GR" dirty="0" err="1"/>
                  <a:t>συλλεχθέντων</a:t>
                </a:r>
                <a:r>
                  <a:rPr lang="el-GR" dirty="0"/>
                  <a:t> </a:t>
                </a:r>
                <a:r>
                  <a:rPr lang="el-GR" dirty="0" smtClean="0"/>
                  <a:t>ούρων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marL="355600" indent="0">
                  <a:buNone/>
                </a:pPr>
                <a:r>
                  <a:rPr lang="en-US" dirty="0"/>
                  <a:t>GFR</a:t>
                </a:r>
                <a:r>
                  <a:rPr lang="el-GR" dirty="0"/>
                  <a:t> χ </a:t>
                </a:r>
                <a:r>
                  <a:rPr lang="en-US" dirty="0"/>
                  <a:t>CP</a:t>
                </a:r>
                <a:r>
                  <a:rPr lang="el-GR" dirty="0"/>
                  <a:t>, </a:t>
                </a:r>
                <a:r>
                  <a:rPr lang="en-US" dirty="0" err="1"/>
                  <a:t>cr</a:t>
                </a:r>
                <a:r>
                  <a:rPr lang="el-GR" dirty="0"/>
                  <a:t>= μάζα </a:t>
                </a:r>
                <a:r>
                  <a:rPr lang="el-GR" dirty="0" err="1"/>
                  <a:t>κρεατινίνης</a:t>
                </a:r>
                <a:r>
                  <a:rPr lang="el-GR" dirty="0"/>
                  <a:t> που διηθήθηκε.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3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6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l-GR" sz="3000" b="0" dirty="0"/>
              <a:t>6</a:t>
            </a:r>
            <a:r>
              <a:rPr lang="en-US" sz="3000" b="0" dirty="0" smtClean="0"/>
              <a:t>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smtClean="0"/>
              <a:t>παρακάτω πίνακας </a:t>
            </a:r>
            <a:r>
              <a:rPr lang="el-GR" dirty="0"/>
              <a:t>παριστά τη συμπεριφορά φαρμάκων με όξινες και βασικές ιδιότητες, σε σχέση με την ικανότητά τους να διαχέονται διαμέσου της  μεμβράνης των νεφρικών σωληναρίων. Όταν τα ούρα είναι αλκαλικά, η αμφεταμίνη (βάση), μπορεί να διαπερνά τη μεμβράνη λόγω της μη ιοντισμένης </a:t>
            </a:r>
            <a:r>
              <a:rPr lang="el-GR" dirty="0" err="1"/>
              <a:t>λιποφιλικής</a:t>
            </a:r>
            <a:r>
              <a:rPr lang="el-GR" dirty="0"/>
              <a:t> μορφής. Αντίθετα όταν τα ούρα είναι όξινα η αμφεταμίνη ιοντίζεται και δεν διαπερνά τη μεμβράνη, ενώ το σαλικυλικό οξύ μπορεί</a:t>
            </a:r>
            <a:r>
              <a:rPr lang="el-GR" dirty="0" smtClean="0"/>
              <a:t>.</a:t>
            </a:r>
          </a:p>
          <a:p>
            <a:r>
              <a:rPr lang="el-GR" dirty="0"/>
              <a:t>Στη </a:t>
            </a:r>
            <a:r>
              <a:rPr lang="el-GR" b="1" dirty="0"/>
              <a:t>δυναμική όξινη ή αλκαλική διούρηση</a:t>
            </a:r>
            <a:r>
              <a:rPr lang="el-GR" dirty="0"/>
              <a:t> παρατηρούνται ηλεκτρολυτικές διαταραχές, πνευμονι­κό και εγκεφαλικό </a:t>
            </a:r>
            <a:r>
              <a:rPr lang="el-GR" dirty="0" smtClean="0"/>
              <a:t>οίδημα.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0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l-GR" sz="3000" b="0" dirty="0"/>
              <a:t>7</a:t>
            </a:r>
            <a:r>
              <a:rPr lang="en-US" sz="3000" b="0" dirty="0" smtClean="0"/>
              <a:t>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28395"/>
              </p:ext>
            </p:extLst>
          </p:nvPr>
        </p:nvGraphicFramePr>
        <p:xfrm>
          <a:off x="395536" y="1700808"/>
          <a:ext cx="8229600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ΕΠΙΔΡΑΣΗ ΜΕΤΑΒΟΛΩΝ </a:t>
                      </a:r>
                      <a:r>
                        <a:rPr lang="el-GR" b="1" dirty="0" err="1" smtClean="0"/>
                        <a:t>pΗ</a:t>
                      </a:r>
                      <a:r>
                        <a:rPr lang="el-GR" b="1" dirty="0" smtClean="0"/>
                        <a:t> ΤΩΝ ΟΥΡΩΝ ΣΤΗΝ ΑΠΕΚΚΡΙΣΗ ΤΩΝ ΦΑΡΜΑΚΩΝ</a:t>
                      </a:r>
                      <a:endParaRPr lang="el-G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Απέκκριση </a:t>
                      </a:r>
                      <a:endParaRPr lang="el-G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Φάρμακα </a:t>
                      </a:r>
                      <a:endParaRPr lang="el-G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Σε όξινα ούρα</a:t>
                      </a:r>
                      <a:endParaRPr lang="el-G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Σε αλκαλικά ούρα</a:t>
                      </a:r>
                      <a:endParaRPr lang="el-G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Οξέα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Βαρβιτουρικά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mtClean="0"/>
                        <a:t>Σαλικυλικά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Βάσεις </a:t>
                      </a:r>
                      <a:endParaRPr lang="el-G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Αμφεταμίνες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↑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↑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Μεθαδόνη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↑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↑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Μορφίνη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↑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↑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Κινιδίνη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↑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↑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5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l-GR" sz="3000" b="0" dirty="0"/>
              <a:t>8</a:t>
            </a:r>
            <a:r>
              <a:rPr lang="en-US" sz="3000" b="0" dirty="0" smtClean="0"/>
              <a:t>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ΕΦΑΡΜΟΓΕΣ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αναλογία του φαρμάκου που </a:t>
            </a:r>
            <a:r>
              <a:rPr lang="el-GR" dirty="0" err="1"/>
              <a:t>επαναρροφάται</a:t>
            </a:r>
            <a:r>
              <a:rPr lang="el-GR" dirty="0"/>
              <a:t> από τα νεφρικά σωληνάρια εξαρτάται από:</a:t>
            </a:r>
          </a:p>
          <a:p>
            <a:pPr marL="811213" indent="-457200">
              <a:buFont typeface="+mj-lt"/>
              <a:buAutoNum type="alphaLcParenR"/>
            </a:pPr>
            <a:r>
              <a:rPr lang="el-GR" dirty="0" smtClean="0"/>
              <a:t>Το </a:t>
            </a:r>
            <a:r>
              <a:rPr lang="el-GR" dirty="0"/>
              <a:t>ρυθμό </a:t>
            </a:r>
            <a:r>
              <a:rPr lang="el-GR" dirty="0" err="1"/>
              <a:t>σπειραματικής</a:t>
            </a:r>
            <a:r>
              <a:rPr lang="el-GR" dirty="0"/>
              <a:t> </a:t>
            </a:r>
            <a:r>
              <a:rPr lang="el-GR" dirty="0" smtClean="0"/>
              <a:t>διήθησης.</a:t>
            </a:r>
            <a:endParaRPr lang="el-GR" dirty="0"/>
          </a:p>
          <a:p>
            <a:pPr marL="811213" indent="-457200">
              <a:buFont typeface="+mj-lt"/>
              <a:buAutoNum type="alphaLcParenR"/>
            </a:pPr>
            <a:r>
              <a:rPr lang="el-GR" b="1" dirty="0" smtClean="0"/>
              <a:t>Το </a:t>
            </a:r>
            <a:r>
              <a:rPr lang="el-GR" b="1" dirty="0"/>
              <a:t>ρυθμό ροής των </a:t>
            </a:r>
            <a:r>
              <a:rPr lang="el-GR" b="1" dirty="0" smtClean="0"/>
              <a:t>ούρων.</a:t>
            </a:r>
            <a:endParaRPr lang="el-GR" b="1" dirty="0"/>
          </a:p>
          <a:p>
            <a:pPr marL="811213" indent="-457200">
              <a:buFont typeface="+mj-lt"/>
              <a:buAutoNum type="alphaLcParenR"/>
            </a:pPr>
            <a:r>
              <a:rPr lang="el-GR" dirty="0" smtClean="0"/>
              <a:t>Την </a:t>
            </a:r>
            <a:r>
              <a:rPr lang="el-GR" dirty="0"/>
              <a:t>έκταση της έκκρισης στα νεφρικά </a:t>
            </a:r>
            <a:r>
              <a:rPr lang="el-GR" dirty="0" smtClean="0"/>
              <a:t>σωληνάρια.</a:t>
            </a:r>
            <a:endParaRPr lang="el-GR" dirty="0"/>
          </a:p>
          <a:p>
            <a:pPr marL="811213" indent="-457200">
              <a:buFont typeface="+mj-lt"/>
              <a:buAutoNum type="alphaLcParenR"/>
            </a:pPr>
            <a:r>
              <a:rPr lang="el-GR" b="1" dirty="0" smtClean="0"/>
              <a:t>Τη </a:t>
            </a:r>
            <a:r>
              <a:rPr lang="el-GR" b="1" dirty="0" err="1"/>
              <a:t>λιποφιλία</a:t>
            </a:r>
            <a:r>
              <a:rPr lang="el-GR" b="1" dirty="0"/>
              <a:t> του μη ιονισμένου </a:t>
            </a:r>
            <a:r>
              <a:rPr lang="el-GR" b="1" dirty="0" smtClean="0"/>
              <a:t>φαρμάκου.</a:t>
            </a:r>
            <a:endParaRPr lang="el-GR" b="1" dirty="0"/>
          </a:p>
          <a:p>
            <a:pPr marL="811213" indent="-457200">
              <a:buFont typeface="+mj-lt"/>
              <a:buAutoNum type="alphaLcParenR"/>
            </a:pPr>
            <a:r>
              <a:rPr lang="el-GR" dirty="0" smtClean="0"/>
              <a:t>Το </a:t>
            </a:r>
            <a:r>
              <a:rPr lang="en-US" dirty="0"/>
              <a:t>pH </a:t>
            </a:r>
            <a:r>
              <a:rPr lang="el-GR" dirty="0"/>
              <a:t>των </a:t>
            </a:r>
            <a:r>
              <a:rPr lang="el-GR" dirty="0" smtClean="0"/>
              <a:t>ούρων.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2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</a:t>
            </a:r>
            <a:r>
              <a:rPr lang="el-GR" dirty="0" smtClean="0"/>
              <a:t>Απέκκριση</a:t>
            </a:r>
            <a:r>
              <a:rPr lang="en-US" dirty="0" smtClean="0"/>
              <a:t> </a:t>
            </a:r>
            <a:r>
              <a:rPr lang="el-GR" sz="3000" b="0" dirty="0"/>
              <a:t>9</a:t>
            </a:r>
            <a:r>
              <a:rPr lang="en-US" sz="3000" b="0" dirty="0" smtClean="0"/>
              <a:t>/</a:t>
            </a:r>
            <a:r>
              <a:rPr lang="el-GR" sz="3000" b="0" dirty="0" smtClean="0"/>
              <a:t>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Ποιος </a:t>
            </a:r>
            <a:r>
              <a:rPr lang="el-GR" dirty="0"/>
              <a:t>θα είναι ο ρυθμός </a:t>
            </a:r>
            <a:r>
              <a:rPr lang="el-GR" dirty="0" err="1"/>
              <a:t>σπειραματικής</a:t>
            </a:r>
            <a:r>
              <a:rPr lang="el-GR" dirty="0"/>
              <a:t> διήθησης σε ασθενή στον οποίο η συγκέντρωση </a:t>
            </a:r>
            <a:r>
              <a:rPr lang="el-GR" b="1" dirty="0" err="1"/>
              <a:t>κρεατινίνης</a:t>
            </a:r>
            <a:r>
              <a:rPr lang="el-GR" dirty="0"/>
              <a:t> στον ορό ήταν 10 </a:t>
            </a:r>
            <a:r>
              <a:rPr lang="el-GR" dirty="0" err="1"/>
              <a:t>μg</a:t>
            </a:r>
            <a:r>
              <a:rPr lang="el-GR" dirty="0"/>
              <a:t>/ml και  συλλέχθηκαν ούρα επί 6h συνολικού όγκου 0.6L με συγκέντρωση </a:t>
            </a:r>
            <a:r>
              <a:rPr lang="el-GR" dirty="0" err="1"/>
              <a:t>κρεατινίνης</a:t>
            </a:r>
            <a:r>
              <a:rPr lang="el-GR" dirty="0"/>
              <a:t> 0.75 </a:t>
            </a:r>
            <a:r>
              <a:rPr lang="el-GR" dirty="0" err="1"/>
              <a:t>mg</a:t>
            </a:r>
            <a:r>
              <a:rPr lang="el-GR" dirty="0"/>
              <a:t>/ml</a:t>
            </a:r>
            <a:r>
              <a:rPr lang="el-GR" dirty="0" smtClean="0"/>
              <a:t>.</a:t>
            </a:r>
            <a:endParaRPr lang="el-GR" dirty="0"/>
          </a:p>
          <a:p>
            <a:pPr marL="0" indent="0" algn="ctr">
              <a:buNone/>
            </a:pPr>
            <a:r>
              <a:rPr lang="el-GR" dirty="0"/>
              <a:t>GFR = (0.75 X 0.6) / 6 /10 = 7.5</a:t>
            </a:r>
            <a:r>
              <a:rPr lang="en-US" dirty="0"/>
              <a:t>L</a:t>
            </a:r>
            <a:r>
              <a:rPr lang="el-GR" dirty="0"/>
              <a:t> / </a:t>
            </a:r>
            <a:r>
              <a:rPr lang="en-US" dirty="0"/>
              <a:t>h</a:t>
            </a:r>
            <a:r>
              <a:rPr lang="el-GR" dirty="0"/>
              <a:t>  =  </a:t>
            </a:r>
            <a:r>
              <a:rPr lang="el-GR" b="1" dirty="0"/>
              <a:t>180 </a:t>
            </a:r>
            <a:r>
              <a:rPr lang="en-US" b="1" dirty="0"/>
              <a:t>L</a:t>
            </a:r>
            <a:r>
              <a:rPr lang="el-GR" b="1" dirty="0"/>
              <a:t> / 24 </a:t>
            </a:r>
            <a:r>
              <a:rPr lang="en-US" b="1" dirty="0"/>
              <a:t>h</a:t>
            </a:r>
            <a:endParaRPr lang="el-GR" dirty="0"/>
          </a:p>
          <a:p>
            <a:pPr marL="457200" indent="-457200">
              <a:buFont typeface="+mj-lt"/>
              <a:buAutoNum type="arabicPeriod" startAt="2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9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err="1" smtClean="0"/>
              <a:t>Τυπολ</a:t>
            </a:r>
            <a:r>
              <a:rPr lang="el-GR" dirty="0" err="1"/>
              <a:t>ό</a:t>
            </a:r>
            <a:r>
              <a:rPr lang="el-GR" dirty="0" err="1" smtClean="0"/>
              <a:t>γιο</a:t>
            </a:r>
            <a:r>
              <a:rPr lang="el-GR" dirty="0" smtClean="0"/>
              <a:t> </a:t>
            </a:r>
            <a:r>
              <a:rPr lang="el-GR" dirty="0" err="1" smtClean="0"/>
              <a:t>φαρμακοκινητικών</a:t>
            </a:r>
            <a:r>
              <a:rPr lang="el-GR" dirty="0" smtClean="0"/>
              <a:t> εξισώσεων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Υπολογισμός </a:t>
                </a:r>
                <a:r>
                  <a:rPr lang="el-GR" dirty="0"/>
                  <a:t>της </a:t>
                </a:r>
                <a:r>
                  <a:rPr lang="el-GR" b="1" dirty="0"/>
                  <a:t>σταθεράς ταχύτητας αποβολής Κ</a:t>
                </a:r>
                <a:r>
                  <a:rPr lang="el-GR" dirty="0"/>
                  <a:t> από 2 σημεία γνωστής συ­γκέντρωσης χρόνου στη φάση αποβολής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𝐼𝑛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l-GR" dirty="0" smtClean="0"/>
                  <a:t>Υπολογισμός </a:t>
                </a:r>
                <a:r>
                  <a:rPr lang="el-GR" dirty="0"/>
                  <a:t>του </a:t>
                </a:r>
                <a:r>
                  <a:rPr lang="el-GR" b="1" dirty="0"/>
                  <a:t>χρόνου </a:t>
                </a:r>
                <a:r>
                  <a:rPr lang="el-GR" b="1" dirty="0" err="1"/>
                  <a:t>ημιζωής</a:t>
                </a:r>
                <a:r>
                  <a:rPr lang="el-GR" dirty="0"/>
                  <a:t> από την Κ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0,693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l-GR" dirty="0"/>
                  <a:t>Υπολογισμός </a:t>
                </a:r>
                <a:r>
                  <a:rPr lang="el-GR" b="1" dirty="0"/>
                  <a:t>δόσης που παράγει επιθυμητή συγκέντρωση</a:t>
                </a:r>
                <a:r>
                  <a:rPr lang="el-GR" dirty="0"/>
                  <a:t> (</a:t>
                </a:r>
                <a:r>
                  <a:rPr lang="en-US" dirty="0"/>
                  <a:t>C</a:t>
                </a:r>
                <a:r>
                  <a:rPr lang="el-GR" dirty="0"/>
                  <a:t>), αμέσως μετά τη χορήγηση 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D=</a:t>
                </a:r>
                <a:r>
                  <a:rPr lang="en-US" dirty="0" err="1" smtClean="0"/>
                  <a:t>C.Vd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9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err="1"/>
              <a:t>Τυπολόγιο</a:t>
            </a:r>
            <a:r>
              <a:rPr lang="el-GR" dirty="0"/>
              <a:t> </a:t>
            </a:r>
            <a:r>
              <a:rPr lang="el-GR" dirty="0" err="1"/>
              <a:t>φαρμακοκινητικών</a:t>
            </a:r>
            <a:r>
              <a:rPr lang="el-GR" dirty="0"/>
              <a:t> εξισώσεων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l-GR" dirty="0" smtClean="0"/>
                  <a:t>Υπολογισμός </a:t>
                </a:r>
                <a:r>
                  <a:rPr lang="el-GR" b="1" dirty="0"/>
                  <a:t>συγκέντρωσης (</a:t>
                </a:r>
                <a:r>
                  <a:rPr lang="en-US" b="1" dirty="0"/>
                  <a:t>C</a:t>
                </a:r>
                <a:r>
                  <a:rPr lang="el-GR" b="1" dirty="0"/>
                  <a:t>) σε οποιοδήποτε χρόνο </a:t>
                </a:r>
                <a:r>
                  <a:rPr lang="en-US" b="1" dirty="0"/>
                  <a:t>t</a:t>
                </a:r>
                <a:r>
                  <a:rPr lang="el-GR" dirty="0"/>
                  <a:t>, μετά εφάπαξ δόση εφόδου (</a:t>
                </a:r>
                <a:r>
                  <a:rPr lang="el-GR" dirty="0" smtClean="0"/>
                  <a:t>ενδοφλέβια)</a:t>
                </a:r>
                <a:r>
                  <a:rPr lang="el-GR" dirty="0"/>
                  <a:t>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C</a:t>
                </a:r>
                <a:r>
                  <a:rPr lang="el-GR" b="1" dirty="0"/>
                  <a:t> = </a:t>
                </a:r>
                <a:r>
                  <a:rPr lang="en-US" b="1" dirty="0"/>
                  <a:t>Co</a:t>
                </a:r>
                <a:r>
                  <a:rPr lang="el-GR" b="1" dirty="0"/>
                  <a:t> . </a:t>
                </a:r>
                <a:r>
                  <a:rPr lang="en-US" b="1" dirty="0"/>
                  <a:t>e</a:t>
                </a:r>
                <a:r>
                  <a:rPr lang="el-GR" b="1" baseline="30000" dirty="0"/>
                  <a:t>-</a:t>
                </a:r>
                <a:r>
                  <a:rPr lang="en-US" b="1" baseline="30000" dirty="0" err="1"/>
                  <a:t>kt</a:t>
                </a:r>
                <a:r>
                  <a:rPr lang="el-GR" dirty="0"/>
                  <a:t>  ή με </a:t>
                </a:r>
                <a:r>
                  <a:rPr lang="el-GR" dirty="0" err="1"/>
                  <a:t>λογαρίθμηση</a:t>
                </a:r>
                <a:r>
                  <a:rPr lang="el-GR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𝐶𝑜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2,3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l-GR" dirty="0"/>
                  <a:t>Υπολογισμός </a:t>
                </a:r>
                <a:r>
                  <a:rPr lang="el-GR" b="1" dirty="0"/>
                  <a:t>συγκέντρωσης σε κατάσταση σταθερότητας</a:t>
                </a:r>
                <a:r>
                  <a:rPr lang="el-GR" dirty="0"/>
                  <a:t> σε ενδοφλέβια χορήγηση, με ταχύτητα </a:t>
                </a:r>
                <a:r>
                  <a:rPr lang="en-US" dirty="0"/>
                  <a:t>R</a:t>
                </a:r>
                <a:r>
                  <a:rPr lang="el-GR" baseline="-25000" dirty="0" smtClean="0"/>
                  <a:t>0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l-GR" dirty="0" smtClean="0"/>
                  <a:t>Υπολογισμός </a:t>
                </a:r>
                <a:r>
                  <a:rPr lang="el-GR" b="1" dirty="0"/>
                  <a:t>συγκέντρωσης σε οποιοδήποτε χρόνο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  <a:r>
                  <a:rPr lang="el-GR" dirty="0"/>
                  <a:t>μετά από ενδοφλέβια εφάπαξ </a:t>
                </a:r>
                <a:r>
                  <a:rPr lang="el-GR" dirty="0" smtClean="0"/>
                  <a:t>όση </a:t>
                </a:r>
                <a:r>
                  <a:rPr lang="el-GR" dirty="0"/>
                  <a:t>(</a:t>
                </a:r>
                <a:r>
                  <a:rPr lang="en-US" b="1" dirty="0"/>
                  <a:t>bolus</a:t>
                </a:r>
                <a:r>
                  <a:rPr lang="el-GR" dirty="0"/>
                  <a:t>), που χορηγείται κάθε </a:t>
                </a:r>
                <a:r>
                  <a:rPr lang="en-US" dirty="0"/>
                  <a:t>t </a:t>
                </a:r>
                <a:r>
                  <a:rPr lang="el-GR" dirty="0"/>
                  <a:t>ώρες 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𝑉𝑑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6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 2014. 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. «</a:t>
            </a:r>
            <a:r>
              <a:rPr lang="el-GR" sz="2000" dirty="0" err="1" smtClean="0"/>
              <a:t>Φαρμακοκινητική</a:t>
            </a:r>
            <a:r>
              <a:rPr lang="el-GR" sz="2000" dirty="0" smtClean="0"/>
              <a:t>. Ενότητα 6</a:t>
            </a:r>
            <a:r>
              <a:rPr lang="en-US" sz="2000" dirty="0" smtClean="0"/>
              <a:t>:</a:t>
            </a:r>
            <a:r>
              <a:rPr lang="el-GR" sz="2000" dirty="0"/>
              <a:t> Απέκκριση».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Υπενθύμιση:</a:t>
            </a:r>
          </a:p>
          <a:p>
            <a:r>
              <a:rPr lang="el-GR" b="1" dirty="0" smtClean="0"/>
              <a:t>Μηδενικής </a:t>
            </a:r>
            <a:r>
              <a:rPr lang="el-GR" b="1" dirty="0"/>
              <a:t>τάξης</a:t>
            </a:r>
            <a:r>
              <a:rPr lang="el-GR" dirty="0"/>
              <a:t>: απομάκρυνση με σταθερό ρυθμό, ανεξάρτητα της </a:t>
            </a:r>
            <a:r>
              <a:rPr lang="el-GR" dirty="0" smtClean="0"/>
              <a:t>συγκέντρω­σης.</a:t>
            </a:r>
            <a:endParaRPr lang="el-GR" dirty="0"/>
          </a:p>
          <a:p>
            <a:r>
              <a:rPr lang="el-GR" b="1" dirty="0"/>
              <a:t>Πρώτης τάξης:</a:t>
            </a:r>
            <a:r>
              <a:rPr lang="el-GR" dirty="0"/>
              <a:t> ο ρυθμός απέκκρισης είναι ανάλογος της συγκέντρωσης (αφορά τα περισσότερα φάρμακα και προσφέρει μια πολύτιμη παράμετρο, το χρόνο </a:t>
            </a:r>
            <a:r>
              <a:rPr lang="el-GR" dirty="0" err="1"/>
              <a:t>ημιζωής</a:t>
            </a:r>
            <a:r>
              <a:rPr lang="el-GR" dirty="0"/>
              <a:t>.</a:t>
            </a:r>
          </a:p>
          <a:p>
            <a:r>
              <a:rPr lang="el-GR" b="1" dirty="0"/>
              <a:t>Χρόνος </a:t>
            </a:r>
            <a:r>
              <a:rPr lang="el-GR" b="1" dirty="0" err="1" smtClean="0"/>
              <a:t>ημιζωής</a:t>
            </a:r>
            <a:r>
              <a:rPr lang="el-GR" b="1" dirty="0" smtClean="0"/>
              <a:t> </a:t>
            </a:r>
            <a:r>
              <a:rPr lang="el-GR" b="1" dirty="0"/>
              <a:t>(</a:t>
            </a:r>
            <a:r>
              <a:rPr lang="en-US" b="1" dirty="0"/>
              <a:t>t </a:t>
            </a:r>
            <a:r>
              <a:rPr lang="el-GR" b="1" baseline="-25000" dirty="0"/>
              <a:t>1/2</a:t>
            </a:r>
            <a:r>
              <a:rPr lang="el-GR" b="1" dirty="0" smtClean="0"/>
              <a:t>):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Είναι ο χρόνος που απαιτείται, ώστε η συγκέντρωση του φαρμάκου στο πλάσμα να μειωθεί στο 50% 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Αναφοράς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</a:t>
            </a:r>
            <a:r>
              <a:rPr lang="el-GR" sz="2000" dirty="0" err="1" smtClean="0"/>
              <a:t>Αδειοδότησης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 smtClean="0"/>
              <a:t>μαζί με τους συνοδευόμενους </a:t>
            </a:r>
            <a:r>
              <a:rPr lang="el-GR" sz="2400" dirty="0" err="1" smtClean="0"/>
              <a:t>υπερσυνδέσμους</a:t>
            </a:r>
            <a:r>
              <a:rPr lang="el-G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Χρόνος </a:t>
            </a:r>
            <a:r>
              <a:rPr lang="el-GR" dirty="0" err="1"/>
              <a:t>ημιζωής</a:t>
            </a:r>
            <a:r>
              <a:rPr lang="el-GR" dirty="0"/>
              <a:t> (</a:t>
            </a:r>
            <a:r>
              <a:rPr lang="en-US" dirty="0"/>
              <a:t>t 1/2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1/6</a:t>
            </a:r>
            <a:endParaRPr lang="en-US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 </a:t>
            </a:r>
            <a:r>
              <a:rPr lang="en-US" b="1" dirty="0"/>
              <a:t>t </a:t>
            </a:r>
            <a:r>
              <a:rPr lang="el-GR" b="1" baseline="-25000" dirty="0"/>
              <a:t>1/2 </a:t>
            </a:r>
            <a:r>
              <a:rPr lang="el-GR" b="1" baseline="-25000" dirty="0" smtClean="0"/>
              <a:t> </a:t>
            </a:r>
            <a:r>
              <a:rPr lang="el-GR" b="1" dirty="0" smtClean="0"/>
              <a:t>είναι </a:t>
            </a:r>
            <a:r>
              <a:rPr lang="el-GR" b="1" dirty="0"/>
              <a:t>μια αμοιβαία συνάρτηση της σταθεράς του ρυθμού απομάκρυνσης και καθορίζεται τόσο από τη κάθαρση, όσο και από τον όγκο κατανομής.</a:t>
            </a:r>
            <a:endParaRPr lang="el-GR" dirty="0"/>
          </a:p>
          <a:p>
            <a:r>
              <a:rPr lang="el-GR" dirty="0"/>
              <a:t>Η απομάκρυνση του φαρμάκου είναι συνήθως μια εκθετική (λογαριθμική) διαδικασία . Στο </a:t>
            </a:r>
            <a:r>
              <a:rPr lang="el-GR" dirty="0" smtClean="0"/>
              <a:t>διάγραμμα </a:t>
            </a:r>
            <a:r>
              <a:rPr lang="el-GR" dirty="0"/>
              <a:t>αποτυπώνεται σε γραμμική κλίμακα (Α) και λογαριθμική κλίμακα (Β) η απομάκρυνση ενός φαρμάκου με χρόνο </a:t>
            </a:r>
            <a:r>
              <a:rPr lang="el-GR" dirty="0" err="1"/>
              <a:t>ημιζωής</a:t>
            </a:r>
            <a:r>
              <a:rPr lang="el-GR" dirty="0"/>
              <a:t> 4 ωρών.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026" name="Picture 2" descr="Scan100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" b="48237"/>
          <a:stretch/>
        </p:blipFill>
        <p:spPr bwMode="auto">
          <a:xfrm>
            <a:off x="157810" y="4029695"/>
            <a:ext cx="4524956" cy="243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an100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50249" r="7360" b="1"/>
          <a:stretch/>
        </p:blipFill>
        <p:spPr bwMode="auto">
          <a:xfrm>
            <a:off x="4656238" y="4077071"/>
            <a:ext cx="4487762" cy="234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9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Χρόνος </a:t>
            </a:r>
            <a:r>
              <a:rPr lang="el-GR" dirty="0" err="1"/>
              <a:t>ημιζωής</a:t>
            </a:r>
            <a:r>
              <a:rPr lang="el-GR" dirty="0"/>
              <a:t> (</a:t>
            </a:r>
            <a:r>
              <a:rPr lang="en-US" dirty="0"/>
              <a:t>t 1/2)</a:t>
            </a:r>
            <a:r>
              <a:rPr lang="el-GR" dirty="0"/>
              <a:t>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πτώση της συγκέντρωσης του φαρμάκου στο πλάσμα, περιγράφεται από την εξίσωση:</a:t>
            </a:r>
          </a:p>
          <a:p>
            <a:pPr marL="0" indent="0" algn="ctr">
              <a:buNone/>
            </a:pPr>
            <a:r>
              <a:rPr lang="it-IT" b="1" dirty="0"/>
              <a:t>C</a:t>
            </a:r>
            <a:r>
              <a:rPr lang="it-IT" b="1" baseline="-25000" dirty="0"/>
              <a:t>t</a:t>
            </a:r>
            <a:r>
              <a:rPr lang="it-IT" b="1" dirty="0"/>
              <a:t> = C</a:t>
            </a:r>
            <a:r>
              <a:rPr lang="it-IT" b="1" baseline="-25000" dirty="0"/>
              <a:t>0 </a:t>
            </a:r>
            <a:r>
              <a:rPr lang="it-IT" b="1" dirty="0"/>
              <a:t> </a:t>
            </a:r>
            <a:r>
              <a:rPr lang="it-IT" b="1" dirty="0" smtClean="0"/>
              <a:t>e</a:t>
            </a:r>
            <a:r>
              <a:rPr lang="it-IT" b="1" baseline="30000" dirty="0" smtClean="0"/>
              <a:t>-kt</a:t>
            </a:r>
            <a:endParaRPr lang="el-GR" b="1" baseline="30000" dirty="0" smtClean="0"/>
          </a:p>
          <a:p>
            <a:pPr marL="0" indent="0">
              <a:buNone/>
            </a:pPr>
            <a:r>
              <a:rPr lang="it-IT" b="1" dirty="0"/>
              <a:t>C</a:t>
            </a:r>
            <a:r>
              <a:rPr lang="it-IT" b="1" baseline="-25000" dirty="0"/>
              <a:t>t</a:t>
            </a:r>
            <a:r>
              <a:rPr lang="el-GR" dirty="0"/>
              <a:t> =συγκέντρωση του φαρμάκου σε διάφορες χρονικές στιγμές, </a:t>
            </a:r>
            <a:r>
              <a:rPr lang="en-US" b="1" dirty="0"/>
              <a:t>C</a:t>
            </a:r>
            <a:r>
              <a:rPr lang="el-GR" b="1" baseline="-25000" dirty="0"/>
              <a:t>0</a:t>
            </a:r>
            <a:r>
              <a:rPr lang="el-GR" dirty="0"/>
              <a:t> = αρχική συγκέντρωση στη στιγμή μηδέν, </a:t>
            </a:r>
            <a:r>
              <a:rPr lang="el-GR" b="1" dirty="0"/>
              <a:t>k</a:t>
            </a:r>
            <a:r>
              <a:rPr lang="el-GR" dirty="0"/>
              <a:t> = σταθερά ρυθμού απομάκρυνσης, </a:t>
            </a:r>
            <a:r>
              <a:rPr lang="el-GR" b="1" dirty="0" err="1" smtClean="0"/>
              <a:t>t</a:t>
            </a:r>
            <a:r>
              <a:rPr lang="el-GR" dirty="0" err="1" smtClean="0"/>
              <a:t>=χρόνος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/>
              <a:t>Ο </a:t>
            </a:r>
            <a:r>
              <a:rPr lang="el-GR" b="1" dirty="0"/>
              <a:t>αριθμός </a:t>
            </a:r>
            <a:r>
              <a:rPr lang="en-US" b="1" dirty="0"/>
              <a:t>e</a:t>
            </a:r>
            <a:r>
              <a:rPr lang="el-GR" dirty="0"/>
              <a:t> αποτελεί το όριο της συγκλίνουσας σειράς (1 + 1/</a:t>
            </a:r>
            <a:r>
              <a:rPr lang="en-US" dirty="0"/>
              <a:t>n</a:t>
            </a:r>
            <a:r>
              <a:rPr lang="el-GR" dirty="0"/>
              <a:t>)</a:t>
            </a:r>
            <a:r>
              <a:rPr lang="en-US" baseline="30000" dirty="0"/>
              <a:t>n</a:t>
            </a:r>
            <a:r>
              <a:rPr lang="el-GR" dirty="0"/>
              <a:t>, που είναι </a:t>
            </a:r>
            <a:r>
              <a:rPr lang="en-US" dirty="0"/>
              <a:t>e</a:t>
            </a:r>
            <a:r>
              <a:rPr lang="el-GR" dirty="0"/>
              <a:t> = </a:t>
            </a:r>
            <a:r>
              <a:rPr lang="en-US" dirty="0" err="1"/>
              <a:t>lim</a:t>
            </a:r>
            <a:r>
              <a:rPr lang="el-GR" dirty="0"/>
              <a:t> (1 + 1/</a:t>
            </a:r>
            <a:r>
              <a:rPr lang="en-US" dirty="0"/>
              <a:t>u</a:t>
            </a:r>
            <a:r>
              <a:rPr lang="el-GR" dirty="0"/>
              <a:t>)</a:t>
            </a:r>
            <a:r>
              <a:rPr lang="en-US" baseline="30000" dirty="0"/>
              <a:t>n</a:t>
            </a:r>
            <a:r>
              <a:rPr lang="el-GR" dirty="0"/>
              <a:t> = 1 + 1/1! + 1/2 ! + 1/3! .... = 2.71828.</a:t>
            </a:r>
          </a:p>
          <a:p>
            <a:pPr marL="0" indent="0">
              <a:buNone/>
            </a:pPr>
            <a:r>
              <a:rPr lang="el-GR" dirty="0"/>
              <a:t>Οι λογάριθμοι με βάση το φυσικό αριθμό </a:t>
            </a:r>
            <a:r>
              <a:rPr lang="en-US" dirty="0"/>
              <a:t>e</a:t>
            </a:r>
            <a:r>
              <a:rPr lang="el-GR" dirty="0"/>
              <a:t> λέγονται </a:t>
            </a:r>
            <a:r>
              <a:rPr lang="el-GR" b="1" dirty="0" err="1"/>
              <a:t>νεπέρειοι</a:t>
            </a:r>
            <a:r>
              <a:rPr lang="el-GR" dirty="0"/>
              <a:t> ή </a:t>
            </a:r>
            <a:r>
              <a:rPr lang="el-GR" b="1" dirty="0"/>
              <a:t>φυσικοί</a:t>
            </a:r>
            <a:r>
              <a:rPr lang="el-GR" dirty="0"/>
              <a:t> και συμβολίζονται με </a:t>
            </a:r>
            <a:r>
              <a:rPr lang="en-US" b="1" dirty="0"/>
              <a:t>In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0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Χρόνος </a:t>
            </a:r>
            <a:r>
              <a:rPr lang="el-GR" dirty="0" err="1"/>
              <a:t>ημιζωής</a:t>
            </a:r>
            <a:r>
              <a:rPr lang="el-GR" dirty="0"/>
              <a:t> (</a:t>
            </a:r>
            <a:r>
              <a:rPr lang="en-US" dirty="0"/>
              <a:t>t 1/2)</a:t>
            </a:r>
            <a:r>
              <a:rPr lang="el-GR" dirty="0"/>
              <a:t>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παραπάνω σχέση μετά από </a:t>
            </a:r>
            <a:r>
              <a:rPr lang="el-GR" dirty="0" err="1" smtClean="0"/>
              <a:t>λογαρίθμηση</a:t>
            </a:r>
            <a:r>
              <a:rPr lang="el-GR" dirty="0" smtClean="0"/>
              <a:t> </a:t>
            </a:r>
            <a:r>
              <a:rPr lang="el-GR" dirty="0"/>
              <a:t>μετατρέπεται σε:</a:t>
            </a:r>
          </a:p>
          <a:p>
            <a:pPr marL="0" indent="0" algn="ctr">
              <a:buNone/>
            </a:pPr>
            <a:r>
              <a:rPr lang="en-US" b="1" dirty="0"/>
              <a:t>log C</a:t>
            </a:r>
            <a:r>
              <a:rPr lang="en-US" b="1" baseline="-25000" dirty="0"/>
              <a:t>t</a:t>
            </a:r>
            <a:r>
              <a:rPr lang="en-US" b="1" dirty="0"/>
              <a:t>= log C</a:t>
            </a:r>
            <a:r>
              <a:rPr lang="en-US" b="1" baseline="-25000" dirty="0"/>
              <a:t>o</a:t>
            </a:r>
            <a:r>
              <a:rPr lang="en-US" b="1" dirty="0"/>
              <a:t>- k/2.3 t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Ο</a:t>
            </a:r>
            <a:r>
              <a:rPr lang="el-GR" b="1" dirty="0"/>
              <a:t> </a:t>
            </a:r>
            <a:r>
              <a:rPr lang="en-US" b="1" dirty="0"/>
              <a:t>t </a:t>
            </a:r>
            <a:r>
              <a:rPr lang="el-GR" b="1" baseline="-25000" dirty="0"/>
              <a:t>½</a:t>
            </a:r>
            <a:r>
              <a:rPr lang="el-GR" b="1" dirty="0"/>
              <a:t> </a:t>
            </a:r>
            <a:r>
              <a:rPr lang="el-GR" dirty="0"/>
              <a:t>είναι σημαντική παράμετρος διότι καθορίζει:</a:t>
            </a:r>
          </a:p>
          <a:p>
            <a:r>
              <a:rPr lang="el-GR" dirty="0"/>
              <a:t>Τη </a:t>
            </a:r>
            <a:r>
              <a:rPr lang="el-GR" dirty="0" smtClean="0"/>
              <a:t>διάρκεια </a:t>
            </a:r>
            <a:r>
              <a:rPr lang="el-GR" dirty="0"/>
              <a:t>δράσης μετά από μια απλή δόση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Ένας </a:t>
            </a:r>
            <a:r>
              <a:rPr lang="el-GR" dirty="0"/>
              <a:t>απλός κανόνας λέει ότι </a:t>
            </a:r>
            <a:r>
              <a:rPr lang="el-GR" b="1" dirty="0"/>
              <a:t>ο διπλασιασμός της δόσης αυξάνει τη διάρκεια δράσης κατά ένα χρόνο </a:t>
            </a:r>
            <a:r>
              <a:rPr lang="el-GR" b="1" dirty="0" err="1" smtClean="0"/>
              <a:t>ημιζωής</a:t>
            </a:r>
            <a:r>
              <a:rPr lang="el-GR" b="1" dirty="0" smtClean="0"/>
              <a:t>.</a:t>
            </a:r>
            <a:endParaRPr lang="el-GR" dirty="0"/>
          </a:p>
          <a:p>
            <a:r>
              <a:rPr lang="el-GR" dirty="0"/>
              <a:t>Το χρόνο που απαιτείται για να επιτευχθεί η κατάσταση ισορροπίας στη χρόνια δοσολογία.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7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Χρόνος </a:t>
            </a:r>
            <a:r>
              <a:rPr lang="el-GR" dirty="0" err="1"/>
              <a:t>ημιζωής</a:t>
            </a:r>
            <a:r>
              <a:rPr lang="el-GR" dirty="0"/>
              <a:t> (</a:t>
            </a:r>
            <a:r>
              <a:rPr lang="en-US" dirty="0"/>
              <a:t>t 1/2)</a:t>
            </a:r>
            <a:r>
              <a:rPr lang="el-GR" dirty="0"/>
              <a:t>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Π.χ. </a:t>
            </a:r>
            <a:r>
              <a:rPr lang="el-GR" dirty="0"/>
              <a:t>ο χρόνος </a:t>
            </a:r>
            <a:r>
              <a:rPr lang="el-GR" dirty="0" err="1"/>
              <a:t>ημιζωής</a:t>
            </a:r>
            <a:r>
              <a:rPr lang="el-GR" dirty="0"/>
              <a:t> της </a:t>
            </a:r>
            <a:r>
              <a:rPr lang="el-GR" dirty="0" err="1"/>
              <a:t>θεοφυλλίνης</a:t>
            </a:r>
            <a:r>
              <a:rPr lang="el-GR" dirty="0"/>
              <a:t> μπορεί να είναι μέχρι και 20 ώρες σε ασθενείς με σοβαρή καρδιακή ανεπάρκεια ή/και ηπατική νόσο.</a:t>
            </a:r>
          </a:p>
          <a:p>
            <a:r>
              <a:rPr lang="el-GR" dirty="0"/>
              <a:t>Τη συχνότητα των δόσεων που απαιτείται για να αποτραπούν πολύ μεγάλες διακυμάνσεις στις συγκεντρώσεις στο πλάσμα κατά τα μεσοδιαστήματα των </a:t>
            </a:r>
            <a:r>
              <a:rPr lang="el-GR" dirty="0" smtClean="0"/>
              <a:t>δόσεων.</a:t>
            </a:r>
            <a:endParaRPr lang="el-GR" dirty="0"/>
          </a:p>
          <a:p>
            <a:r>
              <a:rPr lang="el-GR" dirty="0"/>
              <a:t>Εάν </a:t>
            </a:r>
            <a:r>
              <a:rPr lang="el-GR" dirty="0" smtClean="0"/>
              <a:t>π.χ. </a:t>
            </a:r>
            <a:r>
              <a:rPr lang="el-GR" dirty="0"/>
              <a:t>ένα φάρμακο χορηγηθεί πιο συχνά από το χρόνο </a:t>
            </a:r>
            <a:r>
              <a:rPr lang="el-GR" dirty="0" err="1"/>
              <a:t>ημιζωής</a:t>
            </a:r>
            <a:r>
              <a:rPr lang="el-GR" dirty="0"/>
              <a:t>, οι διακυμάνσεις θα είναι </a:t>
            </a:r>
            <a:r>
              <a:rPr lang="el-GR" dirty="0" smtClean="0"/>
              <a:t>μικρές.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5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Χρόνος </a:t>
            </a:r>
            <a:r>
              <a:rPr lang="el-GR" dirty="0" err="1"/>
              <a:t>ημιζωής</a:t>
            </a:r>
            <a:r>
              <a:rPr lang="el-GR" dirty="0"/>
              <a:t> (</a:t>
            </a:r>
            <a:r>
              <a:rPr lang="en-US" dirty="0"/>
              <a:t>t 1/2)</a:t>
            </a:r>
            <a:r>
              <a:rPr lang="el-GR" dirty="0"/>
              <a:t> </a:t>
            </a:r>
            <a:r>
              <a:rPr lang="el-GR" sz="3000" b="0" dirty="0" smtClean="0"/>
              <a:t>5/6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507288" cy="547260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Ενώ ο ρυθμός απέκκρισης δεν είναι σταθερός, ο </a:t>
                </a:r>
                <a:r>
                  <a:rPr lang="en-US" dirty="0"/>
                  <a:t>t</a:t>
                </a:r>
                <a:r>
                  <a:rPr lang="el-GR" baseline="-25000" dirty="0"/>
                  <a:t>1/2</a:t>
                </a:r>
                <a:r>
                  <a:rPr lang="el-GR" dirty="0"/>
                  <a:t> είναι και μπορεί να υπολογι­σθεί από την γνωστή εξίσωση:  </a:t>
                </a:r>
              </a:p>
              <a:p>
                <a:pPr marL="0" indent="0" algn="ctr">
                  <a:buNone/>
                </a:pPr>
                <a:r>
                  <a:rPr lang="it-IT" b="1" dirty="0"/>
                  <a:t>C</a:t>
                </a:r>
                <a:r>
                  <a:rPr lang="it-IT" b="1" baseline="-25000" dirty="0"/>
                  <a:t>t</a:t>
                </a:r>
                <a:r>
                  <a:rPr lang="el-GR" b="1" dirty="0"/>
                  <a:t> = </a:t>
                </a:r>
                <a:r>
                  <a:rPr lang="it-IT" b="1" dirty="0"/>
                  <a:t>C</a:t>
                </a:r>
                <a:r>
                  <a:rPr lang="el-GR" b="1" baseline="-25000" dirty="0"/>
                  <a:t>0 </a:t>
                </a:r>
                <a:r>
                  <a:rPr lang="el-GR" b="1" dirty="0"/>
                  <a:t> </a:t>
                </a:r>
                <a:r>
                  <a:rPr lang="it-IT" b="1" dirty="0"/>
                  <a:t>e</a:t>
                </a:r>
                <a:r>
                  <a:rPr lang="el-GR" b="1" baseline="30000" dirty="0"/>
                  <a:t>-</a:t>
                </a:r>
                <a:r>
                  <a:rPr lang="it-IT" b="1" baseline="30000" dirty="0"/>
                  <a:t>kt</a:t>
                </a:r>
                <a:r>
                  <a:rPr lang="it-IT" baseline="30000" dirty="0"/>
                  <a:t> </a:t>
                </a:r>
                <a:r>
                  <a:rPr lang="it-IT" dirty="0"/>
                  <a:t> </a:t>
                </a:r>
                <a:r>
                  <a:rPr lang="el-GR" dirty="0"/>
                  <a:t>.</a:t>
                </a:r>
              </a:p>
              <a:p>
                <a:pPr marL="0" indent="0">
                  <a:buNone/>
                </a:pPr>
                <a:r>
                  <a:rPr lang="el-GR" dirty="0" smtClean="0"/>
                  <a:t>Θεωρώντας </a:t>
                </a:r>
                <a:r>
                  <a:rPr lang="el-GR" dirty="0"/>
                  <a:t>ότι η συγκέντρωση στο πλάσμα έχει μειωθεί στο ήμισυ, δηλαδή C</a:t>
                </a:r>
                <a:r>
                  <a:rPr lang="el-GR" baseline="-25000" dirty="0"/>
                  <a:t>1</a:t>
                </a:r>
                <a:r>
                  <a:rPr lang="el-GR" dirty="0"/>
                  <a:t> = 0.5 C</a:t>
                </a:r>
                <a:r>
                  <a:rPr lang="el-GR" baseline="-25000" dirty="0"/>
                  <a:t>0  </a:t>
                </a:r>
                <a:r>
                  <a:rPr lang="el-GR" dirty="0"/>
                  <a:t>, τότε προκύπτει η σχέση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693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K</a:t>
                </a:r>
                <a:r>
                  <a:rPr lang="en-US" baseline="-25000" dirty="0" smtClean="0"/>
                  <a:t>e</a:t>
                </a:r>
                <a:r>
                  <a:rPr lang="en-US" dirty="0" smtClean="0"/>
                  <a:t>= </a:t>
                </a:r>
                <a:r>
                  <a:rPr lang="el-GR" dirty="0" smtClean="0"/>
                  <a:t>σταθερός ρυθμός απέκκρισης</a:t>
                </a:r>
              </a:p>
              <a:p>
                <a:pPr marL="0" indent="0">
                  <a:buNone/>
                </a:pPr>
                <a:r>
                  <a:rPr lang="el-GR" dirty="0"/>
                  <a:t>Ο φαινομενικά περίεργος αριθμός </a:t>
                </a:r>
                <a:r>
                  <a:rPr lang="el-GR" b="1" dirty="0"/>
                  <a:t>0.693</a:t>
                </a:r>
                <a:r>
                  <a:rPr lang="el-GR" dirty="0"/>
                  <a:t> είναι ο φυσικός λογάριθμος του </a:t>
                </a:r>
                <a:r>
                  <a:rPr lang="el-GR" b="1" dirty="0"/>
                  <a:t>0.5</a:t>
                </a:r>
                <a:r>
                  <a:rPr lang="el-GR" dirty="0"/>
                  <a:t>.</a:t>
                </a:r>
              </a:p>
              <a:p>
                <a:pPr marL="0" indent="0">
                  <a:buNone/>
                </a:pPr>
                <a:r>
                  <a:rPr lang="el-GR" b="1" dirty="0"/>
                  <a:t>Η αποβολή του φαρμάκου θεωρείται πλήρης μετά από 5 </a:t>
                </a:r>
                <a:r>
                  <a:rPr lang="el-GR" b="1" dirty="0" err="1"/>
                  <a:t>ημιζωές</a:t>
                </a:r>
                <a:r>
                  <a:rPr lang="el-GR" b="1" dirty="0"/>
                  <a:t>, αφού το 97% περίπου του φαρμάκου έχει απο­βληθεί.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07288" cy="5472608"/>
              </a:xfrm>
              <a:blipFill rotWithShape="0">
                <a:blip r:embed="rId2"/>
                <a:stretch>
                  <a:fillRect l="-931" t="-334" b="-6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5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228</TotalTime>
  <Words>2434</Words>
  <Application>Microsoft Office PowerPoint</Application>
  <PresentationFormat>On-screen Show (4:3)</PresentationFormat>
  <Paragraphs>287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Times New Roman</vt:lpstr>
      <vt:lpstr>Wingdings</vt:lpstr>
      <vt:lpstr>OC_template</vt:lpstr>
      <vt:lpstr>Φαρμακοκινητική</vt:lpstr>
      <vt:lpstr>Απέκκριση</vt:lpstr>
      <vt:lpstr>Κάθαρση </vt:lpstr>
      <vt:lpstr>Ορισμοί</vt:lpstr>
      <vt:lpstr>Χρόνος ημιζωής (t 1/2) 1/6</vt:lpstr>
      <vt:lpstr>Χρόνος ημιζωής (t 1/2) 2/6</vt:lpstr>
      <vt:lpstr>Χρόνος ημιζωής (t 1/2) 3/6</vt:lpstr>
      <vt:lpstr>Χρόνος ημιζωής (t 1/2) 4/6</vt:lpstr>
      <vt:lpstr>Χρόνος ημιζωής (t 1/2) 5/6</vt:lpstr>
      <vt:lpstr>Χρόνος ημιζωής (t 1/2) 6/6</vt:lpstr>
      <vt:lpstr>Κινητική Σταθεροποιημένης Κατάστασης Φαρμάκου 1/5</vt:lpstr>
      <vt:lpstr>Κινητική Σταθεροποιημένης Κατάστασης Φαρμάκου 2/5</vt:lpstr>
      <vt:lpstr>Κινητική Σταθεροποιημένης Κατάστασης Φαρμάκου 3/5</vt:lpstr>
      <vt:lpstr>Κινητική Σταθεροποιημένης Κατάστασης Φαρμάκου 4/5</vt:lpstr>
      <vt:lpstr>Κινητική Σταθεροποιημένης Κατάστασης Φαρμάκου 5/5</vt:lpstr>
      <vt:lpstr>Κινητικά “profiles” ανάλογα του τρόπου χορήγησης 1/5</vt:lpstr>
      <vt:lpstr>Κινητικά “profiles” ανάλογα του τρόπου χορήγησης 2/5</vt:lpstr>
      <vt:lpstr>Κινητικά “profiles” ανάλογα του τρόπου χορήγησης 3/5</vt:lpstr>
      <vt:lpstr>Κινητικά “profiles” ανάλογα του τρόπου χορήγησης 4/5</vt:lpstr>
      <vt:lpstr>Κινητικά “profiles” ανάλογα του τρόπου χορήγησης 5/5</vt:lpstr>
      <vt:lpstr>Σχέσεις κάθαρσης, δόσης συντήρησης και χρόνου ημιζωής</vt:lpstr>
      <vt:lpstr>Επίλυση προβλημάτων με τη χρήση της σταθεράς Κ (ή Ke) 1/4</vt:lpstr>
      <vt:lpstr>Επίλυση προβλημάτων με τη χρήση της σταθεράς Κ (ή Ke) 2/4</vt:lpstr>
      <vt:lpstr>Επίλυση προβλημάτων με τη χρήση της σταθεράς Κ (ή Ke) 3/4</vt:lpstr>
      <vt:lpstr>Επίλυση προβλημάτων με τη χρήση της σταθεράς Κ (ή Ke) 4/4</vt:lpstr>
      <vt:lpstr>Νεφρική Απέκκριση 1/9</vt:lpstr>
      <vt:lpstr>Νεφρική Απέκκριση 2/9</vt:lpstr>
      <vt:lpstr>Νεφρική Απέκκριση 3/9</vt:lpstr>
      <vt:lpstr>Νεφρική Απέκκριση 4/9</vt:lpstr>
      <vt:lpstr>Νεφρική Απέκκριση 5/9</vt:lpstr>
      <vt:lpstr>Νεφρική Απέκκριση 6/9</vt:lpstr>
      <vt:lpstr>Νεφρική Απέκκριση 7/9</vt:lpstr>
      <vt:lpstr>Νεφρική Απέκκριση 8/9</vt:lpstr>
      <vt:lpstr>Νεφρική Απέκκριση 9/9</vt:lpstr>
      <vt:lpstr>Τυπολόγιο φαρμακοκινητικών εξισώσεων 1/2</vt:lpstr>
      <vt:lpstr>Τυπολόγιο φαρμακοκινητικών εξισώσεων 2/2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Φαρμακοκινητική</dc:title>
  <dc:creator>fkaram2</dc:creator>
  <cp:lastModifiedBy>George Karikas</cp:lastModifiedBy>
  <cp:revision>19</cp:revision>
  <dcterms:created xsi:type="dcterms:W3CDTF">2014-10-24T10:46:15Z</dcterms:created>
  <dcterms:modified xsi:type="dcterms:W3CDTF">2015-01-14T17:26:12Z</dcterms:modified>
</cp:coreProperties>
</file>