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137"/>
  </p:notesMasterIdLst>
  <p:handoutMasterIdLst>
    <p:handoutMasterId r:id="rId138"/>
  </p:handoutMasterIdLst>
  <p:sldIdLst>
    <p:sldId id="256" r:id="rId2"/>
    <p:sldId id="259" r:id="rId3"/>
    <p:sldId id="260" r:id="rId4"/>
    <p:sldId id="261" r:id="rId5"/>
    <p:sldId id="262" r:id="rId6"/>
    <p:sldId id="264" r:id="rId7"/>
    <p:sldId id="395" r:id="rId8"/>
    <p:sldId id="392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385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96" r:id="rId47"/>
    <p:sldId id="302" r:id="rId48"/>
    <p:sldId id="303" r:id="rId49"/>
    <p:sldId id="304" r:id="rId50"/>
    <p:sldId id="305" r:id="rId51"/>
    <p:sldId id="306" r:id="rId52"/>
    <p:sldId id="307" r:id="rId53"/>
    <p:sldId id="386" r:id="rId54"/>
    <p:sldId id="308" r:id="rId55"/>
    <p:sldId id="309" r:id="rId56"/>
    <p:sldId id="310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97" r:id="rId73"/>
    <p:sldId id="328" r:id="rId74"/>
    <p:sldId id="387" r:id="rId75"/>
    <p:sldId id="329" r:id="rId76"/>
    <p:sldId id="388" r:id="rId77"/>
    <p:sldId id="330" r:id="rId78"/>
    <p:sldId id="331" r:id="rId79"/>
    <p:sldId id="334" r:id="rId80"/>
    <p:sldId id="333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94" r:id="rId105"/>
    <p:sldId id="358" r:id="rId106"/>
    <p:sldId id="359" r:id="rId107"/>
    <p:sldId id="393" r:id="rId108"/>
    <p:sldId id="360" r:id="rId109"/>
    <p:sldId id="361" r:id="rId110"/>
    <p:sldId id="362" r:id="rId111"/>
    <p:sldId id="363" r:id="rId112"/>
    <p:sldId id="367" r:id="rId113"/>
    <p:sldId id="368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98" r:id="rId130"/>
    <p:sldId id="399" r:id="rId131"/>
    <p:sldId id="400" r:id="rId132"/>
    <p:sldId id="402" r:id="rId133"/>
    <p:sldId id="404" r:id="rId134"/>
    <p:sldId id="405" r:id="rId135"/>
    <p:sldId id="403" r:id="rId136"/>
  </p:sldIdLst>
  <p:sldSz cx="9144000" cy="6858000" type="screen4x3"/>
  <p:notesSz cx="7104063" cy="10234613"/>
  <p:custDataLst>
    <p:tags r:id="rId13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3C4"/>
    <a:srgbClr val="9B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88800" autoAdjust="0"/>
  </p:normalViewPr>
  <p:slideViewPr>
    <p:cSldViewPr>
      <p:cViewPr>
        <p:scale>
          <a:sx n="80" d="100"/>
          <a:sy n="80" d="100"/>
        </p:scale>
        <p:origin x="-268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gs" Target="tags/tag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20/2/2015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20/2/2015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843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9890E-3AF7-423B-BCBC-6323B2ECB13B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4790131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154867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F317D-3118-4159-BBC4-A19890F23B8D}" type="slidenum">
              <a:rPr lang="el-GR" smtClean="0"/>
              <a:pPr/>
              <a:t>113</a:t>
            </a:fld>
            <a:endParaRPr lang="el-GR" dirty="0" smtClean="0"/>
          </a:p>
        </p:txBody>
      </p:sp>
      <p:sp>
        <p:nvSpPr>
          <p:cNvPr id="4403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4037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/>
            <a:fld id="{419ED15E-C9A6-4A37-BAE2-FDC2E33EF7AA}" type="slidenum">
              <a:rPr lang="el-GR" sz="1300"/>
              <a:pPr algn="r"/>
              <a:t>113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197373245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723951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53927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326058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734456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582905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271322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020218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6647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626956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047729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2472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536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4C270F-0B4C-46B7-96C9-BF5FEBDF368F}" type="slidenum">
              <a:rPr lang="el-GR" smtClean="0"/>
              <a:pPr/>
              <a:t>14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4130489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638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7EF24A-857F-4DA3-9DB9-0097CC357E1B}" type="slidenum">
              <a:rPr lang="el-GR" smtClean="0"/>
              <a:pPr/>
              <a:t>15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41970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b="0" dirty="0" smtClean="0"/>
          </a:p>
        </p:txBody>
      </p:sp>
      <p:sp>
        <p:nvSpPr>
          <p:cNvPr id="17412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37B1BF08-5E89-4F8A-B9B0-D0D11306DD54}" type="slidenum">
              <a:rPr lang="el-GR" sz="1300"/>
              <a:pPr algn="r"/>
              <a:t>16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125810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814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843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D40EFB-6D31-49E7-A11E-98DFDAD213E2}" type="slidenum">
              <a:rPr lang="el-GR" smtClean="0"/>
              <a:pPr/>
              <a:t>18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220180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946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F93044-0BA6-4AC8-A8FF-672FC21DA745}" type="slidenum">
              <a:rPr lang="el-GR" smtClean="0"/>
              <a:pPr/>
              <a:t>19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862757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048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CA57A2-CACF-4F72-A620-FC53D8F5869A}" type="slidenum">
              <a:rPr lang="el-GR" smtClean="0"/>
              <a:pPr/>
              <a:t>20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98864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5471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150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37F9BA-29BF-4BBB-932F-02FB9D2EE8F0}" type="slidenum">
              <a:rPr lang="el-GR" smtClean="0"/>
              <a:pPr/>
              <a:t>21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443480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253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471545-E0F5-42E0-BD6D-9F7836585839}" type="slidenum">
              <a:rPr lang="el-GR" smtClean="0"/>
              <a:pPr/>
              <a:t>22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437772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355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5AB80B-B9C5-4572-9D34-875FCEFD7C45}" type="slidenum">
              <a:rPr lang="el-GR" smtClean="0"/>
              <a:pPr/>
              <a:t>23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72622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458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971ABE-21A1-4999-A7CF-DCFA8D48A128}" type="slidenum">
              <a:rPr lang="el-GR" smtClean="0"/>
              <a:pPr/>
              <a:t>24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01446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560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274303-7A12-41B5-88DB-FB0B0F5A1135}" type="slidenum">
              <a:rPr lang="el-GR" smtClean="0"/>
              <a:pPr/>
              <a:t>25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563774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126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BFA5DA-377C-40CE-9EBC-30E7D8C34D2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660332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2099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2670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8E24A-9460-4273-955D-AF077BDB42FE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0505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447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126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BFA5DA-377C-40CE-9EBC-30E7D8C34D2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564261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6240A0-F67F-4B55-8106-175B3D0EECE3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7050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3543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CAFFEC-5ADE-4E81-9E8E-D1CE9EB98C74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4352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E2F39F-F3EA-4AFC-8B05-15A2BF126160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6493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A4DDC-43EB-46AF-BC64-EAB592573A20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l-GR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1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88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2DDEA9-FB21-469F-A89E-1DA3934FDD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037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DC768D-DBEC-456D-B8ED-13038707B4E0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1808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0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F0F9DF-4464-460A-A168-E17E801E8726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6361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b="0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3C8A9D-6E7B-40B1-B71D-A3F4BB5997F3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0516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4CFE0-0BB2-4344-95D0-39E836C0BBC5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8329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229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A2B6F8-B312-45C2-B46C-C14CF48163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19858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07541-3072-4B17-97D3-FF2917031F80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3179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072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B63510-240F-4434-827C-737A6B8E9F95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193160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0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55638-73EC-4DF7-8CF9-B095A1821918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94967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53E64-72C3-44F6-ACE0-3F6D81811CF2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02873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b="0" dirty="0" smtClean="0"/>
          </a:p>
        </p:txBody>
      </p:sp>
      <p:sp>
        <p:nvSpPr>
          <p:cNvPr id="4608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8BAE6-74DC-4492-A28D-61890FF71A16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6830206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710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BC825-F425-4732-8FCB-B297F2D93D7B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668850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E35800-74F3-46E4-AE4E-84FFDF9F9FD4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53966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E35800-74F3-46E4-AE4E-84FFDF9F9FD4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09264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6C7143-758E-424E-8050-F142BC91604E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24603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915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D1ED0-FC8E-431F-96D8-6A396A268B5F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70188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331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8E019E-81B1-4BBF-A997-017B88CDDB23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1911205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A807D-C969-45B3-AD99-A6D575DB38A3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59547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277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C1D7BF-4A78-438D-8625-3821802D749A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0636409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67E6C-8F99-4B0E-A36E-BA4204B89CF8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04302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b="1" dirty="0" smtClean="0"/>
          </a:p>
        </p:txBody>
      </p:sp>
      <p:sp>
        <p:nvSpPr>
          <p:cNvPr id="4096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EA2E49-46EC-4EA0-8CD4-2390F516053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0281868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6FE441-045D-4C25-87B8-B71E986613F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49376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b="1" dirty="0" smtClean="0"/>
          </a:p>
        </p:txBody>
      </p:sp>
      <p:sp>
        <p:nvSpPr>
          <p:cNvPr id="4198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8AD7A0-A9A7-4266-BF91-DD978CAF6C6E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8976607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AEF74C-158E-4875-8DE3-D90F82F8819E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5912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379026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3CFDFD-3CE3-4091-A8A2-62610958B4D5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04101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994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F7755-363F-4E0F-9F75-47AB3B217D20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592312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536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99D02-7630-41EF-BCC7-B9D75F49025B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990653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F3576B-5033-413C-AFDD-D927D47FDA21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66780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4B87BA-7E67-4CDB-8AD0-7209C5A46D4F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96753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F1B5C2-B636-4AD8-8CBC-66C7F33E8408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73199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506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9AD53-A928-4A8C-9879-A9394A1B2BB5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545390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BF9462-8D70-41C6-804C-2F5A6D9236A1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l-GR" dirty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1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312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403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D1CD52-A6D2-424F-A5EF-948D6BABEC16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106814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012C1A-9DF3-47FD-B3F3-3DF03FEDF0AB}" type="slidenum">
              <a:rPr lang="el-GR" smtClean="0"/>
              <a:pPr>
                <a:defRPr/>
              </a:pPr>
              <a:t>76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03234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0C22C-3702-4ACA-A86F-11D0C6762FC0}" type="slidenum">
              <a:rPr lang="el-GR" smtClean="0"/>
              <a:pPr>
                <a:defRPr/>
              </a:pPr>
              <a:t>77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83856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55FBD-806D-4E2B-BE9E-C7964AB94656}" type="slidenum">
              <a:rPr lang="el-GR" smtClean="0"/>
              <a:pPr>
                <a:defRPr/>
              </a:pPr>
              <a:t>78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00332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FC363-37FE-4DC2-90B7-A8188C7B61C9}" type="slidenum">
              <a:rPr lang="el-GR" smtClean="0"/>
              <a:pPr>
                <a:defRPr/>
              </a:pPr>
              <a:t>79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761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150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810155-4115-48A1-A222-D57AF3E7459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4008787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7DD1A5-2732-4281-99DC-47BAAFE86202}" type="slidenum">
              <a:rPr lang="el-GR" smtClean="0"/>
              <a:pPr>
                <a:defRPr/>
              </a:pPr>
              <a:t>80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61098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8D2FC-039F-4986-B3A5-41415410AE06}" type="slidenum">
              <a:rPr lang="el-GR" smtClean="0"/>
              <a:pPr>
                <a:defRPr/>
              </a:pPr>
              <a:t>81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48018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33689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920826-9EC1-4F71-B6E3-E55906DDFD1A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49796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b="1" dirty="0" smtClean="0"/>
          </a:p>
        </p:txBody>
      </p:sp>
      <p:sp>
        <p:nvSpPr>
          <p:cNvPr id="2970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5A013A-3504-4688-8961-7FDBF6E781DA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7632464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C9CEC0-417D-44BA-B6A4-F927CEB5439B}" type="slidenum">
              <a:rPr lang="el-GR" smtClean="0"/>
              <a:pPr>
                <a:defRPr/>
              </a:pPr>
              <a:t>85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14942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7732C-853C-43CE-BAE6-E49DC7CFC5C2}" type="slidenum">
              <a:rPr lang="el-GR" smtClean="0"/>
              <a:pPr>
                <a:defRPr/>
              </a:pPr>
              <a:t>86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236189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5AE25-8B2E-40B9-B2AE-9309476695E5}" type="slidenum">
              <a:rPr lang="el-GR" smtClean="0"/>
              <a:pPr>
                <a:defRPr/>
              </a:pPr>
              <a:t>87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67535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4FEF5D-E9BF-47B1-9CF0-4D4F9A620DA2}" type="slidenum">
              <a:rPr lang="el-GR" smtClean="0"/>
              <a:pPr>
                <a:defRPr/>
              </a:pPr>
              <a:t>88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11579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2678FB-E047-45A3-8133-90E0712BA0C2}" type="slidenum">
              <a:rPr lang="el-GR" smtClean="0"/>
              <a:pPr>
                <a:defRPr/>
              </a:pPr>
              <a:t>89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9524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6388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368D0-D072-4BDC-A51A-6961467810F8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6379581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C9A488-8852-4807-8CB4-433472F64DF0}" type="slidenum">
              <a:rPr lang="el-GR" smtClean="0"/>
              <a:pPr>
                <a:defRPr/>
              </a:pPr>
              <a:t>90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402370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192E4-583A-452E-8DBC-6A3762AFEE25}" type="slidenum">
              <a:rPr lang="el-GR" smtClean="0"/>
              <a:pPr>
                <a:defRPr/>
              </a:pPr>
              <a:t>91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96648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0FE9E1-D369-403F-99E9-49DDA5EB9EFB}" type="slidenum">
              <a:rPr lang="el-GR" smtClean="0"/>
              <a:pPr>
                <a:defRPr/>
              </a:pPr>
              <a:t>92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82159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b="1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E90A69-A1D0-4CA0-833D-6F4A77FB94AB}" type="slidenum">
              <a:rPr lang="el-GR" smtClean="0"/>
              <a:pPr>
                <a:defRPr/>
              </a:pPr>
              <a:t>93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61558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6628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>
              <a:defRPr/>
            </a:pPr>
            <a:fld id="{BD0C04A3-BAAA-41B6-82A8-6DBB34431C73}" type="slidenum">
              <a:rPr lang="el-GR" sz="1300">
                <a:latin typeface="+mn-lt"/>
              </a:rPr>
              <a:pPr algn="r">
                <a:defRPr/>
              </a:pPr>
              <a:t>94</a:t>
            </a:fld>
            <a:endParaRPr lang="el-GR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6526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</p:spPr>
        <p:txBody>
          <a:bodyPr lIns="99075" tIns="49538" rIns="99075" bIns="49538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1317D6-D7A8-4D60-B3C8-8682BE4A5E0C}" type="slidenum">
              <a:rPr lang="el-GR" sz="13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el-GR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83909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b="1" dirty="0" smtClean="0"/>
          </a:p>
        </p:txBody>
      </p:sp>
      <p:sp>
        <p:nvSpPr>
          <p:cNvPr id="3379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64B88-AC76-46AC-907F-DF3477C4510A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3936145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5782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F317D-3118-4159-BBC4-A19890F23B8D}" type="slidenum">
              <a:rPr lang="el-GR" smtClean="0"/>
              <a:pPr/>
              <a:t>98</a:t>
            </a:fld>
            <a:endParaRPr lang="el-GR" dirty="0" smtClean="0"/>
          </a:p>
        </p:txBody>
      </p:sp>
      <p:sp>
        <p:nvSpPr>
          <p:cNvPr id="4403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4037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/>
            <a:fld id="{419ED15E-C9A6-4A37-BAE2-FDC2E33EF7AA}" type="slidenum">
              <a:rPr lang="el-GR" sz="1300"/>
              <a:pPr algn="r"/>
              <a:t>98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237860189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259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40937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56901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60080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60080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085403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87646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900579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32437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40118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14923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795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CA98A-2350-4DFE-B2C0-022ABDB65392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887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quaticpath.umd.edu/nomogram.html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Zernike_Nobel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Pieter_Kuiper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en.wikipedia.org/wiki/User:Zephyris" TargetMode="External"/><Relationship Id="rId4" Type="http://schemas.openxmlformats.org/officeDocument/2006/relationships/hyperlink" Target="http://commons.wikimedia.org/wiki/File:Dark_Field_Microscope.png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://indianpediatrics.net/nov2006/nov-965-973.htm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lo.br/" TargetMode="External"/><Relationship Id="rId5" Type="http://schemas.openxmlformats.org/officeDocument/2006/relationships/hyperlink" Target="http://www.scielo.br/scielo.php?script=sci_serial&amp;pid=0101-2800&amp;lng=en&amp;nrm=iso" TargetMode="External"/><Relationship Id="rId4" Type="http://schemas.openxmlformats.org/officeDocument/2006/relationships/hyperlink" Target="http://www.scielo.br/scielo.php?pid=S0101-28002011000400003&amp;script=sci_arttext&amp;tlng=en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Stevenfruitsmaak" TargetMode="External"/><Relationship Id="rId4" Type="http://schemas.openxmlformats.org/officeDocument/2006/relationships/hyperlink" Target="http://commons.wikimedia.org/wiki/File:Urinary_microscopy_epithelial_cell.jpg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ree-ed.net/free-ed/Courses/06%20MedHealth/MD%20Series/MD0852/default.asp?iNum=0303" TargetMode="External"/><Relationship Id="rId4" Type="http://schemas.openxmlformats.org/officeDocument/2006/relationships/image" Target="../media/image10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iki/User:Doruk_Salanc%C4%B1" TargetMode="External"/><Relationship Id="rId4" Type="http://schemas.openxmlformats.org/officeDocument/2006/relationships/hyperlink" Target="http://commons.wikimedia.org/wiki/File:Calcium_oxalate_crystals_(urine)_-_kalsiyum_oksalat_kristalleri_(idrar)_-_02.png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ee-ed.net/free-ed/Courses/06%20MedHealth/MD%20Series/MD0852/default.asp?iNum=030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eatscopes.com/ultra-centrifuge.htm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hyperlink" Target="http://www.free-ed.net/free-ed/Courses/06%20MedHealth/MD%20Series/MD0852/default.asp?iNum=0303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hyperlink" Target="http://creativecommons.org/licenses/by/2.0/" TargetMode="External"/><Relationship Id="rId4" Type="http://schemas.openxmlformats.org/officeDocument/2006/relationships/hyperlink" Target="http://www.flickr.com/photos/euthman/5204447669/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2009/11/urinalysis-crystals-cast.html" TargetMode="Externa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ahealth.co.uk/KOVA-Microscope-Slides/Default.6170.html" TargetMode="External"/><Relationship Id="rId5" Type="http://schemas.openxmlformats.org/officeDocument/2006/relationships/hyperlink" Target="http://lifescience.kinesis.co.uk/products-page/life-science/brand-general-consumables-counting-chamber-blaubrand-neubauer-improved-ivd-wo-spring-clips-double-rul-bright-line/" TargetMode="External"/><Relationship Id="rId4" Type="http://schemas.openxmlformats.org/officeDocument/2006/relationships/image" Target="../media/image14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llomedtech.blogspot.gr/2008_08_01_archive.html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hidakter.wordpress.com/2012/11/11/perfect-laboratory-instrument-materials-reagent/" TargetMode="External"/><Relationship Id="rId4" Type="http://schemas.openxmlformats.org/officeDocument/2006/relationships/image" Target="../media/image113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c-sa/2.0/" TargetMode="External"/><Relationship Id="rId4" Type="http://schemas.openxmlformats.org/officeDocument/2006/relationships/hyperlink" Target="http://www.flickr.com/photos/40390680@N08/4799794728/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dilabsolution.com/images/MedSPin4.jpg?44" TargetMode="External"/><Relationship Id="rId4" Type="http://schemas.openxmlformats.org/officeDocument/2006/relationships/image" Target="../media/image11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unahealth.co.uk/KOVA-Microscope-Slides/Default.6170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Lucien_leGrey" TargetMode="External"/><Relationship Id="rId4" Type="http://schemas.openxmlformats.org/officeDocument/2006/relationships/hyperlink" Target="http://commons.wikimedia.org/wiki/File:Golding_Bird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upernova-sip.blogspot.gr/2006_09_01_archive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en.wikipedia.org/wiki/File:Pyuria2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2009/11/urinalysis-crystals-cast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emantsinha.blogspot.gr/2012/10/urinalysis-interpretation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callabinfo.blogspot.gr/2012/11/casts-in-urine.html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ERVER\Volume_1\Documents\Books\Icons%20of%20Biological%20Fluids\&#927;&#973;&#961;&#945;\&#924;&#953;&#954;&#961;&#959;&#959;&#961;&#947;&#945;&#957;&#953;&#963;&#956;&#959;&#943;.wm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en.wikipedia.org/wiki/User:Rockpocket" TargetMode="External"/><Relationship Id="rId4" Type="http://schemas.openxmlformats.org/officeDocument/2006/relationships/hyperlink" Target="http://en.wikipedia.org/wiki/File:Thermo_centrifuge.JP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oitclinicalbiochemistry.weebly.com/urinalysis-crystals.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oitclinicalbiochemistry.weebly.com/urinalysis-crystals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ee-ed.net/free-ed/Courses/06%20MedHealth/MD%20Series/MD0852/default.asp?iNum=0303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mmonium_biurate_urine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Rotatebo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emantsinha.blogspot.gr/2012/10/urinalysis-interpretation.html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://panji1102.blogspot.gr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Urine_pus_cells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hyperlink" Target="http://commons.wikimedia.org/w/index.php?title=User:Microrao&amp;action=edit&amp;redlink=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hdc.vet.cornell.edu/clinpath/modules/UA-ROUT/castssed.htm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hdc.vet.cornell.edu/clinpath/modules/UA-SED/CASTCOMP.htm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hestofbooks.com/health/general/domestic-hygiene-rational-medicine/Urinary-Deposits-Symptoms-Relating-To-Disease-Of-The-Kidneys-And-Bladder.html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ience-naturalphenomena.blogspot.gr/2009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dianpediatrics.net/nov2006/nov-965-973.htm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ora.crosemont.qc.ca/urinesediments/Imdoceng/d23d002.html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2009/11/urinalysis-crystals-cast.html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://panji1102.blogspot.gr/2009/11/urinalysis-crystals-cast.html" TargetMode="External"/><Relationship Id="rId3" Type="http://schemas.openxmlformats.org/officeDocument/2006/relationships/image" Target="../media/image91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iki/User:Bobjgalindo" TargetMode="External"/><Relationship Id="rId4" Type="http://schemas.openxmlformats.org/officeDocument/2006/relationships/hyperlink" Target="http://commons.wikimedia.org/wiki/File:Sperm_in_urine.JPG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44016" y="1340768"/>
            <a:ext cx="8455968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200" b="1" dirty="0" smtClean="0">
                <a:latin typeface="+mn-lt"/>
              </a:rPr>
              <a:t>Ανάλυση Βιολογικών Υγρών &amp; Εκκριμάτων (Θ)</a:t>
            </a:r>
            <a:endParaRPr lang="el-GR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2"/>
            <a:ext cx="6400800" cy="2132657"/>
          </a:xfrm>
        </p:spPr>
        <p:txBody>
          <a:bodyPr>
            <a:normAutofit fontScale="85000" lnSpcReduction="10000"/>
          </a:bodyPr>
          <a:lstStyle/>
          <a:p>
            <a:r>
              <a:rPr lang="el-GR" b="1" dirty="0" smtClean="0"/>
              <a:t>Ενότητα </a:t>
            </a:r>
            <a:r>
              <a:rPr lang="en-US" b="1" dirty="0" smtClean="0"/>
              <a:t>4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Η μικροσκόπηση των ούρων</a:t>
            </a:r>
            <a:endParaRPr lang="en-US" dirty="0" smtClean="0"/>
          </a:p>
          <a:p>
            <a:endParaRPr lang="en-US" dirty="0" smtClean="0"/>
          </a:p>
          <a:p>
            <a:r>
              <a:rPr lang="el-GR" sz="2600" dirty="0"/>
              <a:t>Πέτρος Καρκαλούσος</a:t>
            </a:r>
          </a:p>
          <a:p>
            <a:r>
              <a:rPr lang="el-GR" sz="2600" dirty="0"/>
              <a:t>Καθηγητής εφαρμογών κλινικής χημείας – ΤΕΙ Αθηνών</a:t>
            </a:r>
          </a:p>
          <a:p>
            <a:r>
              <a:rPr lang="el-GR" sz="2600" dirty="0"/>
              <a:t>Τμήμα Ιατρικών Εργαστήριων</a:t>
            </a:r>
          </a:p>
        </p:txBody>
      </p:sp>
      <p:pic>
        <p:nvPicPr>
          <p:cNvPr id="11" name="Picture 10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2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686263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Νομόγραμμα υπολογισμού </a:t>
            </a:r>
            <a:r>
              <a:rPr lang="en-US" dirty="0" smtClean="0">
                <a:solidFill>
                  <a:srgbClr val="9B0000"/>
                </a:solidFill>
              </a:rPr>
              <a:t>rpm</a:t>
            </a:r>
            <a:endParaRPr lang="el-GR" b="0" dirty="0">
              <a:solidFill>
                <a:srgbClr val="9B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7434572" cy="557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3782289" y="6473953"/>
            <a:ext cx="1525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  <a:hlinkClick r:id="rId4"/>
              </a:rPr>
              <a:t>aquaticpath.umd.edu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1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Ο εφευρέτης του μικροσκοπίου  αντίθετης φάσης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55576" y="5301208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Frits Zernike</a:t>
            </a:r>
            <a:endParaRPr lang="el-GR" sz="2000" dirty="0" smtClean="0">
              <a:latin typeface="+mn-lt"/>
            </a:endParaRPr>
          </a:p>
          <a:p>
            <a:pPr algn="ctr"/>
            <a:endParaRPr lang="el-GR" sz="2000" dirty="0" smtClean="0">
              <a:latin typeface="+mn-lt"/>
            </a:endParaRPr>
          </a:p>
          <a:p>
            <a:pPr algn="ctr"/>
            <a:r>
              <a:rPr lang="el-GR" sz="2000" dirty="0" smtClean="0">
                <a:latin typeface="+mn-lt"/>
              </a:rPr>
              <a:t>Βραβείο </a:t>
            </a:r>
            <a:r>
              <a:rPr lang="en-US" sz="2000" dirty="0" smtClean="0">
                <a:latin typeface="+mn-lt"/>
              </a:rPr>
              <a:t>Nobel </a:t>
            </a:r>
            <a:r>
              <a:rPr lang="el-GR" sz="2000" dirty="0" smtClean="0">
                <a:latin typeface="+mn-lt"/>
              </a:rPr>
              <a:t>φυσικής 1953</a:t>
            </a:r>
          </a:p>
          <a:p>
            <a:pPr algn="ctr"/>
            <a:r>
              <a:rPr lang="el-GR" sz="2000" dirty="0" smtClean="0">
                <a:latin typeface="+mn-lt"/>
              </a:rPr>
              <a:t>1988 - 1953</a:t>
            </a:r>
            <a:endParaRPr lang="el-GR" sz="20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99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1917370" cy="3231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098252" y="4832481"/>
            <a:ext cx="2731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/>
              </a:rPr>
              <a:t>Zernike Nobel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Pieter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Kuiper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96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92696"/>
            <a:ext cx="8072494" cy="5929354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Το μικροσκόπιο αντίθετης φάσης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100</a:t>
            </a:fld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2436255" y="6391217"/>
            <a:ext cx="4756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Dark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Field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Microscope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tooltip="en:User:Zephyris"/>
              </a:rPr>
              <a:t>Zephyris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9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Μικροσκόπιο αντίθετης </a:t>
            </a:r>
            <a:r>
              <a:rPr lang="el-GR" dirty="0" smtClean="0">
                <a:solidFill>
                  <a:srgbClr val="9B0000"/>
                </a:solidFill>
              </a:rPr>
              <a:t>φάσης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01800"/>
            <a:ext cx="3671888" cy="3384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2" name="Line 9"/>
          <p:cNvSpPr>
            <a:spLocks noChangeShapeType="1"/>
          </p:cNvSpPr>
          <p:nvPr/>
        </p:nvSpPr>
        <p:spPr bwMode="auto">
          <a:xfrm flipH="1" flipV="1">
            <a:off x="1979613" y="3357563"/>
            <a:ext cx="215900" cy="2016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701557" y="5373428"/>
            <a:ext cx="33482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smtClean="0">
                <a:latin typeface="+mn-lt"/>
              </a:rPr>
              <a:t>Χωρίς </a:t>
            </a:r>
            <a:r>
              <a:rPr lang="el-GR" sz="2000" dirty="0">
                <a:latin typeface="+mn-lt"/>
              </a:rPr>
              <a:t>φακό αντίθετης </a:t>
            </a:r>
            <a:r>
              <a:rPr lang="el-GR" sz="2000" dirty="0" smtClean="0">
                <a:latin typeface="+mn-lt"/>
              </a:rPr>
              <a:t>φάσης</a:t>
            </a:r>
            <a:endParaRPr lang="el-GR" sz="2000" dirty="0">
              <a:latin typeface="+mn-lt"/>
            </a:endParaRP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701800"/>
            <a:ext cx="3971616" cy="3384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3" name="Line 10"/>
          <p:cNvSpPr>
            <a:spLocks noChangeShapeType="1"/>
          </p:cNvSpPr>
          <p:nvPr/>
        </p:nvSpPr>
        <p:spPr bwMode="auto">
          <a:xfrm flipV="1">
            <a:off x="5435600" y="3429000"/>
            <a:ext cx="576263" cy="2016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74761" y="5373688"/>
            <a:ext cx="3023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smtClean="0">
                <a:latin typeface="+mn-lt"/>
              </a:rPr>
              <a:t>Με </a:t>
            </a:r>
            <a:r>
              <a:rPr lang="el-GR" sz="2000" dirty="0">
                <a:latin typeface="+mn-lt"/>
              </a:rPr>
              <a:t>φακό αντίθετης φάσης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101</a:t>
            </a:fld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1115616" y="5889177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3952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080120"/>
          </a:xfrm>
        </p:spPr>
        <p:txBody>
          <a:bodyPr>
            <a:noAutofit/>
          </a:bodyPr>
          <a:lstStyle/>
          <a:p>
            <a:r>
              <a:rPr lang="el-GR" sz="3600" dirty="0">
                <a:solidFill>
                  <a:srgbClr val="9B0000"/>
                </a:solidFill>
              </a:rPr>
              <a:t>Δύσμορφα – φυσιολογικά – </a:t>
            </a:r>
            <a:r>
              <a:rPr lang="en-US" sz="3600" dirty="0">
                <a:solidFill>
                  <a:srgbClr val="9B0000"/>
                </a:solidFill>
              </a:rPr>
              <a:t>G1 </a:t>
            </a:r>
            <a:r>
              <a:rPr lang="el-GR" sz="3600" dirty="0" smtClean="0">
                <a:solidFill>
                  <a:srgbClr val="9B0000"/>
                </a:solidFill>
              </a:rPr>
              <a:t>ερυθρά </a:t>
            </a:r>
            <a:r>
              <a:rPr lang="el-GR" sz="3200" dirty="0" smtClean="0">
                <a:solidFill>
                  <a:srgbClr val="9B0000"/>
                </a:solidFill>
              </a:rPr>
              <a:t>1/2</a:t>
            </a:r>
            <a:endParaRPr lang="el-GR" sz="3200" dirty="0">
              <a:solidFill>
                <a:srgbClr val="9B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102</a:t>
            </a:fld>
            <a:endParaRPr lang="el-GR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2" y="3933056"/>
            <a:ext cx="3004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Δύσμορφα ερυθρά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3528" y="5517232"/>
            <a:ext cx="4032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Ακανθοκύτταρα ή </a:t>
            </a:r>
            <a:r>
              <a:rPr lang="en-US" sz="2400" dirty="0">
                <a:latin typeface="+mn-lt"/>
              </a:rPr>
              <a:t>G1 </a:t>
            </a:r>
            <a:r>
              <a:rPr lang="el-GR" sz="2400" dirty="0">
                <a:latin typeface="+mn-lt"/>
              </a:rPr>
              <a:t>κύτταρα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92163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15616" y="3645024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indianpediatrics.net</a:t>
            </a:r>
            <a:endParaRPr lang="el-GR" sz="12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487393" y="2073447"/>
            <a:ext cx="4032898" cy="443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11 - Ευθύγραμμο βέλος σύνδεσης"/>
          <p:cNvCxnSpPr/>
          <p:nvPr/>
        </p:nvCxnSpPr>
        <p:spPr>
          <a:xfrm flipV="1">
            <a:off x="3491880" y="3068960"/>
            <a:ext cx="2808312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- TextBox"/>
          <p:cNvSpPr txBox="1"/>
          <p:nvPr/>
        </p:nvSpPr>
        <p:spPr>
          <a:xfrm>
            <a:off x="395536" y="609329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Πυοσφαίρια</a:t>
            </a:r>
            <a:endParaRPr lang="el-GR" sz="2000" dirty="0"/>
          </a:p>
        </p:txBody>
      </p:sp>
      <p:cxnSp>
        <p:nvCxnSpPr>
          <p:cNvPr id="21" name="20 - Ευθύγραμμο βέλος σύνδεσης"/>
          <p:cNvCxnSpPr/>
          <p:nvPr/>
        </p:nvCxnSpPr>
        <p:spPr>
          <a:xfrm flipV="1">
            <a:off x="2843808" y="5733256"/>
            <a:ext cx="381642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Ορθογώνιο 6"/>
          <p:cNvSpPr/>
          <p:nvPr/>
        </p:nvSpPr>
        <p:spPr>
          <a:xfrm>
            <a:off x="4355976" y="6396335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0694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080120"/>
          </a:xfrm>
        </p:spPr>
        <p:txBody>
          <a:bodyPr>
            <a:noAutofit/>
          </a:bodyPr>
          <a:lstStyle/>
          <a:p>
            <a:r>
              <a:rPr lang="el-GR" sz="3600" dirty="0">
                <a:solidFill>
                  <a:srgbClr val="9B0000"/>
                </a:solidFill>
              </a:rPr>
              <a:t>Δύσμορφα – φυσιολογικά – </a:t>
            </a:r>
            <a:r>
              <a:rPr lang="en-US" sz="3600" dirty="0">
                <a:solidFill>
                  <a:srgbClr val="9B0000"/>
                </a:solidFill>
              </a:rPr>
              <a:t>G1 </a:t>
            </a:r>
            <a:r>
              <a:rPr lang="el-GR" sz="3600" dirty="0">
                <a:solidFill>
                  <a:srgbClr val="9B0000"/>
                </a:solidFill>
              </a:rPr>
              <a:t>ερυθρά </a:t>
            </a:r>
            <a:r>
              <a:rPr lang="el-GR" sz="3200" dirty="0" smtClean="0">
                <a:solidFill>
                  <a:srgbClr val="9B0000"/>
                </a:solidFill>
              </a:rPr>
              <a:t>2/2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55" y="2016393"/>
            <a:ext cx="4968552" cy="25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- TextBox"/>
          <p:cNvSpPr txBox="1"/>
          <p:nvPr/>
        </p:nvSpPr>
        <p:spPr>
          <a:xfrm>
            <a:off x="107504" y="4579899"/>
            <a:ext cx="1366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Δύσμορφα</a:t>
            </a:r>
            <a:endParaRPr lang="el-GR" sz="2000" dirty="0">
              <a:latin typeface="+mn-lt"/>
            </a:endParaRPr>
          </a:p>
        </p:txBody>
      </p:sp>
      <p:cxnSp>
        <p:nvCxnSpPr>
          <p:cNvPr id="7" name="6 - Ευθύγραμμο βέλος σύνδεσης"/>
          <p:cNvCxnSpPr>
            <a:stCxn id="10" idx="3"/>
          </p:cNvCxnSpPr>
          <p:nvPr/>
        </p:nvCxnSpPr>
        <p:spPr>
          <a:xfrm flipV="1">
            <a:off x="1474318" y="3789040"/>
            <a:ext cx="1585514" cy="990914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85235" y="4749176"/>
            <a:ext cx="470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Figure 1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Jornal Brasileiro de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Nefrologia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scielo.br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Creative Commons Attribution License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69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9B0000"/>
                </a:solidFill>
              </a:rPr>
              <a:t>Ερυθρά και επιθηλιακά </a:t>
            </a:r>
            <a:r>
              <a:rPr lang="el-GR" dirty="0" smtClean="0">
                <a:solidFill>
                  <a:srgbClr val="9B0000"/>
                </a:solidFill>
              </a:rPr>
              <a:t>κύτταρα</a:t>
            </a:r>
            <a:r>
              <a:rPr lang="el-GR" dirty="0">
                <a:solidFill>
                  <a:srgbClr val="9B0000"/>
                </a:solidFill>
              </a:rPr>
              <a:t/>
            </a:r>
            <a:br>
              <a:rPr lang="el-GR" dirty="0">
                <a:solidFill>
                  <a:srgbClr val="9B0000"/>
                </a:solidFill>
              </a:rPr>
            </a:b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136903" y="6143644"/>
            <a:ext cx="674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latin typeface="+mn-lt"/>
              </a:rPr>
              <a:t>Ερυθρά και επιθηλιακά κύτταρα (εν τω βάθει) ουροθηλίου</a:t>
            </a:r>
            <a:endParaRPr lang="el-GR" sz="20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104</a:t>
            </a:fld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51" y="1110396"/>
            <a:ext cx="4704297" cy="41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- Ευθύγραμμο βέλος σύνδεσης"/>
          <p:cNvCxnSpPr/>
          <p:nvPr/>
        </p:nvCxnSpPr>
        <p:spPr>
          <a:xfrm flipV="1">
            <a:off x="4429124" y="4941168"/>
            <a:ext cx="142876" cy="1273914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49394" y="5218085"/>
            <a:ext cx="5692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Urinary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microscopy epithelial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cell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tooltip="User:Stevenfruitsmaak"/>
              </a:rPr>
              <a:t>Stevenfruitsmaak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39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2336800" algn="l"/>
              </a:tabLst>
            </a:pPr>
            <a:r>
              <a:rPr lang="el-GR" sz="3600" dirty="0" smtClean="0">
                <a:solidFill>
                  <a:srgbClr val="9B0000"/>
                </a:solidFill>
              </a:rPr>
              <a:t>Κρύσταλλοι σε μικροσκόπιο αντίθετης φάσης </a:t>
            </a:r>
            <a:r>
              <a:rPr lang="el-GR" sz="3200" dirty="0" smtClean="0">
                <a:solidFill>
                  <a:srgbClr val="9B0000"/>
                </a:solidFill>
              </a:rPr>
              <a:t/>
            </a:r>
            <a:br>
              <a:rPr lang="el-GR" sz="3200" dirty="0" smtClean="0">
                <a:solidFill>
                  <a:srgbClr val="9B0000"/>
                </a:solidFill>
              </a:rPr>
            </a:br>
            <a:r>
              <a:rPr lang="el-GR" sz="3200" b="0" dirty="0" smtClean="0">
                <a:solidFill>
                  <a:srgbClr val="9B0000"/>
                </a:solidFill>
              </a:rPr>
              <a:t>(1 από 6)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105</a:t>
            </a:fld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1242032" y="6365359"/>
            <a:ext cx="298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Κρύσταλλοι ουρικού οξέος</a:t>
            </a:r>
            <a:endParaRPr lang="el-GR" sz="2000" dirty="0">
              <a:latin typeface="+mn-lt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716016" y="6365359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Κρύσταλλοι οξαλικού ασβεστίου</a:t>
            </a:r>
            <a:endParaRPr lang="el-GR" sz="2000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916831"/>
            <a:ext cx="3830980" cy="294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945512" cy="29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19500" y="5013176"/>
            <a:ext cx="1393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free-ed.net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07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>
                <a:solidFill>
                  <a:srgbClr val="9B0000"/>
                </a:solidFill>
              </a:rPr>
              <a:t>Κρύσταλλοι σε μικροσκόπιο αντίθετης φάσης </a:t>
            </a:r>
            <a:r>
              <a:rPr lang="el-GR" sz="2800" b="0" dirty="0" smtClean="0">
                <a:solidFill>
                  <a:srgbClr val="9B0000"/>
                </a:solidFill>
              </a:rPr>
              <a:t>(</a:t>
            </a:r>
            <a:r>
              <a:rPr lang="en-US" sz="2800" b="0" dirty="0" smtClean="0">
                <a:solidFill>
                  <a:srgbClr val="9B0000"/>
                </a:solidFill>
              </a:rPr>
              <a:t>2</a:t>
            </a:r>
            <a:r>
              <a:rPr lang="el-GR" sz="2800" b="0" dirty="0" smtClean="0">
                <a:solidFill>
                  <a:srgbClr val="9B0000"/>
                </a:solidFill>
              </a:rPr>
              <a:t> από 6)</a:t>
            </a: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106</a:t>
            </a:fld>
            <a:endParaRPr lang="el-GR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0521" y="1835823"/>
            <a:ext cx="4536504" cy="34023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007938" y="1832822"/>
            <a:ext cx="4512501" cy="3384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" name="6 - TextBox"/>
          <p:cNvSpPr txBox="1"/>
          <p:nvPr/>
        </p:nvSpPr>
        <p:spPr>
          <a:xfrm>
            <a:off x="416224" y="6027003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+mn-lt"/>
              </a:rPr>
              <a:t>Κρύσταλλοι ουρικού οξέος σε μικροσκόπιο αντίθετης φάσης </a:t>
            </a:r>
          </a:p>
          <a:p>
            <a:r>
              <a:rPr lang="el-GR" sz="2400" dirty="0" smtClean="0">
                <a:latin typeface="+mn-lt"/>
              </a:rPr>
              <a:t>και σκοτεινού πεδίου</a:t>
            </a:r>
            <a:endParaRPr lang="el-GR" sz="2400" dirty="0"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016204" y="5857612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107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00" y="1124744"/>
            <a:ext cx="6228184" cy="4671138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1993758" y="5882491"/>
            <a:ext cx="4868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Calcium oxalate crystals (urine) - kalsiyum oksalat kristalleri (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idrar)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- 02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Doruk Salancı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el-GR" sz="3600" dirty="0">
                <a:solidFill>
                  <a:srgbClr val="9B0000"/>
                </a:solidFill>
              </a:rPr>
              <a:t>Κρύσταλλοι σε μικροσκόπιο αντίθετης φάσης </a:t>
            </a:r>
            <a:r>
              <a:rPr lang="el-GR" dirty="0">
                <a:solidFill>
                  <a:srgbClr val="9B0000"/>
                </a:solidFill>
              </a:rPr>
              <a:t/>
            </a:r>
            <a:br>
              <a:rPr lang="el-GR" dirty="0">
                <a:solidFill>
                  <a:srgbClr val="9B0000"/>
                </a:solidFill>
              </a:rPr>
            </a:br>
            <a:r>
              <a:rPr lang="el-GR" sz="3100" b="0" dirty="0">
                <a:solidFill>
                  <a:srgbClr val="9B0000"/>
                </a:solidFill>
              </a:rPr>
              <a:t>(</a:t>
            </a:r>
            <a:r>
              <a:rPr lang="en-US" sz="3100" b="0" dirty="0">
                <a:solidFill>
                  <a:srgbClr val="9B0000"/>
                </a:solidFill>
              </a:rPr>
              <a:t>3</a:t>
            </a:r>
            <a:r>
              <a:rPr lang="el-GR" sz="3100" b="0" dirty="0">
                <a:solidFill>
                  <a:srgbClr val="9B0000"/>
                </a:solidFill>
              </a:rPr>
              <a:t> από </a:t>
            </a:r>
            <a:r>
              <a:rPr lang="el-GR" sz="3100" b="0" dirty="0" smtClean="0">
                <a:solidFill>
                  <a:srgbClr val="9B0000"/>
                </a:solidFill>
              </a:rPr>
              <a:t>6)</a:t>
            </a:r>
            <a:endParaRPr lang="el-GR" b="0" dirty="0"/>
          </a:p>
        </p:txBody>
      </p:sp>
      <p:sp>
        <p:nvSpPr>
          <p:cNvPr id="9" name="Τίτλος 1"/>
          <p:cNvSpPr txBox="1">
            <a:spLocks/>
          </p:cNvSpPr>
          <p:nvPr/>
        </p:nvSpPr>
        <p:spPr>
          <a:xfrm>
            <a:off x="485292" y="6344156"/>
            <a:ext cx="8229600" cy="51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l-GR" sz="2400" b="0" dirty="0" smtClean="0"/>
              <a:t>Κρύσταλλοι διϋδρικού και μονοϋδρικού οξαλικού ασβεστίου</a:t>
            </a:r>
            <a:endParaRPr lang="el-GR" sz="2400" b="0" dirty="0"/>
          </a:p>
        </p:txBody>
      </p:sp>
    </p:spTree>
    <p:extLst>
      <p:ext uri="{BB962C8B-B14F-4D97-AF65-F5344CB8AC3E}">
        <p14:creationId xmlns:p14="http://schemas.microsoft.com/office/powerpoint/2010/main" val="42738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l-GR" sz="3200" dirty="0">
                <a:solidFill>
                  <a:srgbClr val="9B0000"/>
                </a:solidFill>
              </a:rPr>
              <a:t>Κρύσταλλοι σε μικροσκόπιο αντίθετης φάσης </a:t>
            </a:r>
            <a:br>
              <a:rPr lang="el-GR" sz="3200" dirty="0">
                <a:solidFill>
                  <a:srgbClr val="9B0000"/>
                </a:solidFill>
              </a:rPr>
            </a:br>
            <a:r>
              <a:rPr lang="el-GR" sz="2800" b="0" dirty="0" smtClean="0">
                <a:solidFill>
                  <a:srgbClr val="9B0000"/>
                </a:solidFill>
              </a:rPr>
              <a:t>(</a:t>
            </a:r>
            <a:r>
              <a:rPr lang="en-US" sz="2800" b="0" dirty="0" smtClean="0">
                <a:solidFill>
                  <a:srgbClr val="9B0000"/>
                </a:solidFill>
              </a:rPr>
              <a:t>4</a:t>
            </a:r>
            <a:r>
              <a:rPr lang="el-GR" sz="2800" b="0" dirty="0" smtClean="0">
                <a:solidFill>
                  <a:srgbClr val="9B0000"/>
                </a:solidFill>
              </a:rPr>
              <a:t> </a:t>
            </a:r>
            <a:r>
              <a:rPr lang="el-GR" sz="2800" b="0" dirty="0">
                <a:solidFill>
                  <a:srgbClr val="9B0000"/>
                </a:solidFill>
              </a:rPr>
              <a:t>από </a:t>
            </a:r>
            <a:r>
              <a:rPr lang="el-GR" sz="2800" b="0" dirty="0" smtClean="0">
                <a:solidFill>
                  <a:srgbClr val="9B0000"/>
                </a:solidFill>
              </a:rPr>
              <a:t>6)</a:t>
            </a:r>
            <a:endParaRPr lang="el-GR" sz="2800" b="0" dirty="0">
              <a:solidFill>
                <a:srgbClr val="9B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108</a:t>
            </a:fld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07904" y="2060848"/>
            <a:ext cx="1785938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04357" y="4221088"/>
            <a:ext cx="1393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free-ed.net</a:t>
            </a:r>
            <a:endParaRPr lang="el-GR" sz="12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652" y="5445224"/>
            <a:ext cx="5820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latin typeface="+mn-lt"/>
              </a:rPr>
              <a:t>Κρύσταλλοι φωσφορικού διασβεστίου</a:t>
            </a:r>
          </a:p>
        </p:txBody>
      </p:sp>
    </p:spTree>
    <p:extLst>
      <p:ext uri="{BB962C8B-B14F-4D97-AF65-F5344CB8AC3E}">
        <p14:creationId xmlns:p14="http://schemas.microsoft.com/office/powerpoint/2010/main" val="26512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  <a:cs typeface="Arial" charset="0"/>
              </a:rPr>
              <a:t>Ειδικοί φυγόκεντροι </a:t>
            </a:r>
            <a:r>
              <a:rPr lang="el-GR" dirty="0" smtClean="0">
                <a:solidFill>
                  <a:srgbClr val="9B0000"/>
                </a:solidFill>
                <a:cs typeface="Arial" charset="0"/>
              </a:rPr>
              <a:t>ούρων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3" name="AutoShape 2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5" name="AutoShape 4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6" name="AutoShape 6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7" name="AutoShape 8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8" name="AutoShape 10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0" name="AutoShape 12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1" name="AutoShape 14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2" name="AutoShape 16" descr="data:image/jpeg;base64,/9j/4AAQSkZJRgABAQAAAQABAAD/2wCEAAkGBhAQEBQUERQVFRQVFBUVFBcUFhUUFBQUFhAVFBQUFBQXGyYeFxojGRQXHy8gIycpLCwsFR4xNTAqNSYrLCkBCQoKDgwOGg8PGikkHBwpKSkpKSksKSosKSkpLCkpKSkpKSkpKSwpKSkpKSwpKSkpLCksKSkpKSwpKSwsLCkpKf/AABEIAP0AxwMBIgACEQEDEQH/xAAcAAEAAQUBAQAAAAAAAAAAAAAABgEDBAUHAgj/xABDEAABAwIDBAcEBggFBQAAAAABAAIDBBEFEiEGMUFRBxMiYXGBkTJSobEzQmKSwdEIFCNygqKy4TRDY8LxFSRT0vD/xAAYAQEBAQEBAAAAAAAAAAAAAAAAAQIDBP/EACARAQEAAgMBAAIDAAAAAAAAAAABAhEDITESE1EEIkH/2gAMAwEAAhEDEQA/AO4oiICIiAiIgIiICIiAiIgIsCrx2nidlkka13K+vnZWhtNSH/OZ6om20Ra8bQUp/wA6P7wWm2s6QqXD4BK5wku4NAYddeKG4lKLl0PT9QHe0j734sWfB034Y7e63mPxsro+o6EihsHSzhj90o9W/wDspJheMw1Lc0Lg4afG9vkU0bjOREUUREQEREBERAREQEREBERAREQFRzrAnkqq1VOsxx+yfkg+StvcVkmxGoc55NpHNGpAAGmg8VoP1p/BzvvFS1+ERTvnleHE9Y918wAJM7m5bb9Bb1UfxPDGxmzXfVza+O4aalVnpiCvl/8AI/77vzXmWrkeLOe5w32LiR8VaVFGtKhVuvKqQgKbbMdKtZQxNijDC1osL3DrXvYnz5KFKoRLNuv0f6QlQPpIr+BafwC3dJ+kHCfbjLfFpP8ASVwcsSyu00+lKDproZCAXNBPNxb8HNU8w/EWTsD2HQ+oO+xt3Eeq+MAV9PdEYcKJmYk/sod/Mh5+RCHe07REUaEREBERAREQEREBERAWFjUuWnlPKN39KzVpds58lBUO5RO+SD5Ga9rpHl7nNBzuBaLku1LR4ErFc8neVS6oUFVcpqgxuzAAmzh2hcdppbuPHVWgiAFfmqHSEF5vZoaO5rRYD0VlVCC9H1eR182e7clrZba583G+63mvFl5AWRSysaSXtzjK4AXIs4tIa7TfY62VRRuW4zXy31tvt3Lc4BTQO6wuAdbcHmxy2cQRY6m9v/itG8q9QRtMjQ9/Vi+r7E5e8WSXVSzcb3bTDoYZYWRMynqoy+xuHucxpLgPq6kiw5L6N6PqbJS25FjPJkEbfndfLeFU5kqYWb80rGjzeAvrPZJlqUH3nyO8jI63wCuV2SablERZaEREBERAREQEREBERAUT6UqjJhNSf9Nw9WkKWKBdNk+TCJvtFrfUoV8vryqqiCqIiAl0VQEFQvQVAqoMinia4PLnhtm3aCCc7rgZRy3k+SsBFUBBvdhYc2IQcmuLz/Axz/mAvqrZ2HJSQj/TaT4kXPzXzL0aU2aqe73IH+r3Nj+Tj6L6mpo8rGjk0D0FkRdRERRERAREQEREBERAREQFzHp/ny4YB70jR6OaV05cg/SLntSQN5y39Gu/sg4BdUVUQECIg3GG7Myz08s4IDI7773cRqQLeI1K1NlvME2ulpYZIQxj2Pvo+/ZJFjoN47u5aO6t0k29AKqAoVFFeqah0hBNhZrW9kBos1thoOPerK9DRB0TohoczpT78tPF5FznH8F9JBcP6FKK7Ij71RK/yjja0fEFdxRIIiIoiIgIiICIiAiIgIiIC4h+kfN/hWd73fC34rt64D+kZNeqpm8o3H1cP7oOPorksLmmzgQbA6i2hFwfQpPMXuzO3m3ADcABu7ggtqqIgKqIg9ICqBVQFWyu00waTdjXXa5ozX7JIsHC3EK0EH0P0N0WWGDup3PPjLKSP5SupKHdHVD1cbh7jIYh/BEAfwUxQgiIgIiICIiAiIgIiICIrNRVMjF3uAHfx8OaC8vnL9IGbNibG+7A34uJXaq/af3OyPedYHyvoFz/AGowbDq2XramRgfYAuEoa423A3NrDwWfuDhEji43JJOm830AsBqvBC6LiGwFBr1GIRj7MhY7+ZpHyUerdjJmew+CUc4pmX+64gq7gjdkssmoopIj22ub4gj47lYKooiBEFVepQzO3rCQy/aLQC63GwO9WUCD0e5Z2C0nW1MMfvyxt+9IAVjU1K6TNlt2Wl5uQOy3fvOvgt/0fwZ8Qh+wXyH+CNzvmAiPpnZCO1OXe/I93lew+S3iwcEgyU8TeTG38SLn4lZyKIiICIiAiIgIi8veALk2Heg9LXYztBTUbM9TK2NvDMe07ua0auPgFFOkDpOjw+MNhAkneOwD7LRuzuG8i+4cVwfF8amqZHTVEpklNzrqBY6NA3Adw0CDqe0HT1vZQQF3DrJjZo7wwH5keChA2mxbEZSOv14hhbGPAHQn1UVpszg7taC3cBr3aBbjZzFIqN5kcwSSi+TMew3T2rcSsZb10sWautblIcJTKCcznSXGnC1r/wAyyqOQRB5MTHFuQWkzuHbaT7y0n66HPLn8SSbd5uVdqsaLhIANHPDrnU2a0ho+PwU7Om+wKva6rZG6GBwe8MILDYBxtcdrQ96x5ashsjeqjs1+U2ztcNSODu5a7Z+tIr4HcpGHzB0WdlkMdbKGXZ12pJta8ptl5nT0XWz+vTEvfbAkphlJdmabiwve4N7nXwHqrWIYP1cpjdYu7NtLe0ARfyIV91e2WN2bWRxYRc+7mFr99x6K9jk3WyxyDS8UQkN9Q5rA06b9wC526rXrBZsy9wJsbNNnZbPLT3tBuN3GyuUuxck/+Gkikd7hd1cnk1+h8nFXsRhfDI7K4hzHuaHC7TcG4Oh0uDdYAxIkkvvnvcSAkOvfe7n471Rbr9mKun+lglYOZYS37wuPitaGFdb2C28dK4U1S67jpHJ7/wBl/M8jx3KX4hstR1H0sEbjzyhrvvNsVPr9j51sVOuiOhMlY88oso8ZJWMHwzKT1fRDTSPcY3viboGAHrNeJdm1A4Wvw3rd9GGxJoauVrntkuY3BzQRo1shs4a65i3itSyo641thYcNFVEVUREQEREBUJVmrqhG258AOZK0lVVyP9rdyGg/upbobKqxdrdGdo/D+61NRUOfq43+Q8lZc2/NUe0EgEHmLXsCOZC527HCdsJ3z19S7iJepZ3AEtFvJp9VhzbJShztQbUzZ7btHyBjWjv7QPmpFt1hLqSvMhB6qZwka7gHjVw8dT5Fetudo7zM6psdzRxROdvAIs45SDa4sBx3ny64+IxsOoYomzUrGmSR0QMsnCN7W5rNA3tBIuT+Cjk+HTXJaA7fusfgtnsttZLRSve2OOQva5rusDtWu36gqlRiuZr8lNCzrCO1mkJbrqGFzuPmpqaLtG/1WTdldm5WNytrQ7HVUnttbGN/7Rwafui5+ClNU6Sjpmlgbmc4MJzXN97t5uBwXnD6KV+sjr7tTo3yAWbarAwfYtzJWvM8JtyzEglpDXWIGgOvkrT9ka1kcgZLE9jyMwEhGYg3HtAC6k2Lzx5pRm7TImdX7IDnWaMpB1sAT6LFhoZOpBI39oAX+szfbdxW5bvSajnuI4XPA60rHMPC40Pgdx8lbbI4i3Ib/wC66XQ1xe8U0rWuY5psHAHVoN8wJ7J7wfRRLFcAZDO5t3Fh1blLbgHcDfksy7W9MelxZuRzZWB1wRmvxykNJHEi+/7IWBHhvWABpGd0jGsb72a40O4WOXfzU2wbYGCppppY5yHRML3MfHYloG8ODiFhbL07Wva8x5hHV0pzXILQZCLDnc/0rcxZ2iAikgksQWvY645hzXW08wvo/DbyxRvP1mNd5loK5DiOH/8AU8Uc2Btmukc5xHssaXlzz4C9vFddlnDGCOPc0Bt+4C1gsZztZVKuqDeyzfxP5KQbJ0jWw57dpznXPcDa3wUTIU5wBlqaPwv6uJSK2CIi0CIiAiKzWVHVsc7kNO87gPVBpsVqM8lhuZp/Ed/4D1WLDVNdfK4OsbGxBseR5FazGsT/AFamklPtAG3e92g+JXJIMafE4OzWJPtBxY697ntDfv43XfDi+pt58uTVdzsD3KhiK5nhfSLUR2EwbK3n7L/UaH0UwwrbeknsM/Vu92Ts+jtx9VjPgsax5ZWbi2DxVURimaHMPqDwIPAjmuW470eVVLnMINRC5pHZ+lYLgi7frWsNR6LsjZARwPf/AHQxg7viuOrHTe3zzgtFG6WQOc1oaxxyyWDgQLWId9bXctfWPjzWAzW3a6DusF9AYxspSVQ/bwseeDrWePB7bEeqh+JdDdO/WGaWPufaVvxs74pv/FRmhxcVcXVODWHQm47Lsu52beDoFt4Kfq9SHZebu3rbg5nDldWndGOIRW6qSneG3tcPYSDz3hWqvZTGHCwjYN2sU2XckkLWwz078+fqznYA0nVzCDc6W0uAdVVk8hOQMf2RqWsJtppvFv8AlYNHgGNwnMGvcbEWMw0v3q9V4PjU7C18LbEW7c9/QXW9TXdTffTwzETT5nOLA83FgGSOLTvvoQ07u/RQ2uxkPlcXRxuI5lwNuVwVJaPo0xCQuBkgjse0LvdY+lluKDoViGs9Q93MRtEY9TcrMy0XtD3VdJGG3jcMzRfq5rOF97S2xWxwnYyqrHHqGy01K7KXGd1y7LexDABm3m19O9dNwbYigpNYoW5h9d/bf45nbvJZdZWX7Ld3E8/7K/Vppp8IwSChj6uAan6SQ6vee88u7cskhelRRXkqf4czLDGOTG/0hQINuuhxtsAOQAUivSIi0CIiAtNtDP7DOZzHwGg+J+C3Ki2Nzf8AcOB4Nbbwtf5kqz1MvHPukrE/o4Af9R3xaz/cfRctqHdZNYnsjf3NaLuPzXXdptijUyGWKTtm12v9nQWAa4ajd371AsV2bkgzCeJzSdA4eyRcaZhoRpfevZJMsZjK8m/nK2tfhkxcxxIABdp3dw7lfdUHNlaLm1zfQAcLrzG0DcLDgArJcGufm0DrEHwbYjx/NdpPmSOVu7a3uEbS1UBIje5tjuvmYdL+yVMcL6TdwqI/4o/xafwK5w0u8QfUK+x+il48cvVmdx8dvwzaCnqPopGuPu3s77p1Wx0O8LgbZLa8uS3+F7b1cNu31jfdk7Wnc7ePVcMv4/6dceb9ut9UOC8mIqK4X0j077CZrozzHbZ8NR6KVUdfHK3NE9rxzaQfXkvNlxWeu05JfFqWEOFjfyJafUar2GrJ0TqgufzW9sJ8by4WIDRv5nu7leI5q86O29aDHMRcI3lgJs02A1JO4G3HnbuV0lujE8U+q3/nxWPGDYX38Vg4PG8tzyA5ybDNvsNAT3lbCyGOW5tSypZerJZRp7o47yMHN7R/MFP1CcHjvPH+9f01U2ViiIioIiIC1OPYP1wzN+kaNPtD3T+C2yIeufMmc02PBZIla4EOAIO8EXB8QVt9pMK/zWj98f7vzUcXWXbjcWsxPYGlmuYrxO+zqzzYd3kQofiuxlXT3OTrGD60d3C3e3ePRdHZMQsqKr5rrjyZRyvHK4mFlVUbGhmXXQ5jmBDjmNiG726WFjxuuqYns1SVWr2AOP12dl3nbQ+d1EcV6OJ2XMDhK3kbNf8AkfgvRjzY31xvHYijHWVqsxZsQs5ocXchY6cbq/UUz4nZZGua7k4EH4rVYpQOk7TAS5o3Di3itZ2/O8Uw19arNocXY5wBaLEAak6OJ3C3zPJbSOWSF4yuc128FpsfUFRjAg9r3Es0LS0lwOmt7jv0Uga/0WOLeU3k3y6l1i6fsHi9TUNkMzszW5Q1xADi7UkEjfpb1UvhbcrR7KYd+r0kbT7RGd37ztfgLDyW8Bs0leXPVy6d8PO2HiU+hWkcs2ulubLDIXKukeUXqypZZaeVUBVsvQaorYbPx/t29wcf5bfipatHs7QkAyO4izfDn5reJFERFQREQEREHl7QQQdx0Kg9fSdXI5vI6eB1HwU6Wg2npfZeP3T8x+KsZy8RuyK45itldHJ7bMQsqKqWASvMUzXXyuBsbGxBseIPIqmmzqqWGduWVjXjk4Xt4HePJRfEujphOalkMbuDXXLfJw7Q+K3jJiFkx1K1Mrj4xcZfXLcW2dqqckysNr+23tMPfmG7zsvezGHfrFVEzhmDnfut7R+VvNdZZUAq1SYVTxyGRkbWvIsS0W0JudBpw3rt+a61XP8AF22bVWtlsPAKkW9YWIS30Xmd4wXm68WXohLLnXR5sll6sqhqivIatnhGF9a67vYadftHl4c1j0VE6V4a3xJ5Dn4qWwQNY0NaLACwUWPYCqiKqIiICIiAiIgK1UUzZGlrhcFXUQRur2be03iIcOTjZw8DuK1dZhksWr2WHNvab5kbvNThUIWvqsfEc6UQxDYuVkjpqKUxuJLi25bck3NnbiO5w812OtwGGThlPNunqNxWgrtn5Y9QM7eY3+YWpYxZYhuzOK1b3Oiqoi1zRfrMuVrtbWP1Se9p9FIgF5C9gLSPTXEK9HUkKyFWyqNjDVrFnfdysNV2yzVjyllUhVAXNtSyuwwlxAbqTuVA1SPCMN6tuZ3tn+UclGmRh9CIm2G86uPM/kspERoREQEREBERAREQEREBERAREQYFbgsUupFne83Q+fPzWkqtnZWat7Y7tHeilSKy2M3GVBSwjQjXvXgqa1VDHIO00Hv4jzWhxDZ14uY+0OW535FdJlK53GxqVdjVpt9xBBGhB0IPeFcjVZVIXoBVcFn4TQ9a7Udlu/vPJc3SMjA8PzftHDT6gPH7X5LeqgFlVZbgiIiiIiAiIgIiICIiAiIgIiICIiAiIgIiINfXYLHKcxu13Np3+I3FaapwSWM3Azjm3f5t/K6lKWVmVjNxlRimw18hGhaOJII9Ad6kVPTtY0NboArqJbtZNCIiiiIiAiIgIiICIiD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3" name="AutoShape 18" descr="data:image/jpeg;base64,/9j/4AAQSkZJRgABAQAAAQABAAD/2wCEAAkGBhAQEBQUERQVFRQVFBUVFBcUFhUUFBQUFhAVFBQUFBQXGyYeFxojGRQXHy8gIycpLCwsFR4xNTAqNSYrLCkBCQoKDgwOGg8PGikkHBwpKSkpKSksKSosKSkpLCkpKSkpKSkpKSwpKSkpKSwpKSkpLCksKSkpKSwpKSwsLCkpKf/AABEIAP0AxwMBIgACEQEDEQH/xAAcAAEAAQUBAQAAAAAAAAAAAAAABgEDBAUHAgj/xABDEAABAwIDBAcEBggFBQAAAAABAAIDBBEFEiEGMUFRBxMiYXGBkTJSobEzQmKSwdEIFCNygqKy4TRDY8LxFSRT0vD/xAAYAQEBAQEBAAAAAAAAAAAAAAAAAQIDBP/EACARAQEAAgMBAAIDAAAAAAAAAAABAhEDITESE1EEIkH/2gAMAwEAAhEDEQA/AO4oiICIiAiIgIiICIiAiIgIsCrx2nidlkka13K+vnZWhtNSH/OZ6om20Ra8bQUp/wA6P7wWm2s6QqXD4BK5wku4NAYddeKG4lKLl0PT9QHe0j734sWfB034Y7e63mPxsro+o6EihsHSzhj90o9W/wDspJheMw1Lc0Lg4afG9vkU0bjOREUUREQEREBERAREQEREBERAREQFRzrAnkqq1VOsxx+yfkg+StvcVkmxGoc55NpHNGpAAGmg8VoP1p/BzvvFS1+ERTvnleHE9Y918wAJM7m5bb9Bb1UfxPDGxmzXfVza+O4aalVnpiCvl/8AI/77vzXmWrkeLOe5w32LiR8VaVFGtKhVuvKqQgKbbMdKtZQxNijDC1osL3DrXvYnz5KFKoRLNuv0f6QlQPpIr+BafwC3dJ+kHCfbjLfFpP8ASVwcsSyu00+lKDproZCAXNBPNxb8HNU8w/EWTsD2HQ+oO+xt3Eeq+MAV9PdEYcKJmYk/sod/Mh5+RCHe07REUaEREBERAREQEREBERAWFjUuWnlPKN39KzVpds58lBUO5RO+SD5Ga9rpHl7nNBzuBaLku1LR4ErFc8neVS6oUFVcpqgxuzAAmzh2hcdppbuPHVWgiAFfmqHSEF5vZoaO5rRYD0VlVCC9H1eR182e7clrZba583G+63mvFl5AWRSysaSXtzjK4AXIs4tIa7TfY62VRRuW4zXy31tvt3Lc4BTQO6wuAdbcHmxy2cQRY6m9v/itG8q9QRtMjQ9/Vi+r7E5e8WSXVSzcb3bTDoYZYWRMynqoy+xuHucxpLgPq6kiw5L6N6PqbJS25FjPJkEbfndfLeFU5kqYWb80rGjzeAvrPZJlqUH3nyO8jI63wCuV2SablERZaEREBERAREQEREBERAUT6UqjJhNSf9Nw9WkKWKBdNk+TCJvtFrfUoV8vryqqiCqIiAl0VQEFQvQVAqoMinia4PLnhtm3aCCc7rgZRy3k+SsBFUBBvdhYc2IQcmuLz/Axz/mAvqrZ2HJSQj/TaT4kXPzXzL0aU2aqe73IH+r3Nj+Tj6L6mpo8rGjk0D0FkRdRERRERAREQEREBERAREQFzHp/ny4YB70jR6OaV05cg/SLntSQN5y39Gu/sg4BdUVUQECIg3GG7Myz08s4IDI7773cRqQLeI1K1NlvME2ulpYZIQxj2Pvo+/ZJFjoN47u5aO6t0k29AKqAoVFFeqah0hBNhZrW9kBos1thoOPerK9DRB0TohoczpT78tPF5FznH8F9JBcP6FKK7Ij71RK/yjja0fEFdxRIIiIoiIgIiICIiAiIgIiIC4h+kfN/hWd73fC34rt64D+kZNeqpm8o3H1cP7oOPorksLmmzgQbA6i2hFwfQpPMXuzO3m3ADcABu7ggtqqIgKqIg9ICqBVQFWyu00waTdjXXa5ozX7JIsHC3EK0EH0P0N0WWGDup3PPjLKSP5SupKHdHVD1cbh7jIYh/BEAfwUxQgiIgIiICIiAiIgIiICIrNRVMjF3uAHfx8OaC8vnL9IGbNibG+7A34uJXaq/af3OyPedYHyvoFz/AGowbDq2XramRgfYAuEoa423A3NrDwWfuDhEji43JJOm830AsBqvBC6LiGwFBr1GIRj7MhY7+ZpHyUerdjJmew+CUc4pmX+64gq7gjdkssmoopIj22ub4gj47lYKooiBEFVepQzO3rCQy/aLQC63GwO9WUCD0e5Z2C0nW1MMfvyxt+9IAVjU1K6TNlt2Wl5uQOy3fvOvgt/0fwZ8Qh+wXyH+CNzvmAiPpnZCO1OXe/I93lew+S3iwcEgyU8TeTG38SLn4lZyKIiICIiAiIgIi8veALk2Heg9LXYztBTUbM9TK2NvDMe07ua0auPgFFOkDpOjw+MNhAkneOwD7LRuzuG8i+4cVwfF8amqZHTVEpklNzrqBY6NA3Adw0CDqe0HT1vZQQF3DrJjZo7wwH5keChA2mxbEZSOv14hhbGPAHQn1UVpszg7taC3cBr3aBbjZzFIqN5kcwSSi+TMew3T2rcSsZb10sWautblIcJTKCcznSXGnC1r/wAyyqOQRB5MTHFuQWkzuHbaT7y0n66HPLn8SSbd5uVdqsaLhIANHPDrnU2a0ho+PwU7Om+wKva6rZG6GBwe8MILDYBxtcdrQ96x5ashsjeqjs1+U2ztcNSODu5a7Z+tIr4HcpGHzB0WdlkMdbKGXZ12pJta8ptl5nT0XWz+vTEvfbAkphlJdmabiwve4N7nXwHqrWIYP1cpjdYu7NtLe0ARfyIV91e2WN2bWRxYRc+7mFr99x6K9jk3WyxyDS8UQkN9Q5rA06b9wC526rXrBZsy9wJsbNNnZbPLT3tBuN3GyuUuxck/+Gkikd7hd1cnk1+h8nFXsRhfDI7K4hzHuaHC7TcG4Oh0uDdYAxIkkvvnvcSAkOvfe7n471Rbr9mKun+lglYOZYS37wuPitaGFdb2C28dK4U1S67jpHJ7/wBl/M8jx3KX4hstR1H0sEbjzyhrvvNsVPr9j51sVOuiOhMlY88oso8ZJWMHwzKT1fRDTSPcY3viboGAHrNeJdm1A4Wvw3rd9GGxJoauVrntkuY3BzQRo1shs4a65i3itSyo641thYcNFVEVUREQEREBUJVmrqhG258AOZK0lVVyP9rdyGg/upbobKqxdrdGdo/D+61NRUOfq43+Q8lZc2/NUe0EgEHmLXsCOZC527HCdsJ3z19S7iJepZ3AEtFvJp9VhzbJShztQbUzZ7btHyBjWjv7QPmpFt1hLqSvMhB6qZwka7gHjVw8dT5Fetudo7zM6psdzRxROdvAIs45SDa4sBx3ny64+IxsOoYomzUrGmSR0QMsnCN7W5rNA3tBIuT+Cjk+HTXJaA7fusfgtnsttZLRSve2OOQva5rusDtWu36gqlRiuZr8lNCzrCO1mkJbrqGFzuPmpqaLtG/1WTdldm5WNytrQ7HVUnttbGN/7Rwafui5+ClNU6Sjpmlgbmc4MJzXN97t5uBwXnD6KV+sjr7tTo3yAWbarAwfYtzJWvM8JtyzEglpDXWIGgOvkrT9ka1kcgZLE9jyMwEhGYg3HtAC6k2Lzx5pRm7TImdX7IDnWaMpB1sAT6LFhoZOpBI39oAX+szfbdxW5bvSajnuI4XPA60rHMPC40Pgdx8lbbI4i3Ib/wC66XQ1xe8U0rWuY5psHAHVoN8wJ7J7wfRRLFcAZDO5t3Fh1blLbgHcDfksy7W9MelxZuRzZWB1wRmvxykNJHEi+/7IWBHhvWABpGd0jGsb72a40O4WOXfzU2wbYGCppppY5yHRML3MfHYloG8ODiFhbL07Wva8x5hHV0pzXILQZCLDnc/0rcxZ2iAikgksQWvY645hzXW08wvo/DbyxRvP1mNd5loK5DiOH/8AU8Uc2Btmukc5xHssaXlzz4C9vFddlnDGCOPc0Bt+4C1gsZztZVKuqDeyzfxP5KQbJ0jWw57dpznXPcDa3wUTIU5wBlqaPwv6uJSK2CIi0CIiAiKzWVHVsc7kNO87gPVBpsVqM8lhuZp/Ed/4D1WLDVNdfK4OsbGxBseR5FazGsT/AFamklPtAG3e92g+JXJIMafE4OzWJPtBxY697ntDfv43XfDi+pt58uTVdzsD3KhiK5nhfSLUR2EwbK3n7L/UaH0UwwrbeknsM/Vu92Ts+jtx9VjPgsax5ZWbi2DxVURimaHMPqDwIPAjmuW470eVVLnMINRC5pHZ+lYLgi7frWsNR6LsjZARwPf/AHQxg7viuOrHTe3zzgtFG6WQOc1oaxxyyWDgQLWId9bXctfWPjzWAzW3a6DusF9AYxspSVQ/bwseeDrWePB7bEeqh+JdDdO/WGaWPufaVvxs74pv/FRmhxcVcXVODWHQm47Lsu52beDoFt4Kfq9SHZebu3rbg5nDldWndGOIRW6qSneG3tcPYSDz3hWqvZTGHCwjYN2sU2XckkLWwz078+fqznYA0nVzCDc6W0uAdVVk8hOQMf2RqWsJtppvFv8AlYNHgGNwnMGvcbEWMw0v3q9V4PjU7C18LbEW7c9/QXW9TXdTffTwzETT5nOLA83FgGSOLTvvoQ07u/RQ2uxkPlcXRxuI5lwNuVwVJaPo0xCQuBkgjse0LvdY+lluKDoViGs9Q93MRtEY9TcrMy0XtD3VdJGG3jcMzRfq5rOF97S2xWxwnYyqrHHqGy01K7KXGd1y7LexDABm3m19O9dNwbYigpNYoW5h9d/bf45nbvJZdZWX7Ld3E8/7K/Vppp8IwSChj6uAan6SQ6vee88u7cskhelRRXkqf4czLDGOTG/0hQINuuhxtsAOQAUivSIi0CIiAtNtDP7DOZzHwGg+J+C3Ki2Nzf8AcOB4Nbbwtf5kqz1MvHPukrE/o4Af9R3xaz/cfRctqHdZNYnsjf3NaLuPzXXdptijUyGWKTtm12v9nQWAa4ajd371AsV2bkgzCeJzSdA4eyRcaZhoRpfevZJMsZjK8m/nK2tfhkxcxxIABdp3dw7lfdUHNlaLm1zfQAcLrzG0DcLDgArJcGufm0DrEHwbYjx/NdpPmSOVu7a3uEbS1UBIje5tjuvmYdL+yVMcL6TdwqI/4o/xafwK5w0u8QfUK+x+il48cvVmdx8dvwzaCnqPopGuPu3s77p1Wx0O8LgbZLa8uS3+F7b1cNu31jfdk7Wnc7ePVcMv4/6dceb9ut9UOC8mIqK4X0j077CZrozzHbZ8NR6KVUdfHK3NE9rxzaQfXkvNlxWeu05JfFqWEOFjfyJafUar2GrJ0TqgufzW9sJ8by4WIDRv5nu7leI5q86O29aDHMRcI3lgJs02A1JO4G3HnbuV0lujE8U+q3/nxWPGDYX38Vg4PG8tzyA5ybDNvsNAT3lbCyGOW5tSypZerJZRp7o47yMHN7R/MFP1CcHjvPH+9f01U2ViiIioIiIC1OPYP1wzN+kaNPtD3T+C2yIeufMmc02PBZIla4EOAIO8EXB8QVt9pMK/zWj98f7vzUcXWXbjcWsxPYGlmuYrxO+zqzzYd3kQofiuxlXT3OTrGD60d3C3e3ePRdHZMQsqKr5rrjyZRyvHK4mFlVUbGhmXXQ5jmBDjmNiG726WFjxuuqYns1SVWr2AOP12dl3nbQ+d1EcV6OJ2XMDhK3kbNf8AkfgvRjzY31xvHYijHWVqsxZsQs5ocXchY6cbq/UUz4nZZGua7k4EH4rVYpQOk7TAS5o3Di3itZ2/O8Uw19arNocXY5wBaLEAak6OJ3C3zPJbSOWSF4yuc128FpsfUFRjAg9r3Es0LS0lwOmt7jv0Uga/0WOLeU3k3y6l1i6fsHi9TUNkMzszW5Q1xADi7UkEjfpb1UvhbcrR7KYd+r0kbT7RGd37ztfgLDyW8Bs0leXPVy6d8PO2HiU+hWkcs2ulubLDIXKukeUXqypZZaeVUBVsvQaorYbPx/t29wcf5bfipatHs7QkAyO4izfDn5reJFERFQREQEREHl7QQQdx0Kg9fSdXI5vI6eB1HwU6Wg2npfZeP3T8x+KsZy8RuyK45itldHJ7bMQsqKqWASvMUzXXyuBsbGxBseIPIqmmzqqWGduWVjXjk4Xt4HePJRfEujphOalkMbuDXXLfJw7Q+K3jJiFkx1K1Mrj4xcZfXLcW2dqqckysNr+23tMPfmG7zsvezGHfrFVEzhmDnfut7R+VvNdZZUAq1SYVTxyGRkbWvIsS0W0JudBpw3rt+a61XP8AF22bVWtlsPAKkW9YWIS30Xmd4wXm68WXohLLnXR5sll6sqhqivIatnhGF9a67vYadftHl4c1j0VE6V4a3xJ5Dn4qWwQNY0NaLACwUWPYCqiKqIiICIiAiIgK1UUzZGlrhcFXUQRur2be03iIcOTjZw8DuK1dZhksWr2WHNvab5kbvNThUIWvqsfEc6UQxDYuVkjpqKUxuJLi25bck3NnbiO5w812OtwGGThlPNunqNxWgrtn5Y9QM7eY3+YWpYxZYhuzOK1b3Oiqoi1zRfrMuVrtbWP1Se9p9FIgF5C9gLSPTXEK9HUkKyFWyqNjDVrFnfdysNV2yzVjyllUhVAXNtSyuwwlxAbqTuVA1SPCMN6tuZ3tn+UclGmRh9CIm2G86uPM/kspERoREQEREBERAREQEREBERAREQYFbgsUupFne83Q+fPzWkqtnZWat7Y7tHeilSKy2M3GVBSwjQjXvXgqa1VDHIO00Hv4jzWhxDZ14uY+0OW535FdJlK53GxqVdjVpt9xBBGhB0IPeFcjVZVIXoBVcFn4TQ9a7Udlu/vPJc3SMjA8PzftHDT6gPH7X5LeqgFlVZbgiIiiIiAiIgIiICIiAiIgIiICIiAiIgIiINfXYLHKcxu13Np3+I3FaapwSWM3Azjm3f5t/K6lKWVmVjNxlRimw18hGhaOJII9Ad6kVPTtY0NboArqJbtZNCIiiiIiAiIgIiICIiD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9" name="AutoShape 2" descr="data:image/jpeg;base64,/9j/4AAQSkZJRgABAQAAAQABAAD/2wCEAAkGBhAQEBUQDxAPEBQQFA8QEBAVEBQQDxAQFBAVFBUVFBQXHCYeFxkkGRQSHy8gIycpLCwsFx4xNTAqNSYrLCkBCQoKDgwOFw8PGSklHCQsKSwpKSkpLCwsKSwsLCwsKSwsLC0sKSkpLCwtKSksLCksKSksKSwsLCwpLCwsLCwsKf/AABEIANAA8AMBIgACEQEDEQH/xAAcAAABBQEBAQAAAAAAAAAAAAAAAQIDBQYEBwj/xABDEAACAQICBQkGAwYEBwEAAAABAgADEQQhBQYSMUETIlFSYXGBkaEHFTKxwdEUQpIjM2Jy4fBTgqLCQ1Rjg7LS8Rf/xAAZAQEBAQEBAQAAAAAAAAAAAAAAAQIDBAX/xAAjEQEBAAIBBAICAwAAAAAAAAAAAQIREgMhMUEEURMiYfDx/9oADAMBAAIRAxEAPwD3GEIQCEIQCEIQCEIQCEIl4CwnHW0ki7jtd27z3Ty72ia6Y2hiGpjladBqa8iaTbLM9jt7TWve/Ru7ZNrpfa5+1hNHYk4b8M9ZlRHLcoKa3YEgAEHhbPtlwmuVEornE4Ontqj7JrptLtKDY87eL23T5trYipVYvUNR2O9mYsx8TcxyYYn8h8SfpNcbTcfRdfXvDKrMMZgW2QTsistzYXsOdM3qh7XqmOxtPCvhqdJaoqc8VWYgqhYDNQDunjD4Zh+UeZjaYZWBNMNYg7J+Fuw9kmrDs+tFqR4aeMezXWGv+Jq7dalSpbComHaptAuCLMoJ5uVxllnunq9HSAsNrK/EG4+8mzSyhIUqg5g3kgaVDoQhAIQhAIQhAIQhAIQhAIQhAIQhAIQhAIQnNjsWKa33k5KOkwFxWNWmM9/AcZj9ZNd6WHyqMWbhQSxb/NwUd/lKbXXXE0L06bXrOLs+/klO4j+I8J5dXxBYkkkkkliTck8STxM527a8NNpf2gYqrkjCgvBU+Mjtc5+VpmMRXNRtpiWPEklifExqUCxyF5aYXQLnMqfkPWak+ktVII4CSrSc7lPlLn8Eib6lNewc4+kmp4dCCQ5IHQPuZ00igek4PwHykLdoI75plp0hvL+Qi8nQbLlLdjAfWTU+xmlcDhL3Q2t2JwxHJ1CycaT85D9VPaJJW1bRs0YDoIGUq8XoSrSzIuODDd49EzcVleuasa50sVkpNOqBdqJNyR0qfzj1mvw2MDjLfxE+b8PiXpsGUlGQggjeCNxE9g1V1j/E0FrC3KJzaqjcSN/mMxMzsvlulePBnLSq38Z0K02yfCEIBCEIBCEIBCEIBCEIBCEIBCEIBMvrFpILt1L3WkjH9IufXKW2k8dbmKc/zHoHR3zHa1IfwmIA38k5Hdv+Uxb6bk9vJcdjGqu1VzdnJY954eG6R4TBl2CjjvjGiLjmUEIdm+9h8RHQDwkRdvpCjhhsUwHf8x4A9p+glfX0rUqfE5t1RkvlKlr2v22hSfOb2mnXWxGyL3tcnPu/+zu0DrbToFuXpCohVlVgq7e0SDdiwO0LZWytMvi6pZjfhkB0SM22N5vf4bZd97y62b01FXS61Cz07KCSQoPwjonC2NJ3ylw9XZYZ7yB3g5Sy2O0d8zVlWOF0pUpm6MV42/Ke8bpoMFrVScbFddknIsBeme8bxMo7Zbt1lH08d8YFO+PA0GnMGiWdCCr5KQbjzmi9l9U7ddeGzTbxuR8phKd7WJNr3A4Dwnp3s30YaeHaqRnXbm/yLcD1vINXg9LGm5VrlL5dK93Z2TR0KwYAg3B3HhMfiU5xMm0dpNqJ6VO9fqO2N6LNtmrR04sLildQym4P92M6labZPhCEAhCEAhCEAhCEAhCEAnHpHG8mth8R3dnbJcXiRTUse4DpPRM+9QsSzG5M555a7RvHHYXM58ZHpHDhk5wuGBVh0qRYiT0xJ9gEWPGYxbrwjTmhnwtVqbAlczTbg6cD95UPRI3f1ns2tWgDWTk7qvFGZLqT2NvU/OZk+y2r/wAxSH+Vz9J07MaeeWbdY57x0xmwegz0A+zSsD+/pfpaJ/8AmtQb69P9Bl3DVeZVqLBjcXBzknIDY3es9Ef2c5gHELn/ANM/ecdfUgIxU1GNjYkItt+/4p0xsZsYGhg2LAkbjLA0TwnoFP2cJv8AxHb+7H/tHUvZ/SJscSw/7Y+8zdVdPPuTbo9ZMpyz/sz0RPZrQyviKpv0Kg+ZnaPZpglUu1arZRcktTVfEybn2tlY/VbVepjHBIZaKnn1N1/4U6T8p63RoKihVAVVAUAbgBuAnHofBbKhaW3yYt+0diS/ZTB4duQ75ZuvAZWjSeHDVWctRZ3us5aqSWBcBpBqLXGYPxL0j7zW4bEh1DKbg5iYhhLTQGOKvyZ3PmvY39fpJLrstaxWj5z03kymbYOhCEAhCEAhCEAhCR4irsqWPAEwKXSuI2qmzwTLx4zmQRi55necz3yZBPN5u3fxEiLJkEYokyidIzStTDDZYAg5EHMGU9XV10YvhquR30K21Uon+Vr7dPwuOyXaiPE6S6ZqhbGJTW2IwdSgf8VFOKo+a5jxEfQxGDqC6YjDubjmlaaObcCHtL0SKvgqdT95Tpv/ADIrfMTpMp9M9/tx08CjEMKQax3haJv25ST3YAdo0b77ApRFr9tpE2q2COf4al4Ls/KKNVsF/wAvTPfc/MzW5/f9O5lajTpjnsid7YdLeY7fSc7Y/CFQBUqVmAts0aYrNci1tpEtl3yxpaDwqG6Yegp6RSW/nadJyyHlwjcTuquXruoFLDpRA/4mI2Wqd4ppx7zGLoZC/KVi1dx8JcAU0/kpjmr35mWrSNhJyNIHEhYToYSFxMK5nWc9RZ1uJzuJKOCokiDFSCN4II7wbzsqLOSoJitNlha4dQym4YXE7EaYnVjWBeWqYYmxplT4MAQw8cj4dM2VNpth0iEapjoBCEIBCEIBMtrBrAoxFLCrYtULEjoVVJLHxFh49EtdYtMphaDVXNtkE9vRl2k2A7TPGtDaYerpOnXqnOpU2bcFVgVVR3XEceWzlqx6ignQgkSCTqJ54709BJlkayUCdIwcseBGiOmkLHRBFmkEWJFlQhMYY4xplDCJGwkhjDAiaQuJO0iaBzuJA4nUwkDiQczrOSsk7nE48ZUCKWO5QTMVXmWlNLNR0i9amc0cLbgwCgMp9Z7Pq3ptMTRWohvcA9tt1j2g5GeA44k1nO8l3PiWM0+omsTYSvyFQ2WowtfclQ7r/wALCw8jPXn0/wBZZ6ebHP8Aax7mjSUGcOFxAZQw4+nSDOtGnmd0kIQgEZVqBQSeEfMF7Sta+QpchSb9pUuAQc0XczfQdt+iPPaHjux3tE1oOJrGkh/Z0jYkbmqbvJRcDtuZksJVZGDA5qQ624FTcX8pYUVD4Zl2echBB7L/ADO6VQNjfwM9WOPHs8+Vtu3u+jMWK1JKq7qiq/dcZjzvOxZj9QNI3wyoT8LOncb3HmDNis8NnHKx7ZdyVKskWRrJBKh4iiNEdKhbxRGx00FhCErJDGmOMYZoNMYY8xhkEZkbSUyNoELSFxJ2kTSDncTOay44AcmD/E/cM7S40ppAUl6WPwj6mYDWDF2psSedU5o7zvPl84mPKyJbqbUGAwzO5qnmqrbRawIuTexB4WJnHjcYatQtw3bych0E59vjJfxpFI0rCxsb3Iy4i3blnOVVtPo2PBt637ONbeWTkqrc9LBr72G5X+h7bT0Sm8+a9F6SfD1VrJvU5jg6H4lPeJ7zq1ppMTRV0NwVBB4ld2faDkZ4urhxv8PV08+UaJTHSCm0mBnJ1VusGmUwtBqrmwUE9vh27gO+fP8ApjTDV6rVqrAFzkOqo+FR2AT0f2vVH5Daz2KdRNsdmydn/UZ4u1e6szAk3AvwF9wvw3S45a7+0uPLt6X2jtJrTfbBDWuDbI+u7ykNR1cm1hck5G9rzLHEOjh0ZkYZgg2Oc3ereKOkMNXp1gGq4aicRQrWHKbKW26TH8ykHK97ET1YZTKd3HLDXhb6j47ZqmgTlVF04ftFH1W48BPStH464Ct4Hp754lh6pUhlNipDKegjMGenaE0quJpcqtgwsKyD8jniP4TvHlOHyMNXnHXoZ7nGtkscJU4XHkZNmPWWdKqGFwbzhHaxMIt40GLeVDosaDFvNIdeF428LygJiEwJjSZpCGMMcTGGQITI2jjIa9dVF2NoA0rNI6SWnkOc3RwHfIMdpcnJOaOniftKaoSe0nzgcuLql2JY3J/vymI03jxVqc08xOavb0t4y21i00M6NIg8Krjd/Ip+Z8Jm2XjbLgeBns6PS1+1ePrdTf6wwznqYtFF2IHjf5Sv0ziSGCC9rbR7SfpKwsTvjqdbjbJFw6W5utBQx9N8lbPoIsZtvZ3rIaFcUGPNqm6dC1LZjuYZd9p5Or23cN03WpeCbE4ikcwEtWcjgEN/U2HjOUz542ZNXDhlLH0Vh6wYBhuIBE6kMpdCVL0u5mHrf6y3pmeZ6GM9qGg6mJwrpRF3OxUVeuabXK+I+U8AqtUoBg6OA1gyEWVtlrja7iOE+q9KUbpfqna+88P140Ggq1kIIBZa6EdSr8Q8HvJhjblZFuWpt5oKpdiW3nMnd6fSekam4A4XRmLxtQFTiE/B4cHLaLnnkdNgPQzK4DQ9KnUUuGdQy7QvY7O0Nq3QbXmq1q1jGKZKdFOSw2HGxh6W6w6zDrG395z24YWeXmyzmlNTMsdE6VqYaoKlI2O4qc1dTvVhxEr6YkonbW+zhLZ3ep6G0vRxa3onZcC70Ceev8vWHdLKnUKnK4M8fpVSpDKSpGYINmB7CJqtGa/VlsuIRcQMgG+CqP8AMMm8RPJn8a+cHrw+RL2yehUtIHiLzqTGKeNplMJrfgqnxVHonoqJcfqW8vcNSWqgem6up3ML2PnOFxyx8x3mUvhaLUB4x15XfgXG4jzjWqMv5x3XvJKLO8Lyp/Gt0w/Gv0zSLW8beVn4x+mJd23NfxlRYvUA3kDxnLW0gg437pynBOd/zkOKwpRC7XIXeFUu/go3wFxGlW/KLeplZXrE5k3lZjdbcLTOyVxLN1TTFH/yz9JRY3XiqcqFOnS6GP7Wp5tl6Tvj0M76ccutjPbS4uotNduq6016zcf5RvbwmO01rQagNOgDTQ3DMf3lQf7R2b5U4rFPUbbqOzsfzMST6zlqtl28J6sOhjh3vd5s+vcu0LSpF2CrvJt2Dp/vsi4ysCdlTzKd1Ttzzbxk9EclSuPjqbSjpVOJ/wA27wnCwnZxcWKwCuwZmIsLbt+eQ+krdN6JfC1Aj2G0ocLe7IrZgMOBl6ROPF6MWodpme/E32ifOeXq9K27xenp9WSaqv0NosV32SdkZsx6FGZM9h1G0MMPhuVsQa3OAIsRSGSDx3+Mxuq2gVdkpITes16hBvagl9ra6Cb2HfPVK/BFFt1h0cAJ5epOE17d8Lzu/TQaES1Fe27eZltSnJQp7ICjgAPITspCcnRLUW4t05Tyv2m6M/ZpVG+k5pP2oxut+5r/AKp6sZmtbNFCtTembftkIB4Bxmp87Sb42ZFm5Y8K2YBJf0dR8czW5HZtltM6hfA3zEvcH7NbZ4jEAdKov+5vtPberhPbyzp5X0w6idOFwVSqbUqdSof4VLfKel4XVvR1HdRFUji5L/PL0lmukNkbNNFQDcALAeAynO/JnqOk+PfdYLA+z/G1LFlSiD12536VuZfYT2d4dM69d3PFVtTX6mXbYtzvY/KM25zvXzrrOjjD8Ho3B0P3NBL9ZhtN+przrbSDHdYTh24bU5W2+XSSTwnesx3knxjdqR7UNqFSbULyPaiF4Et4XkO1FDyo6VxDDcTJVxzcbGcW1E2pdo7K7UqotVpq46GUOPWU+M1JwFb4U5I9NNin+k3E7NqJtzUzuPis3CXzGXx3sxO+hiAeyotv9S5ekz+O1JxtLfQNQDPapkVB5b56UtZhuJki408bH0nafJznlxy+PjfDxrSBfbvVQ0zYKFKlAABYAAzkM9wrVKVQWqIrDoZQ49ZS43UvAVsxT5M9NNinpunafKnuOV+PfVeTkRLTe432ZcaOI8Kif7l+0raPs6xRqBahpBLjacPfm8QBa95v82F9uf4sp6W/s/0TydFsSwF63wdIpLx8Tc+Amq0VS26wJ4HaPcN30kNcKirTQAAAAAbgoFgJcaBw1lL9bIdw/rPnZZcstvfjjxx0t0E6aYkFNZ1IJBJODS1AtTNt684eG/0vO+NYSWbIw1bGPu2rd2Uh2zxznZpXC7FQr0HLuO6cAE4x2PvFBjYomg7ai3jYAQh4McDGCKJoPvC8bFlQt4QhAWES0WUJC8W0S0ILxItohEBLwvC0LQEvEMW0QiEAqEbifOI+La3CBEhrSBcNTaowG8sbTYUKQUBRuAAEpdX8JvqEbuavfxP085fosqVLTWdCiR01kolQsQxYQKbTmALjbUXK3BHEj+kzJSbxlnJWwaHMop7SoJ85i499tTLTG7MW01ZwFPqJ+kRvu+n/AIa+UcV5MuFjgk0p0dT/AMNfKJ7tp9RfKXicmc2IbM0fuyl1B6w92U+oPX7xo5M8Fi7Mv/ddLqD1ie6qXU9TLo5KHZi7MvvddLqDzP3h7rp9T1P3jSbUOzDZl97tp9QeZ+8X3bT6g8zBtQ7MTZl97sp9X1MX3ZT6g8z94NqDYhsy+910+p6t94e7KfU9W+8G1BsRNmaD3ZT6nqYe7KfUHrBtntmGzNF7spdQQ92UuovlCbZsrIxh2dgqi5Pp2noE1I0bS/w0/SJLTw4XJVA7gB8o0bRYXDhFCD8ot3niZ201jUpydFlQ9RHRBFgEIQgIRGlY+ECI04nJyaFoEPJw5OTWiWgRcnDk5LaFoEXJw5OS2haBFycTk5NaFoEPJw5OTWhaBFycOTktoWgQ8nDk5NaFoEPJw5OTWhaBFycOTktoWgRcnDk5LaLaBGEjwIsIBCEIH//Z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84" y="1980064"/>
            <a:ext cx="3297833" cy="28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59832" y="4522572"/>
            <a:ext cx="2869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greatscopes.com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7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51520" y="6212050"/>
            <a:ext cx="375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+mn-lt"/>
              </a:rPr>
              <a:t>Κρύσταλλος χοληστερίνης</a:t>
            </a:r>
            <a:endParaRPr lang="el-GR" sz="2400" dirty="0">
              <a:latin typeface="+mn-lt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860032" y="4581128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+mn-lt"/>
              </a:rPr>
              <a:t>Κρύσταλλοι εναμμώνιου φωσφορικού μαγνησίου</a:t>
            </a:r>
            <a:endParaRPr lang="el-GR" sz="2400" dirty="0"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el-GR" sz="3600" dirty="0">
                <a:solidFill>
                  <a:srgbClr val="9B0000"/>
                </a:solidFill>
              </a:rPr>
              <a:t>Κρύσταλλοι σε μικροσκόπιο αντίθετης φάσης </a:t>
            </a:r>
            <a:r>
              <a:rPr lang="el-GR" dirty="0">
                <a:solidFill>
                  <a:srgbClr val="9B0000"/>
                </a:solidFill>
              </a:rPr>
              <a:t/>
            </a:r>
            <a:br>
              <a:rPr lang="el-GR" dirty="0">
                <a:solidFill>
                  <a:srgbClr val="9B0000"/>
                </a:solidFill>
              </a:rPr>
            </a:br>
            <a:r>
              <a:rPr lang="el-GR" sz="3100" b="0" dirty="0" smtClean="0">
                <a:solidFill>
                  <a:srgbClr val="9B0000"/>
                </a:solidFill>
              </a:rPr>
              <a:t>(5 </a:t>
            </a:r>
            <a:r>
              <a:rPr lang="el-GR" sz="3100" b="0" dirty="0">
                <a:solidFill>
                  <a:srgbClr val="9B0000"/>
                </a:solidFill>
              </a:rPr>
              <a:t>από </a:t>
            </a:r>
            <a:r>
              <a:rPr lang="el-GR" sz="3100" b="0" dirty="0" smtClean="0">
                <a:solidFill>
                  <a:srgbClr val="9B0000"/>
                </a:solidFill>
              </a:rPr>
              <a:t>6)</a:t>
            </a:r>
            <a:endParaRPr lang="el-GR" b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109</a:t>
            </a:fld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85819"/>
            <a:ext cx="3051103" cy="4581128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493135" y="5750385"/>
            <a:ext cx="2855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Cholesterol Crystals in Synovial Fluid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Ed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Uthman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 2.0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12" y="1185819"/>
            <a:ext cx="4621694" cy="30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02043" y="4221088"/>
            <a:ext cx="1393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7"/>
              </a:rPr>
              <a:t>free-ed.net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16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el-GR" sz="3600" dirty="0">
                <a:solidFill>
                  <a:srgbClr val="9B0000"/>
                </a:solidFill>
              </a:rPr>
              <a:t>Κρύσταλλοι σε μικροσκόπιο αντίθετης φάσης </a:t>
            </a:r>
            <a:r>
              <a:rPr lang="el-GR" dirty="0">
                <a:solidFill>
                  <a:srgbClr val="9B0000"/>
                </a:solidFill>
              </a:rPr>
              <a:t/>
            </a:r>
            <a:br>
              <a:rPr lang="el-GR" dirty="0">
                <a:solidFill>
                  <a:srgbClr val="9B0000"/>
                </a:solidFill>
              </a:rPr>
            </a:br>
            <a:r>
              <a:rPr lang="el-GR" sz="3100" b="0" dirty="0" smtClean="0">
                <a:solidFill>
                  <a:srgbClr val="9B0000"/>
                </a:solidFill>
              </a:rPr>
              <a:t>(6 </a:t>
            </a:r>
            <a:r>
              <a:rPr lang="el-GR" sz="3100" b="0" dirty="0">
                <a:solidFill>
                  <a:srgbClr val="9B0000"/>
                </a:solidFill>
              </a:rPr>
              <a:t>από </a:t>
            </a:r>
            <a:r>
              <a:rPr lang="el-GR" sz="3100" b="0" dirty="0" smtClean="0">
                <a:solidFill>
                  <a:srgbClr val="9B0000"/>
                </a:solidFill>
              </a:rPr>
              <a:t>6)</a:t>
            </a:r>
            <a:endParaRPr lang="el-GR" b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110</a:t>
            </a:fld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51" y="1556792"/>
            <a:ext cx="35052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1125" y="4293096"/>
            <a:ext cx="2410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  <p:sp>
        <p:nvSpPr>
          <p:cNvPr id="10" name="2 - TextBox"/>
          <p:cNvSpPr txBox="1"/>
          <p:nvPr/>
        </p:nvSpPr>
        <p:spPr>
          <a:xfrm>
            <a:off x="3136483" y="6117095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Κρύσταλλος σουλφαδιαζίνης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35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Εναλλακτικά αντί μικροσκοπίου αντίθετης φάσης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2" name="1 - TextBox"/>
          <p:cNvSpPr txBox="1"/>
          <p:nvPr/>
        </p:nvSpPr>
        <p:spPr>
          <a:xfrm>
            <a:off x="827584" y="1700808"/>
            <a:ext cx="73448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Αντί της μικροσκόπησης αντιθέτου φάσεως μπορεί να χρησιμοποιηθούν χρώσεις</a:t>
            </a:r>
            <a:r>
              <a:rPr lang="en-US" sz="2400" dirty="0" smtClean="0">
                <a:latin typeface="+mn-lt"/>
              </a:rPr>
              <a:t>:</a:t>
            </a:r>
            <a:endParaRPr lang="el-GR" sz="2400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l-GR" sz="2400" dirty="0" smtClean="0">
              <a:latin typeface="+mn-lt"/>
            </a:endParaRPr>
          </a:p>
          <a:p>
            <a:r>
              <a:rPr lang="el-GR" sz="2400" dirty="0">
                <a:latin typeface="+mn-lt"/>
              </a:rPr>
              <a:t>Προτιμότερη η χρώση </a:t>
            </a:r>
            <a:r>
              <a:rPr lang="en-US" sz="2400" dirty="0">
                <a:solidFill>
                  <a:srgbClr val="9B0000"/>
                </a:solidFill>
                <a:latin typeface="+mn-lt"/>
              </a:rPr>
              <a:t>Wright</a:t>
            </a:r>
          </a:p>
          <a:p>
            <a:endParaRPr lang="en-US" sz="2400" dirty="0">
              <a:latin typeface="+mn-lt"/>
            </a:endParaRPr>
          </a:p>
          <a:p>
            <a:r>
              <a:rPr lang="el-GR" sz="2400" dirty="0">
                <a:latin typeface="+mn-lt"/>
              </a:rPr>
              <a:t>Μπορεί να χρησιμοποιηθεί και η χρώση </a:t>
            </a:r>
            <a:r>
              <a:rPr lang="el-GR" sz="2400" dirty="0">
                <a:solidFill>
                  <a:srgbClr val="9B0000"/>
                </a:solidFill>
                <a:latin typeface="+mn-lt"/>
              </a:rPr>
              <a:t>κυανού του μεθυλενίου</a:t>
            </a:r>
          </a:p>
          <a:p>
            <a:endParaRPr lang="en-US" sz="2400" dirty="0" smtClean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02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>
                <a:solidFill>
                  <a:srgbClr val="8B3331"/>
                </a:solidFill>
              </a:rPr>
              <a:t>Μικροσκόπηση με πολωμένο </a:t>
            </a:r>
            <a:r>
              <a:rPr lang="el-GR" dirty="0" smtClean="0">
                <a:solidFill>
                  <a:srgbClr val="8B3331"/>
                </a:solidFill>
              </a:rPr>
              <a:t>φως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95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8229600" cy="1440160"/>
          </a:xfrm>
          <a:ln w="38100">
            <a:solidFill>
              <a:srgbClr val="9B0000"/>
            </a:solidFill>
          </a:ln>
        </p:spPr>
        <p:txBody>
          <a:bodyPr>
            <a:normAutofit fontScale="90000"/>
          </a:bodyPr>
          <a:lstStyle/>
          <a:p>
            <a:pPr marL="742950" lvl="1" indent="-285750" algn="ctr">
              <a:spcBef>
                <a:spcPct val="20000"/>
              </a:spcBef>
              <a:defRPr/>
            </a:pPr>
            <a:r>
              <a:rPr lang="el-GR" sz="4400" b="1" dirty="0">
                <a:solidFill>
                  <a:srgbClr val="9B0000"/>
                </a:solidFill>
                <a:latin typeface="+mj-lt"/>
              </a:rPr>
              <a:t>Ποσοτική </a:t>
            </a:r>
            <a:r>
              <a:rPr lang="el-GR" sz="4400" b="1" dirty="0" smtClean="0">
                <a:solidFill>
                  <a:srgbClr val="9B0000"/>
                </a:solidFill>
                <a:latin typeface="+mj-lt"/>
              </a:rPr>
              <a:t>μέτρηση μικροσκοπικών χαρακτήρων</a:t>
            </a:r>
            <a:r>
              <a:rPr lang="el-GR" sz="4400" b="1" dirty="0">
                <a:solidFill>
                  <a:srgbClr val="9B0000"/>
                </a:solidFill>
                <a:latin typeface="+mj-lt"/>
              </a:rPr>
              <a:t/>
            </a:r>
            <a:br>
              <a:rPr lang="el-GR" sz="4400" b="1" dirty="0">
                <a:solidFill>
                  <a:srgbClr val="9B0000"/>
                </a:solidFill>
                <a:latin typeface="+mj-lt"/>
              </a:rPr>
            </a:br>
            <a:endParaRPr lang="el-GR" b="1" dirty="0">
              <a:solidFill>
                <a:srgbClr val="9B0000"/>
              </a:solidFill>
              <a:latin typeface="+mj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75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Γιατί χρειάζεται ο ποσοτικός προσδιορισμός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2" name="1 - TextBox"/>
          <p:cNvSpPr txBox="1"/>
          <p:nvPr/>
        </p:nvSpPr>
        <p:spPr>
          <a:xfrm>
            <a:off x="683568" y="1556792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H </a:t>
            </a:r>
            <a:r>
              <a:rPr lang="el-GR" sz="2400" dirty="0" smtClean="0">
                <a:latin typeface="+mn-lt"/>
              </a:rPr>
              <a:t>ποσοτική μέτρηση αποσκοπεί στον υπολογισμό της συγκέντρωσης κύτταρα/</a:t>
            </a:r>
            <a:r>
              <a:rPr lang="en-US" sz="2400" dirty="0" smtClean="0">
                <a:latin typeface="+mn-lt"/>
              </a:rPr>
              <a:t>ml </a:t>
            </a:r>
            <a:r>
              <a:rPr lang="el-GR" sz="2400" dirty="0" smtClean="0">
                <a:latin typeface="+mn-lt"/>
              </a:rPr>
              <a:t>των κυτταρικών κυρίως στοιχείων του ιζήματος των ούρων.</a:t>
            </a:r>
          </a:p>
          <a:p>
            <a:pPr>
              <a:lnSpc>
                <a:spcPct val="150000"/>
              </a:lnSpc>
            </a:pPr>
            <a:endParaRPr lang="el-GR" sz="2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Μετρώνται κυρίως ερυθρά, πυοσφαίρια, επιθηλιακά κύτταρα και κύλινδροι.</a:t>
            </a:r>
            <a:endParaRPr lang="el-GR" sz="24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61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Κυτταρομετρικές πλάκες για </a:t>
            </a:r>
            <a:r>
              <a:rPr lang="el-GR" dirty="0" smtClean="0">
                <a:solidFill>
                  <a:srgbClr val="9B0000"/>
                </a:solidFill>
              </a:rPr>
              <a:t>ούρα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136" y="2292842"/>
            <a:ext cx="3980928" cy="24482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3 - TextBox"/>
          <p:cNvSpPr txBox="1"/>
          <p:nvPr/>
        </p:nvSpPr>
        <p:spPr>
          <a:xfrm>
            <a:off x="2192523" y="501317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Ν</a:t>
            </a:r>
            <a:r>
              <a:rPr lang="en-US" sz="2000" dirty="0" smtClean="0">
                <a:latin typeface="+mn-lt"/>
              </a:rPr>
              <a:t>eubauer</a:t>
            </a:r>
            <a:endParaRPr lang="el-GR" sz="2000" dirty="0">
              <a:latin typeface="+mn-lt"/>
            </a:endParaRPr>
          </a:p>
        </p:txBody>
      </p:sp>
      <p:pic>
        <p:nvPicPr>
          <p:cNvPr id="3" name="2 - Εικόνα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292841"/>
            <a:ext cx="2880320" cy="2448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3 - TextBox"/>
          <p:cNvSpPr txBox="1"/>
          <p:nvPr/>
        </p:nvSpPr>
        <p:spPr>
          <a:xfrm>
            <a:off x="6083603" y="5003083"/>
            <a:ext cx="999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KOVA</a:t>
            </a:r>
            <a:endParaRPr lang="el-GR" sz="20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115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2387363" y="4813121"/>
            <a:ext cx="978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latin typeface="+mn-lt"/>
                <a:hlinkClick r:id="rId5"/>
              </a:rPr>
              <a:t>kinesis.co.uk</a:t>
            </a:r>
            <a:endParaRPr lang="el-GR" sz="1200" dirty="0"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958165" y="4741113"/>
            <a:ext cx="1190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latin typeface="+mn-lt"/>
                <a:hlinkClick r:id="rId6"/>
              </a:rPr>
              <a:t>unahealth.co.uk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4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Το πλέγμα της κυτταρομετρικής πλάκας </a:t>
            </a:r>
            <a:r>
              <a:rPr lang="en-US" dirty="0" smtClean="0">
                <a:solidFill>
                  <a:srgbClr val="9B0000"/>
                </a:solidFill>
              </a:rPr>
              <a:t>KOVA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2" name="1 - Εικό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73" y="1628800"/>
            <a:ext cx="4175054" cy="43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61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Η χρήση της πλάκας </a:t>
            </a:r>
            <a:r>
              <a:rPr lang="en-US" dirty="0" smtClean="0">
                <a:solidFill>
                  <a:srgbClr val="9B0000"/>
                </a:solidFill>
              </a:rPr>
              <a:t>KOVA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2" name="1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666" y="2708920"/>
            <a:ext cx="3520787" cy="33928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571753" y="1200721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Στη πλάκα </a:t>
            </a:r>
            <a:r>
              <a:rPr lang="en-US" sz="2400" dirty="0" smtClean="0">
                <a:latin typeface="+mn-lt"/>
              </a:rPr>
              <a:t>KOVA </a:t>
            </a:r>
            <a:r>
              <a:rPr lang="el-GR" sz="2400" dirty="0" smtClean="0">
                <a:latin typeface="+mn-lt"/>
              </a:rPr>
              <a:t>τα μικροσκοπικά στοιχεία αραιώνονται και βάφονται με την ειδική χρωστική της συσκευασίας, την </a:t>
            </a:r>
            <a:r>
              <a:rPr lang="en-US" sz="2400" dirty="0" smtClean="0">
                <a:solidFill>
                  <a:srgbClr val="9B0000"/>
                </a:solidFill>
                <a:latin typeface="+mn-lt"/>
              </a:rPr>
              <a:t>Trypan blue</a:t>
            </a:r>
            <a:r>
              <a:rPr lang="en-US" sz="2400" dirty="0" smtClean="0">
                <a:latin typeface="+mn-lt"/>
              </a:rPr>
              <a:t>.</a:t>
            </a:r>
            <a:r>
              <a:rPr lang="el-GR" sz="2400" dirty="0" smtClean="0">
                <a:latin typeface="+mn-lt"/>
              </a:rPr>
              <a:t> </a:t>
            </a:r>
            <a:endParaRPr lang="el-GR" sz="24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117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685303" y="6139642"/>
            <a:ext cx="17940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latin typeface="+mn-lt"/>
                <a:hlinkClick r:id="rId4"/>
              </a:rPr>
              <a:t>hellomedtech.blogspot.gr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Το πλέγμα της κυτταρομετρικής πλάκας Ν</a:t>
            </a:r>
            <a:r>
              <a:rPr lang="en-US" dirty="0" smtClean="0">
                <a:solidFill>
                  <a:srgbClr val="9B0000"/>
                </a:solidFill>
              </a:rPr>
              <a:t>eubauer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2" name="1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628800"/>
            <a:ext cx="4680520" cy="424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118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115616" y="5889177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8540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Κυτταροφυγοκέντρηση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040560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l-GR" sz="2400" dirty="0" smtClean="0">
                <a:cs typeface="Arial" charset="0"/>
              </a:rPr>
              <a:t>Η κυτταροφυγοκέντρηση συμπυκνώνει το δείγμα σε πολύ μεγαλύτερο βαθμό από την απλή φυγόκεντρο. Το δείγμα οδηγείται απευθείας στην αντικειμενοφόρο πλάκα όπου προσκολλάται.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l-GR" sz="2400" dirty="0" smtClean="0">
                <a:cs typeface="Arial" charset="0"/>
              </a:rPr>
              <a:t>Χρησιμοποιείται για πολλά βιολογικά δείγματα όπως ΕΝΥ, αρθρικό υγρό, ιδρώματα αλλά και τα ούρα.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l-GR" sz="2400" dirty="0" smtClean="0">
                <a:cs typeface="Arial" charset="0"/>
              </a:rPr>
              <a:t>Τα κυτταροφυγοκεντρημένα δείγματα ούρων βάφονται στη συνέχεις με τη χρώση </a:t>
            </a:r>
            <a:r>
              <a:rPr lang="en-US" sz="2400" dirty="0" smtClean="0">
                <a:cs typeface="Arial" charset="0"/>
              </a:rPr>
              <a:t>Wright.</a:t>
            </a:r>
            <a:endParaRPr lang="el-GR" sz="2400" dirty="0" smtClean="0">
              <a:cs typeface="Arial" charset="0"/>
            </a:endParaRPr>
          </a:p>
          <a:p>
            <a:pPr marL="0" indent="0">
              <a:buNone/>
            </a:pPr>
            <a:endParaRPr lang="el-GR" sz="250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01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820472" cy="9087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9B0000"/>
                </a:solidFill>
              </a:rPr>
              <a:t>H </a:t>
            </a:r>
            <a:r>
              <a:rPr lang="el-GR" dirty="0" smtClean="0">
                <a:solidFill>
                  <a:srgbClr val="9B0000"/>
                </a:solidFill>
              </a:rPr>
              <a:t>μικροσκόπηση των κυτταρομετρικών πλακών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1560" y="148478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H </a:t>
            </a:r>
            <a:r>
              <a:rPr lang="el-GR" sz="2400" dirty="0" smtClean="0">
                <a:latin typeface="+mn-lt"/>
              </a:rPr>
              <a:t>μικροσκόπηση σε όλες τις κυτταρομετρικές πλάκες γίνεται σε μεγέθυνση Χ400 (το οπτικό πεδίο βρίσκεται με Χ100).   </a:t>
            </a:r>
            <a:endParaRPr lang="el-GR" sz="2400" dirty="0">
              <a:latin typeface="+mn-lt"/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3810000" cy="26776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" name="2 - Εικόνα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68960"/>
            <a:ext cx="3384376" cy="26776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119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5616116" y="5807308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0720" y="5783702"/>
            <a:ext cx="1979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5"/>
              </a:rPr>
              <a:t>nahidakter.wordpress.com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2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B0000"/>
                </a:solidFill>
              </a:rPr>
              <a:t>H </a:t>
            </a:r>
            <a:r>
              <a:rPr lang="el-GR" dirty="0">
                <a:solidFill>
                  <a:srgbClr val="9B0000"/>
                </a:solidFill>
              </a:rPr>
              <a:t>εξίσωση υπολογισμού συγκέντρωσης κυττάρων σε κυτταρομετρική πλάκα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2983114"/>
                <a:ext cx="9144000" cy="693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200" dirty="0" smtClean="0">
                    <a:latin typeface="+mn-lt"/>
                  </a:rPr>
                  <a:t>Συγκέντρωση κυττάρων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l-GR" sz="22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2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200" b="0" i="0" smtClean="0">
                                <a:latin typeface="Cambria Math"/>
                              </a:rPr>
                              <m:t>αριθμός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mL</m:t>
                            </m:r>
                          </m:den>
                        </m:f>
                      </m:e>
                    </m:d>
                    <m:r>
                      <a:rPr lang="el-GR" sz="2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l-GR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sz="2200" b="0" i="0" smtClean="0">
                            <a:latin typeface="+mn-lt"/>
                          </a:rPr>
                          <m:t>Αριθμός</m:t>
                        </m:r>
                        <m:r>
                          <m:rPr>
                            <m:nor/>
                          </m:rPr>
                          <a:rPr lang="el-GR" sz="2200" b="0" i="0" smtClean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κυττάρων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Ό</m:t>
                        </m:r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γκος</m:t>
                        </m:r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χρησιμοποιημένων</m:t>
                        </m:r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200" dirty="0">
                            <a:latin typeface="+mn-lt"/>
                          </a:rPr>
                          <m:t>τετραγώνων</m:t>
                        </m:r>
                      </m:den>
                    </m:f>
                  </m:oMath>
                </a14:m>
                <a:endParaRPr lang="el-GR" sz="22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3114"/>
                <a:ext cx="9144000" cy="69371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8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31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Παράδειγμα χρήσης κυτταρομετρικής </a:t>
            </a:r>
            <a:r>
              <a:rPr lang="el-GR" dirty="0" smtClean="0">
                <a:solidFill>
                  <a:srgbClr val="9B0000"/>
                </a:solidFill>
              </a:rPr>
              <a:t>πλάκας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251520" y="1737683"/>
            <a:ext cx="88924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Για παράδειγμα, έστω ότι μετράται ο αριθμός των κυλίνδρων ούρων στα 16 περιφερειακά τετράγωνα (συνολικού όγκου 0,1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mm</a:t>
            </a:r>
            <a:r>
              <a:rPr kumimoji="0" lang="el-GR" sz="2400" b="0" i="0" u="none" strike="noStrike" cap="none" normalizeH="0" baseline="3000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3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). 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latin typeface="+mn-lt"/>
              <a:ea typeface="Calibri" pitchFamily="34" charset="0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A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ν ο αριθμός τους είναι 12 τότε η συγκέντρωση τους θα είναι: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latin typeface="+mn-lt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121</a:t>
            </a:fld>
            <a:endParaRPr lang="el-GR" dirty="0"/>
          </a:p>
        </p:txBody>
      </p:sp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1521" y="4936134"/>
                <a:ext cx="8449078" cy="654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>
                    <a:latin typeface="+mn-lt"/>
                  </a:rPr>
                  <a:t>Συγκέντρωση κυλίνδρων </a:t>
                </a:r>
                <a14:m>
                  <m:oMath xmlns:m="http://schemas.openxmlformats.org/officeDocument/2006/math">
                    <m:r>
                      <a:rPr lang="el-GR" sz="2400" i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l-GR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l-GR" sz="2400" b="0" i="0" smtClean="0">
                            <a:latin typeface="Cambria Math"/>
                            <a:ea typeface="Cambria Math"/>
                          </a:rPr>
                          <m:t>12</m:t>
                        </m:r>
                      </m:num>
                      <m:den>
                        <m:r>
                          <a:rPr lang="el-GR" sz="2400" b="0" i="0" smtClean="0">
                            <a:latin typeface="Cambria Math"/>
                            <a:ea typeface="Cambria Math"/>
                          </a:rPr>
                          <m:t>0,1 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  <a:ea typeface="Cambria Math"/>
                          </a:rPr>
                          <m:t>ml</m:t>
                        </m:r>
                      </m:den>
                    </m:f>
                    <m:r>
                      <a:rPr lang="el-GR" sz="240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l-GR" sz="2400" b="0" i="0" smtClean="0">
                        <a:latin typeface="Cambria Math"/>
                        <a:ea typeface="Cambria Math"/>
                      </a:rPr>
                      <m:t>12×10=1,2</m:t>
                    </m:r>
                  </m:oMath>
                </a14:m>
                <a:r>
                  <a:rPr lang="el-GR" sz="2400" dirty="0" smtClean="0">
                    <a:latin typeface="+mn-lt"/>
                  </a:rPr>
                  <a:t> κύλινδροι/</a:t>
                </a:r>
                <a:r>
                  <a:rPr lang="en-US" sz="2400" dirty="0" smtClean="0">
                    <a:latin typeface="+mn-lt"/>
                  </a:rPr>
                  <a:t>mL</a:t>
                </a:r>
                <a:endParaRPr lang="el-GR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4936134"/>
                <a:ext cx="8449078" cy="65434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082" b="-46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2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84176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l-GR" sz="4000" b="1" dirty="0" smtClean="0">
                <a:solidFill>
                  <a:srgbClr val="9B0000"/>
                </a:solidFill>
                <a:latin typeface="+mj-lt"/>
              </a:rPr>
              <a:t>Για την μέτρηση</a:t>
            </a:r>
            <a:r>
              <a:rPr lang="en-US" sz="4000" b="1" dirty="0" smtClean="0">
                <a:solidFill>
                  <a:srgbClr val="9B0000"/>
                </a:solidFill>
                <a:latin typeface="+mj-lt"/>
              </a:rPr>
              <a:t> </a:t>
            </a:r>
            <a:r>
              <a:rPr lang="el-GR" sz="4000" b="1" dirty="0" smtClean="0">
                <a:solidFill>
                  <a:srgbClr val="9B0000"/>
                </a:solidFill>
                <a:latin typeface="+mj-lt"/>
              </a:rPr>
              <a:t>στη πλάκα </a:t>
            </a:r>
            <a:r>
              <a:rPr lang="en-US" sz="4000" b="1" dirty="0" smtClean="0">
                <a:solidFill>
                  <a:srgbClr val="9B0000"/>
                </a:solidFill>
                <a:latin typeface="+mj-lt"/>
              </a:rPr>
              <a:t>Neubauer </a:t>
            </a:r>
            <a:r>
              <a:rPr lang="el-GR" sz="4000" b="1" dirty="0" smtClean="0">
                <a:solidFill>
                  <a:srgbClr val="9B0000"/>
                </a:solidFill>
                <a:latin typeface="+mj-lt"/>
              </a:rPr>
              <a:t>χρησιμοποιείται η παλιά μέθοδος </a:t>
            </a:r>
            <a:r>
              <a:rPr lang="en-US" sz="4000" b="1" dirty="0" smtClean="0">
                <a:solidFill>
                  <a:srgbClr val="9B0000"/>
                </a:solidFill>
                <a:latin typeface="+mj-lt"/>
              </a:rPr>
              <a:t>Addis count</a:t>
            </a:r>
            <a:endParaRPr lang="el-GR" sz="4000" b="1" dirty="0">
              <a:solidFill>
                <a:srgbClr val="9B0000"/>
              </a:solidFill>
              <a:latin typeface="+mj-lt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5008" y="1916832"/>
            <a:ext cx="8928992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sz="2400" dirty="0">
                <a:latin typeface="+mn-lt"/>
              </a:rPr>
              <a:t>Πρόκειται για την ποσοτική μέτρηση των έμμορφων στοιχείων των ούρων (κυττάρων και κυλίνδρων) ως αριθμός ανά </a:t>
            </a:r>
            <a:r>
              <a:rPr lang="en-US" sz="2400" dirty="0">
                <a:latin typeface="+mn-lt"/>
              </a:rPr>
              <a:t>ml</a:t>
            </a:r>
            <a:r>
              <a:rPr lang="en-US" sz="2400" dirty="0" smtClean="0">
                <a:latin typeface="+mn-lt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ποσοτική μέτρηση των έμμορφων στοιχείων γίνεται σε ούρα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12</a:t>
            </a:r>
            <a:r>
              <a:rPr lang="el-GR" sz="2400" b="1" baseline="30000" dirty="0">
                <a:solidFill>
                  <a:srgbClr val="9B0000"/>
                </a:solidFill>
                <a:latin typeface="+mn-lt"/>
              </a:rPr>
              <a:t>ώρου</a:t>
            </a:r>
            <a:r>
              <a:rPr lang="el-GR" sz="2400" dirty="0">
                <a:latin typeface="+mn-lt"/>
              </a:rPr>
              <a:t>. </a:t>
            </a:r>
            <a:endParaRPr lang="en-US" sz="2400" dirty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l-GR" sz="2400" dirty="0">
                <a:latin typeface="+mn-lt"/>
              </a:rPr>
              <a:t>Οι </a:t>
            </a:r>
            <a:r>
              <a:rPr lang="el-GR" sz="2400" dirty="0" smtClean="0">
                <a:latin typeface="+mn-lt"/>
              </a:rPr>
              <a:t>τιμές αναφοράς είναι </a:t>
            </a:r>
            <a:r>
              <a:rPr lang="el-GR" sz="2400" dirty="0">
                <a:latin typeface="+mn-lt"/>
              </a:rPr>
              <a:t>οι ακόλουθες</a:t>
            </a:r>
            <a:r>
              <a:rPr lang="el-GR" sz="2400" dirty="0" smtClean="0">
                <a:latin typeface="+mn-lt"/>
              </a:rPr>
              <a:t>:</a:t>
            </a: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Ερυθρά αιμοσφαίρια = 0 – 400.000</a:t>
            </a:r>
            <a:r>
              <a:rPr lang="en-US" sz="2400" dirty="0">
                <a:latin typeface="+mn-lt"/>
              </a:rPr>
              <a:t> / ml</a:t>
            </a:r>
            <a:endParaRPr lang="el-GR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Κύλινδροι = 0 – 4000</a:t>
            </a:r>
            <a:r>
              <a:rPr lang="en-US" sz="2400" dirty="0">
                <a:latin typeface="+mn-lt"/>
              </a:rPr>
              <a:t> / ml</a:t>
            </a:r>
            <a:endParaRPr lang="el-GR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Πυοσφαίρια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= 20.000 – 1.000.000</a:t>
            </a:r>
            <a:r>
              <a:rPr lang="en-US" sz="2400" dirty="0">
                <a:latin typeface="+mn-lt"/>
              </a:rPr>
              <a:t> / ml</a:t>
            </a:r>
            <a:endParaRPr lang="el-GR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Επιθήλια = 20.000 – 1.000.000</a:t>
            </a:r>
            <a:r>
              <a:rPr lang="en-US" sz="2400" dirty="0">
                <a:latin typeface="+mn-lt"/>
              </a:rPr>
              <a:t> / ml</a:t>
            </a:r>
            <a:endParaRPr lang="el-GR" sz="24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21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kern="0" dirty="0">
                <a:solidFill>
                  <a:srgbClr val="9B0000"/>
                </a:solidFill>
              </a:rPr>
              <a:t>Τ</a:t>
            </a:r>
            <a:r>
              <a:rPr lang="en-US" kern="0" dirty="0">
                <a:solidFill>
                  <a:srgbClr val="9B0000"/>
                </a:solidFill>
              </a:rPr>
              <a:t>homas </a:t>
            </a:r>
            <a:r>
              <a:rPr lang="en-US" kern="0" dirty="0" smtClean="0">
                <a:solidFill>
                  <a:srgbClr val="9B0000"/>
                </a:solidFill>
              </a:rPr>
              <a:t>Addis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467544" y="1278331"/>
            <a:ext cx="4320480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30000"/>
              </a:spcBef>
              <a:defRPr/>
            </a:pPr>
            <a:r>
              <a:rPr lang="el-GR" sz="2400" dirty="0" smtClean="0">
                <a:latin typeface="+mn-lt"/>
              </a:rPr>
              <a:t>1925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Πρότεινε ποσοτική μέθοδο μέτρησης των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έμμορφων στοιχείων.</a:t>
            </a:r>
          </a:p>
          <a:p>
            <a:pPr eaLnBrk="1" hangingPunct="1">
              <a:lnSpc>
                <a:spcPct val="125000"/>
              </a:lnSpc>
              <a:spcBef>
                <a:spcPct val="30000"/>
              </a:spcBef>
              <a:defRPr/>
            </a:pPr>
            <a:endParaRPr lang="el-GR" sz="2400" dirty="0" smtClean="0">
              <a:latin typeface="+mn-lt"/>
            </a:endParaRPr>
          </a:p>
          <a:p>
            <a:pPr eaLnBrk="1" hangingPunct="1">
              <a:lnSpc>
                <a:spcPct val="125000"/>
              </a:lnSpc>
              <a:spcBef>
                <a:spcPct val="30000"/>
              </a:spcBef>
              <a:defRPr/>
            </a:pPr>
            <a:r>
              <a:rPr lang="el-GR" sz="2400" dirty="0" smtClean="0">
                <a:latin typeface="+mn-lt"/>
              </a:rPr>
              <a:t>Ερευνητής της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λειτουργίας του νεφρού </a:t>
            </a:r>
            <a:r>
              <a:rPr lang="el-GR" sz="2400" dirty="0" smtClean="0">
                <a:latin typeface="+mn-lt"/>
              </a:rPr>
              <a:t>και ιδιαίτερα των διαφόρων μορφών νεφρικής ανεπάρκειας και των αιτιών της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πρωτεϊνουρίας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636390" y="5828903"/>
            <a:ext cx="45365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30000"/>
              </a:spcBef>
              <a:defRPr/>
            </a:pPr>
            <a:r>
              <a:rPr lang="el-GR" sz="2000" dirty="0" smtClean="0">
                <a:latin typeface="+mn-lt"/>
              </a:rPr>
              <a:t>Ο Αμερικανός </a:t>
            </a:r>
            <a:r>
              <a:rPr lang="en-US" sz="2000" dirty="0" smtClean="0">
                <a:latin typeface="+mn-lt"/>
              </a:rPr>
              <a:t>N</a:t>
            </a:r>
            <a:r>
              <a:rPr lang="el-GR" sz="2000" dirty="0" smtClean="0">
                <a:latin typeface="+mn-lt"/>
              </a:rPr>
              <a:t>εφρολόγος (1881 – 1949)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123</a:t>
            </a:fld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79630"/>
            <a:ext cx="3071386" cy="3881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6"/>
          <p:cNvSpPr/>
          <p:nvPr/>
        </p:nvSpPr>
        <p:spPr>
          <a:xfrm>
            <a:off x="5231627" y="5367238"/>
            <a:ext cx="346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Thomas Addis (1881-1949)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Stanford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Medical History Center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BY-NC-SA 2.0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15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Διαδικασία μέτρησης </a:t>
            </a:r>
            <a:r>
              <a:rPr lang="en-US" dirty="0">
                <a:solidFill>
                  <a:srgbClr val="9B0000"/>
                </a:solidFill>
              </a:rPr>
              <a:t>Addis </a:t>
            </a:r>
            <a:r>
              <a:rPr lang="en-US" dirty="0" smtClean="0">
                <a:solidFill>
                  <a:srgbClr val="9B0000"/>
                </a:solidFill>
              </a:rPr>
              <a:t>Count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24625" y="1052736"/>
            <a:ext cx="817035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000" indent="-360000">
              <a:spcBef>
                <a:spcPts val="1200"/>
              </a:spcBef>
              <a:buFont typeface="+mj-lt"/>
              <a:buAutoNum type="arabicPeriod"/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dirty="0" smtClean="0">
                <a:latin typeface="+mn-lt"/>
              </a:rPr>
              <a:t>Συλλογή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ούρων 12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ώρου</a:t>
            </a:r>
            <a:endParaRPr lang="en-US" sz="2400" b="1" dirty="0">
              <a:solidFill>
                <a:srgbClr val="9B0000"/>
              </a:solidFill>
              <a:latin typeface="+mn-lt"/>
            </a:endParaRPr>
          </a:p>
          <a:p>
            <a:pPr marL="360000" indent="-360000">
              <a:spcBef>
                <a:spcPts val="1200"/>
              </a:spcBef>
              <a:buFont typeface="+mj-lt"/>
              <a:buAutoNum type="arabicPeriod"/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Μέτρηση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όγκου ούρων </a:t>
            </a:r>
            <a:r>
              <a:rPr lang="el-GR" sz="2400" dirty="0">
                <a:latin typeface="+mn-lt"/>
              </a:rPr>
              <a:t>με ογκομετρικό </a:t>
            </a:r>
            <a:r>
              <a:rPr lang="el-GR" sz="2400" dirty="0" smtClean="0">
                <a:latin typeface="+mn-lt"/>
              </a:rPr>
              <a:t>κύλινδρο.</a:t>
            </a:r>
            <a:endParaRPr lang="en-US" sz="2400" dirty="0" smtClean="0">
              <a:latin typeface="+mn-lt"/>
            </a:endParaRPr>
          </a:p>
          <a:p>
            <a:pPr marL="360000" indent="-360000">
              <a:spcBef>
                <a:spcPts val="1200"/>
              </a:spcBef>
              <a:buFont typeface="+mj-lt"/>
              <a:buAutoNum type="arabicPeriod"/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dirty="0" smtClean="0">
                <a:latin typeface="+mn-lt"/>
              </a:rPr>
              <a:t>Έλεγχος </a:t>
            </a:r>
            <a:r>
              <a:rPr lang="el-GR" sz="2400" dirty="0">
                <a:latin typeface="+mn-lt"/>
              </a:rPr>
              <a:t>καταλληλότητας </a:t>
            </a:r>
            <a:r>
              <a:rPr lang="el-GR" sz="2400" dirty="0" smtClean="0">
                <a:latin typeface="+mn-lt"/>
              </a:rPr>
              <a:t>δείγματος</a:t>
            </a:r>
            <a:endParaRPr lang="en-US" sz="2400" dirty="0" smtClean="0">
              <a:latin typeface="+mn-lt"/>
            </a:endParaRPr>
          </a:p>
          <a:p>
            <a:pPr marL="1314450" lvl="2" indent="-400050">
              <a:spcBef>
                <a:spcPts val="1200"/>
              </a:spcBef>
              <a:buFont typeface="+mj-lt"/>
              <a:buAutoNum type="romanUcPeriod"/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dirty="0" smtClean="0">
                <a:latin typeface="+mn-lt"/>
              </a:rPr>
              <a:t>Ειδικό βάρος πάνω από 1022</a:t>
            </a:r>
            <a:endParaRPr lang="en-US" sz="2400" dirty="0" smtClean="0">
              <a:latin typeface="+mn-lt"/>
            </a:endParaRPr>
          </a:p>
          <a:p>
            <a:pPr marL="1314450" lvl="2" indent="-400050">
              <a:spcBef>
                <a:spcPts val="1200"/>
              </a:spcBef>
              <a:buFont typeface="+mj-lt"/>
              <a:buAutoNum type="romanUcPeriod"/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dirty="0" smtClean="0">
                <a:latin typeface="+mn-lt"/>
              </a:rPr>
              <a:t>Αντίδραση όξινη</a:t>
            </a:r>
            <a:endParaRPr lang="en-US" sz="2400" dirty="0" smtClean="0">
              <a:latin typeface="+mn-lt"/>
            </a:endParaRPr>
          </a:p>
          <a:p>
            <a:pPr marL="1314450" lvl="2" indent="-400050">
              <a:spcBef>
                <a:spcPts val="1200"/>
              </a:spcBef>
              <a:buFont typeface="+mj-lt"/>
              <a:buAutoNum type="romanUcPeriod"/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dirty="0" smtClean="0">
                <a:latin typeface="+mn-lt"/>
              </a:rPr>
              <a:t>Μικροσκόπηση </a:t>
            </a:r>
            <a:r>
              <a:rPr lang="el-GR" sz="2400" dirty="0">
                <a:latin typeface="+mn-lt"/>
              </a:rPr>
              <a:t>ιζήματος 10 </a:t>
            </a:r>
            <a:r>
              <a:rPr lang="en-US" sz="2400" dirty="0">
                <a:latin typeface="+mn-lt"/>
              </a:rPr>
              <a:t>ml</a:t>
            </a:r>
            <a:r>
              <a:rPr lang="el-GR" sz="2400" dirty="0">
                <a:latin typeface="+mn-lt"/>
              </a:rPr>
              <a:t> ούρων </a:t>
            </a:r>
            <a:r>
              <a:rPr lang="el-GR" sz="2400" dirty="0" smtClean="0">
                <a:latin typeface="+mn-lt"/>
              </a:rPr>
              <a:t>όπου:</a:t>
            </a:r>
            <a:endParaRPr lang="en-US" sz="2400" dirty="0" smtClean="0">
              <a:latin typeface="+mn-lt"/>
            </a:endParaRPr>
          </a:p>
          <a:p>
            <a:pPr lvl="3">
              <a:lnSpc>
                <a:spcPts val="3000"/>
              </a:lnSpc>
              <a:spcBef>
                <a:spcPts val="1200"/>
              </a:spcBef>
              <a:tabLst>
                <a:tab pos="1069975" algn="l"/>
                <a:tab pos="1255713" algn="l"/>
                <a:tab pos="1371600" algn="l"/>
              </a:tabLst>
            </a:pPr>
            <a:r>
              <a:rPr lang="el-GR" sz="2400" dirty="0" smtClean="0">
                <a:latin typeface="+mn-lt"/>
              </a:rPr>
              <a:t>Επιβεβαιώνεται </a:t>
            </a:r>
            <a:r>
              <a:rPr lang="el-GR" sz="2400" dirty="0">
                <a:latin typeface="+mn-lt"/>
              </a:rPr>
              <a:t>ο μεγάλος αριθμός λευκών, ερυθρών, </a:t>
            </a:r>
            <a:r>
              <a:rPr lang="el-GR" sz="2400" dirty="0" smtClean="0">
                <a:latin typeface="+mn-lt"/>
              </a:rPr>
              <a:t>κυλίνδρων</a:t>
            </a:r>
            <a:r>
              <a:rPr lang="el-GR" sz="2400" dirty="0">
                <a:latin typeface="+mn-lt"/>
              </a:rPr>
              <a:t>, επιθηλιακών κυττάρων. Ελέγχεται να μην υπάρχουν εξωτερικές προσμίξεις (μύκητες, μικρόβια, βλέννη) οι οποίες μπορεί να μας μπερδέψουν κατά την μέτρηση και να προστεθούν στα ερυθρά, πυοσφαίρια και κυλίνδρους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02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Οι θέσεις μέτρησης στη πλάκα </a:t>
            </a:r>
            <a:r>
              <a:rPr lang="en-US" dirty="0" smtClean="0">
                <a:solidFill>
                  <a:srgbClr val="9B0000"/>
                </a:solidFill>
              </a:rPr>
              <a:t>Neubauer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760929"/>
            <a:ext cx="9144000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5950" lvl="2" indent="-342900">
              <a:lnSpc>
                <a:spcPct val="150000"/>
              </a:lnSpc>
              <a:buFont typeface="+mj-lt"/>
              <a:buAutoNum type="arabicPeriod" startAt="4"/>
              <a:tabLst>
                <a:tab pos="447675" algn="l"/>
                <a:tab pos="1069975" algn="l"/>
                <a:tab pos="1255713" algn="l"/>
                <a:tab pos="1371600" algn="l"/>
              </a:tabLst>
            </a:pPr>
            <a:r>
              <a:rPr lang="el-GR" sz="2200" dirty="0" smtClean="0">
                <a:latin typeface="+mn-lt"/>
              </a:rPr>
              <a:t>Μέτρηση κυλίνδρων, λευκών και επιθηλίων στα μεγάλα τετράγωνα.</a:t>
            </a:r>
            <a:endParaRPr lang="el-GR" sz="2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48470"/>
            <a:ext cx="5256584" cy="450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3 - Ορθογώνιο"/>
          <p:cNvSpPr/>
          <p:nvPr/>
        </p:nvSpPr>
        <p:spPr>
          <a:xfrm>
            <a:off x="50606" y="6006655"/>
            <a:ext cx="9144000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5950" lvl="2" indent="-342900">
              <a:lnSpc>
                <a:spcPct val="150000"/>
              </a:lnSpc>
              <a:buFont typeface="+mj-lt"/>
              <a:buAutoNum type="arabicPeriod" startAt="5"/>
              <a:tabLst>
                <a:tab pos="447675" algn="l"/>
                <a:tab pos="1069975" algn="l"/>
                <a:tab pos="1255713" algn="l"/>
                <a:tab pos="1371600" algn="l"/>
              </a:tabLst>
            </a:pPr>
            <a:r>
              <a:rPr lang="el-GR" sz="2200" dirty="0" smtClean="0">
                <a:latin typeface="+mn-lt"/>
              </a:rPr>
              <a:t>Μέτρηση ερυθρών αιμοσφαιρίων στα μικρά τετράγωνα του κέντρου.</a:t>
            </a:r>
            <a:endParaRPr lang="el-GR" sz="2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125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008916" y="5927675"/>
            <a:ext cx="5227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1927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B0000"/>
                </a:solidFill>
              </a:rPr>
              <a:t>H </a:t>
            </a:r>
            <a:r>
              <a:rPr lang="el-GR" dirty="0" smtClean="0">
                <a:solidFill>
                  <a:srgbClr val="9B0000"/>
                </a:solidFill>
              </a:rPr>
              <a:t>εξίσωση υπολογισμού της συγκέντρωσης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620631" y="1177969"/>
            <a:ext cx="6644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Για τα μεγάλα τετράγωνα χρησιμοποιείται </a:t>
            </a:r>
            <a:r>
              <a:rPr lang="el-GR" sz="2400" dirty="0">
                <a:latin typeface="+mn-lt"/>
              </a:rPr>
              <a:t>ο </a:t>
            </a:r>
            <a:r>
              <a:rPr lang="el-GR" sz="2400" dirty="0" smtClean="0">
                <a:latin typeface="+mn-lt"/>
              </a:rPr>
              <a:t>τύπος </a:t>
            </a:r>
            <a:r>
              <a:rPr lang="en-US" sz="2400" dirty="0" smtClean="0">
                <a:latin typeface="+mn-lt"/>
              </a:rPr>
              <a:t>:</a:t>
            </a:r>
            <a:endParaRPr lang="el-GR" sz="2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Rectangle 4"/>
              <p:cNvSpPr>
                <a:spLocks noChangeArrowheads="1"/>
              </p:cNvSpPr>
              <p:nvPr/>
            </p:nvSpPr>
            <p:spPr bwMode="auto">
              <a:xfrm>
                <a:off x="107504" y="2097900"/>
                <a:ext cx="9036495" cy="3811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defTabSz="185738">
                  <a:spcBef>
                    <a:spcPts val="1200"/>
                  </a:spcBef>
                </a:pPr>
                <a:r>
                  <a:rPr lang="el-GR" sz="2400" dirty="0" smtClean="0">
                    <a:latin typeface="+mn-lt"/>
                  </a:rPr>
                  <a:t>Όπου:</a:t>
                </a:r>
                <a:endParaRPr lang="el-GR" sz="2400" dirty="0">
                  <a:latin typeface="+mn-lt"/>
                </a:endParaRPr>
              </a:p>
              <a:p>
                <a:pPr defTabSz="185738">
                  <a:spcBef>
                    <a:spcPts val="1200"/>
                  </a:spcBef>
                </a:pPr>
                <a:r>
                  <a:rPr lang="en-US" sz="2400" b="1" dirty="0" smtClean="0">
                    <a:latin typeface="+mn-lt"/>
                  </a:rPr>
                  <a:t>C</a:t>
                </a:r>
                <a:r>
                  <a:rPr lang="el-GR" sz="2400" b="1" dirty="0" smtClean="0">
                    <a:latin typeface="+mn-lt"/>
                  </a:rPr>
                  <a:t> :</a:t>
                </a:r>
                <a:r>
                  <a:rPr lang="el-GR" sz="2400" dirty="0" smtClean="0">
                    <a:latin typeface="+mn-lt"/>
                  </a:rPr>
                  <a:t> Η συγκέντρωση των έμμορφων στοιχείων</a:t>
                </a:r>
                <a:r>
                  <a:rPr lang="el-GR" sz="2400" dirty="0">
                    <a:latin typeface="+mn-lt"/>
                  </a:rPr>
                  <a:t>			</a:t>
                </a:r>
                <a:endParaRPr lang="el-GR" sz="2400" dirty="0" smtClean="0">
                  <a:latin typeface="+mn-lt"/>
                </a:endParaRPr>
              </a:p>
              <a:p>
                <a:pPr defTabSz="185738">
                  <a:spcBef>
                    <a:spcPts val="1200"/>
                  </a:spcBef>
                </a:pPr>
                <a:r>
                  <a:rPr lang="en-US" sz="2400" b="1" dirty="0" smtClean="0">
                    <a:latin typeface="+mn-lt"/>
                  </a:rPr>
                  <a:t>A</a:t>
                </a:r>
                <a:r>
                  <a:rPr lang="el-GR" sz="2400" b="1" dirty="0" smtClean="0">
                    <a:latin typeface="+mn-lt"/>
                  </a:rPr>
                  <a:t> :</a:t>
                </a:r>
                <a:r>
                  <a:rPr lang="el-GR" sz="2400" dirty="0" smtClean="0">
                    <a:latin typeface="+mn-lt"/>
                  </a:rPr>
                  <a:t> αριθμός των κυττάρων που μετράμε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3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Αριθμός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στοιχείων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Αριθμός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τετραγώνων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</m:den>
                    </m:f>
                  </m:oMath>
                </a14:m>
                <a:endParaRPr lang="el-GR" sz="2400" dirty="0" smtClean="0">
                  <a:latin typeface="+mn-lt"/>
                </a:endParaRPr>
              </a:p>
              <a:p>
                <a:pPr defTabSz="185738">
                  <a:spcBef>
                    <a:spcPts val="1200"/>
                  </a:spcBef>
                </a:pPr>
                <a:r>
                  <a:rPr lang="en-US" sz="2400" b="1" dirty="0" smtClean="0">
                    <a:latin typeface="+mn-lt"/>
                  </a:rPr>
                  <a:t>V</a:t>
                </a:r>
                <a:r>
                  <a:rPr lang="el-GR" sz="2400" b="1" dirty="0" smtClean="0">
                    <a:latin typeface="+mn-lt"/>
                  </a:rPr>
                  <a:t> :</a:t>
                </a:r>
                <a:r>
                  <a:rPr lang="el-GR" sz="2400" dirty="0" smtClean="0">
                    <a:latin typeface="+mn-lt"/>
                  </a:rPr>
                  <a:t> </a:t>
                </a:r>
                <a:r>
                  <a:rPr lang="el-GR" sz="2400" dirty="0">
                    <a:latin typeface="+mn-lt"/>
                  </a:rPr>
                  <a:t>όγκος ούρων 12</a:t>
                </a:r>
                <a:r>
                  <a:rPr lang="el-GR" sz="2400" baseline="30000" dirty="0">
                    <a:latin typeface="+mn-lt"/>
                  </a:rPr>
                  <a:t>ώρου</a:t>
                </a:r>
                <a:r>
                  <a:rPr lang="el-GR" sz="2400" dirty="0">
                    <a:latin typeface="+mn-lt"/>
                  </a:rPr>
                  <a:t> σε </a:t>
                </a:r>
                <a:r>
                  <a:rPr lang="en-US" sz="2400" dirty="0" smtClean="0">
                    <a:latin typeface="+mn-lt"/>
                  </a:rPr>
                  <a:t>ml</a:t>
                </a:r>
                <a:endParaRPr lang="el-GR" sz="2400" dirty="0">
                  <a:latin typeface="+mn-lt"/>
                </a:endParaRPr>
              </a:p>
              <a:p>
                <a:pPr defTabSz="185738">
                  <a:spcBef>
                    <a:spcPts val="1200"/>
                  </a:spcBef>
                </a:pPr>
                <a:r>
                  <a:rPr lang="el-GR" sz="2400" b="1" dirty="0" smtClean="0">
                    <a:latin typeface="+mn-lt"/>
                  </a:rPr>
                  <a:t>1000 :</a:t>
                </a:r>
                <a:r>
                  <a:rPr lang="el-GR" sz="2400" dirty="0" smtClean="0">
                    <a:latin typeface="+mn-lt"/>
                  </a:rPr>
                  <a:t> ο όγκος ενός </a:t>
                </a:r>
                <a:r>
                  <a:rPr lang="el-GR" sz="2400" dirty="0">
                    <a:latin typeface="+mn-lt"/>
                  </a:rPr>
                  <a:t>μεγάλου τετραγώνου</a:t>
                </a:r>
              </a:p>
              <a:p>
                <a:pPr defTabSz="185738"/>
                <a:endParaRPr lang="el-GR" sz="2400" dirty="0">
                  <a:latin typeface="+mn-lt"/>
                </a:endParaRPr>
              </a:p>
              <a:p>
                <a:pPr defTabSz="185738"/>
                <a:r>
                  <a:rPr lang="en-US" sz="2300" dirty="0" smtClean="0">
                    <a:latin typeface="+mn-lt"/>
                  </a:rPr>
                  <a:t>t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300" i="1" smtClean="0">
                            <a:latin typeface="Cambria Math"/>
                          </a:rPr>
                        </m:ctrlPr>
                      </m:boxPr>
                      <m:e>
                        <m:r>
                          <a:rPr lang="en-US" sz="2300" i="1" smtClean="0">
                            <a:latin typeface="Cambria Math"/>
                          </a:rPr>
                          <m:t>≔</m:t>
                        </m:r>
                      </m:e>
                    </m:box>
                    <m:r>
                      <a:rPr lang="en-US" sz="23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λεπτά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στα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οποία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θα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γίνει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η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αναγωγή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των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ούρων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για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ώρες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= 720) 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λεπτά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που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διήρκησε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η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συλλογή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των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ούρων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για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11 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ώρες</m:t>
                        </m:r>
                        <m:r>
                          <m:rPr>
                            <m:nor/>
                          </m:rPr>
                          <a:rPr lang="el-GR" sz="2300" dirty="0">
                            <a:latin typeface="+mn-lt"/>
                          </a:rPr>
                          <m:t> = 660) </m:t>
                        </m:r>
                      </m:den>
                    </m:f>
                  </m:oMath>
                </a14:m>
                <a:endParaRPr lang="el-GR" sz="2300" dirty="0">
                  <a:latin typeface="+mn-lt"/>
                </a:endParaRPr>
              </a:p>
            </p:txBody>
          </p:sp>
        </mc:Choice>
        <mc:Fallback xmlns="">
          <p:sp>
            <p:nvSpPr>
              <p:cNvPr id="717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2097900"/>
                <a:ext cx="9036495" cy="381181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080" t="-8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126</a:t>
            </a:fld>
            <a:endParaRPr lang="el-GR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844824"/>
            <a:ext cx="2962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Παράδειγμα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59092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145317" y="1297012"/>
            <a:ext cx="475252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Αριθμός </a:t>
            </a:r>
            <a:r>
              <a:rPr lang="el-GR" sz="2400" dirty="0" smtClean="0">
                <a:latin typeface="+mn-lt"/>
              </a:rPr>
              <a:t>τετραγώνων </a:t>
            </a:r>
            <a:r>
              <a:rPr lang="en-US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Αριθμός </a:t>
            </a:r>
            <a:r>
              <a:rPr lang="el-GR" sz="2400" dirty="0" smtClean="0">
                <a:latin typeface="+mn-lt"/>
              </a:rPr>
              <a:t>πυοσφαιρίων </a:t>
            </a:r>
            <a:r>
              <a:rPr lang="en-US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15 + 13 = 28</a:t>
            </a:r>
          </a:p>
          <a:p>
            <a:pPr>
              <a:spcBef>
                <a:spcPct val="50000"/>
              </a:spcBef>
            </a:pP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Όγκος ούρων </a:t>
            </a:r>
            <a:r>
              <a:rPr lang="el-GR" sz="2400" dirty="0" smtClean="0">
                <a:latin typeface="+mn-lt"/>
              </a:rPr>
              <a:t>12</a:t>
            </a:r>
            <a:r>
              <a:rPr lang="el-GR" sz="2400" baseline="30000" dirty="0" smtClean="0">
                <a:latin typeface="+mn-lt"/>
              </a:rPr>
              <a:t>ώρου </a:t>
            </a:r>
            <a:r>
              <a:rPr lang="en-US" sz="2400" dirty="0" smtClean="0">
                <a:latin typeface="+mn-lt"/>
              </a:rPr>
              <a:t>: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500 </a:t>
            </a:r>
            <a:r>
              <a:rPr lang="en-US" sz="2400" dirty="0">
                <a:latin typeface="+mn-lt"/>
              </a:rPr>
              <a:t>ml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Χρόνος </a:t>
            </a:r>
            <a:r>
              <a:rPr lang="el-GR" sz="2400" dirty="0" smtClean="0">
                <a:latin typeface="+mn-lt"/>
              </a:rPr>
              <a:t>συλλογής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12 ώρες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127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445058" y="4659303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373216"/>
            <a:ext cx="78676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8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39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Κυτταροφυγόκεντρος </a:t>
            </a:r>
            <a:r>
              <a:rPr lang="el-GR" b="0" dirty="0" smtClean="0">
                <a:solidFill>
                  <a:srgbClr val="9B0000"/>
                </a:solidFill>
                <a:cs typeface="Arial" charset="0"/>
              </a:rPr>
              <a:t>(1 από 2)</a:t>
            </a:r>
            <a:endParaRPr lang="el-GR" b="0" dirty="0">
              <a:solidFill>
                <a:srgbClr val="9B0000"/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167" y="2068119"/>
            <a:ext cx="2529720" cy="35270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4 - TextBox"/>
          <p:cNvSpPr txBox="1"/>
          <p:nvPr/>
        </p:nvSpPr>
        <p:spPr>
          <a:xfrm>
            <a:off x="138330" y="5607585"/>
            <a:ext cx="4772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200" dirty="0" smtClean="0">
                <a:latin typeface="+mn-lt"/>
              </a:rPr>
              <a:t>Το εσωτερικό της κυτταροφυγοκέντρου</a:t>
            </a:r>
            <a:endParaRPr lang="el-GR" sz="2200" dirty="0">
              <a:latin typeface="+mn-lt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4398351" y="1904607"/>
            <a:ext cx="3687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200" dirty="0" smtClean="0">
                <a:latin typeface="+mn-lt"/>
              </a:rPr>
              <a:t>Κάτω τα απορροφητικά χαρτιά όπου συλλέγεται το δείγμα</a:t>
            </a:r>
            <a:endParaRPr lang="el-GR" sz="2200" dirty="0">
              <a:latin typeface="+mn-lt"/>
            </a:endParaRPr>
          </a:p>
        </p:txBody>
      </p:sp>
      <p:pic>
        <p:nvPicPr>
          <p:cNvPr id="150532" name="Picture 4" descr="Filter_Stri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140968"/>
            <a:ext cx="1467644" cy="1638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3959360" y="5123863"/>
            <a:ext cx="158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5"/>
              </a:rPr>
              <a:t>medilabsolution.com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1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59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Πέτρος Καρκαλούσος 2014. Πέτρος Καρκαλούσος. «Ανάλυση Βιολογικών Υγρών &amp; Εκκριμάτων (Θ). Ενότητα 4: Η μικροσκόπηση των </a:t>
            </a:r>
            <a:r>
              <a:rPr lang="el-GR" sz="2000" dirty="0" smtClean="0"/>
              <a:t>ούρων».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0624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851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9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133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323528" y="1268760"/>
            <a:ext cx="849694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Η τοποθέτηση των ειδικών φιαλιδίων που φέρουν απορροφητικό χαρτί και αντικειμενοφόρο πλάκα για τη συλλογή του δείγματος</a:t>
            </a:r>
            <a:endParaRPr lang="el-GR" sz="2400" dirty="0">
              <a:latin typeface="+mn-lt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49030" y="267444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Ακολουθεί χρώση </a:t>
            </a:r>
            <a:r>
              <a:rPr lang="en-US" sz="2400" dirty="0" smtClean="0">
                <a:latin typeface="+mn-lt"/>
              </a:rPr>
              <a:t>Wright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9" name="Τίτλο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/>
          </a:bodyPr>
          <a:lstStyle/>
          <a:p>
            <a:pPr lvl="0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Κυτταροφυγόκεντρος </a:t>
            </a:r>
            <a:r>
              <a:rPr lang="el-GR" b="0" dirty="0" smtClean="0">
                <a:solidFill>
                  <a:srgbClr val="9B0000"/>
                </a:solidFill>
                <a:cs typeface="Arial" charset="0"/>
              </a:rPr>
              <a:t>(2 από 2)</a:t>
            </a:r>
            <a:endParaRPr lang="el-GR" b="0" dirty="0">
              <a:solidFill>
                <a:srgbClr val="9B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l-GR" sz="4000" b="1" dirty="0" smtClean="0">
                <a:solidFill>
                  <a:srgbClr val="9B0000"/>
                </a:solidFill>
                <a:latin typeface="+mj-lt"/>
              </a:rPr>
              <a:t>Η τεχνική μικροσκόπησης ούρων</a:t>
            </a:r>
            <a:endParaRPr lang="el-GR" sz="4000" b="1" dirty="0">
              <a:solidFill>
                <a:srgbClr val="9B0000"/>
              </a:solidFill>
              <a:latin typeface="+mj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49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Τεχνική μικροσκόπησης </a:t>
            </a:r>
            <a:r>
              <a:rPr lang="el-GR" dirty="0" smtClean="0">
                <a:solidFill>
                  <a:srgbClr val="9B0000"/>
                </a:solidFill>
              </a:rPr>
              <a:t>ούρων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539749" y="1124744"/>
            <a:ext cx="8353425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Φυγοκεντρούμε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10 ή 12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ml </a:t>
            </a:r>
            <a:r>
              <a:rPr lang="el-GR" sz="2400" dirty="0">
                <a:latin typeface="+mn-lt"/>
              </a:rPr>
              <a:t>δείγματος καλά αναμεμειγμένου δείγματος </a:t>
            </a:r>
            <a:r>
              <a:rPr lang="el-GR" sz="2400" dirty="0" smtClean="0">
                <a:latin typeface="+mn-lt"/>
              </a:rPr>
              <a:t>ούρων,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Η φυγοκέντρηση γίνεται για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5 λεπτά στα 400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g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,</a:t>
            </a:r>
            <a:endParaRPr lang="en-US" sz="2400" b="1" dirty="0">
              <a:solidFill>
                <a:srgbClr val="9B0000"/>
              </a:solidFill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Πετάμε το </a:t>
            </a:r>
            <a:r>
              <a:rPr lang="el-GR" sz="2400" dirty="0" smtClean="0">
                <a:latin typeface="+mn-lt"/>
              </a:rPr>
              <a:t>υπερκείμενο,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Ανακινούμε το εναπομένον ίζημα για να </a:t>
            </a:r>
            <a:r>
              <a:rPr lang="el-GR" sz="2400" dirty="0" smtClean="0">
                <a:latin typeface="+mn-lt"/>
              </a:rPr>
              <a:t>ομογενοποιηθεί,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Προσθέτουμε σε μία αντικειμενοφόρο πλάκα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10 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l </a:t>
            </a:r>
            <a:r>
              <a:rPr lang="el-GR" sz="2400" dirty="0">
                <a:latin typeface="+mn-lt"/>
              </a:rPr>
              <a:t>ιζήματος </a:t>
            </a:r>
            <a:r>
              <a:rPr lang="el-GR" sz="2400" dirty="0" smtClean="0">
                <a:latin typeface="+mn-lt"/>
              </a:rPr>
              <a:t>ούρων,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Καλύπτουμε την σταγόνα ιζήματος με μία καλυπτρίδα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22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x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22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mm</a:t>
            </a:r>
            <a:r>
              <a:rPr lang="en-US" sz="2400" dirty="0">
                <a:latin typeface="+mn-lt"/>
              </a:rPr>
              <a:t>.</a:t>
            </a:r>
            <a:r>
              <a:rPr lang="el-GR" sz="2400" dirty="0">
                <a:latin typeface="+mn-lt"/>
              </a:rPr>
              <a:t> Προσέχουμε να μην γίνουν </a:t>
            </a:r>
            <a:r>
              <a:rPr lang="el-GR" sz="2400" dirty="0" smtClean="0">
                <a:latin typeface="+mn-lt"/>
              </a:rPr>
              <a:t>φυσαλίδες,</a:t>
            </a:r>
            <a:endParaRPr lang="en-US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Αναζητούμε το οπτικό πεδίο με αντικειμενικό φακό 10</a:t>
            </a:r>
            <a:r>
              <a:rPr lang="en-US" sz="2400" dirty="0" smtClean="0">
                <a:latin typeface="+mn-lt"/>
              </a:rPr>
              <a:t>x</a:t>
            </a:r>
            <a:r>
              <a:rPr lang="el-GR" sz="2400" dirty="0" smtClean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Κατόπιν ταυτοποιούμε και μετρούμε τα έμμορφα στοιχεία με φακό 40</a:t>
            </a:r>
            <a:r>
              <a:rPr lang="en-US" sz="2400" dirty="0">
                <a:latin typeface="+mn-lt"/>
              </a:rPr>
              <a:t>x.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97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Λήψη ούρων σε κωνικό σωληνάριο φυγοκέντρου και απόρριψη </a:t>
            </a:r>
            <a:r>
              <a:rPr lang="el-GR" dirty="0" smtClean="0">
                <a:solidFill>
                  <a:srgbClr val="9B0000"/>
                </a:solidFill>
              </a:rPr>
              <a:t>υπερκειμένου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492896"/>
            <a:ext cx="357075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492896"/>
            <a:ext cx="3528392" cy="25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/>
          <p:nvPr/>
        </p:nvSpPr>
        <p:spPr>
          <a:xfrm>
            <a:off x="2195736" y="5229200"/>
            <a:ext cx="5038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 και εκκριμάτων, Τμήμα Ιατρικών Εργαστηρίων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3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Τοποθέτηση ιζήματος πάνω στην αντικειμενοφόρο </a:t>
            </a:r>
            <a:r>
              <a:rPr lang="el-GR" dirty="0" smtClean="0">
                <a:solidFill>
                  <a:srgbClr val="9B0000"/>
                </a:solidFill>
              </a:rPr>
              <a:t>πλάκα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40340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45811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unahealth.co.uk</a:t>
            </a:r>
            <a:endParaRPr lang="el-GR" sz="1200" dirty="0">
              <a:latin typeface="+mn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797152"/>
            <a:ext cx="3535363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Ορθογώνιο 15"/>
          <p:cNvSpPr/>
          <p:nvPr/>
        </p:nvSpPr>
        <p:spPr>
          <a:xfrm>
            <a:off x="3851920" y="6093296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7897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Τεχνική μέτρησης πάνω στην </a:t>
            </a:r>
            <a:r>
              <a:rPr lang="el-GR" dirty="0" smtClean="0">
                <a:solidFill>
                  <a:srgbClr val="9B0000"/>
                </a:solidFill>
              </a:rPr>
              <a:t>καλυπτρίδα</a:t>
            </a:r>
            <a:endParaRPr lang="el-GR" dirty="0">
              <a:solidFill>
                <a:srgbClr val="9B0000"/>
              </a:solidFill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1476375" y="1700213"/>
            <a:ext cx="6337300" cy="2520950"/>
            <a:chOff x="1476375" y="1700213"/>
            <a:chExt cx="6337300" cy="2520950"/>
          </a:xfrm>
        </p:grpSpPr>
        <p:sp>
          <p:nvSpPr>
            <p:cNvPr id="6146" name="Rectangle 4"/>
            <p:cNvSpPr>
              <a:spLocks noChangeArrowheads="1"/>
            </p:cNvSpPr>
            <p:nvPr/>
          </p:nvSpPr>
          <p:spPr bwMode="auto">
            <a:xfrm>
              <a:off x="1476375" y="1700213"/>
              <a:ext cx="6337300" cy="2520950"/>
            </a:xfrm>
            <a:prstGeom prst="rect">
              <a:avLst/>
            </a:prstGeom>
            <a:solidFill>
              <a:schemeClr val="accent1">
                <a:alpha val="5098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l-GR" dirty="0"/>
            </a:p>
          </p:txBody>
        </p:sp>
        <p:sp>
          <p:nvSpPr>
            <p:cNvPr id="6147" name="Rectangle 5"/>
            <p:cNvSpPr>
              <a:spLocks noChangeArrowheads="1"/>
            </p:cNvSpPr>
            <p:nvPr/>
          </p:nvSpPr>
          <p:spPr bwMode="auto">
            <a:xfrm>
              <a:off x="3565525" y="2060575"/>
              <a:ext cx="2374900" cy="187325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6148" name="Line 9"/>
            <p:cNvSpPr>
              <a:spLocks noChangeShapeType="1"/>
            </p:cNvSpPr>
            <p:nvPr/>
          </p:nvSpPr>
          <p:spPr bwMode="auto">
            <a:xfrm flipH="1">
              <a:off x="4213225" y="3068638"/>
              <a:ext cx="6477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49" name="Line 10"/>
            <p:cNvSpPr>
              <a:spLocks noChangeShapeType="1"/>
            </p:cNvSpPr>
            <p:nvPr/>
          </p:nvSpPr>
          <p:spPr bwMode="auto">
            <a:xfrm flipV="1">
              <a:off x="4213225" y="2708275"/>
              <a:ext cx="0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50" name="Line 11"/>
            <p:cNvSpPr>
              <a:spLocks noChangeShapeType="1"/>
            </p:cNvSpPr>
            <p:nvPr/>
          </p:nvSpPr>
          <p:spPr bwMode="auto">
            <a:xfrm>
              <a:off x="4213225" y="2708275"/>
              <a:ext cx="9366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51" name="Line 12"/>
            <p:cNvSpPr>
              <a:spLocks noChangeShapeType="1"/>
            </p:cNvSpPr>
            <p:nvPr/>
          </p:nvSpPr>
          <p:spPr bwMode="auto">
            <a:xfrm>
              <a:off x="5149850" y="2708275"/>
              <a:ext cx="0" cy="647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52" name="Line 13"/>
            <p:cNvSpPr>
              <a:spLocks noChangeShapeType="1"/>
            </p:cNvSpPr>
            <p:nvPr/>
          </p:nvSpPr>
          <p:spPr bwMode="auto">
            <a:xfrm flipH="1">
              <a:off x="3997325" y="3355975"/>
              <a:ext cx="11525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53" name="Line 14"/>
            <p:cNvSpPr>
              <a:spLocks noChangeShapeType="1"/>
            </p:cNvSpPr>
            <p:nvPr/>
          </p:nvSpPr>
          <p:spPr bwMode="auto">
            <a:xfrm flipV="1">
              <a:off x="3997325" y="2419350"/>
              <a:ext cx="0" cy="936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54" name="Line 15"/>
            <p:cNvSpPr>
              <a:spLocks noChangeShapeType="1"/>
            </p:cNvSpPr>
            <p:nvPr/>
          </p:nvSpPr>
          <p:spPr bwMode="auto">
            <a:xfrm>
              <a:off x="3997325" y="2419350"/>
              <a:ext cx="1439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155" name="Line 16"/>
            <p:cNvSpPr>
              <a:spLocks noChangeShapeType="1"/>
            </p:cNvSpPr>
            <p:nvPr/>
          </p:nvSpPr>
          <p:spPr bwMode="auto">
            <a:xfrm>
              <a:off x="5365750" y="2419350"/>
              <a:ext cx="0" cy="1152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</p:grpSp>
      <p:sp>
        <p:nvSpPr>
          <p:cNvPr id="6156" name="Text Box 18"/>
          <p:cNvSpPr txBox="1">
            <a:spLocks noChangeArrowheads="1"/>
          </p:cNvSpPr>
          <p:nvPr/>
        </p:nvSpPr>
        <p:spPr bwMode="auto">
          <a:xfrm>
            <a:off x="611561" y="4724400"/>
            <a:ext cx="79926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Μικροσκοπούμε ξεκινώντας από το κέντρο αποφεύγοντας να μετρήσουμε το ίδιο οπτικό πεδίο καθώς επίσης και να φτάσουμε στο άκρο της καλυπτρίδας.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16" name="Ορθογώνιο 15"/>
          <p:cNvSpPr/>
          <p:nvPr/>
        </p:nvSpPr>
        <p:spPr>
          <a:xfrm>
            <a:off x="2225727" y="4233087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2863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Πότε γίνεται η μικροσκόπηση</a:t>
            </a:r>
            <a:r>
              <a:rPr lang="en-US" dirty="0" smtClean="0">
                <a:solidFill>
                  <a:srgbClr val="9B0000"/>
                </a:solidFill>
              </a:rPr>
              <a:t>;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2" name="1 - TextBox"/>
          <p:cNvSpPr txBox="1"/>
          <p:nvPr/>
        </p:nvSpPr>
        <p:spPr>
          <a:xfrm>
            <a:off x="755576" y="1484784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Διεθνώς η μικροσκόπηση των ούρων γίνεται πάντα όταν υπάρχει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έστω και ένας </a:t>
            </a:r>
            <a:r>
              <a:rPr lang="el-GR" sz="2400" dirty="0" smtClean="0">
                <a:latin typeface="+mn-lt"/>
              </a:rPr>
              <a:t>παθολογικός φυσικός ή χημικός χαρακτήρας.</a:t>
            </a:r>
            <a:endParaRPr lang="el-GR" sz="2400" dirty="0">
              <a:latin typeface="+mn-lt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899592" y="400506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+mn-lt"/>
              </a:rPr>
              <a:t>Στην Ελλάδα στα πιο πολλά εργαστήρια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γίνεται πάντα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076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Τεχνική μέτρησης </a:t>
            </a:r>
            <a:r>
              <a:rPr lang="el-GR" dirty="0" smtClean="0">
                <a:solidFill>
                  <a:srgbClr val="9B0000"/>
                </a:solidFill>
              </a:rPr>
              <a:t>κυλίνδρων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717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844675"/>
            <a:ext cx="5133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 Box 12"/>
          <p:cNvSpPr txBox="1">
            <a:spLocks noChangeArrowheads="1"/>
          </p:cNvSpPr>
          <p:nvPr/>
        </p:nvSpPr>
        <p:spPr bwMode="auto">
          <a:xfrm>
            <a:off x="539552" y="4437112"/>
            <a:ext cx="7993062" cy="114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Μικροσκοπούμε ξεκινώντας από το κέντρο και σαρώνοντας την περιφέρεια όπου συνήθως βρίσκονται οι κύλινδροι.</a:t>
            </a:r>
          </a:p>
        </p:txBody>
      </p:sp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143000" y="5805264"/>
            <a:ext cx="9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Απάντηση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Δύο </a:t>
            </a:r>
            <a:r>
              <a:rPr lang="el-GR" sz="2400" dirty="0" smtClean="0">
                <a:latin typeface="+mn-lt"/>
              </a:rPr>
              <a:t>υαλώδε</a:t>
            </a:r>
            <a:r>
              <a:rPr lang="el-GR" sz="2400" dirty="0">
                <a:latin typeface="+mn-lt"/>
              </a:rPr>
              <a:t>ι</a:t>
            </a:r>
            <a:r>
              <a:rPr lang="el-GR" sz="2400" dirty="0" smtClean="0">
                <a:latin typeface="+mn-lt"/>
              </a:rPr>
              <a:t>ς </a:t>
            </a:r>
            <a:r>
              <a:rPr lang="el-GR" sz="2400" dirty="0">
                <a:latin typeface="+mn-lt"/>
              </a:rPr>
              <a:t>και δύο </a:t>
            </a:r>
            <a:r>
              <a:rPr lang="el-GR" sz="2400" dirty="0" smtClean="0">
                <a:latin typeface="+mn-lt"/>
              </a:rPr>
              <a:t>υαλοκοκκώδεις </a:t>
            </a:r>
            <a:r>
              <a:rPr lang="el-GR" sz="2400" dirty="0">
                <a:latin typeface="+mn-lt"/>
              </a:rPr>
              <a:t>κύλινδροι ανά 10 ο.π.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008835" y="4145394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8539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Υπολογισμός αριθμού έμμορφων </a:t>
            </a:r>
            <a:r>
              <a:rPr lang="el-GR" dirty="0" smtClean="0">
                <a:solidFill>
                  <a:srgbClr val="9B0000"/>
                </a:solidFill>
              </a:rPr>
              <a:t>στοιχείων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7544" y="1557338"/>
            <a:ext cx="81367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ct val="50000"/>
              </a:spcBef>
              <a:buClr>
                <a:srgbClr val="9B0000"/>
              </a:buClr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Ο </a:t>
            </a:r>
            <a:r>
              <a:rPr lang="el-GR" sz="2400" dirty="0">
                <a:latin typeface="+mn-lt"/>
              </a:rPr>
              <a:t>αριθμός κάθε έμμορφου στοιχείου (εκτός των κυλίνδρων) δίνεται ως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αριθμός κατά οπτικό πεδίο </a:t>
            </a:r>
            <a:r>
              <a:rPr lang="el-GR" sz="2400" dirty="0">
                <a:latin typeface="+mn-lt"/>
              </a:rPr>
              <a:t>(</a:t>
            </a:r>
            <a:r>
              <a:rPr lang="el-GR" sz="2400" b="1" dirty="0">
                <a:latin typeface="+mn-lt"/>
              </a:rPr>
              <a:t>κ.ο.π</a:t>
            </a:r>
            <a:r>
              <a:rPr lang="el-GR" sz="2400" dirty="0" smtClean="0">
                <a:latin typeface="+mn-lt"/>
              </a:rPr>
              <a:t>.).</a:t>
            </a:r>
            <a:endParaRPr lang="el-GR" sz="2400" dirty="0">
              <a:latin typeface="+mn-lt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899592" y="2636838"/>
            <a:ext cx="7633221" cy="9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Τεχνική</a:t>
            </a:r>
            <a:r>
              <a:rPr lang="en-US" sz="2400" b="1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Προσθέτουμε τον αριθμό κάθε στοιχείου σε 10 διαφορετικά οπτικά πεδία και διαιρούμε διά 10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467544" y="3860800"/>
            <a:ext cx="83526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ct val="50000"/>
              </a:spcBef>
              <a:buClr>
                <a:srgbClr val="9B0000"/>
              </a:buClr>
              <a:buFont typeface="+mj-lt"/>
              <a:buAutoNum type="arabicPeriod" startAt="2"/>
              <a:tabLst>
                <a:tab pos="1254125" algn="l"/>
              </a:tabLst>
            </a:pPr>
            <a:r>
              <a:rPr lang="el-GR" sz="2400" dirty="0" smtClean="0">
                <a:latin typeface="+mn-lt"/>
              </a:rPr>
              <a:t>Ο </a:t>
            </a:r>
            <a:r>
              <a:rPr lang="el-GR" sz="2400" dirty="0">
                <a:latin typeface="+mn-lt"/>
              </a:rPr>
              <a:t>αριθμός των κυλίνδρων δίνεται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ως συνολικός αριθμός σε 10 οπτικά πεδία</a:t>
            </a:r>
            <a:r>
              <a:rPr lang="el-GR" sz="2400" dirty="0">
                <a:latin typeface="+mn-lt"/>
              </a:rPr>
              <a:t> (</a:t>
            </a:r>
            <a:r>
              <a:rPr lang="el-GR" sz="2400" b="1" dirty="0">
                <a:latin typeface="+mn-lt"/>
              </a:rPr>
              <a:t>κ. 10 ο.π</a:t>
            </a:r>
            <a:r>
              <a:rPr lang="el-GR" sz="2400" dirty="0">
                <a:latin typeface="+mn-lt"/>
              </a:rPr>
              <a:t>.).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899592" y="4869160"/>
            <a:ext cx="7778056" cy="9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Τεχνική</a:t>
            </a:r>
            <a:r>
              <a:rPr lang="en-US" sz="2400" b="1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Προσθέτουμε τον αριθμό όλων των κυλίνδρων σε 10 διαφορετικά οπτικά πεδία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55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2838" y="0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Παράδειγμα υπολογισμού κ.ο.π.</a:t>
            </a:r>
            <a:endParaRPr lang="el-GR" dirty="0">
              <a:solidFill>
                <a:srgbClr val="9B0000"/>
              </a:solidFill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76845" y="916183"/>
            <a:ext cx="7562850" cy="5884368"/>
            <a:chOff x="538163" y="619125"/>
            <a:chExt cx="7850187" cy="6104691"/>
          </a:xfrm>
        </p:grpSpPr>
        <p:sp>
          <p:nvSpPr>
            <p:cNvPr id="9218" name="Oval 4"/>
            <p:cNvSpPr>
              <a:spLocks noChangeArrowheads="1"/>
            </p:cNvSpPr>
            <p:nvPr/>
          </p:nvSpPr>
          <p:spPr bwMode="auto">
            <a:xfrm>
              <a:off x="611188" y="692150"/>
              <a:ext cx="1441450" cy="1439863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19" name="Oval 5"/>
            <p:cNvSpPr>
              <a:spLocks noChangeArrowheads="1"/>
            </p:cNvSpPr>
            <p:nvPr/>
          </p:nvSpPr>
          <p:spPr bwMode="auto">
            <a:xfrm>
              <a:off x="2482850" y="619125"/>
              <a:ext cx="1441450" cy="1439863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0" name="Oval 6"/>
            <p:cNvSpPr>
              <a:spLocks noChangeArrowheads="1"/>
            </p:cNvSpPr>
            <p:nvPr/>
          </p:nvSpPr>
          <p:spPr bwMode="auto">
            <a:xfrm>
              <a:off x="4570413" y="619125"/>
              <a:ext cx="1441450" cy="1439863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1" name="Oval 7"/>
            <p:cNvSpPr>
              <a:spLocks noChangeArrowheads="1"/>
            </p:cNvSpPr>
            <p:nvPr/>
          </p:nvSpPr>
          <p:spPr bwMode="auto">
            <a:xfrm>
              <a:off x="6659563" y="620713"/>
              <a:ext cx="1441450" cy="1439862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2" name="Oval 8"/>
            <p:cNvSpPr>
              <a:spLocks noChangeArrowheads="1"/>
            </p:cNvSpPr>
            <p:nvPr/>
          </p:nvSpPr>
          <p:spPr bwMode="auto">
            <a:xfrm>
              <a:off x="538163" y="2706688"/>
              <a:ext cx="1441450" cy="1439862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3" name="Oval 9"/>
            <p:cNvSpPr>
              <a:spLocks noChangeArrowheads="1"/>
            </p:cNvSpPr>
            <p:nvPr/>
          </p:nvSpPr>
          <p:spPr bwMode="auto">
            <a:xfrm>
              <a:off x="2554288" y="2635250"/>
              <a:ext cx="1441450" cy="1439863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4" name="Oval 10"/>
            <p:cNvSpPr>
              <a:spLocks noChangeArrowheads="1"/>
            </p:cNvSpPr>
            <p:nvPr/>
          </p:nvSpPr>
          <p:spPr bwMode="auto">
            <a:xfrm>
              <a:off x="4643438" y="2635250"/>
              <a:ext cx="1441450" cy="1439863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5" name="Oval 11"/>
            <p:cNvSpPr>
              <a:spLocks noChangeArrowheads="1"/>
            </p:cNvSpPr>
            <p:nvPr/>
          </p:nvSpPr>
          <p:spPr bwMode="auto">
            <a:xfrm>
              <a:off x="6588125" y="2635250"/>
              <a:ext cx="1441450" cy="1439863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6" name="Oval 12"/>
            <p:cNvSpPr>
              <a:spLocks noChangeArrowheads="1"/>
            </p:cNvSpPr>
            <p:nvPr/>
          </p:nvSpPr>
          <p:spPr bwMode="auto">
            <a:xfrm>
              <a:off x="538163" y="4795838"/>
              <a:ext cx="1441450" cy="1439862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7" name="Oval 13"/>
            <p:cNvSpPr>
              <a:spLocks noChangeArrowheads="1"/>
            </p:cNvSpPr>
            <p:nvPr/>
          </p:nvSpPr>
          <p:spPr bwMode="auto">
            <a:xfrm>
              <a:off x="2627313" y="4722813"/>
              <a:ext cx="1441450" cy="1439862"/>
            </a:xfrm>
            <a:prstGeom prst="ellipse">
              <a:avLst/>
            </a:prstGeom>
            <a:solidFill>
              <a:schemeClr val="accent1">
                <a:alpha val="2196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8" name="Rectangle 14"/>
            <p:cNvSpPr>
              <a:spLocks noChangeArrowheads="1"/>
            </p:cNvSpPr>
            <p:nvPr/>
          </p:nvSpPr>
          <p:spPr bwMode="auto">
            <a:xfrm>
              <a:off x="7739063" y="3498850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29" name="Rectangle 15"/>
            <p:cNvSpPr>
              <a:spLocks noChangeArrowheads="1"/>
            </p:cNvSpPr>
            <p:nvPr/>
          </p:nvSpPr>
          <p:spPr bwMode="auto">
            <a:xfrm>
              <a:off x="1042988" y="97948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0" name="Rectangle 16"/>
            <p:cNvSpPr>
              <a:spLocks noChangeArrowheads="1"/>
            </p:cNvSpPr>
            <p:nvPr/>
          </p:nvSpPr>
          <p:spPr bwMode="auto">
            <a:xfrm>
              <a:off x="1330325" y="9080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1" name="Rectangle 17"/>
            <p:cNvSpPr>
              <a:spLocks noChangeArrowheads="1"/>
            </p:cNvSpPr>
            <p:nvPr/>
          </p:nvSpPr>
          <p:spPr bwMode="auto">
            <a:xfrm>
              <a:off x="898525" y="13398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2" name="Rectangle 18"/>
            <p:cNvSpPr>
              <a:spLocks noChangeArrowheads="1"/>
            </p:cNvSpPr>
            <p:nvPr/>
          </p:nvSpPr>
          <p:spPr bwMode="auto">
            <a:xfrm>
              <a:off x="2914650" y="97948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3" name="Rectangle 19"/>
            <p:cNvSpPr>
              <a:spLocks noChangeArrowheads="1"/>
            </p:cNvSpPr>
            <p:nvPr/>
          </p:nvSpPr>
          <p:spPr bwMode="auto">
            <a:xfrm>
              <a:off x="3346450" y="836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4" name="Rectangle 20"/>
            <p:cNvSpPr>
              <a:spLocks noChangeArrowheads="1"/>
            </p:cNvSpPr>
            <p:nvPr/>
          </p:nvSpPr>
          <p:spPr bwMode="auto">
            <a:xfrm>
              <a:off x="1690688" y="119538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5" name="Rectangle 21"/>
            <p:cNvSpPr>
              <a:spLocks noChangeArrowheads="1"/>
            </p:cNvSpPr>
            <p:nvPr/>
          </p:nvSpPr>
          <p:spPr bwMode="auto">
            <a:xfrm>
              <a:off x="1114425" y="162718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6" name="Rectangle 22"/>
            <p:cNvSpPr>
              <a:spLocks noChangeArrowheads="1"/>
            </p:cNvSpPr>
            <p:nvPr/>
          </p:nvSpPr>
          <p:spPr bwMode="auto">
            <a:xfrm>
              <a:off x="1258888" y="12684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7" name="Rectangle 23"/>
            <p:cNvSpPr>
              <a:spLocks noChangeArrowheads="1"/>
            </p:cNvSpPr>
            <p:nvPr/>
          </p:nvSpPr>
          <p:spPr bwMode="auto">
            <a:xfrm>
              <a:off x="1403350" y="15557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8" name="Rectangle 24"/>
            <p:cNvSpPr>
              <a:spLocks noChangeArrowheads="1"/>
            </p:cNvSpPr>
            <p:nvPr/>
          </p:nvSpPr>
          <p:spPr bwMode="auto">
            <a:xfrm>
              <a:off x="1835150" y="15557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39" name="Rectangle 25"/>
            <p:cNvSpPr>
              <a:spLocks noChangeArrowheads="1"/>
            </p:cNvSpPr>
            <p:nvPr/>
          </p:nvSpPr>
          <p:spPr bwMode="auto">
            <a:xfrm>
              <a:off x="2987675" y="14843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0" name="Rectangle 26"/>
            <p:cNvSpPr>
              <a:spLocks noChangeArrowheads="1"/>
            </p:cNvSpPr>
            <p:nvPr/>
          </p:nvSpPr>
          <p:spPr bwMode="auto">
            <a:xfrm>
              <a:off x="3419475" y="11239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1" name="Rectangle 27"/>
            <p:cNvSpPr>
              <a:spLocks noChangeArrowheads="1"/>
            </p:cNvSpPr>
            <p:nvPr/>
          </p:nvSpPr>
          <p:spPr bwMode="auto">
            <a:xfrm>
              <a:off x="3130550" y="2995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2" name="Rectangle 28"/>
            <p:cNvSpPr>
              <a:spLocks noChangeArrowheads="1"/>
            </p:cNvSpPr>
            <p:nvPr/>
          </p:nvSpPr>
          <p:spPr bwMode="auto">
            <a:xfrm>
              <a:off x="3059113" y="36433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3" name="Rectangle 29"/>
            <p:cNvSpPr>
              <a:spLocks noChangeArrowheads="1"/>
            </p:cNvSpPr>
            <p:nvPr/>
          </p:nvSpPr>
          <p:spPr bwMode="auto">
            <a:xfrm>
              <a:off x="2843213" y="3282950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4" name="Rectangle 30"/>
            <p:cNvSpPr>
              <a:spLocks noChangeArrowheads="1"/>
            </p:cNvSpPr>
            <p:nvPr/>
          </p:nvSpPr>
          <p:spPr bwMode="auto">
            <a:xfrm>
              <a:off x="3562350" y="313848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5" name="Rectangle 31"/>
            <p:cNvSpPr>
              <a:spLocks noChangeArrowheads="1"/>
            </p:cNvSpPr>
            <p:nvPr/>
          </p:nvSpPr>
          <p:spPr bwMode="auto">
            <a:xfrm>
              <a:off x="3490913" y="3571875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6" name="Rectangle 32"/>
            <p:cNvSpPr>
              <a:spLocks noChangeArrowheads="1"/>
            </p:cNvSpPr>
            <p:nvPr/>
          </p:nvSpPr>
          <p:spPr bwMode="auto">
            <a:xfrm>
              <a:off x="3203575" y="32829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7" name="Rectangle 33"/>
            <p:cNvSpPr>
              <a:spLocks noChangeArrowheads="1"/>
            </p:cNvSpPr>
            <p:nvPr/>
          </p:nvSpPr>
          <p:spPr bwMode="auto">
            <a:xfrm>
              <a:off x="4859338" y="10525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8" name="Rectangle 34"/>
            <p:cNvSpPr>
              <a:spLocks noChangeArrowheads="1"/>
            </p:cNvSpPr>
            <p:nvPr/>
          </p:nvSpPr>
          <p:spPr bwMode="auto">
            <a:xfrm>
              <a:off x="5435600" y="97948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49" name="Rectangle 35"/>
            <p:cNvSpPr>
              <a:spLocks noChangeArrowheads="1"/>
            </p:cNvSpPr>
            <p:nvPr/>
          </p:nvSpPr>
          <p:spPr bwMode="auto">
            <a:xfrm>
              <a:off x="4930775" y="13398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0" name="Rectangle 36"/>
            <p:cNvSpPr>
              <a:spLocks noChangeArrowheads="1"/>
            </p:cNvSpPr>
            <p:nvPr/>
          </p:nvSpPr>
          <p:spPr bwMode="auto">
            <a:xfrm>
              <a:off x="5435600" y="12684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1" name="Rectangle 37"/>
            <p:cNvSpPr>
              <a:spLocks noChangeArrowheads="1"/>
            </p:cNvSpPr>
            <p:nvPr/>
          </p:nvSpPr>
          <p:spPr bwMode="auto">
            <a:xfrm>
              <a:off x="5219700" y="836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2" name="Rectangle 38"/>
            <p:cNvSpPr>
              <a:spLocks noChangeArrowheads="1"/>
            </p:cNvSpPr>
            <p:nvPr/>
          </p:nvSpPr>
          <p:spPr bwMode="auto">
            <a:xfrm>
              <a:off x="7378700" y="97948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3" name="Rectangle 39"/>
            <p:cNvSpPr>
              <a:spLocks noChangeArrowheads="1"/>
            </p:cNvSpPr>
            <p:nvPr/>
          </p:nvSpPr>
          <p:spPr bwMode="auto">
            <a:xfrm>
              <a:off x="7739063" y="162718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4" name="Rectangle 40"/>
            <p:cNvSpPr>
              <a:spLocks noChangeArrowheads="1"/>
            </p:cNvSpPr>
            <p:nvPr/>
          </p:nvSpPr>
          <p:spPr bwMode="auto">
            <a:xfrm>
              <a:off x="7162800" y="13398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5" name="Rectangle 41"/>
            <p:cNvSpPr>
              <a:spLocks noChangeArrowheads="1"/>
            </p:cNvSpPr>
            <p:nvPr/>
          </p:nvSpPr>
          <p:spPr bwMode="auto">
            <a:xfrm>
              <a:off x="6946900" y="97948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6" name="Rectangle 42"/>
            <p:cNvSpPr>
              <a:spLocks noChangeArrowheads="1"/>
            </p:cNvSpPr>
            <p:nvPr/>
          </p:nvSpPr>
          <p:spPr bwMode="auto">
            <a:xfrm>
              <a:off x="7307263" y="162718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7" name="Rectangle 43"/>
            <p:cNvSpPr>
              <a:spLocks noChangeArrowheads="1"/>
            </p:cNvSpPr>
            <p:nvPr/>
          </p:nvSpPr>
          <p:spPr bwMode="auto">
            <a:xfrm>
              <a:off x="7739063" y="12684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8" name="Rectangle 44"/>
            <p:cNvSpPr>
              <a:spLocks noChangeArrowheads="1"/>
            </p:cNvSpPr>
            <p:nvPr/>
          </p:nvSpPr>
          <p:spPr bwMode="auto">
            <a:xfrm>
              <a:off x="7451725" y="2995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59" name="Rectangle 45"/>
            <p:cNvSpPr>
              <a:spLocks noChangeArrowheads="1"/>
            </p:cNvSpPr>
            <p:nvPr/>
          </p:nvSpPr>
          <p:spPr bwMode="auto">
            <a:xfrm>
              <a:off x="7307263" y="34274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0" name="Rectangle 46"/>
            <p:cNvSpPr>
              <a:spLocks noChangeArrowheads="1"/>
            </p:cNvSpPr>
            <p:nvPr/>
          </p:nvSpPr>
          <p:spPr bwMode="auto">
            <a:xfrm>
              <a:off x="6946900" y="32115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1" name="Rectangle 47"/>
            <p:cNvSpPr>
              <a:spLocks noChangeArrowheads="1"/>
            </p:cNvSpPr>
            <p:nvPr/>
          </p:nvSpPr>
          <p:spPr bwMode="auto">
            <a:xfrm>
              <a:off x="7019925" y="28511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2" name="Rectangle 48"/>
            <p:cNvSpPr>
              <a:spLocks noChangeArrowheads="1"/>
            </p:cNvSpPr>
            <p:nvPr/>
          </p:nvSpPr>
          <p:spPr bwMode="auto">
            <a:xfrm>
              <a:off x="5146675" y="28511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3" name="Rectangle 49"/>
            <p:cNvSpPr>
              <a:spLocks noChangeArrowheads="1"/>
            </p:cNvSpPr>
            <p:nvPr/>
          </p:nvSpPr>
          <p:spPr bwMode="auto">
            <a:xfrm>
              <a:off x="5578475" y="34274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4" name="Rectangle 50"/>
            <p:cNvSpPr>
              <a:spLocks noChangeArrowheads="1"/>
            </p:cNvSpPr>
            <p:nvPr/>
          </p:nvSpPr>
          <p:spPr bwMode="auto">
            <a:xfrm>
              <a:off x="1187450" y="30670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5" name="Rectangle 51"/>
            <p:cNvSpPr>
              <a:spLocks noChangeArrowheads="1"/>
            </p:cNvSpPr>
            <p:nvPr/>
          </p:nvSpPr>
          <p:spPr bwMode="auto">
            <a:xfrm>
              <a:off x="5075238" y="32115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6" name="Rectangle 52"/>
            <p:cNvSpPr>
              <a:spLocks noChangeArrowheads="1"/>
            </p:cNvSpPr>
            <p:nvPr/>
          </p:nvSpPr>
          <p:spPr bwMode="auto">
            <a:xfrm>
              <a:off x="5651500" y="2995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7" name="Rectangle 53"/>
            <p:cNvSpPr>
              <a:spLocks noChangeArrowheads="1"/>
            </p:cNvSpPr>
            <p:nvPr/>
          </p:nvSpPr>
          <p:spPr bwMode="auto">
            <a:xfrm>
              <a:off x="5146675" y="3571875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8" name="Rectangle 54"/>
            <p:cNvSpPr>
              <a:spLocks noChangeArrowheads="1"/>
            </p:cNvSpPr>
            <p:nvPr/>
          </p:nvSpPr>
          <p:spPr bwMode="auto">
            <a:xfrm>
              <a:off x="7019925" y="36433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69" name="Rectangle 55"/>
            <p:cNvSpPr>
              <a:spLocks noChangeArrowheads="1"/>
            </p:cNvSpPr>
            <p:nvPr/>
          </p:nvSpPr>
          <p:spPr bwMode="auto">
            <a:xfrm>
              <a:off x="3275013" y="5083175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0" name="Rectangle 56"/>
            <p:cNvSpPr>
              <a:spLocks noChangeArrowheads="1"/>
            </p:cNvSpPr>
            <p:nvPr/>
          </p:nvSpPr>
          <p:spPr bwMode="auto">
            <a:xfrm>
              <a:off x="3059113" y="5588000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1" name="Rectangle 57"/>
            <p:cNvSpPr>
              <a:spLocks noChangeArrowheads="1"/>
            </p:cNvSpPr>
            <p:nvPr/>
          </p:nvSpPr>
          <p:spPr bwMode="auto">
            <a:xfrm>
              <a:off x="3562350" y="522763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2" name="Rectangle 58"/>
            <p:cNvSpPr>
              <a:spLocks noChangeArrowheads="1"/>
            </p:cNvSpPr>
            <p:nvPr/>
          </p:nvSpPr>
          <p:spPr bwMode="auto">
            <a:xfrm>
              <a:off x="3419475" y="558800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3" name="Rectangle 59"/>
            <p:cNvSpPr>
              <a:spLocks noChangeArrowheads="1"/>
            </p:cNvSpPr>
            <p:nvPr/>
          </p:nvSpPr>
          <p:spPr bwMode="auto">
            <a:xfrm>
              <a:off x="2914650" y="5154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4" name="Rectangle 60"/>
            <p:cNvSpPr>
              <a:spLocks noChangeArrowheads="1"/>
            </p:cNvSpPr>
            <p:nvPr/>
          </p:nvSpPr>
          <p:spPr bwMode="auto">
            <a:xfrm>
              <a:off x="1474788" y="36433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5" name="Rectangle 61"/>
            <p:cNvSpPr>
              <a:spLocks noChangeArrowheads="1"/>
            </p:cNvSpPr>
            <p:nvPr/>
          </p:nvSpPr>
          <p:spPr bwMode="auto">
            <a:xfrm>
              <a:off x="898525" y="328295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6" name="Rectangle 62"/>
            <p:cNvSpPr>
              <a:spLocks noChangeArrowheads="1"/>
            </p:cNvSpPr>
            <p:nvPr/>
          </p:nvSpPr>
          <p:spPr bwMode="auto">
            <a:xfrm>
              <a:off x="1258888" y="522763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7" name="Rectangle 63"/>
            <p:cNvSpPr>
              <a:spLocks noChangeArrowheads="1"/>
            </p:cNvSpPr>
            <p:nvPr/>
          </p:nvSpPr>
          <p:spPr bwMode="auto">
            <a:xfrm>
              <a:off x="1042988" y="5730875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8" name="Rectangle 64"/>
            <p:cNvSpPr>
              <a:spLocks noChangeArrowheads="1"/>
            </p:cNvSpPr>
            <p:nvPr/>
          </p:nvSpPr>
          <p:spPr bwMode="auto">
            <a:xfrm>
              <a:off x="1546225" y="558800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79" name="Rectangle 65"/>
            <p:cNvSpPr>
              <a:spLocks noChangeArrowheads="1"/>
            </p:cNvSpPr>
            <p:nvPr/>
          </p:nvSpPr>
          <p:spPr bwMode="auto">
            <a:xfrm>
              <a:off x="898525" y="51546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0" name="Rectangle 66"/>
            <p:cNvSpPr>
              <a:spLocks noChangeArrowheads="1"/>
            </p:cNvSpPr>
            <p:nvPr/>
          </p:nvSpPr>
          <p:spPr bwMode="auto">
            <a:xfrm>
              <a:off x="969963" y="544353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1" name="Rectangle 67"/>
            <p:cNvSpPr>
              <a:spLocks noChangeArrowheads="1"/>
            </p:cNvSpPr>
            <p:nvPr/>
          </p:nvSpPr>
          <p:spPr bwMode="auto">
            <a:xfrm>
              <a:off x="1258888" y="49387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2" name="Rectangle 68"/>
            <p:cNvSpPr>
              <a:spLocks noChangeArrowheads="1"/>
            </p:cNvSpPr>
            <p:nvPr/>
          </p:nvSpPr>
          <p:spPr bwMode="auto">
            <a:xfrm>
              <a:off x="1403350" y="5946775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17" name="Oval 69"/>
            <p:cNvSpPr>
              <a:spLocks noChangeArrowheads="1"/>
            </p:cNvSpPr>
            <p:nvPr/>
          </p:nvSpPr>
          <p:spPr bwMode="auto">
            <a:xfrm>
              <a:off x="1690688" y="6235700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4" name="Oval 70"/>
            <p:cNvSpPr>
              <a:spLocks noChangeArrowheads="1"/>
            </p:cNvSpPr>
            <p:nvPr/>
          </p:nvSpPr>
          <p:spPr bwMode="auto">
            <a:xfrm>
              <a:off x="5146675" y="141128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5" name="Oval 71"/>
            <p:cNvSpPr>
              <a:spLocks noChangeArrowheads="1"/>
            </p:cNvSpPr>
            <p:nvPr/>
          </p:nvSpPr>
          <p:spPr bwMode="auto">
            <a:xfrm>
              <a:off x="6875463" y="119538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6" name="Oval 72"/>
            <p:cNvSpPr>
              <a:spLocks noChangeArrowheads="1"/>
            </p:cNvSpPr>
            <p:nvPr/>
          </p:nvSpPr>
          <p:spPr bwMode="auto">
            <a:xfrm>
              <a:off x="5362575" y="313848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7" name="Oval 73"/>
            <p:cNvSpPr>
              <a:spLocks noChangeArrowheads="1"/>
            </p:cNvSpPr>
            <p:nvPr/>
          </p:nvSpPr>
          <p:spPr bwMode="auto">
            <a:xfrm>
              <a:off x="5578475" y="1555750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8" name="Oval 74"/>
            <p:cNvSpPr>
              <a:spLocks noChangeArrowheads="1"/>
            </p:cNvSpPr>
            <p:nvPr/>
          </p:nvSpPr>
          <p:spPr bwMode="auto">
            <a:xfrm>
              <a:off x="5003800" y="1555750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89" name="Oval 75"/>
            <p:cNvSpPr>
              <a:spLocks noChangeArrowheads="1"/>
            </p:cNvSpPr>
            <p:nvPr/>
          </p:nvSpPr>
          <p:spPr bwMode="auto">
            <a:xfrm>
              <a:off x="3490913" y="141128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0" name="Oval 76"/>
            <p:cNvSpPr>
              <a:spLocks noChangeArrowheads="1"/>
            </p:cNvSpPr>
            <p:nvPr/>
          </p:nvSpPr>
          <p:spPr bwMode="auto">
            <a:xfrm>
              <a:off x="3346450" y="292258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1" name="Oval 77"/>
            <p:cNvSpPr>
              <a:spLocks noChangeArrowheads="1"/>
            </p:cNvSpPr>
            <p:nvPr/>
          </p:nvSpPr>
          <p:spPr bwMode="auto">
            <a:xfrm>
              <a:off x="1474788" y="3211513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2" name="Oval 78"/>
            <p:cNvSpPr>
              <a:spLocks noChangeArrowheads="1"/>
            </p:cNvSpPr>
            <p:nvPr/>
          </p:nvSpPr>
          <p:spPr bwMode="auto">
            <a:xfrm>
              <a:off x="3203575" y="544353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3" name="Oval 79"/>
            <p:cNvSpPr>
              <a:spLocks noChangeArrowheads="1"/>
            </p:cNvSpPr>
            <p:nvPr/>
          </p:nvSpPr>
          <p:spPr bwMode="auto">
            <a:xfrm>
              <a:off x="3490913" y="501173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4" name="Oval 80"/>
            <p:cNvSpPr>
              <a:spLocks noChangeArrowheads="1"/>
            </p:cNvSpPr>
            <p:nvPr/>
          </p:nvSpPr>
          <p:spPr bwMode="auto">
            <a:xfrm>
              <a:off x="5435600" y="36433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5" name="Oval 81"/>
            <p:cNvSpPr>
              <a:spLocks noChangeArrowheads="1"/>
            </p:cNvSpPr>
            <p:nvPr/>
          </p:nvSpPr>
          <p:spPr bwMode="auto">
            <a:xfrm>
              <a:off x="3346450" y="335438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6" name="Oval 82"/>
            <p:cNvSpPr>
              <a:spLocks noChangeArrowheads="1"/>
            </p:cNvSpPr>
            <p:nvPr/>
          </p:nvSpPr>
          <p:spPr bwMode="auto">
            <a:xfrm>
              <a:off x="3059113" y="1268413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7" name="Oval 83"/>
            <p:cNvSpPr>
              <a:spLocks noChangeArrowheads="1"/>
            </p:cNvSpPr>
            <p:nvPr/>
          </p:nvSpPr>
          <p:spPr bwMode="auto">
            <a:xfrm>
              <a:off x="1042988" y="3498850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8" name="Oval 84"/>
            <p:cNvSpPr>
              <a:spLocks noChangeArrowheads="1"/>
            </p:cNvSpPr>
            <p:nvPr/>
          </p:nvSpPr>
          <p:spPr bwMode="auto">
            <a:xfrm>
              <a:off x="1258888" y="5588000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299" name="Oval 85"/>
            <p:cNvSpPr>
              <a:spLocks noChangeArrowheads="1"/>
            </p:cNvSpPr>
            <p:nvPr/>
          </p:nvSpPr>
          <p:spPr bwMode="auto">
            <a:xfrm>
              <a:off x="1330325" y="34274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0" name="Oval 86"/>
            <p:cNvSpPr>
              <a:spLocks noChangeArrowheads="1"/>
            </p:cNvSpPr>
            <p:nvPr/>
          </p:nvSpPr>
          <p:spPr bwMode="auto">
            <a:xfrm>
              <a:off x="2770188" y="1123950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1" name="Oval 87"/>
            <p:cNvSpPr>
              <a:spLocks noChangeArrowheads="1"/>
            </p:cNvSpPr>
            <p:nvPr/>
          </p:nvSpPr>
          <p:spPr bwMode="auto">
            <a:xfrm>
              <a:off x="4930775" y="34274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2" name="Oval 88"/>
            <p:cNvSpPr>
              <a:spLocks noChangeArrowheads="1"/>
            </p:cNvSpPr>
            <p:nvPr/>
          </p:nvSpPr>
          <p:spPr bwMode="auto">
            <a:xfrm>
              <a:off x="7307263" y="313848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3" name="Oval 89"/>
            <p:cNvSpPr>
              <a:spLocks noChangeArrowheads="1"/>
            </p:cNvSpPr>
            <p:nvPr/>
          </p:nvSpPr>
          <p:spPr bwMode="auto">
            <a:xfrm>
              <a:off x="7596188" y="3714750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4" name="Oval 90"/>
            <p:cNvSpPr>
              <a:spLocks noChangeArrowheads="1"/>
            </p:cNvSpPr>
            <p:nvPr/>
          </p:nvSpPr>
          <p:spPr bwMode="auto">
            <a:xfrm>
              <a:off x="7091363" y="335438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5" name="Oval 91"/>
            <p:cNvSpPr>
              <a:spLocks noChangeArrowheads="1"/>
            </p:cNvSpPr>
            <p:nvPr/>
          </p:nvSpPr>
          <p:spPr bwMode="auto">
            <a:xfrm>
              <a:off x="7523163" y="1268413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6" name="Oval 92"/>
            <p:cNvSpPr>
              <a:spLocks noChangeArrowheads="1"/>
            </p:cNvSpPr>
            <p:nvPr/>
          </p:nvSpPr>
          <p:spPr bwMode="auto">
            <a:xfrm>
              <a:off x="4930775" y="29956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7" name="Oval 93"/>
            <p:cNvSpPr>
              <a:spLocks noChangeArrowheads="1"/>
            </p:cNvSpPr>
            <p:nvPr/>
          </p:nvSpPr>
          <p:spPr bwMode="auto">
            <a:xfrm>
              <a:off x="2914650" y="29956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8" name="Oval 94"/>
            <p:cNvSpPr>
              <a:spLocks noChangeArrowheads="1"/>
            </p:cNvSpPr>
            <p:nvPr/>
          </p:nvSpPr>
          <p:spPr bwMode="auto">
            <a:xfrm>
              <a:off x="1546225" y="53705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09" name="Oval 95"/>
            <p:cNvSpPr>
              <a:spLocks noChangeArrowheads="1"/>
            </p:cNvSpPr>
            <p:nvPr/>
          </p:nvSpPr>
          <p:spPr bwMode="auto">
            <a:xfrm>
              <a:off x="827088" y="5370513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10" name="Oval 96"/>
            <p:cNvSpPr>
              <a:spLocks noChangeArrowheads="1"/>
            </p:cNvSpPr>
            <p:nvPr/>
          </p:nvSpPr>
          <p:spPr bwMode="auto">
            <a:xfrm>
              <a:off x="2914650" y="53705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11" name="Oval 97"/>
            <p:cNvSpPr>
              <a:spLocks noChangeArrowheads="1"/>
            </p:cNvSpPr>
            <p:nvPr/>
          </p:nvSpPr>
          <p:spPr bwMode="auto">
            <a:xfrm>
              <a:off x="5219700" y="10525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9312" name="Oval 98"/>
            <p:cNvSpPr>
              <a:spLocks noChangeArrowheads="1"/>
            </p:cNvSpPr>
            <p:nvPr/>
          </p:nvSpPr>
          <p:spPr bwMode="auto">
            <a:xfrm>
              <a:off x="7523163" y="97948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47" name="Oval 99"/>
            <p:cNvSpPr>
              <a:spLocks noChangeArrowheads="1"/>
            </p:cNvSpPr>
            <p:nvPr/>
          </p:nvSpPr>
          <p:spPr bwMode="auto">
            <a:xfrm>
              <a:off x="1690688" y="2132013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48" name="Oval 100"/>
            <p:cNvSpPr>
              <a:spLocks noChangeArrowheads="1"/>
            </p:cNvSpPr>
            <p:nvPr/>
          </p:nvSpPr>
          <p:spPr bwMode="auto">
            <a:xfrm>
              <a:off x="3706813" y="2058988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49" name="Oval 101"/>
            <p:cNvSpPr>
              <a:spLocks noChangeArrowheads="1"/>
            </p:cNvSpPr>
            <p:nvPr/>
          </p:nvSpPr>
          <p:spPr bwMode="auto">
            <a:xfrm>
              <a:off x="5722938" y="2060575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0" name="Oval 102"/>
            <p:cNvSpPr>
              <a:spLocks noChangeArrowheads="1"/>
            </p:cNvSpPr>
            <p:nvPr/>
          </p:nvSpPr>
          <p:spPr bwMode="auto">
            <a:xfrm>
              <a:off x="7883525" y="1987550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1" name="Oval 103"/>
            <p:cNvSpPr>
              <a:spLocks noChangeArrowheads="1"/>
            </p:cNvSpPr>
            <p:nvPr/>
          </p:nvSpPr>
          <p:spPr bwMode="auto">
            <a:xfrm>
              <a:off x="3851275" y="609123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2" name="Oval 104"/>
            <p:cNvSpPr>
              <a:spLocks noChangeArrowheads="1"/>
            </p:cNvSpPr>
            <p:nvPr/>
          </p:nvSpPr>
          <p:spPr bwMode="auto">
            <a:xfrm>
              <a:off x="1619250" y="4148138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3" name="Oval 105"/>
            <p:cNvSpPr>
              <a:spLocks noChangeArrowheads="1"/>
            </p:cNvSpPr>
            <p:nvPr/>
          </p:nvSpPr>
          <p:spPr bwMode="auto">
            <a:xfrm>
              <a:off x="3778250" y="4003675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4" name="Oval 106"/>
            <p:cNvSpPr>
              <a:spLocks noChangeArrowheads="1"/>
            </p:cNvSpPr>
            <p:nvPr/>
          </p:nvSpPr>
          <p:spPr bwMode="auto">
            <a:xfrm>
              <a:off x="5795963" y="4075113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5" name="Oval 107"/>
            <p:cNvSpPr>
              <a:spLocks noChangeArrowheads="1"/>
            </p:cNvSpPr>
            <p:nvPr/>
          </p:nvSpPr>
          <p:spPr bwMode="auto">
            <a:xfrm>
              <a:off x="7667625" y="4075113"/>
              <a:ext cx="71438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7" name="Rectangle 109"/>
            <p:cNvSpPr>
              <a:spLocks noChangeArrowheads="1"/>
            </p:cNvSpPr>
            <p:nvPr/>
          </p:nvSpPr>
          <p:spPr bwMode="auto">
            <a:xfrm>
              <a:off x="1692275" y="2349500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8" name="Rectangle 110"/>
            <p:cNvSpPr>
              <a:spLocks noChangeArrowheads="1"/>
            </p:cNvSpPr>
            <p:nvPr/>
          </p:nvSpPr>
          <p:spPr bwMode="auto">
            <a:xfrm>
              <a:off x="3706813" y="227488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59" name="Rectangle 111"/>
            <p:cNvSpPr>
              <a:spLocks noChangeArrowheads="1"/>
            </p:cNvSpPr>
            <p:nvPr/>
          </p:nvSpPr>
          <p:spPr bwMode="auto">
            <a:xfrm>
              <a:off x="5722938" y="2274888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0" name="Rectangle 112"/>
            <p:cNvSpPr>
              <a:spLocks noChangeArrowheads="1"/>
            </p:cNvSpPr>
            <p:nvPr/>
          </p:nvSpPr>
          <p:spPr bwMode="auto">
            <a:xfrm>
              <a:off x="7883525" y="2203450"/>
              <a:ext cx="71438" cy="7143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1" name="Rectangle 113"/>
            <p:cNvSpPr>
              <a:spLocks noChangeArrowheads="1"/>
            </p:cNvSpPr>
            <p:nvPr/>
          </p:nvSpPr>
          <p:spPr bwMode="auto">
            <a:xfrm flipH="1">
              <a:off x="1619250" y="4364038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2" name="Rectangle 114"/>
            <p:cNvSpPr>
              <a:spLocks noChangeArrowheads="1"/>
            </p:cNvSpPr>
            <p:nvPr/>
          </p:nvSpPr>
          <p:spPr bwMode="auto">
            <a:xfrm>
              <a:off x="3778250" y="4219575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3" name="Rectangle 115"/>
            <p:cNvSpPr>
              <a:spLocks noChangeArrowheads="1"/>
            </p:cNvSpPr>
            <p:nvPr/>
          </p:nvSpPr>
          <p:spPr bwMode="auto">
            <a:xfrm>
              <a:off x="5795963" y="4291013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4" name="Rectangle 116"/>
            <p:cNvSpPr>
              <a:spLocks noChangeArrowheads="1"/>
            </p:cNvSpPr>
            <p:nvPr/>
          </p:nvSpPr>
          <p:spPr bwMode="auto">
            <a:xfrm>
              <a:off x="7667625" y="4291013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6" name="Rectangle 118"/>
            <p:cNvSpPr>
              <a:spLocks noChangeArrowheads="1"/>
            </p:cNvSpPr>
            <p:nvPr/>
          </p:nvSpPr>
          <p:spPr bwMode="auto">
            <a:xfrm>
              <a:off x="3851275" y="6308725"/>
              <a:ext cx="71438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7" name="Rectangle 119"/>
            <p:cNvSpPr>
              <a:spLocks noChangeArrowheads="1"/>
            </p:cNvSpPr>
            <p:nvPr/>
          </p:nvSpPr>
          <p:spPr bwMode="auto">
            <a:xfrm>
              <a:off x="1690688" y="6451600"/>
              <a:ext cx="71437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68" name="Text Box 120"/>
            <p:cNvSpPr txBox="1">
              <a:spLocks noChangeArrowheads="1"/>
            </p:cNvSpPr>
            <p:nvPr/>
          </p:nvSpPr>
          <p:spPr bwMode="auto">
            <a:xfrm>
              <a:off x="1835150" y="2203450"/>
              <a:ext cx="503238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8</a:t>
              </a:r>
            </a:p>
          </p:txBody>
        </p:sp>
        <p:sp>
          <p:nvSpPr>
            <p:cNvPr id="2169" name="Text Box 121"/>
            <p:cNvSpPr txBox="1">
              <a:spLocks noChangeArrowheads="1"/>
            </p:cNvSpPr>
            <p:nvPr/>
          </p:nvSpPr>
          <p:spPr bwMode="auto">
            <a:xfrm>
              <a:off x="1835150" y="1987550"/>
              <a:ext cx="326459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dirty="0">
                  <a:latin typeface="+mn-lt"/>
                </a:rPr>
                <a:t>1</a:t>
              </a:r>
            </a:p>
          </p:txBody>
        </p:sp>
        <p:sp>
          <p:nvSpPr>
            <p:cNvPr id="9334" name="Oval 122"/>
            <p:cNvSpPr>
              <a:spLocks noChangeArrowheads="1"/>
            </p:cNvSpPr>
            <p:nvPr/>
          </p:nvSpPr>
          <p:spPr bwMode="auto">
            <a:xfrm>
              <a:off x="1258888" y="1771650"/>
              <a:ext cx="71437" cy="73025"/>
            </a:xfrm>
            <a:prstGeom prst="ellipse">
              <a:avLst/>
            </a:prstGeom>
            <a:solidFill>
              <a:srgbClr val="A00D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2000" dirty="0">
                <a:latin typeface="+mn-lt"/>
              </a:endParaRPr>
            </a:p>
          </p:txBody>
        </p:sp>
        <p:sp>
          <p:nvSpPr>
            <p:cNvPr id="2171" name="Text Box 123"/>
            <p:cNvSpPr txBox="1">
              <a:spLocks noChangeArrowheads="1"/>
            </p:cNvSpPr>
            <p:nvPr/>
          </p:nvSpPr>
          <p:spPr bwMode="auto">
            <a:xfrm>
              <a:off x="3851275" y="19145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72" name="Text Box 124"/>
            <p:cNvSpPr txBox="1">
              <a:spLocks noChangeArrowheads="1"/>
            </p:cNvSpPr>
            <p:nvPr/>
          </p:nvSpPr>
          <p:spPr bwMode="auto">
            <a:xfrm>
              <a:off x="5867400" y="19145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4</a:t>
              </a:r>
            </a:p>
          </p:txBody>
        </p:sp>
        <p:sp>
          <p:nvSpPr>
            <p:cNvPr id="2173" name="Text Box 125"/>
            <p:cNvSpPr txBox="1">
              <a:spLocks noChangeArrowheads="1"/>
            </p:cNvSpPr>
            <p:nvPr/>
          </p:nvSpPr>
          <p:spPr bwMode="auto">
            <a:xfrm>
              <a:off x="3851275" y="2132013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4</a:t>
              </a:r>
            </a:p>
          </p:txBody>
        </p:sp>
        <p:sp>
          <p:nvSpPr>
            <p:cNvPr id="2174" name="Text Box 126"/>
            <p:cNvSpPr txBox="1">
              <a:spLocks noChangeArrowheads="1"/>
            </p:cNvSpPr>
            <p:nvPr/>
          </p:nvSpPr>
          <p:spPr bwMode="auto">
            <a:xfrm>
              <a:off x="5867400" y="2132013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5</a:t>
              </a:r>
            </a:p>
          </p:txBody>
        </p:sp>
        <p:sp>
          <p:nvSpPr>
            <p:cNvPr id="2175" name="Text Box 127"/>
            <p:cNvSpPr txBox="1">
              <a:spLocks noChangeArrowheads="1"/>
            </p:cNvSpPr>
            <p:nvPr/>
          </p:nvSpPr>
          <p:spPr bwMode="auto">
            <a:xfrm>
              <a:off x="7956550" y="184467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76" name="Text Box 128"/>
            <p:cNvSpPr txBox="1">
              <a:spLocks noChangeArrowheads="1"/>
            </p:cNvSpPr>
            <p:nvPr/>
          </p:nvSpPr>
          <p:spPr bwMode="auto">
            <a:xfrm>
              <a:off x="7956550" y="206057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6</a:t>
              </a:r>
            </a:p>
          </p:txBody>
        </p:sp>
        <p:sp>
          <p:nvSpPr>
            <p:cNvPr id="2177" name="Text Box 129"/>
            <p:cNvSpPr txBox="1">
              <a:spLocks noChangeArrowheads="1"/>
            </p:cNvSpPr>
            <p:nvPr/>
          </p:nvSpPr>
          <p:spPr bwMode="auto">
            <a:xfrm>
              <a:off x="1692275" y="4005263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78" name="Text Box 130"/>
            <p:cNvSpPr txBox="1">
              <a:spLocks noChangeArrowheads="1"/>
            </p:cNvSpPr>
            <p:nvPr/>
          </p:nvSpPr>
          <p:spPr bwMode="auto">
            <a:xfrm>
              <a:off x="1692275" y="4221163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79" name="Text Box 131"/>
            <p:cNvSpPr txBox="1">
              <a:spLocks noChangeArrowheads="1"/>
            </p:cNvSpPr>
            <p:nvPr/>
          </p:nvSpPr>
          <p:spPr bwMode="auto">
            <a:xfrm>
              <a:off x="3851275" y="3860800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80" name="Text Box 132"/>
            <p:cNvSpPr txBox="1">
              <a:spLocks noChangeArrowheads="1"/>
            </p:cNvSpPr>
            <p:nvPr/>
          </p:nvSpPr>
          <p:spPr bwMode="auto">
            <a:xfrm>
              <a:off x="3851275" y="41497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5</a:t>
              </a:r>
            </a:p>
          </p:txBody>
        </p:sp>
        <p:sp>
          <p:nvSpPr>
            <p:cNvPr id="2181" name="Text Box 133"/>
            <p:cNvSpPr txBox="1">
              <a:spLocks noChangeArrowheads="1"/>
            </p:cNvSpPr>
            <p:nvPr/>
          </p:nvSpPr>
          <p:spPr bwMode="auto">
            <a:xfrm>
              <a:off x="7740649" y="39338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82" name="Text Box 134"/>
            <p:cNvSpPr txBox="1">
              <a:spLocks noChangeArrowheads="1"/>
            </p:cNvSpPr>
            <p:nvPr/>
          </p:nvSpPr>
          <p:spPr bwMode="auto">
            <a:xfrm>
              <a:off x="3924300" y="5949950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  <p:sp>
          <p:nvSpPr>
            <p:cNvPr id="2183" name="Text Box 135"/>
            <p:cNvSpPr txBox="1">
              <a:spLocks noChangeArrowheads="1"/>
            </p:cNvSpPr>
            <p:nvPr/>
          </p:nvSpPr>
          <p:spPr bwMode="auto">
            <a:xfrm>
              <a:off x="5867400" y="4148138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5</a:t>
              </a:r>
            </a:p>
          </p:txBody>
        </p:sp>
        <p:sp>
          <p:nvSpPr>
            <p:cNvPr id="2184" name="Text Box 136"/>
            <p:cNvSpPr txBox="1">
              <a:spLocks noChangeArrowheads="1"/>
            </p:cNvSpPr>
            <p:nvPr/>
          </p:nvSpPr>
          <p:spPr bwMode="auto">
            <a:xfrm>
              <a:off x="3924300" y="6237288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5</a:t>
              </a:r>
            </a:p>
          </p:txBody>
        </p:sp>
        <p:sp>
          <p:nvSpPr>
            <p:cNvPr id="2185" name="Text Box 137"/>
            <p:cNvSpPr txBox="1">
              <a:spLocks noChangeArrowheads="1"/>
            </p:cNvSpPr>
            <p:nvPr/>
          </p:nvSpPr>
          <p:spPr bwMode="auto">
            <a:xfrm>
              <a:off x="5867400" y="39338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4</a:t>
              </a:r>
            </a:p>
          </p:txBody>
        </p:sp>
        <p:sp>
          <p:nvSpPr>
            <p:cNvPr id="2186" name="Text Box 138"/>
            <p:cNvSpPr txBox="1">
              <a:spLocks noChangeArrowheads="1"/>
            </p:cNvSpPr>
            <p:nvPr/>
          </p:nvSpPr>
          <p:spPr bwMode="auto">
            <a:xfrm>
              <a:off x="7740649" y="41497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6</a:t>
              </a:r>
            </a:p>
          </p:txBody>
        </p:sp>
        <p:sp>
          <p:nvSpPr>
            <p:cNvPr id="2187" name="Text Box 139"/>
            <p:cNvSpPr txBox="1">
              <a:spLocks noChangeArrowheads="1"/>
            </p:cNvSpPr>
            <p:nvPr/>
          </p:nvSpPr>
          <p:spPr bwMode="auto">
            <a:xfrm>
              <a:off x="1763713" y="63087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7</a:t>
              </a:r>
            </a:p>
          </p:txBody>
        </p:sp>
        <p:sp>
          <p:nvSpPr>
            <p:cNvPr id="2188" name="Text Box 140"/>
            <p:cNvSpPr txBox="1">
              <a:spLocks noChangeArrowheads="1"/>
            </p:cNvSpPr>
            <p:nvPr/>
          </p:nvSpPr>
          <p:spPr bwMode="auto">
            <a:xfrm>
              <a:off x="1763713" y="6092825"/>
              <a:ext cx="431800" cy="41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+mn-lt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59272" y="4892129"/>
                <a:ext cx="537722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2800" b="0" i="0" smtClean="0">
                            <a:latin typeface="Cambria Math"/>
                          </a:rPr>
                          <m:t>1+3+4+3+3+3+4+3+3+3</m:t>
                        </m:r>
                      </m:num>
                      <m:den>
                        <m:r>
                          <a:rPr lang="el-GR" sz="2800" b="0" i="0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l-GR" sz="2800" dirty="0" smtClean="0">
                    <a:latin typeface="+mn-lt"/>
                  </a:rPr>
                  <a:t> = </a:t>
                </a:r>
                <a:r>
                  <a:rPr lang="el-GR" sz="2400" dirty="0" smtClean="0">
                    <a:latin typeface="+mn-lt"/>
                  </a:rPr>
                  <a:t>3 κ.ο.π</a:t>
                </a:r>
                <a:r>
                  <a:rPr lang="el-GR" sz="2800" dirty="0" smtClean="0">
                    <a:latin typeface="+mn-lt"/>
                  </a:rPr>
                  <a:t>.</a:t>
                </a:r>
                <a:endParaRPr lang="el-GR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272" y="4892129"/>
                <a:ext cx="5377223" cy="71468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94" name="Oval 146"/>
          <p:cNvSpPr>
            <a:spLocks noChangeArrowheads="1"/>
          </p:cNvSpPr>
          <p:nvPr/>
        </p:nvSpPr>
        <p:spPr bwMode="auto">
          <a:xfrm>
            <a:off x="7740352" y="5014913"/>
            <a:ext cx="71437" cy="73025"/>
          </a:xfrm>
          <a:prstGeom prst="ellipse">
            <a:avLst/>
          </a:prstGeom>
          <a:solidFill>
            <a:srgbClr val="A00D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26111" y="5657988"/>
                <a:ext cx="5596962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2800" b="0" i="1" smtClean="0">
                            <a:latin typeface="Cambria Math"/>
                          </a:rPr>
                          <m:t>8+4+5+6+3+5+5+6+7+5</m:t>
                        </m:r>
                      </m:num>
                      <m:den>
                        <m:r>
                          <a:rPr lang="el-GR" sz="28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l-GR" sz="2800" dirty="0" smtClean="0">
                    <a:latin typeface="+mn-lt"/>
                  </a:rPr>
                  <a:t> =</a:t>
                </a:r>
                <a:r>
                  <a:rPr lang="el-GR" sz="2400" dirty="0" smtClean="0">
                    <a:latin typeface="+mn-lt"/>
                  </a:rPr>
                  <a:t>5,4 ή 5-6 κ.ο.π.</a:t>
                </a:r>
                <a:endParaRPr lang="el-GR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111" y="5657988"/>
                <a:ext cx="5596962" cy="72103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Rectangle 116"/>
          <p:cNvSpPr>
            <a:spLocks noChangeArrowheads="1"/>
          </p:cNvSpPr>
          <p:nvPr/>
        </p:nvSpPr>
        <p:spPr bwMode="auto">
          <a:xfrm>
            <a:off x="8532440" y="5843445"/>
            <a:ext cx="68823" cy="70389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3626110" y="4712625"/>
            <a:ext cx="5410385" cy="17230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146" name="Ορθογώνιο 145"/>
          <p:cNvSpPr/>
          <p:nvPr/>
        </p:nvSpPr>
        <p:spPr>
          <a:xfrm>
            <a:off x="3692917" y="6586746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3036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Τι κάνουμε όταν έχουμε να μετρήσουμε μεγάλο αριθμό στοιχείων </a:t>
            </a:r>
            <a:r>
              <a:rPr lang="el-GR" b="0" dirty="0" smtClean="0">
                <a:solidFill>
                  <a:srgbClr val="9B0000"/>
                </a:solidFill>
              </a:rPr>
              <a:t>(1 από 2)</a:t>
            </a:r>
            <a:endParaRPr lang="el-GR" b="0" dirty="0">
              <a:solidFill>
                <a:srgbClr val="9B0000"/>
              </a:solidFill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2339975" y="1268413"/>
            <a:ext cx="4103688" cy="3889375"/>
            <a:chOff x="2339975" y="1268413"/>
            <a:chExt cx="4103688" cy="3889375"/>
          </a:xfrm>
        </p:grpSpPr>
        <p:sp>
          <p:nvSpPr>
            <p:cNvPr id="10242" name="Oval 4"/>
            <p:cNvSpPr>
              <a:spLocks noChangeArrowheads="1"/>
            </p:cNvSpPr>
            <p:nvPr/>
          </p:nvSpPr>
          <p:spPr bwMode="auto">
            <a:xfrm>
              <a:off x="2339975" y="1268413"/>
              <a:ext cx="4103688" cy="3889375"/>
            </a:xfrm>
            <a:prstGeom prst="ellipse">
              <a:avLst/>
            </a:prstGeom>
            <a:solidFill>
              <a:schemeClr val="accent1">
                <a:alpha val="30196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3" name="Rectangle 5"/>
            <p:cNvSpPr>
              <a:spLocks noChangeArrowheads="1"/>
            </p:cNvSpPr>
            <p:nvPr/>
          </p:nvSpPr>
          <p:spPr bwMode="auto">
            <a:xfrm>
              <a:off x="4932363" y="31416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4" name="Rectangle 6"/>
            <p:cNvSpPr>
              <a:spLocks noChangeArrowheads="1"/>
            </p:cNvSpPr>
            <p:nvPr/>
          </p:nvSpPr>
          <p:spPr bwMode="auto">
            <a:xfrm>
              <a:off x="4140200" y="191611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5" name="Rectangle 7"/>
            <p:cNvSpPr>
              <a:spLocks noChangeArrowheads="1"/>
            </p:cNvSpPr>
            <p:nvPr/>
          </p:nvSpPr>
          <p:spPr bwMode="auto">
            <a:xfrm>
              <a:off x="5003800" y="18446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6" name="Rectangle 8"/>
            <p:cNvSpPr>
              <a:spLocks noChangeArrowheads="1"/>
            </p:cNvSpPr>
            <p:nvPr/>
          </p:nvSpPr>
          <p:spPr bwMode="auto">
            <a:xfrm>
              <a:off x="3132138" y="24209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7" name="Rectangle 9"/>
            <p:cNvSpPr>
              <a:spLocks noChangeArrowheads="1"/>
            </p:cNvSpPr>
            <p:nvPr/>
          </p:nvSpPr>
          <p:spPr bwMode="auto">
            <a:xfrm>
              <a:off x="4211638" y="24923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8" name="Rectangle 10"/>
            <p:cNvSpPr>
              <a:spLocks noChangeArrowheads="1"/>
            </p:cNvSpPr>
            <p:nvPr/>
          </p:nvSpPr>
          <p:spPr bwMode="auto">
            <a:xfrm>
              <a:off x="5292725" y="24923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49" name="Rectangle 11"/>
            <p:cNvSpPr>
              <a:spLocks noChangeArrowheads="1"/>
            </p:cNvSpPr>
            <p:nvPr/>
          </p:nvSpPr>
          <p:spPr bwMode="auto">
            <a:xfrm>
              <a:off x="3492500" y="30686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0" name="Rectangle 12"/>
            <p:cNvSpPr>
              <a:spLocks noChangeArrowheads="1"/>
            </p:cNvSpPr>
            <p:nvPr/>
          </p:nvSpPr>
          <p:spPr bwMode="auto">
            <a:xfrm>
              <a:off x="5795963" y="32845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1" name="Rectangle 13"/>
            <p:cNvSpPr>
              <a:spLocks noChangeArrowheads="1"/>
            </p:cNvSpPr>
            <p:nvPr/>
          </p:nvSpPr>
          <p:spPr bwMode="auto">
            <a:xfrm>
              <a:off x="3419475" y="35734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2" name="Rectangle 14"/>
            <p:cNvSpPr>
              <a:spLocks noChangeArrowheads="1"/>
            </p:cNvSpPr>
            <p:nvPr/>
          </p:nvSpPr>
          <p:spPr bwMode="auto">
            <a:xfrm>
              <a:off x="5508625" y="40052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3" name="Rectangle 15"/>
            <p:cNvSpPr>
              <a:spLocks noChangeArrowheads="1"/>
            </p:cNvSpPr>
            <p:nvPr/>
          </p:nvSpPr>
          <p:spPr bwMode="auto">
            <a:xfrm>
              <a:off x="4356100" y="30686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4" name="Rectangle 16"/>
            <p:cNvSpPr>
              <a:spLocks noChangeArrowheads="1"/>
            </p:cNvSpPr>
            <p:nvPr/>
          </p:nvSpPr>
          <p:spPr bwMode="auto">
            <a:xfrm>
              <a:off x="3851275" y="37163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5" name="Rectangle 17"/>
            <p:cNvSpPr>
              <a:spLocks noChangeArrowheads="1"/>
            </p:cNvSpPr>
            <p:nvPr/>
          </p:nvSpPr>
          <p:spPr bwMode="auto">
            <a:xfrm>
              <a:off x="5219700" y="19891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6" name="Rectangle 18"/>
            <p:cNvSpPr>
              <a:spLocks noChangeArrowheads="1"/>
            </p:cNvSpPr>
            <p:nvPr/>
          </p:nvSpPr>
          <p:spPr bwMode="auto">
            <a:xfrm>
              <a:off x="4356100" y="393382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7" name="Rectangle 19"/>
            <p:cNvSpPr>
              <a:spLocks noChangeArrowheads="1"/>
            </p:cNvSpPr>
            <p:nvPr/>
          </p:nvSpPr>
          <p:spPr bwMode="auto">
            <a:xfrm>
              <a:off x="5003800" y="35004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8" name="Rectangle 20"/>
            <p:cNvSpPr>
              <a:spLocks noChangeArrowheads="1"/>
            </p:cNvSpPr>
            <p:nvPr/>
          </p:nvSpPr>
          <p:spPr bwMode="auto">
            <a:xfrm>
              <a:off x="5867400" y="31416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59" name="Rectangle 21"/>
            <p:cNvSpPr>
              <a:spLocks noChangeArrowheads="1"/>
            </p:cNvSpPr>
            <p:nvPr/>
          </p:nvSpPr>
          <p:spPr bwMode="auto">
            <a:xfrm>
              <a:off x="5219700" y="32131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0" name="Rectangle 22"/>
            <p:cNvSpPr>
              <a:spLocks noChangeArrowheads="1"/>
            </p:cNvSpPr>
            <p:nvPr/>
          </p:nvSpPr>
          <p:spPr bwMode="auto">
            <a:xfrm>
              <a:off x="4932363" y="28527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1" name="Rectangle 23"/>
            <p:cNvSpPr>
              <a:spLocks noChangeArrowheads="1"/>
            </p:cNvSpPr>
            <p:nvPr/>
          </p:nvSpPr>
          <p:spPr bwMode="auto">
            <a:xfrm>
              <a:off x="4643438" y="24923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2" name="Rectangle 24"/>
            <p:cNvSpPr>
              <a:spLocks noChangeArrowheads="1"/>
            </p:cNvSpPr>
            <p:nvPr/>
          </p:nvSpPr>
          <p:spPr bwMode="auto">
            <a:xfrm>
              <a:off x="4787900" y="414972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3" name="Rectangle 25"/>
            <p:cNvSpPr>
              <a:spLocks noChangeArrowheads="1"/>
            </p:cNvSpPr>
            <p:nvPr/>
          </p:nvSpPr>
          <p:spPr bwMode="auto">
            <a:xfrm>
              <a:off x="5219700" y="44370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4" name="Rectangle 26"/>
            <p:cNvSpPr>
              <a:spLocks noChangeArrowheads="1"/>
            </p:cNvSpPr>
            <p:nvPr/>
          </p:nvSpPr>
          <p:spPr bwMode="auto">
            <a:xfrm>
              <a:off x="4211638" y="458152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5" name="Rectangle 27"/>
            <p:cNvSpPr>
              <a:spLocks noChangeArrowheads="1"/>
            </p:cNvSpPr>
            <p:nvPr/>
          </p:nvSpPr>
          <p:spPr bwMode="auto">
            <a:xfrm>
              <a:off x="4356100" y="36449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6" name="Rectangle 28"/>
            <p:cNvSpPr>
              <a:spLocks noChangeArrowheads="1"/>
            </p:cNvSpPr>
            <p:nvPr/>
          </p:nvSpPr>
          <p:spPr bwMode="auto">
            <a:xfrm>
              <a:off x="5651500" y="36449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7" name="Rectangle 29"/>
            <p:cNvSpPr>
              <a:spLocks noChangeArrowheads="1"/>
            </p:cNvSpPr>
            <p:nvPr/>
          </p:nvSpPr>
          <p:spPr bwMode="auto">
            <a:xfrm>
              <a:off x="5003800" y="37893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8" name="Rectangle 30"/>
            <p:cNvSpPr>
              <a:spLocks noChangeArrowheads="1"/>
            </p:cNvSpPr>
            <p:nvPr/>
          </p:nvSpPr>
          <p:spPr bwMode="auto">
            <a:xfrm>
              <a:off x="3563938" y="414972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69" name="Rectangle 31"/>
            <p:cNvSpPr>
              <a:spLocks noChangeArrowheads="1"/>
            </p:cNvSpPr>
            <p:nvPr/>
          </p:nvSpPr>
          <p:spPr bwMode="auto">
            <a:xfrm>
              <a:off x="4716463" y="44370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0" name="Rectangle 32"/>
            <p:cNvSpPr>
              <a:spLocks noChangeArrowheads="1"/>
            </p:cNvSpPr>
            <p:nvPr/>
          </p:nvSpPr>
          <p:spPr bwMode="auto">
            <a:xfrm>
              <a:off x="3995738" y="40767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1" name="Rectangle 33"/>
            <p:cNvSpPr>
              <a:spLocks noChangeArrowheads="1"/>
            </p:cNvSpPr>
            <p:nvPr/>
          </p:nvSpPr>
          <p:spPr bwMode="auto">
            <a:xfrm>
              <a:off x="3924300" y="33575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2" name="Rectangle 34"/>
            <p:cNvSpPr>
              <a:spLocks noChangeArrowheads="1"/>
            </p:cNvSpPr>
            <p:nvPr/>
          </p:nvSpPr>
          <p:spPr bwMode="auto">
            <a:xfrm>
              <a:off x="5867400" y="26368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3" name="Rectangle 35"/>
            <p:cNvSpPr>
              <a:spLocks noChangeArrowheads="1"/>
            </p:cNvSpPr>
            <p:nvPr/>
          </p:nvSpPr>
          <p:spPr bwMode="auto">
            <a:xfrm>
              <a:off x="5580063" y="29241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4" name="Rectangle 36"/>
            <p:cNvSpPr>
              <a:spLocks noChangeArrowheads="1"/>
            </p:cNvSpPr>
            <p:nvPr/>
          </p:nvSpPr>
          <p:spPr bwMode="auto">
            <a:xfrm>
              <a:off x="5651500" y="22050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5" name="Rectangle 37"/>
            <p:cNvSpPr>
              <a:spLocks noChangeArrowheads="1"/>
            </p:cNvSpPr>
            <p:nvPr/>
          </p:nvSpPr>
          <p:spPr bwMode="auto">
            <a:xfrm>
              <a:off x="5364163" y="27813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6" name="Rectangle 38"/>
            <p:cNvSpPr>
              <a:spLocks noChangeArrowheads="1"/>
            </p:cNvSpPr>
            <p:nvPr/>
          </p:nvSpPr>
          <p:spPr bwMode="auto">
            <a:xfrm>
              <a:off x="4787900" y="47244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7" name="Rectangle 39"/>
            <p:cNvSpPr>
              <a:spLocks noChangeArrowheads="1"/>
            </p:cNvSpPr>
            <p:nvPr/>
          </p:nvSpPr>
          <p:spPr bwMode="auto">
            <a:xfrm>
              <a:off x="5076825" y="42211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8" name="Rectangle 40"/>
            <p:cNvSpPr>
              <a:spLocks noChangeArrowheads="1"/>
            </p:cNvSpPr>
            <p:nvPr/>
          </p:nvSpPr>
          <p:spPr bwMode="auto">
            <a:xfrm>
              <a:off x="5364163" y="35004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79" name="Rectangle 41"/>
            <p:cNvSpPr>
              <a:spLocks noChangeArrowheads="1"/>
            </p:cNvSpPr>
            <p:nvPr/>
          </p:nvSpPr>
          <p:spPr bwMode="auto">
            <a:xfrm>
              <a:off x="3779838" y="47244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0" name="Rectangle 42"/>
            <p:cNvSpPr>
              <a:spLocks noChangeArrowheads="1"/>
            </p:cNvSpPr>
            <p:nvPr/>
          </p:nvSpPr>
          <p:spPr bwMode="auto">
            <a:xfrm>
              <a:off x="4356100" y="42926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1" name="Rectangle 43"/>
            <p:cNvSpPr>
              <a:spLocks noChangeArrowheads="1"/>
            </p:cNvSpPr>
            <p:nvPr/>
          </p:nvSpPr>
          <p:spPr bwMode="auto">
            <a:xfrm>
              <a:off x="4067175" y="45085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2" name="Rectangle 44"/>
            <p:cNvSpPr>
              <a:spLocks noChangeArrowheads="1"/>
            </p:cNvSpPr>
            <p:nvPr/>
          </p:nvSpPr>
          <p:spPr bwMode="auto">
            <a:xfrm>
              <a:off x="5940425" y="42211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3" name="Rectangle 45"/>
            <p:cNvSpPr>
              <a:spLocks noChangeArrowheads="1"/>
            </p:cNvSpPr>
            <p:nvPr/>
          </p:nvSpPr>
          <p:spPr bwMode="auto">
            <a:xfrm>
              <a:off x="6156325" y="35004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4" name="Rectangle 46"/>
            <p:cNvSpPr>
              <a:spLocks noChangeArrowheads="1"/>
            </p:cNvSpPr>
            <p:nvPr/>
          </p:nvSpPr>
          <p:spPr bwMode="auto">
            <a:xfrm>
              <a:off x="6227763" y="29972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5" name="Rectangle 47"/>
            <p:cNvSpPr>
              <a:spLocks noChangeArrowheads="1"/>
            </p:cNvSpPr>
            <p:nvPr/>
          </p:nvSpPr>
          <p:spPr bwMode="auto">
            <a:xfrm>
              <a:off x="4500563" y="48688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6" name="Rectangle 48"/>
            <p:cNvSpPr>
              <a:spLocks noChangeArrowheads="1"/>
            </p:cNvSpPr>
            <p:nvPr/>
          </p:nvSpPr>
          <p:spPr bwMode="auto">
            <a:xfrm>
              <a:off x="4716463" y="33575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7" name="Rectangle 49"/>
            <p:cNvSpPr>
              <a:spLocks noChangeArrowheads="1"/>
            </p:cNvSpPr>
            <p:nvPr/>
          </p:nvSpPr>
          <p:spPr bwMode="auto">
            <a:xfrm>
              <a:off x="4716463" y="38608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8" name="Rectangle 50"/>
            <p:cNvSpPr>
              <a:spLocks noChangeArrowheads="1"/>
            </p:cNvSpPr>
            <p:nvPr/>
          </p:nvSpPr>
          <p:spPr bwMode="auto">
            <a:xfrm>
              <a:off x="4427538" y="33575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89" name="Rectangle 51"/>
            <p:cNvSpPr>
              <a:spLocks noChangeArrowheads="1"/>
            </p:cNvSpPr>
            <p:nvPr/>
          </p:nvSpPr>
          <p:spPr bwMode="auto">
            <a:xfrm>
              <a:off x="4643438" y="28527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0" name="Rectangle 52"/>
            <p:cNvSpPr>
              <a:spLocks noChangeArrowheads="1"/>
            </p:cNvSpPr>
            <p:nvPr/>
          </p:nvSpPr>
          <p:spPr bwMode="auto">
            <a:xfrm>
              <a:off x="5003800" y="22764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1" name="Rectangle 53"/>
            <p:cNvSpPr>
              <a:spLocks noChangeArrowheads="1"/>
            </p:cNvSpPr>
            <p:nvPr/>
          </p:nvSpPr>
          <p:spPr bwMode="auto">
            <a:xfrm>
              <a:off x="5364163" y="191611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2" name="Rectangle 54"/>
            <p:cNvSpPr>
              <a:spLocks noChangeArrowheads="1"/>
            </p:cNvSpPr>
            <p:nvPr/>
          </p:nvSpPr>
          <p:spPr bwMode="auto">
            <a:xfrm>
              <a:off x="4932363" y="24923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3" name="Rectangle 55"/>
            <p:cNvSpPr>
              <a:spLocks noChangeArrowheads="1"/>
            </p:cNvSpPr>
            <p:nvPr/>
          </p:nvSpPr>
          <p:spPr bwMode="auto">
            <a:xfrm>
              <a:off x="5940425" y="37893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4" name="Rectangle 56"/>
            <p:cNvSpPr>
              <a:spLocks noChangeArrowheads="1"/>
            </p:cNvSpPr>
            <p:nvPr/>
          </p:nvSpPr>
          <p:spPr bwMode="auto">
            <a:xfrm>
              <a:off x="4643438" y="15573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5" name="Rectangle 57"/>
            <p:cNvSpPr>
              <a:spLocks noChangeArrowheads="1"/>
            </p:cNvSpPr>
            <p:nvPr/>
          </p:nvSpPr>
          <p:spPr bwMode="auto">
            <a:xfrm>
              <a:off x="3924300" y="15573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6" name="Rectangle 58"/>
            <p:cNvSpPr>
              <a:spLocks noChangeArrowheads="1"/>
            </p:cNvSpPr>
            <p:nvPr/>
          </p:nvSpPr>
          <p:spPr bwMode="auto">
            <a:xfrm>
              <a:off x="4572000" y="191611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7" name="Rectangle 59"/>
            <p:cNvSpPr>
              <a:spLocks noChangeArrowheads="1"/>
            </p:cNvSpPr>
            <p:nvPr/>
          </p:nvSpPr>
          <p:spPr bwMode="auto">
            <a:xfrm>
              <a:off x="4643438" y="22050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8" name="Rectangle 60"/>
            <p:cNvSpPr>
              <a:spLocks noChangeArrowheads="1"/>
            </p:cNvSpPr>
            <p:nvPr/>
          </p:nvSpPr>
          <p:spPr bwMode="auto">
            <a:xfrm>
              <a:off x="3924300" y="27082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299" name="Rectangle 61"/>
            <p:cNvSpPr>
              <a:spLocks noChangeArrowheads="1"/>
            </p:cNvSpPr>
            <p:nvPr/>
          </p:nvSpPr>
          <p:spPr bwMode="auto">
            <a:xfrm>
              <a:off x="4356100" y="27813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0" name="Rectangle 62"/>
            <p:cNvSpPr>
              <a:spLocks noChangeArrowheads="1"/>
            </p:cNvSpPr>
            <p:nvPr/>
          </p:nvSpPr>
          <p:spPr bwMode="auto">
            <a:xfrm>
              <a:off x="5148263" y="47244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1" name="Rectangle 63"/>
            <p:cNvSpPr>
              <a:spLocks noChangeArrowheads="1"/>
            </p:cNvSpPr>
            <p:nvPr/>
          </p:nvSpPr>
          <p:spPr bwMode="auto">
            <a:xfrm>
              <a:off x="5651500" y="436562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2" name="Rectangle 64"/>
            <p:cNvSpPr>
              <a:spLocks noChangeArrowheads="1"/>
            </p:cNvSpPr>
            <p:nvPr/>
          </p:nvSpPr>
          <p:spPr bwMode="auto">
            <a:xfrm>
              <a:off x="5651500" y="25654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3" name="Rectangle 65"/>
            <p:cNvSpPr>
              <a:spLocks noChangeArrowheads="1"/>
            </p:cNvSpPr>
            <p:nvPr/>
          </p:nvSpPr>
          <p:spPr bwMode="auto">
            <a:xfrm>
              <a:off x="4284663" y="22050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4" name="Rectangle 66"/>
            <p:cNvSpPr>
              <a:spLocks noChangeArrowheads="1"/>
            </p:cNvSpPr>
            <p:nvPr/>
          </p:nvSpPr>
          <p:spPr bwMode="auto">
            <a:xfrm>
              <a:off x="3635375" y="44370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5" name="Rectangle 67"/>
            <p:cNvSpPr>
              <a:spLocks noChangeArrowheads="1"/>
            </p:cNvSpPr>
            <p:nvPr/>
          </p:nvSpPr>
          <p:spPr bwMode="auto">
            <a:xfrm>
              <a:off x="4067175" y="29241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6" name="Rectangle 68"/>
            <p:cNvSpPr>
              <a:spLocks noChangeArrowheads="1"/>
            </p:cNvSpPr>
            <p:nvPr/>
          </p:nvSpPr>
          <p:spPr bwMode="auto">
            <a:xfrm>
              <a:off x="3059113" y="31416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7" name="Rectangle 69"/>
            <p:cNvSpPr>
              <a:spLocks noChangeArrowheads="1"/>
            </p:cNvSpPr>
            <p:nvPr/>
          </p:nvSpPr>
          <p:spPr bwMode="auto">
            <a:xfrm>
              <a:off x="3708400" y="21336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8" name="Rectangle 70"/>
            <p:cNvSpPr>
              <a:spLocks noChangeArrowheads="1"/>
            </p:cNvSpPr>
            <p:nvPr/>
          </p:nvSpPr>
          <p:spPr bwMode="auto">
            <a:xfrm>
              <a:off x="3203575" y="40767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09" name="Rectangle 71"/>
            <p:cNvSpPr>
              <a:spLocks noChangeArrowheads="1"/>
            </p:cNvSpPr>
            <p:nvPr/>
          </p:nvSpPr>
          <p:spPr bwMode="auto">
            <a:xfrm>
              <a:off x="3851275" y="31416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0" name="Rectangle 72"/>
            <p:cNvSpPr>
              <a:spLocks noChangeArrowheads="1"/>
            </p:cNvSpPr>
            <p:nvPr/>
          </p:nvSpPr>
          <p:spPr bwMode="auto">
            <a:xfrm>
              <a:off x="2987675" y="37893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1" name="Rectangle 73"/>
            <p:cNvSpPr>
              <a:spLocks noChangeArrowheads="1"/>
            </p:cNvSpPr>
            <p:nvPr/>
          </p:nvSpPr>
          <p:spPr bwMode="auto">
            <a:xfrm>
              <a:off x="3563938" y="393382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2" name="Rectangle 74"/>
            <p:cNvSpPr>
              <a:spLocks noChangeArrowheads="1"/>
            </p:cNvSpPr>
            <p:nvPr/>
          </p:nvSpPr>
          <p:spPr bwMode="auto">
            <a:xfrm>
              <a:off x="3492500" y="24923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3" name="Rectangle 75"/>
            <p:cNvSpPr>
              <a:spLocks noChangeArrowheads="1"/>
            </p:cNvSpPr>
            <p:nvPr/>
          </p:nvSpPr>
          <p:spPr bwMode="auto">
            <a:xfrm>
              <a:off x="3779838" y="23495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4" name="Rectangle 76"/>
            <p:cNvSpPr>
              <a:spLocks noChangeArrowheads="1"/>
            </p:cNvSpPr>
            <p:nvPr/>
          </p:nvSpPr>
          <p:spPr bwMode="auto">
            <a:xfrm>
              <a:off x="3203575" y="35004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5" name="Rectangle 77"/>
            <p:cNvSpPr>
              <a:spLocks noChangeArrowheads="1"/>
            </p:cNvSpPr>
            <p:nvPr/>
          </p:nvSpPr>
          <p:spPr bwMode="auto">
            <a:xfrm>
              <a:off x="4356100" y="15573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6" name="Rectangle 78"/>
            <p:cNvSpPr>
              <a:spLocks noChangeArrowheads="1"/>
            </p:cNvSpPr>
            <p:nvPr/>
          </p:nvSpPr>
          <p:spPr bwMode="auto">
            <a:xfrm>
              <a:off x="3348038" y="18446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7" name="Rectangle 79"/>
            <p:cNvSpPr>
              <a:spLocks noChangeArrowheads="1"/>
            </p:cNvSpPr>
            <p:nvPr/>
          </p:nvSpPr>
          <p:spPr bwMode="auto">
            <a:xfrm>
              <a:off x="3779838" y="18446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8" name="Rectangle 80"/>
            <p:cNvSpPr>
              <a:spLocks noChangeArrowheads="1"/>
            </p:cNvSpPr>
            <p:nvPr/>
          </p:nvSpPr>
          <p:spPr bwMode="auto">
            <a:xfrm>
              <a:off x="3635375" y="28527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19" name="Rectangle 81"/>
            <p:cNvSpPr>
              <a:spLocks noChangeArrowheads="1"/>
            </p:cNvSpPr>
            <p:nvPr/>
          </p:nvSpPr>
          <p:spPr bwMode="auto">
            <a:xfrm>
              <a:off x="3276600" y="45085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0" name="Rectangle 82"/>
            <p:cNvSpPr>
              <a:spLocks noChangeArrowheads="1"/>
            </p:cNvSpPr>
            <p:nvPr/>
          </p:nvSpPr>
          <p:spPr bwMode="auto">
            <a:xfrm>
              <a:off x="4284663" y="479742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1" name="Rectangle 83"/>
            <p:cNvSpPr>
              <a:spLocks noChangeArrowheads="1"/>
            </p:cNvSpPr>
            <p:nvPr/>
          </p:nvSpPr>
          <p:spPr bwMode="auto">
            <a:xfrm>
              <a:off x="3419475" y="28527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2" name="Rectangle 84"/>
            <p:cNvSpPr>
              <a:spLocks noChangeArrowheads="1"/>
            </p:cNvSpPr>
            <p:nvPr/>
          </p:nvSpPr>
          <p:spPr bwMode="auto">
            <a:xfrm>
              <a:off x="3492500" y="22050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3" name="Rectangle 85"/>
            <p:cNvSpPr>
              <a:spLocks noChangeArrowheads="1"/>
            </p:cNvSpPr>
            <p:nvPr/>
          </p:nvSpPr>
          <p:spPr bwMode="auto">
            <a:xfrm>
              <a:off x="3563938" y="170021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4" name="Rectangle 86"/>
            <p:cNvSpPr>
              <a:spLocks noChangeArrowheads="1"/>
            </p:cNvSpPr>
            <p:nvPr/>
          </p:nvSpPr>
          <p:spPr bwMode="auto">
            <a:xfrm>
              <a:off x="3132138" y="27813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5" name="Rectangle 87"/>
            <p:cNvSpPr>
              <a:spLocks noChangeArrowheads="1"/>
            </p:cNvSpPr>
            <p:nvPr/>
          </p:nvSpPr>
          <p:spPr bwMode="auto">
            <a:xfrm>
              <a:off x="3276600" y="21336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6" name="Rectangle 88"/>
            <p:cNvSpPr>
              <a:spLocks noChangeArrowheads="1"/>
            </p:cNvSpPr>
            <p:nvPr/>
          </p:nvSpPr>
          <p:spPr bwMode="auto">
            <a:xfrm>
              <a:off x="3132138" y="20605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7" name="Rectangle 89"/>
            <p:cNvSpPr>
              <a:spLocks noChangeArrowheads="1"/>
            </p:cNvSpPr>
            <p:nvPr/>
          </p:nvSpPr>
          <p:spPr bwMode="auto">
            <a:xfrm>
              <a:off x="2771775" y="22050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8" name="Rectangle 90"/>
            <p:cNvSpPr>
              <a:spLocks noChangeArrowheads="1"/>
            </p:cNvSpPr>
            <p:nvPr/>
          </p:nvSpPr>
          <p:spPr bwMode="auto">
            <a:xfrm>
              <a:off x="2771775" y="25654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29" name="Rectangle 91"/>
            <p:cNvSpPr>
              <a:spLocks noChangeArrowheads="1"/>
            </p:cNvSpPr>
            <p:nvPr/>
          </p:nvSpPr>
          <p:spPr bwMode="auto">
            <a:xfrm>
              <a:off x="2771775" y="28527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0" name="Rectangle 92"/>
            <p:cNvSpPr>
              <a:spLocks noChangeArrowheads="1"/>
            </p:cNvSpPr>
            <p:nvPr/>
          </p:nvSpPr>
          <p:spPr bwMode="auto">
            <a:xfrm>
              <a:off x="2771775" y="32131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1" name="Rectangle 93"/>
            <p:cNvSpPr>
              <a:spLocks noChangeArrowheads="1"/>
            </p:cNvSpPr>
            <p:nvPr/>
          </p:nvSpPr>
          <p:spPr bwMode="auto">
            <a:xfrm>
              <a:off x="3635375" y="34290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2" name="Rectangle 94"/>
            <p:cNvSpPr>
              <a:spLocks noChangeArrowheads="1"/>
            </p:cNvSpPr>
            <p:nvPr/>
          </p:nvSpPr>
          <p:spPr bwMode="auto">
            <a:xfrm>
              <a:off x="4067175" y="3716338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3" name="Rectangle 95"/>
            <p:cNvSpPr>
              <a:spLocks noChangeArrowheads="1"/>
            </p:cNvSpPr>
            <p:nvPr/>
          </p:nvSpPr>
          <p:spPr bwMode="auto">
            <a:xfrm>
              <a:off x="3851275" y="42926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4" name="Rectangle 96"/>
            <p:cNvSpPr>
              <a:spLocks noChangeArrowheads="1"/>
            </p:cNvSpPr>
            <p:nvPr/>
          </p:nvSpPr>
          <p:spPr bwMode="auto">
            <a:xfrm>
              <a:off x="2843213" y="34290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5" name="Rectangle 97"/>
            <p:cNvSpPr>
              <a:spLocks noChangeArrowheads="1"/>
            </p:cNvSpPr>
            <p:nvPr/>
          </p:nvSpPr>
          <p:spPr bwMode="auto">
            <a:xfrm>
              <a:off x="2916238" y="40767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6" name="Rectangle 98"/>
            <p:cNvSpPr>
              <a:spLocks noChangeArrowheads="1"/>
            </p:cNvSpPr>
            <p:nvPr/>
          </p:nvSpPr>
          <p:spPr bwMode="auto">
            <a:xfrm>
              <a:off x="2555875" y="32131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7" name="Rectangle 99"/>
            <p:cNvSpPr>
              <a:spLocks noChangeArrowheads="1"/>
            </p:cNvSpPr>
            <p:nvPr/>
          </p:nvSpPr>
          <p:spPr bwMode="auto">
            <a:xfrm>
              <a:off x="2700338" y="36449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8" name="Rectangle 100"/>
            <p:cNvSpPr>
              <a:spLocks noChangeArrowheads="1"/>
            </p:cNvSpPr>
            <p:nvPr/>
          </p:nvSpPr>
          <p:spPr bwMode="auto">
            <a:xfrm>
              <a:off x="5508625" y="2276475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39" name="Rectangle 101"/>
            <p:cNvSpPr>
              <a:spLocks noChangeArrowheads="1"/>
            </p:cNvSpPr>
            <p:nvPr/>
          </p:nvSpPr>
          <p:spPr bwMode="auto">
            <a:xfrm>
              <a:off x="5292725" y="37893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0" name="Rectangle 102"/>
            <p:cNvSpPr>
              <a:spLocks noChangeArrowheads="1"/>
            </p:cNvSpPr>
            <p:nvPr/>
          </p:nvSpPr>
          <p:spPr bwMode="auto">
            <a:xfrm>
              <a:off x="6156325" y="2781300"/>
              <a:ext cx="71438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1" name="Rectangle 103"/>
            <p:cNvSpPr>
              <a:spLocks noChangeArrowheads="1"/>
            </p:cNvSpPr>
            <p:nvPr/>
          </p:nvSpPr>
          <p:spPr bwMode="auto">
            <a:xfrm>
              <a:off x="5148263" y="170021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2" name="Rectangle 104"/>
            <p:cNvSpPr>
              <a:spLocks noChangeArrowheads="1"/>
            </p:cNvSpPr>
            <p:nvPr/>
          </p:nvSpPr>
          <p:spPr bwMode="auto">
            <a:xfrm>
              <a:off x="4500563" y="4508500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3" name="Rectangle 105"/>
            <p:cNvSpPr>
              <a:spLocks noChangeArrowheads="1"/>
            </p:cNvSpPr>
            <p:nvPr/>
          </p:nvSpPr>
          <p:spPr bwMode="auto">
            <a:xfrm>
              <a:off x="5148263" y="4005263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4" name="Rectangle 106"/>
            <p:cNvSpPr>
              <a:spLocks noChangeArrowheads="1"/>
            </p:cNvSpPr>
            <p:nvPr/>
          </p:nvSpPr>
          <p:spPr bwMode="auto">
            <a:xfrm>
              <a:off x="3276600" y="378936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5" name="Rectangle 107"/>
            <p:cNvSpPr>
              <a:spLocks noChangeArrowheads="1"/>
            </p:cNvSpPr>
            <p:nvPr/>
          </p:nvSpPr>
          <p:spPr bwMode="auto">
            <a:xfrm>
              <a:off x="3995738" y="2205038"/>
              <a:ext cx="71437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6" name="Rectangle 108"/>
            <p:cNvSpPr>
              <a:spLocks noChangeArrowheads="1"/>
            </p:cNvSpPr>
            <p:nvPr/>
          </p:nvSpPr>
          <p:spPr bwMode="auto">
            <a:xfrm>
              <a:off x="4932363" y="206057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7" name="Rectangle 109"/>
            <p:cNvSpPr>
              <a:spLocks noChangeArrowheads="1"/>
            </p:cNvSpPr>
            <p:nvPr/>
          </p:nvSpPr>
          <p:spPr bwMode="auto">
            <a:xfrm>
              <a:off x="4356100" y="1700213"/>
              <a:ext cx="71438" cy="71437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0348" name="Rectangle 110"/>
            <p:cNvSpPr>
              <a:spLocks noChangeArrowheads="1"/>
            </p:cNvSpPr>
            <p:nvPr/>
          </p:nvSpPr>
          <p:spPr bwMode="auto">
            <a:xfrm>
              <a:off x="3059113" y="4365625"/>
              <a:ext cx="71437" cy="71438"/>
            </a:xfrm>
            <a:prstGeom prst="rect">
              <a:avLst/>
            </a:prstGeom>
            <a:solidFill>
              <a:srgbClr val="053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207" name="Line 111"/>
            <p:cNvSpPr>
              <a:spLocks noChangeShapeType="1"/>
            </p:cNvSpPr>
            <p:nvPr/>
          </p:nvSpPr>
          <p:spPr bwMode="auto">
            <a:xfrm flipH="1">
              <a:off x="4427538" y="1268413"/>
              <a:ext cx="71437" cy="3889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4208" name="Line 112"/>
            <p:cNvSpPr>
              <a:spLocks noChangeShapeType="1"/>
            </p:cNvSpPr>
            <p:nvPr/>
          </p:nvSpPr>
          <p:spPr bwMode="auto">
            <a:xfrm>
              <a:off x="2339975" y="3213100"/>
              <a:ext cx="4103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</p:grpSp>
      <p:sp>
        <p:nvSpPr>
          <p:cNvPr id="4210" name="Text Box 114"/>
          <p:cNvSpPr txBox="1">
            <a:spLocks noChangeArrowheads="1"/>
          </p:cNvSpPr>
          <p:nvPr/>
        </p:nvSpPr>
        <p:spPr bwMode="auto">
          <a:xfrm>
            <a:off x="6227763" y="1605324"/>
            <a:ext cx="2916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1</a:t>
            </a:r>
            <a:r>
              <a:rPr lang="en-US" sz="2400" baseline="30000" dirty="0">
                <a:latin typeface="+mn-lt"/>
              </a:rPr>
              <a:t>O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τεταρτημόριο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24</a:t>
            </a:r>
          </a:p>
        </p:txBody>
      </p:sp>
      <p:sp>
        <p:nvSpPr>
          <p:cNvPr id="4211" name="Text Box 115"/>
          <p:cNvSpPr txBox="1">
            <a:spLocks noChangeArrowheads="1"/>
          </p:cNvSpPr>
          <p:nvPr/>
        </p:nvSpPr>
        <p:spPr bwMode="auto">
          <a:xfrm>
            <a:off x="2303463" y="5340158"/>
            <a:ext cx="4608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Σε όλο το οπτικό πεδίο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24 </a:t>
            </a:r>
            <a:r>
              <a:rPr lang="en-US" sz="2400" dirty="0">
                <a:latin typeface="+mn-lt"/>
              </a:rPr>
              <a:t>x 4 = 96 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116" name="Ορθογώνιο 115"/>
          <p:cNvSpPr/>
          <p:nvPr/>
        </p:nvSpPr>
        <p:spPr>
          <a:xfrm>
            <a:off x="1864571" y="6187576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0242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0" grpId="0"/>
      <p:bldP spid="4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2771800" y="1341438"/>
            <a:ext cx="3744416" cy="3889375"/>
            <a:chOff x="2771800" y="1341438"/>
            <a:chExt cx="3744416" cy="3889375"/>
          </a:xfrm>
        </p:grpSpPr>
        <p:sp>
          <p:nvSpPr>
            <p:cNvPr id="11266" name="Oval 2"/>
            <p:cNvSpPr>
              <a:spLocks noChangeArrowheads="1"/>
            </p:cNvSpPr>
            <p:nvPr/>
          </p:nvSpPr>
          <p:spPr bwMode="auto">
            <a:xfrm>
              <a:off x="2771800" y="1341438"/>
              <a:ext cx="3744416" cy="3889375"/>
            </a:xfrm>
            <a:prstGeom prst="ellipse">
              <a:avLst/>
            </a:prstGeom>
            <a:solidFill>
              <a:schemeClr val="accent1">
                <a:alpha val="30196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67" name="Rectangle 113"/>
            <p:cNvSpPr>
              <a:spLocks noChangeArrowheads="1"/>
            </p:cNvSpPr>
            <p:nvPr/>
          </p:nvSpPr>
          <p:spPr bwMode="auto">
            <a:xfrm>
              <a:off x="5075238" y="2132013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68" name="Rectangle 114"/>
            <p:cNvSpPr>
              <a:spLocks noChangeArrowheads="1"/>
            </p:cNvSpPr>
            <p:nvPr/>
          </p:nvSpPr>
          <p:spPr bwMode="auto">
            <a:xfrm>
              <a:off x="5148263" y="2276475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69" name="Rectangle 115"/>
            <p:cNvSpPr>
              <a:spLocks noChangeArrowheads="1"/>
            </p:cNvSpPr>
            <p:nvPr/>
          </p:nvSpPr>
          <p:spPr bwMode="auto">
            <a:xfrm>
              <a:off x="5291138" y="2347913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0" name="Rectangle 116"/>
            <p:cNvSpPr>
              <a:spLocks noChangeArrowheads="1"/>
            </p:cNvSpPr>
            <p:nvPr/>
          </p:nvSpPr>
          <p:spPr bwMode="auto">
            <a:xfrm>
              <a:off x="5364163" y="2419350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1" name="Rectangle 117"/>
            <p:cNvSpPr>
              <a:spLocks noChangeArrowheads="1"/>
            </p:cNvSpPr>
            <p:nvPr/>
          </p:nvSpPr>
          <p:spPr bwMode="auto">
            <a:xfrm>
              <a:off x="5435600" y="2492375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2" name="Rectangle 118"/>
            <p:cNvSpPr>
              <a:spLocks noChangeArrowheads="1"/>
            </p:cNvSpPr>
            <p:nvPr/>
          </p:nvSpPr>
          <p:spPr bwMode="auto">
            <a:xfrm>
              <a:off x="4643438" y="4365625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3" name="Rectangle 119"/>
            <p:cNvSpPr>
              <a:spLocks noChangeArrowheads="1"/>
            </p:cNvSpPr>
            <p:nvPr/>
          </p:nvSpPr>
          <p:spPr bwMode="auto">
            <a:xfrm>
              <a:off x="4716463" y="4294188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4" name="Rectangle 120"/>
            <p:cNvSpPr>
              <a:spLocks noChangeArrowheads="1"/>
            </p:cNvSpPr>
            <p:nvPr/>
          </p:nvSpPr>
          <p:spPr bwMode="auto">
            <a:xfrm>
              <a:off x="4787900" y="4221163"/>
              <a:ext cx="144463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5" name="Rectangle 121"/>
            <p:cNvSpPr>
              <a:spLocks noChangeArrowheads="1"/>
            </p:cNvSpPr>
            <p:nvPr/>
          </p:nvSpPr>
          <p:spPr bwMode="auto">
            <a:xfrm>
              <a:off x="4860925" y="4365625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6" name="Rectangle 122"/>
            <p:cNvSpPr>
              <a:spLocks noChangeArrowheads="1"/>
            </p:cNvSpPr>
            <p:nvPr/>
          </p:nvSpPr>
          <p:spPr bwMode="auto">
            <a:xfrm>
              <a:off x="4932363" y="4437063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7" name="Rectangle 123"/>
            <p:cNvSpPr>
              <a:spLocks noChangeArrowheads="1"/>
            </p:cNvSpPr>
            <p:nvPr/>
          </p:nvSpPr>
          <p:spPr bwMode="auto">
            <a:xfrm>
              <a:off x="4859338" y="4581525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8" name="Rectangle 124"/>
            <p:cNvSpPr>
              <a:spLocks noChangeArrowheads="1"/>
            </p:cNvSpPr>
            <p:nvPr/>
          </p:nvSpPr>
          <p:spPr bwMode="auto">
            <a:xfrm>
              <a:off x="4932363" y="4652963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79" name="Rectangle 125"/>
            <p:cNvSpPr>
              <a:spLocks noChangeArrowheads="1"/>
            </p:cNvSpPr>
            <p:nvPr/>
          </p:nvSpPr>
          <p:spPr bwMode="auto">
            <a:xfrm>
              <a:off x="5003800" y="4725988"/>
              <a:ext cx="144463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0" name="Rectangle 126"/>
            <p:cNvSpPr>
              <a:spLocks noChangeArrowheads="1"/>
            </p:cNvSpPr>
            <p:nvPr/>
          </p:nvSpPr>
          <p:spPr bwMode="auto">
            <a:xfrm>
              <a:off x="4427538" y="2997200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1" name="Rectangle 127"/>
            <p:cNvSpPr>
              <a:spLocks noChangeArrowheads="1"/>
            </p:cNvSpPr>
            <p:nvPr/>
          </p:nvSpPr>
          <p:spPr bwMode="auto">
            <a:xfrm>
              <a:off x="4356100" y="3068638"/>
              <a:ext cx="144463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2" name="Rectangle 128"/>
            <p:cNvSpPr>
              <a:spLocks noChangeArrowheads="1"/>
            </p:cNvSpPr>
            <p:nvPr/>
          </p:nvSpPr>
          <p:spPr bwMode="auto">
            <a:xfrm>
              <a:off x="4284663" y="3141663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3" name="Rectangle 129"/>
            <p:cNvSpPr>
              <a:spLocks noChangeArrowheads="1"/>
            </p:cNvSpPr>
            <p:nvPr/>
          </p:nvSpPr>
          <p:spPr bwMode="auto">
            <a:xfrm>
              <a:off x="4572000" y="3068638"/>
              <a:ext cx="144463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4" name="Rectangle 130"/>
            <p:cNvSpPr>
              <a:spLocks noChangeArrowheads="1"/>
            </p:cNvSpPr>
            <p:nvPr/>
          </p:nvSpPr>
          <p:spPr bwMode="auto">
            <a:xfrm>
              <a:off x="4643438" y="3213100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5" name="Rectangle 131"/>
            <p:cNvSpPr>
              <a:spLocks noChangeArrowheads="1"/>
            </p:cNvSpPr>
            <p:nvPr/>
          </p:nvSpPr>
          <p:spPr bwMode="auto">
            <a:xfrm>
              <a:off x="4787900" y="3357563"/>
              <a:ext cx="144463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6" name="Rectangle 132"/>
            <p:cNvSpPr>
              <a:spLocks noChangeArrowheads="1"/>
            </p:cNvSpPr>
            <p:nvPr/>
          </p:nvSpPr>
          <p:spPr bwMode="auto">
            <a:xfrm>
              <a:off x="3203575" y="3140075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7" name="Rectangle 133"/>
            <p:cNvSpPr>
              <a:spLocks noChangeArrowheads="1"/>
            </p:cNvSpPr>
            <p:nvPr/>
          </p:nvSpPr>
          <p:spPr bwMode="auto">
            <a:xfrm>
              <a:off x="4859338" y="3429000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8" name="Rectangle 134"/>
            <p:cNvSpPr>
              <a:spLocks noChangeArrowheads="1"/>
            </p:cNvSpPr>
            <p:nvPr/>
          </p:nvSpPr>
          <p:spPr bwMode="auto">
            <a:xfrm>
              <a:off x="4140200" y="3213100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89" name="Rectangle 135"/>
            <p:cNvSpPr>
              <a:spLocks noChangeArrowheads="1"/>
            </p:cNvSpPr>
            <p:nvPr/>
          </p:nvSpPr>
          <p:spPr bwMode="auto">
            <a:xfrm>
              <a:off x="5003800" y="3500438"/>
              <a:ext cx="144463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90" name="Rectangle 136"/>
            <p:cNvSpPr>
              <a:spLocks noChangeArrowheads="1"/>
            </p:cNvSpPr>
            <p:nvPr/>
          </p:nvSpPr>
          <p:spPr bwMode="auto">
            <a:xfrm>
              <a:off x="4427538" y="3141663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91" name="Rectangle 137"/>
            <p:cNvSpPr>
              <a:spLocks noChangeArrowheads="1"/>
            </p:cNvSpPr>
            <p:nvPr/>
          </p:nvSpPr>
          <p:spPr bwMode="auto">
            <a:xfrm>
              <a:off x="3276600" y="3213100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92" name="Rectangle 138"/>
            <p:cNvSpPr>
              <a:spLocks noChangeArrowheads="1"/>
            </p:cNvSpPr>
            <p:nvPr/>
          </p:nvSpPr>
          <p:spPr bwMode="auto">
            <a:xfrm>
              <a:off x="3348038" y="3355975"/>
              <a:ext cx="144462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93" name="Rectangle 139"/>
            <p:cNvSpPr>
              <a:spLocks noChangeArrowheads="1"/>
            </p:cNvSpPr>
            <p:nvPr/>
          </p:nvSpPr>
          <p:spPr bwMode="auto">
            <a:xfrm>
              <a:off x="3492500" y="3429000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94" name="Rectangle 140"/>
            <p:cNvSpPr>
              <a:spLocks noChangeArrowheads="1"/>
            </p:cNvSpPr>
            <p:nvPr/>
          </p:nvSpPr>
          <p:spPr bwMode="auto">
            <a:xfrm>
              <a:off x="3563938" y="3500438"/>
              <a:ext cx="144462" cy="144462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1295" name="Rectangle 141"/>
            <p:cNvSpPr>
              <a:spLocks noChangeArrowheads="1"/>
            </p:cNvSpPr>
            <p:nvPr/>
          </p:nvSpPr>
          <p:spPr bwMode="auto">
            <a:xfrm>
              <a:off x="3635375" y="3644900"/>
              <a:ext cx="144463" cy="144463"/>
            </a:xfrm>
            <a:prstGeom prst="rect">
              <a:avLst/>
            </a:prstGeom>
            <a:solidFill>
              <a:srgbClr val="A00D0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</p:grpSp>
      <p:sp>
        <p:nvSpPr>
          <p:cNvPr id="11296" name="Text Box 142"/>
          <p:cNvSpPr txBox="1">
            <a:spLocks noChangeArrowheads="1"/>
          </p:cNvSpPr>
          <p:nvPr/>
        </p:nvSpPr>
        <p:spPr bwMode="auto">
          <a:xfrm>
            <a:off x="2195513" y="5661025"/>
            <a:ext cx="5329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+mn-lt"/>
              </a:rPr>
              <a:t>A</a:t>
            </a:r>
            <a:r>
              <a:rPr lang="el-GR" sz="2400" dirty="0">
                <a:latin typeface="+mn-lt"/>
              </a:rPr>
              <a:t>πάντηση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Κατά σωροί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37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Τι κάνουμε όταν έχουμε να μετρήσουμε μεγάλο αριθμό στοιχείων </a:t>
            </a:r>
            <a:r>
              <a:rPr lang="el-GR" b="0" dirty="0" smtClean="0">
                <a:solidFill>
                  <a:srgbClr val="9B0000"/>
                </a:solidFill>
              </a:rPr>
              <a:t>(2 από 2)</a:t>
            </a:r>
            <a:endParaRPr lang="el-GR" b="0" dirty="0">
              <a:solidFill>
                <a:srgbClr val="9B0000"/>
              </a:solidFill>
            </a:endParaRPr>
          </a:p>
        </p:txBody>
      </p:sp>
      <p:sp>
        <p:nvSpPr>
          <p:cNvPr id="36" name="Ορθογώνιο 35"/>
          <p:cNvSpPr/>
          <p:nvPr/>
        </p:nvSpPr>
        <p:spPr>
          <a:xfrm>
            <a:off x="2143261" y="6381750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0901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Τιμές αναφοράς μικροσκόπησης </a:t>
            </a:r>
            <a:r>
              <a:rPr lang="el-GR" dirty="0" smtClean="0">
                <a:solidFill>
                  <a:srgbClr val="9B0000"/>
                </a:solidFill>
                <a:cs typeface="Arial" pitchFamily="34" charset="0"/>
              </a:rPr>
              <a:t>ούρων</a:t>
            </a:r>
            <a:endParaRPr lang="el-GR" dirty="0">
              <a:solidFill>
                <a:srgbClr val="9B0000"/>
              </a:solidFill>
            </a:endParaRPr>
          </a:p>
        </p:txBody>
      </p:sp>
      <p:graphicFrame>
        <p:nvGraphicFramePr>
          <p:cNvPr id="5245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215484"/>
              </p:ext>
            </p:extLst>
          </p:nvPr>
        </p:nvGraphicFramePr>
        <p:xfrm>
          <a:off x="1296194" y="1628775"/>
          <a:ext cx="6551612" cy="4619625"/>
        </p:xfrm>
        <a:graphic>
          <a:graphicData uri="http://schemas.openxmlformats.org/drawingml/2006/table">
            <a:tbl>
              <a:tblPr/>
              <a:tblGrid>
                <a:gridCol w="4071937"/>
                <a:gridCol w="247967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Ερυθρά αιμοσφαίρια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0 – 4 κ.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o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.π.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Πυοσφαίρια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0 – 4 κ.ο.π.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Κύλινδροι υαλώδεις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0 – 2 κ. 10 ο.π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Παθολογικοί κύλινδροι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Ουδέν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Επιθήλια νεφρικά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Λίγα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Επιθήλια μεταβατικά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Λίγα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Επιθήλια πλακώδη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Λίγα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Μικρόβια – μύκητες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Ουδέν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Παθολογικοί κρύσταλλοι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Ουδέν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Βλέννη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Ολίγη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23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Απάντηση μικροσκόπησης ιζήματος φυσιολογικού </a:t>
            </a:r>
            <a:r>
              <a:rPr lang="el-GR" dirty="0" smtClean="0">
                <a:solidFill>
                  <a:srgbClr val="9B0000"/>
                </a:solidFill>
                <a:cs typeface="Arial" pitchFamily="34" charset="0"/>
              </a:rPr>
              <a:t>ατόμου</a:t>
            </a:r>
            <a:endParaRPr lang="el-GR" dirty="0">
              <a:solidFill>
                <a:srgbClr val="9B0000"/>
              </a:solidFill>
            </a:endParaRPr>
          </a:p>
        </p:txBody>
      </p:sp>
      <p:graphicFrame>
        <p:nvGraphicFramePr>
          <p:cNvPr id="6237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54216"/>
              </p:ext>
            </p:extLst>
          </p:nvPr>
        </p:nvGraphicFramePr>
        <p:xfrm>
          <a:off x="785813" y="2060575"/>
          <a:ext cx="7315227" cy="3200400"/>
        </p:xfrm>
        <a:graphic>
          <a:graphicData uri="http://schemas.openxmlformats.org/drawingml/2006/table">
            <a:tbl>
              <a:tblPr/>
              <a:tblGrid>
                <a:gridCol w="3813731"/>
                <a:gridCol w="3501496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Ερυθρά αιμοσφαίρια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0 – 1 κ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.o.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Πυοσφαίρια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0 – 1 κ.ο.π.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Επιθήλια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0 -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1 κ.ο.π. πλακώδη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Μικροοργανισμοί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Ουδέν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Παθολογικοί κρύσταλλοι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Ουδέν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Βλέννη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Ουδέν ή ολίγη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Άλατα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Ουδέν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90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90590"/>
              </p:ext>
            </p:extLst>
          </p:nvPr>
        </p:nvGraphicFramePr>
        <p:xfrm>
          <a:off x="575556" y="980728"/>
          <a:ext cx="7992888" cy="5486400"/>
        </p:xfrm>
        <a:graphic>
          <a:graphicData uri="http://schemas.openxmlformats.org/drawingml/2006/table">
            <a:tbl>
              <a:tblPr/>
              <a:tblGrid>
                <a:gridCol w="3017723"/>
                <a:gridCol w="4975165"/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Χρώση</a:t>
                      </a:r>
                      <a:endParaRPr lang="el-GR" sz="20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b="1" dirty="0" smtClean="0">
                          <a:solidFill>
                            <a:srgbClr val="9B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Κοινή</a:t>
                      </a:r>
                      <a:r>
                        <a:rPr lang="el-GR" sz="2000" b="1" baseline="0" dirty="0" smtClean="0">
                          <a:solidFill>
                            <a:srgbClr val="9B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χρήση</a:t>
                      </a:r>
                      <a:endParaRPr lang="el-GR" sz="20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Gram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Κολπικό,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ΕΝΥ, Ορώδη υγρά κ.α.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Hansel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τα ηωσινόφιλα σε όλα σε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όλα τα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Kleihauer-Betke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τα ερυθρά αιμοσφαίρια στο αμνιακό υγρό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Leucoscreen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τα πυοσφαίρια στο σπέρμα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May Grunwald - Giemsa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τα κύτταρα αίματος σε όλα τα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Oil Red O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το  λίπος σε όλα τα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Rous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τα κοκκία αιμοσιδηρίνης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στα ούρα κ.α.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Soudan III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λίπος σε όλα τα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Sternheimer-Malbin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πυοσφαίρια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στα ούρα κ.α.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Χρώσεις στα βιολογικά </a:t>
            </a:r>
            <a:r>
              <a:rPr lang="el-GR" dirty="0" smtClean="0">
                <a:solidFill>
                  <a:srgbClr val="9B0000"/>
                </a:solidFill>
                <a:cs typeface="Arial" pitchFamily="34" charset="0"/>
              </a:rPr>
              <a:t>υγρά</a:t>
            </a:r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 </a:t>
            </a:r>
            <a:r>
              <a:rPr lang="el-GR" sz="3200" b="0" dirty="0" smtClean="0">
                <a:solidFill>
                  <a:srgbClr val="9B0000"/>
                </a:solidFill>
                <a:cs typeface="Arial" pitchFamily="34" charset="0"/>
              </a:rPr>
              <a:t>(1 από 2)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9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094831"/>
              </p:ext>
            </p:extLst>
          </p:nvPr>
        </p:nvGraphicFramePr>
        <p:xfrm>
          <a:off x="503548" y="980728"/>
          <a:ext cx="8136904" cy="5638800"/>
        </p:xfrm>
        <a:graphic>
          <a:graphicData uri="http://schemas.openxmlformats.org/drawingml/2006/table">
            <a:tbl>
              <a:tblPr/>
              <a:tblGrid>
                <a:gridCol w="3072096"/>
                <a:gridCol w="5064808"/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Χρώση</a:t>
                      </a:r>
                      <a:endParaRPr lang="el-GR" sz="20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b="1" dirty="0" smtClean="0">
                          <a:solidFill>
                            <a:srgbClr val="9B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Κοινή</a:t>
                      </a:r>
                      <a:r>
                        <a:rPr lang="el-GR" sz="2000" b="1" baseline="0" dirty="0" smtClean="0">
                          <a:solidFill>
                            <a:srgbClr val="9B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χρήση</a:t>
                      </a:r>
                      <a:endParaRPr lang="el-GR" sz="20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Turk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πυοσφαίρια στα ούρα κ.α.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Wright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Σε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όλα τα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Διαζωαντίδραση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τον προσδιορισμό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σουλφοναμιδών σε διάφορα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Ηωσίνη – κυανό του μεθυλενίου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Κύτταρα στα ούρα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Ηωσίνη-Νιγκροσίνη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την ζωτικότητα των σπερματοζωαρίων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Κυανό της τολουϊδίνης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Κύτταρα στα ούρα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Κυανό του μεθυλενίου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Κύτταρα στα ούρα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Νιτροπρωσσικού κυανιδίου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το προσδιορισμό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της κυστίνης σε διάφορα βιολογικά υγρά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Παπανικολάου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τη μορφολογία των σπερματοζωαρίων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latin typeface="+mn-lt"/>
                          <a:ea typeface="Times New Roman"/>
                          <a:cs typeface="Times New Roman"/>
                        </a:rPr>
                        <a:t>Υπεροξειδάση-ορθοτολουιδίνη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latin typeface="+mn-lt"/>
                          <a:ea typeface="Calibri"/>
                          <a:cs typeface="Times New Roman"/>
                        </a:rPr>
                        <a:t>Για τα</a:t>
                      </a:r>
                      <a:r>
                        <a:rPr lang="el-GR" sz="2000" baseline="0" dirty="0" smtClean="0">
                          <a:latin typeface="+mn-lt"/>
                          <a:ea typeface="Calibri"/>
                          <a:cs typeface="Times New Roman"/>
                        </a:rPr>
                        <a:t> πυοσφαίρια στο σπέρμα</a:t>
                      </a:r>
                      <a:endParaRPr lang="el-GR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Χρώσεις στα βιολογικά </a:t>
            </a:r>
            <a:r>
              <a:rPr lang="el-GR" dirty="0" smtClean="0">
                <a:solidFill>
                  <a:srgbClr val="9B0000"/>
                </a:solidFill>
                <a:cs typeface="Arial" pitchFamily="34" charset="0"/>
              </a:rPr>
              <a:t>υγρά</a:t>
            </a:r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 </a:t>
            </a:r>
            <a:r>
              <a:rPr lang="el-GR" sz="3200" b="0" dirty="0" smtClean="0">
                <a:solidFill>
                  <a:srgbClr val="9B0000"/>
                </a:solidFill>
                <a:cs typeface="Arial" pitchFamily="34" charset="0"/>
              </a:rPr>
              <a:t>(2 </a:t>
            </a:r>
            <a:r>
              <a:rPr lang="el-GR" sz="3200" b="0" dirty="0">
                <a:solidFill>
                  <a:srgbClr val="9B0000"/>
                </a:solidFill>
                <a:cs typeface="Arial" pitchFamily="34" charset="0"/>
              </a:rPr>
              <a:t>από 2)</a:t>
            </a:r>
            <a:endParaRPr lang="el-GR" sz="3200" dirty="0">
              <a:solidFill>
                <a:srgbClr val="9B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11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753297"/>
              </p:ext>
            </p:extLst>
          </p:nvPr>
        </p:nvGraphicFramePr>
        <p:xfrm>
          <a:off x="467544" y="2420888"/>
          <a:ext cx="8064896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1440160"/>
                <a:gridCol w="1440160"/>
                <a:gridCol w="27363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9B0000"/>
                          </a:solidFill>
                        </a:rPr>
                        <a:t>Αντικειμενικός φακός</a:t>
                      </a:r>
                      <a:endParaRPr lang="el-GR" sz="2000" b="1" dirty="0">
                        <a:solidFill>
                          <a:srgbClr val="9B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9B0000"/>
                          </a:solidFill>
                        </a:rPr>
                        <a:t>Μεγέθυνση</a:t>
                      </a:r>
                      <a:endParaRPr lang="el-GR" sz="2000" b="1" dirty="0">
                        <a:solidFill>
                          <a:srgbClr val="9B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9B0000"/>
                          </a:solidFill>
                        </a:rPr>
                        <a:t>Χρήση</a:t>
                      </a:r>
                      <a:endParaRPr lang="el-GR" sz="2000" b="1" dirty="0">
                        <a:solidFill>
                          <a:srgbClr val="9B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rgbClr val="9B0000"/>
                          </a:solidFill>
                        </a:rPr>
                        <a:t>Πως</a:t>
                      </a:r>
                      <a:endParaRPr lang="el-GR" sz="2000" b="1" dirty="0">
                        <a:solidFill>
                          <a:srgbClr val="9B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Χ10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Χ100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Νωπό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Μείωση φωτισμού,</a:t>
                      </a:r>
                      <a:r>
                        <a:rPr lang="el-GR" sz="2000" baseline="0" dirty="0" smtClean="0"/>
                        <a:t> χαμηλός πυκνωτής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Χ40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Χ400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Νωπό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Μείωση φωτισμού,</a:t>
                      </a:r>
                      <a:r>
                        <a:rPr lang="el-GR" sz="2000" baseline="0" dirty="0" smtClean="0"/>
                        <a:t> πιο υψηλά ο πυκνωτής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Χ100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Χ1000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Χρωσμένο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Μείωση φωτισμού,</a:t>
                      </a:r>
                      <a:r>
                        <a:rPr lang="el-GR" sz="2000" baseline="0" dirty="0" smtClean="0"/>
                        <a:t> ο πυκνωτής κάτω ακριβώς από τη τράπεζα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  <a:cs typeface="Arial" pitchFamily="34" charset="0"/>
              </a:rPr>
              <a:t>Φακοί και μεγεθύνσεις για παρατηρήσεις βιολογικών </a:t>
            </a:r>
            <a:r>
              <a:rPr lang="el-GR" dirty="0" smtClean="0">
                <a:solidFill>
                  <a:srgbClr val="9B0000"/>
                </a:solidFill>
                <a:cs typeface="Arial" pitchFamily="34" charset="0"/>
              </a:rPr>
              <a:t>υγρών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20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Τίτλος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908720"/>
          </a:xfrm>
          <a:ln w="38100">
            <a:solidFill>
              <a:srgbClr val="9B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4000" dirty="0" smtClean="0">
                <a:solidFill>
                  <a:srgbClr val="9B0000"/>
                </a:solidFill>
                <a:cs typeface="Arial" pitchFamily="34" charset="0"/>
              </a:rPr>
              <a:t>Η φυγοκέντρηση των ούρων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59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Τίτλος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02432"/>
          </a:xfrm>
          <a:ln w="38100">
            <a:solidFill>
              <a:srgbClr val="9B00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dirty="0" smtClean="0">
                <a:solidFill>
                  <a:srgbClr val="9B0000"/>
                </a:solidFill>
                <a:cs typeface="Arial" pitchFamily="34" charset="0"/>
              </a:rPr>
              <a:t>Εισαγωγή στους μικροσκοπικούς χαρακτήρες των ούρων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37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Ο </a:t>
            </a:r>
            <a:r>
              <a:rPr lang="en-US" dirty="0" smtClean="0">
                <a:solidFill>
                  <a:srgbClr val="9B0000"/>
                </a:solidFill>
              </a:rPr>
              <a:t>Golding Bird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34082" y="1045185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+mn-lt"/>
              </a:rPr>
              <a:t>Η καθιέρωση της μικροσκόπησης των ούρων έγινε τον 19</a:t>
            </a:r>
            <a:r>
              <a:rPr lang="el-GR" sz="2400" baseline="30000" dirty="0" smtClean="0">
                <a:latin typeface="+mn-lt"/>
              </a:rPr>
              <a:t>ο</a:t>
            </a:r>
            <a:r>
              <a:rPr lang="el-GR" sz="2400" dirty="0" smtClean="0">
                <a:latin typeface="+mn-lt"/>
              </a:rPr>
              <a:t> αιώνα (1844) ύστερα από τις σχετικές εργασίες του νεφρολόγου </a:t>
            </a:r>
            <a:r>
              <a:rPr lang="en-US" sz="2400" dirty="0" smtClean="0">
                <a:latin typeface="+mn-lt"/>
              </a:rPr>
              <a:t>Golding Bird</a:t>
            </a:r>
            <a:r>
              <a:rPr lang="el-GR" sz="2400" dirty="0">
                <a:latin typeface="+mn-lt"/>
              </a:rPr>
              <a:t>.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718043" y="6321365"/>
            <a:ext cx="7608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>
                <a:latin typeface="+mn-lt"/>
              </a:rPr>
              <a:t>Ο </a:t>
            </a:r>
            <a:r>
              <a:rPr lang="en-US" sz="2000" dirty="0" smtClean="0">
                <a:latin typeface="+mn-lt"/>
              </a:rPr>
              <a:t>Golding Bird</a:t>
            </a:r>
            <a:r>
              <a:rPr lang="el-GR" sz="2000" dirty="0" smtClean="0">
                <a:latin typeface="+mn-lt"/>
              </a:rPr>
              <a:t> και εικόνες από ιζήματα ούρων που είχε παρασκευάσει.</a:t>
            </a:r>
            <a:r>
              <a:rPr lang="en-US" sz="2000" dirty="0" smtClean="0">
                <a:latin typeface="+mn-lt"/>
              </a:rPr>
              <a:t> </a:t>
            </a:r>
            <a:endParaRPr lang="el-GR" sz="20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93464"/>
            <a:ext cx="2641079" cy="3415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6"/>
          <p:cNvSpPr/>
          <p:nvPr/>
        </p:nvSpPr>
        <p:spPr>
          <a:xfrm>
            <a:off x="2778447" y="5844026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Golding Bird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Lucien leGrey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0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908720"/>
          </a:xfrm>
        </p:spPr>
        <p:txBody>
          <a:bodyPr/>
          <a:lstStyle/>
          <a:p>
            <a:pPr algn="l"/>
            <a:r>
              <a:rPr lang="el-GR" dirty="0" smtClean="0">
                <a:solidFill>
                  <a:srgbClr val="9B0000"/>
                </a:solidFill>
              </a:rPr>
              <a:t>Οι πρώτες συσκευές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50825" y="79777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Οι πρώτες φυγόκεντροι και οι πρώτες παρατηρήσεις της μικροσκόπησης των ούρων</a:t>
            </a:r>
            <a:endParaRPr lang="el-GR" sz="2000" dirty="0">
              <a:latin typeface="+mn-lt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4606925" cy="51450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76672"/>
            <a:ext cx="2351088" cy="2438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199" y="3044017"/>
            <a:ext cx="3438525" cy="33734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45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Ερυθρά </a:t>
            </a:r>
            <a:r>
              <a:rPr lang="el-GR" dirty="0" smtClean="0">
                <a:solidFill>
                  <a:srgbClr val="9B0000"/>
                </a:solidFill>
              </a:rPr>
              <a:t>αιμοσφαίρια</a:t>
            </a:r>
            <a:endParaRPr lang="el-GR" dirty="0">
              <a:solidFill>
                <a:srgbClr val="9B0000"/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6083731" y="972855"/>
            <a:ext cx="2324100" cy="1735281"/>
            <a:chOff x="6083731" y="972855"/>
            <a:chExt cx="2324100" cy="1735281"/>
          </a:xfrm>
        </p:grpSpPr>
        <p:sp>
          <p:nvSpPr>
            <p:cNvPr id="4102" name="20 - TextBox"/>
            <p:cNvSpPr txBox="1">
              <a:spLocks noChangeArrowheads="1"/>
            </p:cNvSpPr>
            <p:nvPr/>
          </p:nvSpPr>
          <p:spPr bwMode="auto">
            <a:xfrm>
              <a:off x="6148966" y="2000250"/>
              <a:ext cx="145385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sz="2000" dirty="0">
                  <a:latin typeface="+mn-lt"/>
                </a:rPr>
                <a:t>Υπότονο περιβάλλον</a:t>
              </a:r>
            </a:p>
          </p:txBody>
        </p:sp>
        <p:pic>
          <p:nvPicPr>
            <p:cNvPr id="4103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3731" y="972855"/>
              <a:ext cx="1162050" cy="103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45781" y="1413822"/>
              <a:ext cx="1162050" cy="103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Ομάδα 5"/>
          <p:cNvGrpSpPr/>
          <p:nvPr/>
        </p:nvGrpSpPr>
        <p:grpSpPr>
          <a:xfrm>
            <a:off x="3511379" y="1113998"/>
            <a:ext cx="1728787" cy="1493698"/>
            <a:chOff x="3511379" y="1113998"/>
            <a:chExt cx="1728787" cy="1493698"/>
          </a:xfrm>
        </p:grpSpPr>
        <p:sp>
          <p:nvSpPr>
            <p:cNvPr id="4101" name="19 - TextBox"/>
            <p:cNvSpPr txBox="1">
              <a:spLocks noChangeArrowheads="1"/>
            </p:cNvSpPr>
            <p:nvPr/>
          </p:nvSpPr>
          <p:spPr bwMode="auto">
            <a:xfrm>
              <a:off x="3675685" y="1899810"/>
              <a:ext cx="147161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sz="2000" dirty="0">
                  <a:latin typeface="+mn-lt"/>
                </a:rPr>
                <a:t>Υπέρτονο περιβάλλον</a:t>
              </a:r>
            </a:p>
          </p:txBody>
        </p:sp>
        <p:pic>
          <p:nvPicPr>
            <p:cNvPr id="4105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1379" y="1328310"/>
              <a:ext cx="5143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54316" y="1113998"/>
              <a:ext cx="5143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5816" y="1399748"/>
              <a:ext cx="5143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Ομάδα 4"/>
          <p:cNvGrpSpPr/>
          <p:nvPr/>
        </p:nvGrpSpPr>
        <p:grpSpPr>
          <a:xfrm>
            <a:off x="495300" y="1042561"/>
            <a:ext cx="2071688" cy="1438275"/>
            <a:chOff x="495300" y="1042561"/>
            <a:chExt cx="2071688" cy="1438275"/>
          </a:xfrm>
        </p:grpSpPr>
        <p:sp>
          <p:nvSpPr>
            <p:cNvPr id="4100" name="17 - TextBox"/>
            <p:cNvSpPr txBox="1">
              <a:spLocks noChangeArrowheads="1"/>
            </p:cNvSpPr>
            <p:nvPr/>
          </p:nvSpPr>
          <p:spPr bwMode="auto">
            <a:xfrm>
              <a:off x="495300" y="1772950"/>
              <a:ext cx="14287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I</a:t>
              </a:r>
              <a:r>
                <a:rPr lang="el-GR" sz="2000" dirty="0" smtClean="0">
                  <a:latin typeface="+mn-lt"/>
                </a:rPr>
                <a:t>σότονο</a:t>
              </a:r>
            </a:p>
            <a:p>
              <a:r>
                <a:rPr lang="el-GR" sz="2000" dirty="0" smtClean="0">
                  <a:latin typeface="+mn-lt"/>
                </a:rPr>
                <a:t>περιβάλλον</a:t>
              </a:r>
              <a:endParaRPr lang="el-GR" sz="2000" dirty="0">
                <a:latin typeface="+mn-lt"/>
              </a:endParaRPr>
            </a:p>
          </p:txBody>
        </p:sp>
        <p:pic>
          <p:nvPicPr>
            <p:cNvPr id="4108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" y="1042561"/>
              <a:ext cx="638175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750" y="1113998"/>
              <a:ext cx="6381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8813" y="1899811"/>
              <a:ext cx="6381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9" name="Text Box 20"/>
          <p:cNvSpPr txBox="1">
            <a:spLocks noChangeArrowheads="1"/>
          </p:cNvSpPr>
          <p:nvPr/>
        </p:nvSpPr>
        <p:spPr bwMode="auto">
          <a:xfrm>
            <a:off x="251519" y="2824127"/>
            <a:ext cx="8712967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el-GR" sz="2300" dirty="0">
                <a:latin typeface="+mn-lt"/>
              </a:rPr>
              <a:t> Εμφανίζονται στην «αιματουρία</a:t>
            </a:r>
            <a:r>
              <a:rPr lang="el-GR" sz="2300" dirty="0" smtClean="0">
                <a:latin typeface="+mn-lt"/>
              </a:rPr>
              <a:t>»,</a:t>
            </a:r>
            <a:endParaRPr lang="el-GR" sz="2300" dirty="0">
              <a:latin typeface="+mn-lt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l-GR" sz="2300" dirty="0">
                <a:latin typeface="+mn-lt"/>
              </a:rPr>
              <a:t> Είναι μικρά σε μέγεθος (μικρότερα από τα πυοσφαίρια</a:t>
            </a:r>
            <a:r>
              <a:rPr lang="el-GR" sz="2300" dirty="0" smtClean="0">
                <a:latin typeface="+mn-lt"/>
              </a:rPr>
              <a:t>),</a:t>
            </a:r>
            <a:endParaRPr lang="el-GR" sz="2300" dirty="0">
              <a:latin typeface="+mn-lt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l-GR" sz="2300" dirty="0">
                <a:latin typeface="+mn-lt"/>
              </a:rPr>
              <a:t> Είναι συνήθως ολοστρόγγυλα, αλλά και μπορεί να έχουν και διάφορα άλλα σχήματα ανάλογα με το όργανο από το οποίο </a:t>
            </a:r>
            <a:r>
              <a:rPr lang="el-GR" sz="2300" dirty="0" smtClean="0">
                <a:latin typeface="+mn-lt"/>
              </a:rPr>
              <a:t>παράγονται, </a:t>
            </a:r>
            <a:endParaRPr lang="el-GR" sz="2300" dirty="0">
              <a:latin typeface="+mn-lt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l-GR" sz="2300" dirty="0">
                <a:latin typeface="+mn-lt"/>
              </a:rPr>
              <a:t> Καταστρέφονται σε</a:t>
            </a:r>
            <a:r>
              <a:rPr lang="en-US" sz="2300" dirty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300" dirty="0">
                <a:latin typeface="+mn-lt"/>
              </a:rPr>
              <a:t> </a:t>
            </a:r>
            <a:r>
              <a:rPr lang="el-GR" sz="2300" dirty="0">
                <a:latin typeface="+mn-lt"/>
              </a:rPr>
              <a:t> αλκαλικό </a:t>
            </a:r>
            <a:r>
              <a:rPr lang="en-US" sz="2300" dirty="0" smtClean="0">
                <a:latin typeface="+mn-lt"/>
              </a:rPr>
              <a:t>pH</a:t>
            </a:r>
            <a:r>
              <a:rPr lang="el-GR" sz="2300" dirty="0" smtClean="0">
                <a:latin typeface="+mn-lt"/>
              </a:rPr>
              <a:t>,</a:t>
            </a:r>
            <a:endParaRPr lang="en-US" sz="2300" dirty="0">
              <a:latin typeface="+mn-lt"/>
            </a:endParaRP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300" dirty="0">
                <a:latin typeface="+mn-lt"/>
              </a:rPr>
              <a:t> </a:t>
            </a:r>
            <a:r>
              <a:rPr lang="el-GR" sz="2300" dirty="0">
                <a:latin typeface="+mn-lt"/>
              </a:rPr>
              <a:t> πολύ υψηλό ΕΒ (συρρίκνωση της κυτταροπλασματικής μεμβράνης</a:t>
            </a:r>
            <a:r>
              <a:rPr lang="el-GR" sz="2300" dirty="0" smtClean="0">
                <a:latin typeface="+mn-lt"/>
              </a:rPr>
              <a:t>),</a:t>
            </a:r>
            <a:endParaRPr lang="el-GR" sz="2300" dirty="0">
              <a:latin typeface="+mn-lt"/>
            </a:endParaRP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l-GR" sz="2300" dirty="0">
                <a:latin typeface="+mn-lt"/>
              </a:rPr>
              <a:t>  πολύ χαμηλό ΕΒ (τα ερυθρά μεγεθύνονται και </a:t>
            </a:r>
            <a:r>
              <a:rPr lang="el-GR" sz="2300" dirty="0" smtClean="0">
                <a:latin typeface="+mn-lt"/>
              </a:rPr>
              <a:t>διαρρηγνύονται).</a:t>
            </a:r>
            <a:endParaRPr lang="en-US" sz="2300" dirty="0" smtClean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19" name="Ορθογώνιο 18"/>
          <p:cNvSpPr/>
          <p:nvPr/>
        </p:nvSpPr>
        <p:spPr>
          <a:xfrm>
            <a:off x="1928547" y="2646269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4248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9B0000"/>
                </a:solidFill>
              </a:rPr>
              <a:t>Ερυθρά (δύσμορφα και φυσιολογικά)</a:t>
            </a:r>
          </a:p>
        </p:txBody>
      </p:sp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440" y="1008407"/>
            <a:ext cx="7849120" cy="51676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3131840" y="6172339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supernova-sip.blogspot.gr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54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Πυοσφαίρια </a:t>
            </a:r>
            <a:r>
              <a:rPr lang="el-GR" sz="3200" b="0" dirty="0" smtClean="0">
                <a:solidFill>
                  <a:srgbClr val="9B0000"/>
                </a:solidFill>
              </a:rPr>
              <a:t>(1 από 2)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pic>
        <p:nvPicPr>
          <p:cNvPr id="614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600" y="1679287"/>
            <a:ext cx="2066925" cy="1400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455449"/>
            <a:ext cx="1905000" cy="1847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611188" y="3356992"/>
            <a:ext cx="79216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Πρόκειται </a:t>
            </a:r>
            <a:r>
              <a:rPr lang="el-GR" sz="2400" dirty="0">
                <a:latin typeface="+mn-lt"/>
              </a:rPr>
              <a:t>για λευκά αιμοσφαίρια της τάξεως των </a:t>
            </a:r>
            <a:r>
              <a:rPr lang="el-GR" sz="2400" dirty="0" smtClean="0">
                <a:latin typeface="+mn-lt"/>
              </a:rPr>
              <a:t>πολυμορφοπύρηνων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στην «πυουρία» δηλαδή σε </a:t>
            </a:r>
            <a:r>
              <a:rPr lang="el-GR" sz="2400" dirty="0" smtClean="0">
                <a:latin typeface="+mn-lt"/>
              </a:rPr>
              <a:t>λοιμώξεις,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μεγαλύτερα σε μέγεθος από τα </a:t>
            </a:r>
            <a:r>
              <a:rPr lang="el-GR" sz="2400" dirty="0" smtClean="0">
                <a:latin typeface="+mn-lt"/>
              </a:rPr>
              <a:t>ερυθρά,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στρόγγυλα και περιέχουν στο εσωτερικό τους υπολείμματα του πυρήνα </a:t>
            </a:r>
            <a:r>
              <a:rPr lang="el-GR" sz="2400" dirty="0" smtClean="0">
                <a:latin typeface="+mn-lt"/>
              </a:rPr>
              <a:t>τους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Παρατηρούνται </a:t>
            </a:r>
            <a:r>
              <a:rPr lang="el-GR" sz="2400" dirty="0">
                <a:latin typeface="+mn-lt"/>
              </a:rPr>
              <a:t>μόνοι τους ή σε σωρούς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33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l-GR" dirty="0" smtClean="0">
                <a:solidFill>
                  <a:srgbClr val="9B0000"/>
                </a:solidFill>
                <a:cs typeface="Arial" charset="0"/>
              </a:rPr>
              <a:t>Πυοσφαίρια </a:t>
            </a:r>
            <a:r>
              <a:rPr lang="el-GR" sz="3200" b="0" dirty="0" smtClean="0">
                <a:solidFill>
                  <a:srgbClr val="9B0000"/>
                </a:solidFill>
              </a:rPr>
              <a:t>(2 </a:t>
            </a:r>
            <a:r>
              <a:rPr lang="el-GR" sz="3200" b="0" dirty="0">
                <a:solidFill>
                  <a:srgbClr val="9B0000"/>
                </a:solidFill>
              </a:rPr>
              <a:t>από 2)</a:t>
            </a:r>
            <a:endParaRPr lang="el-GR" sz="3200" dirty="0">
              <a:solidFill>
                <a:srgbClr val="9B0000"/>
              </a:solidFill>
              <a:cs typeface="Arial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70" y="1052736"/>
            <a:ext cx="59526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3221" y="5517232"/>
            <a:ext cx="3977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Pyuria2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Bobjgalindo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52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Επιθηλιακά </a:t>
            </a:r>
            <a:r>
              <a:rPr lang="el-GR" dirty="0" smtClean="0">
                <a:solidFill>
                  <a:srgbClr val="9B0000"/>
                </a:solidFill>
              </a:rPr>
              <a:t>κύτταρα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406122" y="929040"/>
            <a:ext cx="8568952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360000">
              <a:spcBef>
                <a:spcPts val="600"/>
              </a:spcBef>
              <a:buFontTx/>
              <a:buChar char="•"/>
            </a:pP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Πρόκειται </a:t>
            </a:r>
            <a:r>
              <a:rPr lang="el-GR" sz="2400" dirty="0">
                <a:latin typeface="+mn-lt"/>
              </a:rPr>
              <a:t>για κύτταρα που καλύπτουν το εσωτερικό διαφόρων τμημάτων του ουροποιητικού (ουροφόρα σωληνάρια, ουροδόχο κύστη κ.α.) 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6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Έχουν </a:t>
            </a:r>
            <a:r>
              <a:rPr lang="el-GR" sz="2400" dirty="0">
                <a:latin typeface="+mn-lt"/>
              </a:rPr>
              <a:t>διαφορετική μορφή ανάλογα με το τμήμα του ουροποιητικού από το οποίο </a:t>
            </a:r>
            <a:r>
              <a:rPr lang="el-GR" sz="2400" dirty="0" smtClean="0">
                <a:latin typeface="+mn-lt"/>
              </a:rPr>
              <a:t>προέρχονται,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6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Φυσιολογικά </a:t>
            </a:r>
            <a:r>
              <a:rPr lang="el-GR" sz="2400" dirty="0">
                <a:latin typeface="+mn-lt"/>
              </a:rPr>
              <a:t>εμφανίζονται λίγα πλακώδη (0 – 2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6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Χαρακτηριστικό </a:t>
            </a:r>
            <a:r>
              <a:rPr lang="el-GR" sz="2400" dirty="0">
                <a:latin typeface="+mn-lt"/>
              </a:rPr>
              <a:t>τους η ύπαρξη μεγάλου πυρήνα μέσα στο </a:t>
            </a:r>
            <a:r>
              <a:rPr lang="el-GR" sz="2400" dirty="0" smtClean="0">
                <a:latin typeface="+mn-lt"/>
              </a:rPr>
              <a:t>πρωτόπλασμά,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6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μεγαλύτερα από τα ερυθρά και τα πλακώδη.</a:t>
            </a: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653136"/>
            <a:ext cx="3638550" cy="2109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80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Κατηγορίες επιθηλιακών κυττάρων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23938"/>
            <a:ext cx="3914775" cy="133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9" name="2 - TextBox"/>
          <p:cNvSpPr txBox="1">
            <a:spLocks noChangeArrowheads="1"/>
          </p:cNvSpPr>
          <p:nvPr/>
        </p:nvSpPr>
        <p:spPr bwMode="auto">
          <a:xfrm>
            <a:off x="764409" y="2454649"/>
            <a:ext cx="378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Πλακώδη επιθηλιακά κύτταρα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060848"/>
            <a:ext cx="2038350" cy="1323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908720"/>
            <a:ext cx="1609725" cy="156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2" name="5 - TextBox"/>
          <p:cNvSpPr txBox="1">
            <a:spLocks noChangeArrowheads="1"/>
          </p:cNvSpPr>
          <p:nvPr/>
        </p:nvSpPr>
        <p:spPr bwMode="auto">
          <a:xfrm>
            <a:off x="5220072" y="3645024"/>
            <a:ext cx="34626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+mn-lt"/>
              </a:rPr>
              <a:t>Νεφρικά επιθηλιακά κύτταρα</a:t>
            </a: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620285"/>
            <a:ext cx="1333500" cy="1152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6160" y="4420262"/>
            <a:ext cx="2600325" cy="1552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5" name="8 - TextBox"/>
          <p:cNvSpPr txBox="1">
            <a:spLocks noChangeArrowheads="1"/>
          </p:cNvSpPr>
          <p:nvPr/>
        </p:nvSpPr>
        <p:spPr bwMode="auto">
          <a:xfrm>
            <a:off x="3161274" y="5989348"/>
            <a:ext cx="378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Μεταβατικά επιθηλιακά κύτταρα</a:t>
            </a:r>
          </a:p>
        </p:txBody>
      </p:sp>
      <p:sp>
        <p:nvSpPr>
          <p:cNvPr id="9226" name="11 - TextBox"/>
          <p:cNvSpPr txBox="1">
            <a:spLocks noChangeArrowheads="1"/>
          </p:cNvSpPr>
          <p:nvPr/>
        </p:nvSpPr>
        <p:spPr bwMode="auto">
          <a:xfrm>
            <a:off x="260639" y="2881975"/>
            <a:ext cx="47937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Είναι μεγάλα με ένα πυρήνα και καλύπτουν την ουρήθρα. Συχνότερα απαντώνται στα ούρα γυναικών λόγω αναμίξεως με τα υγρά του κόλπου.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4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rgbClr val="9B0000"/>
                </a:solidFill>
                <a:cs typeface="Arial" charset="0"/>
              </a:rPr>
              <a:t>Πλακώδη επιθηλιακά κύτταρα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79" y="980728"/>
            <a:ext cx="4109442" cy="49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279" y="5914071"/>
            <a:ext cx="41342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5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9B0000"/>
                </a:solidFill>
                <a:cs typeface="Arial" charset="0"/>
              </a:rPr>
              <a:t>Προδιαγραφές φυγοκέντρησης ούρων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000125" y="1107135"/>
            <a:ext cx="5140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9B0000"/>
                </a:solidFill>
                <a:latin typeface="+mn-lt"/>
                <a:cs typeface="Arial" charset="0"/>
              </a:rPr>
              <a:t>Στόχος φυγοκέντρησης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3075" name="2 - TextBox"/>
          <p:cNvSpPr txBox="1">
            <a:spLocks noChangeArrowheads="1"/>
          </p:cNvSpPr>
          <p:nvPr/>
        </p:nvSpPr>
        <p:spPr bwMode="auto">
          <a:xfrm>
            <a:off x="1000125" y="1837604"/>
            <a:ext cx="7143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>
                <a:latin typeface="+mn-lt"/>
                <a:cs typeface="Arial" charset="0"/>
              </a:rPr>
              <a:t>Η λήψη ιζήματος για να γίνει η μικροσκόπηση</a:t>
            </a:r>
          </a:p>
        </p:txBody>
      </p:sp>
      <p:sp>
        <p:nvSpPr>
          <p:cNvPr id="3076" name="3 - TextBox"/>
          <p:cNvSpPr txBox="1">
            <a:spLocks noChangeArrowheads="1"/>
          </p:cNvSpPr>
          <p:nvPr/>
        </p:nvSpPr>
        <p:spPr bwMode="auto">
          <a:xfrm>
            <a:off x="1000125" y="2643188"/>
            <a:ext cx="703659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900113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  <a:cs typeface="Arial" charset="0"/>
              </a:rPr>
              <a:t>Πρόβλημα φυγοκέντρησης</a:t>
            </a:r>
          </a:p>
        </p:txBody>
      </p:sp>
      <p:sp>
        <p:nvSpPr>
          <p:cNvPr id="3077" name="4 - TextBox"/>
          <p:cNvSpPr txBox="1">
            <a:spLocks noChangeArrowheads="1"/>
          </p:cNvSpPr>
          <p:nvPr/>
        </p:nvSpPr>
        <p:spPr bwMode="auto">
          <a:xfrm>
            <a:off x="1000125" y="3357562"/>
            <a:ext cx="7143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>
                <a:latin typeface="+mn-lt"/>
                <a:cs typeface="Arial" charset="0"/>
              </a:rPr>
              <a:t>Να μην καταστραφούν οι κύλινδροι</a:t>
            </a:r>
          </a:p>
        </p:txBody>
      </p:sp>
      <p:sp>
        <p:nvSpPr>
          <p:cNvPr id="3078" name="5 - TextBox"/>
          <p:cNvSpPr txBox="1">
            <a:spLocks noChangeArrowheads="1"/>
          </p:cNvSpPr>
          <p:nvPr/>
        </p:nvSpPr>
        <p:spPr bwMode="auto">
          <a:xfrm>
            <a:off x="1000125" y="4005064"/>
            <a:ext cx="703659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900113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  <a:cs typeface="Arial" charset="0"/>
              </a:rPr>
              <a:t>Εκτέλεση</a:t>
            </a:r>
          </a:p>
        </p:txBody>
      </p:sp>
      <p:sp>
        <p:nvSpPr>
          <p:cNvPr id="3079" name="6 - TextBox"/>
          <p:cNvSpPr txBox="1">
            <a:spLocks noChangeArrowheads="1"/>
          </p:cNvSpPr>
          <p:nvPr/>
        </p:nvSpPr>
        <p:spPr bwMode="auto">
          <a:xfrm>
            <a:off x="1000125" y="4500528"/>
            <a:ext cx="7036595" cy="114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468000">
              <a:lnSpc>
                <a:spcPct val="150000"/>
              </a:lnSpc>
              <a:buFontTx/>
              <a:buAutoNum type="arabicPeriod"/>
            </a:pPr>
            <a:r>
              <a:rPr lang="el-GR" sz="2400" dirty="0">
                <a:latin typeface="+mn-lt"/>
                <a:cs typeface="Arial" charset="0"/>
              </a:rPr>
              <a:t>Σε κοινή φυγόκεντρο 1500 </a:t>
            </a:r>
            <a:r>
              <a:rPr lang="en-US" sz="2400" dirty="0">
                <a:latin typeface="+mn-lt"/>
                <a:cs typeface="Arial" charset="0"/>
              </a:rPr>
              <a:t>rpm </a:t>
            </a:r>
            <a:r>
              <a:rPr lang="el-GR" sz="2400" dirty="0">
                <a:latin typeface="+mn-lt"/>
                <a:cs typeface="Arial" charset="0"/>
              </a:rPr>
              <a:t>ή 400 </a:t>
            </a:r>
            <a:r>
              <a:rPr lang="en-US" sz="2400" dirty="0">
                <a:latin typeface="+mn-lt"/>
                <a:cs typeface="Arial" charset="0"/>
              </a:rPr>
              <a:t>g </a:t>
            </a:r>
            <a:r>
              <a:rPr lang="el-GR" sz="2400" dirty="0">
                <a:latin typeface="+mn-lt"/>
                <a:cs typeface="Arial" charset="0"/>
              </a:rPr>
              <a:t>για 5 </a:t>
            </a:r>
            <a:r>
              <a:rPr lang="el-GR" sz="2400" dirty="0" smtClean="0">
                <a:latin typeface="+mn-lt"/>
                <a:cs typeface="Arial" charset="0"/>
              </a:rPr>
              <a:t>λεπτά,</a:t>
            </a:r>
            <a:endParaRPr lang="el-GR" sz="2400" dirty="0">
              <a:latin typeface="+mn-lt"/>
              <a:cs typeface="Arial" charset="0"/>
            </a:endParaRPr>
          </a:p>
          <a:p>
            <a:pPr marL="342900" indent="-468000">
              <a:lnSpc>
                <a:spcPct val="150000"/>
              </a:lnSpc>
              <a:buFontTx/>
              <a:buAutoNum type="arabicPeriod"/>
            </a:pPr>
            <a:r>
              <a:rPr lang="el-GR" sz="2400" dirty="0">
                <a:latin typeface="+mn-lt"/>
                <a:cs typeface="Arial" charset="0"/>
              </a:rPr>
              <a:t>Σε ειδική φυγόκεντρο </a:t>
            </a:r>
            <a:r>
              <a:rPr lang="el-GR" sz="2400" dirty="0" smtClean="0">
                <a:latin typeface="+mn-lt"/>
                <a:cs typeface="Arial" charset="0"/>
              </a:rPr>
              <a:t>ούρων.</a:t>
            </a:r>
            <a:endParaRPr lang="el-GR" sz="2400" dirty="0">
              <a:latin typeface="+mn-lt"/>
              <a:cs typeface="Arial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76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rgbClr val="9B0000"/>
                </a:solidFill>
                <a:cs typeface="Arial" charset="0"/>
              </a:rPr>
              <a:t>Μεταβατικά επιθηλιακά κύτταρα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885306" cy="40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75450" y="5452204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780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Η βλέννη </a:t>
            </a:r>
            <a:r>
              <a:rPr lang="el-GR" b="0" dirty="0" smtClean="0">
                <a:solidFill>
                  <a:srgbClr val="9B0000"/>
                </a:solidFill>
              </a:rPr>
              <a:t>(1 από 3)</a:t>
            </a:r>
            <a:endParaRPr lang="el-GR" b="0" dirty="0">
              <a:solidFill>
                <a:srgbClr val="9B0000"/>
              </a:solidFill>
            </a:endParaRPr>
          </a:p>
        </p:txBody>
      </p:sp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755576" y="1127962"/>
            <a:ext cx="115212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Βλέννη</a:t>
            </a:r>
          </a:p>
        </p:txBody>
      </p:sp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107504" y="1772816"/>
            <a:ext cx="6552727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μακριές ίνες ακαθόριστου </a:t>
            </a:r>
            <a:r>
              <a:rPr lang="el-GR" sz="2400" dirty="0" smtClean="0">
                <a:latin typeface="+mn-lt"/>
              </a:rPr>
              <a:t>σχήματος, </a:t>
            </a:r>
            <a:endParaRPr lang="el-GR" sz="2400" dirty="0">
              <a:latin typeface="+mn-lt"/>
            </a:endParaRPr>
          </a:p>
          <a:p>
            <a:pPr lvl="1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Συσχετίζονται </a:t>
            </a:r>
            <a:r>
              <a:rPr lang="el-GR" sz="2400" dirty="0">
                <a:latin typeface="+mn-lt"/>
              </a:rPr>
              <a:t>με λοιμώξεις (κυστίτιδα, ουρηθρίτιδα </a:t>
            </a:r>
            <a:r>
              <a:rPr lang="el-GR" sz="2400" dirty="0" smtClean="0">
                <a:latin typeface="+mn-lt"/>
              </a:rPr>
              <a:t>και προστατίδα),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Φυσιολογικά </a:t>
            </a:r>
            <a:r>
              <a:rPr lang="el-GR" sz="2400" dirty="0">
                <a:latin typeface="+mn-lt"/>
              </a:rPr>
              <a:t>εμφανίζεται λίγη βλέννη ιδιαίτερα στις γυναίκες λόγω αναμίξεως με υγρά του κόλπου.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755575" y="4437112"/>
            <a:ext cx="329639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Κυλινδροειδή βλέννης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187732" y="4906773"/>
            <a:ext cx="84649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360000">
              <a:spcBef>
                <a:spcPts val="6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Πρόκειται </a:t>
            </a:r>
            <a:r>
              <a:rPr lang="el-GR" sz="2400" dirty="0">
                <a:latin typeface="+mn-lt"/>
              </a:rPr>
              <a:t>για συμπλέγματα κυττάρων, βλέννης, μυκητηλίων που μοιάζουν με κρυστάλλους εμφανίζονται στο ίζημα.  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8423" y="1775971"/>
            <a:ext cx="2812643" cy="19728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6376707" y="3771039"/>
            <a:ext cx="248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3306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Η βλέννη </a:t>
            </a:r>
            <a:r>
              <a:rPr lang="el-GR" b="0" dirty="0" smtClean="0">
                <a:solidFill>
                  <a:srgbClr val="9B0000"/>
                </a:solidFill>
              </a:rPr>
              <a:t>(2 από 3)</a:t>
            </a:r>
            <a:endParaRPr lang="el-GR" b="0" dirty="0">
              <a:solidFill>
                <a:srgbClr val="9B0000"/>
              </a:solidFill>
            </a:endParaRPr>
          </a:p>
        </p:txBody>
      </p:sp>
      <p:pic>
        <p:nvPicPr>
          <p:cNvPr id="33794" name="Picture 2" descr="Urine mucous Urinalysis Interpre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23" y="1772816"/>
            <a:ext cx="3974554" cy="275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7844" y="4532166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seemantsinha.blogspot.gr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43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9B0000"/>
                </a:solidFill>
              </a:rPr>
              <a:t>Κυλινδροειδή </a:t>
            </a:r>
            <a:r>
              <a:rPr lang="el-GR" dirty="0" smtClean="0">
                <a:solidFill>
                  <a:srgbClr val="9B0000"/>
                </a:solidFill>
              </a:rPr>
              <a:t>βλέννης </a:t>
            </a:r>
            <a:r>
              <a:rPr lang="el-GR" b="0" dirty="0" smtClean="0">
                <a:solidFill>
                  <a:srgbClr val="9B0000"/>
                </a:solidFill>
              </a:rPr>
              <a:t>(3 από 3)</a:t>
            </a:r>
            <a:endParaRPr lang="el-GR" b="0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pic>
        <p:nvPicPr>
          <p:cNvPr id="32770" name="Picture 2" descr="muc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90" y="1916832"/>
            <a:ext cx="3937620" cy="29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5640" y="4883172"/>
            <a:ext cx="2872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medicallabinfo.blogspot.gr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58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Μύκητες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253999" y="3720742"/>
            <a:ext cx="889000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Δεν </a:t>
            </a:r>
            <a:r>
              <a:rPr lang="el-GR" sz="2400" dirty="0">
                <a:latin typeface="+mn-lt"/>
              </a:rPr>
              <a:t>έχουν μεγάλη διαγνωστική αξία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στα </a:t>
            </a:r>
            <a:r>
              <a:rPr lang="el-GR" sz="2400" dirty="0" smtClean="0">
                <a:latin typeface="+mn-lt"/>
              </a:rPr>
              <a:t>ούρα,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Συνήθως </a:t>
            </a:r>
            <a:r>
              <a:rPr lang="el-GR" sz="2400" dirty="0">
                <a:latin typeface="+mn-lt"/>
              </a:rPr>
              <a:t>είναι βλαστομύκητες μονήρεις ή με εκβλαστήσεις. Σπάνια εμφανίζουν </a:t>
            </a:r>
            <a:r>
              <a:rPr lang="el-GR" sz="2400" dirty="0" smtClean="0">
                <a:latin typeface="+mn-lt"/>
              </a:rPr>
              <a:t>υφές,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Όταν </a:t>
            </a:r>
            <a:r>
              <a:rPr lang="el-GR" sz="2400" dirty="0">
                <a:latin typeface="+mn-lt"/>
              </a:rPr>
              <a:t>είναι μόνοι τους μοιάζουν με τα ερυθρά και πρέπει να διαχωριστούν από </a:t>
            </a:r>
            <a:r>
              <a:rPr lang="el-GR" sz="2400" dirty="0" smtClean="0">
                <a:latin typeface="+mn-lt"/>
              </a:rPr>
              <a:t>αυτά,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συχνότερα στις γυναίκες λόγω ανάμιξης με τα υγρά του κόλπου σε περιπτώσεις κολπίτιδας από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Candida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ablicans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2714625" y="1090178"/>
            <a:ext cx="3857625" cy="2500312"/>
            <a:chOff x="2714625" y="1214438"/>
            <a:chExt cx="3857625" cy="2500312"/>
          </a:xfrm>
        </p:grpSpPr>
        <p:sp>
          <p:nvSpPr>
            <p:cNvPr id="8" name="7 - Έλλειψη"/>
            <p:cNvSpPr/>
            <p:nvPr/>
          </p:nvSpPr>
          <p:spPr>
            <a:xfrm>
              <a:off x="2714625" y="1714500"/>
              <a:ext cx="642938" cy="42862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9" name="8 - Έλλειψη"/>
            <p:cNvSpPr/>
            <p:nvPr/>
          </p:nvSpPr>
          <p:spPr>
            <a:xfrm>
              <a:off x="5572125" y="1285875"/>
              <a:ext cx="642938" cy="42862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0" name="9 - Έλλειψη"/>
            <p:cNvSpPr/>
            <p:nvPr/>
          </p:nvSpPr>
          <p:spPr>
            <a:xfrm>
              <a:off x="6143625" y="1214438"/>
              <a:ext cx="428625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1" name="10 - Έλλειψη"/>
            <p:cNvSpPr/>
            <p:nvPr/>
          </p:nvSpPr>
          <p:spPr>
            <a:xfrm>
              <a:off x="3714750" y="3143250"/>
              <a:ext cx="428625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2" name="11 - Έλλειψη"/>
            <p:cNvSpPr/>
            <p:nvPr/>
          </p:nvSpPr>
          <p:spPr>
            <a:xfrm>
              <a:off x="4000500" y="3000375"/>
              <a:ext cx="428625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3" name="12 - Έλλειψη"/>
            <p:cNvSpPr/>
            <p:nvPr/>
          </p:nvSpPr>
          <p:spPr>
            <a:xfrm>
              <a:off x="4286250" y="2857500"/>
              <a:ext cx="357188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4" name="13 - Έλλειψη"/>
            <p:cNvSpPr/>
            <p:nvPr/>
          </p:nvSpPr>
          <p:spPr>
            <a:xfrm>
              <a:off x="4572000" y="2714625"/>
              <a:ext cx="428625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5" name="14 - Έλλειψη"/>
            <p:cNvSpPr/>
            <p:nvPr/>
          </p:nvSpPr>
          <p:spPr>
            <a:xfrm>
              <a:off x="4429125" y="3143250"/>
              <a:ext cx="357188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6" name="15 - Έλλειψη"/>
            <p:cNvSpPr/>
            <p:nvPr/>
          </p:nvSpPr>
          <p:spPr>
            <a:xfrm>
              <a:off x="4714875" y="3214688"/>
              <a:ext cx="357188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7" name="16 - Έλλειψη"/>
            <p:cNvSpPr/>
            <p:nvPr/>
          </p:nvSpPr>
          <p:spPr>
            <a:xfrm>
              <a:off x="5000625" y="3357563"/>
              <a:ext cx="357188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8" name="17 - Έλλειψη"/>
            <p:cNvSpPr/>
            <p:nvPr/>
          </p:nvSpPr>
          <p:spPr>
            <a:xfrm>
              <a:off x="4929188" y="2571750"/>
              <a:ext cx="357187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19" name="18 - Έλλειψη"/>
            <p:cNvSpPr/>
            <p:nvPr/>
          </p:nvSpPr>
          <p:spPr>
            <a:xfrm>
              <a:off x="5214938" y="2500313"/>
              <a:ext cx="428625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20" name="19 - Έλλειψη"/>
            <p:cNvSpPr/>
            <p:nvPr/>
          </p:nvSpPr>
          <p:spPr>
            <a:xfrm>
              <a:off x="4572000" y="2428875"/>
              <a:ext cx="357188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21" name="20 - Έλλειψη"/>
            <p:cNvSpPr/>
            <p:nvPr/>
          </p:nvSpPr>
          <p:spPr>
            <a:xfrm>
              <a:off x="4572000" y="2071688"/>
              <a:ext cx="357188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22" name="21 - Έλλειψη"/>
            <p:cNvSpPr/>
            <p:nvPr/>
          </p:nvSpPr>
          <p:spPr>
            <a:xfrm>
              <a:off x="4643438" y="1785938"/>
              <a:ext cx="357187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23" name="22 - Έλλειψη"/>
            <p:cNvSpPr/>
            <p:nvPr/>
          </p:nvSpPr>
          <p:spPr>
            <a:xfrm>
              <a:off x="5572125" y="2357438"/>
              <a:ext cx="357188" cy="35718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  <p:sp>
          <p:nvSpPr>
            <p:cNvPr id="24" name="23 - Έλλειψη"/>
            <p:cNvSpPr/>
            <p:nvPr/>
          </p:nvSpPr>
          <p:spPr>
            <a:xfrm>
              <a:off x="5786438" y="2143125"/>
              <a:ext cx="357187" cy="3571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 dirty="0"/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sp>
        <p:nvSpPr>
          <p:cNvPr id="25" name="Ορθογώνιο 24"/>
          <p:cNvSpPr/>
          <p:nvPr/>
        </p:nvSpPr>
        <p:spPr>
          <a:xfrm>
            <a:off x="1034239" y="3124449"/>
            <a:ext cx="248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6805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Μικροοργανισμοί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251520" y="3357563"/>
            <a:ext cx="864095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παρουσία τους είναι </a:t>
            </a:r>
            <a:r>
              <a:rPr lang="el-GR" sz="2400" dirty="0" smtClean="0">
                <a:latin typeface="+mn-lt"/>
              </a:rPr>
              <a:t>παθολογική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Συνοδεύονται </a:t>
            </a:r>
            <a:r>
              <a:rPr lang="el-GR" sz="2400" dirty="0">
                <a:latin typeface="+mn-lt"/>
              </a:rPr>
              <a:t>με την παρουσία πυοσφαιρίων ή ακόμα και πυωδών </a:t>
            </a:r>
            <a:r>
              <a:rPr lang="el-GR" sz="2400" dirty="0" smtClean="0">
                <a:latin typeface="+mn-lt"/>
              </a:rPr>
              <a:t>κυλίνδρων,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Μπορεί </a:t>
            </a:r>
            <a:r>
              <a:rPr lang="el-GR" sz="2400" dirty="0">
                <a:latin typeface="+mn-lt"/>
              </a:rPr>
              <a:t>να είναι</a:t>
            </a:r>
            <a:r>
              <a:rPr lang="el-GR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κόκκοι</a:t>
            </a:r>
            <a:r>
              <a:rPr lang="el-GR" sz="2400" dirty="0">
                <a:latin typeface="+mn-lt"/>
              </a:rPr>
              <a:t> ή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βάκιλλοι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απουσία μικροβίων στη μικροσκόπηση δεν σημαίνει ότι δεν υπάρχει </a:t>
            </a:r>
            <a:r>
              <a:rPr lang="el-GR" sz="2400" dirty="0" smtClean="0">
                <a:latin typeface="+mn-lt"/>
              </a:rPr>
              <a:t>λοίμωξη,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τελική επιβεβαίωση γίνεται με την καλλιέργεια των ούρων.   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357312"/>
            <a:ext cx="2103116" cy="17836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941" y="1525621"/>
            <a:ext cx="2232248" cy="14470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475656" y="3148360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2686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87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</a:t>
            </a:r>
            <a:r>
              <a:rPr lang="el-GR" dirty="0" smtClean="0">
                <a:solidFill>
                  <a:srgbClr val="C00000"/>
                </a:solidFill>
              </a:rPr>
              <a:t>ι μικροοργανισμοί μόλις που διακρίνονται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pic>
        <p:nvPicPr>
          <p:cNvPr id="5" name="Μικροοργανισμοί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59831" y="1772816"/>
            <a:ext cx="3528053" cy="2646040"/>
          </a:xfrm>
          <a:prstGeom prst="rect">
            <a:avLst/>
          </a:prstGeom>
        </p:spPr>
      </p:pic>
      <p:sp>
        <p:nvSpPr>
          <p:cNvPr id="6" name="Ορθογώνιο 24"/>
          <p:cNvSpPr/>
          <p:nvPr/>
        </p:nvSpPr>
        <p:spPr>
          <a:xfrm>
            <a:off x="467544" y="3717032"/>
            <a:ext cx="248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3999" y="4653136"/>
            <a:ext cx="8890001" cy="169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12700">
              <a:lnSpc>
                <a:spcPct val="150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Ξεχωρίζουν ύστερα από προσεκτική παρατήρηση (προτιμότερο είναι το μικροσκόπιο αντιθέτου φάσεως) με το οποίο ξεχωρίζει η ανάδευση του νερού από την κίνηση </a:t>
            </a:r>
            <a:r>
              <a:rPr lang="en-US" sz="2400" dirty="0" smtClean="0">
                <a:latin typeface="+mn-lt"/>
              </a:rPr>
              <a:t>Brown</a:t>
            </a:r>
            <a:endParaRPr lang="el-G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Μύκητες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340768"/>
            <a:ext cx="655272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Ορθογώνιο 24"/>
          <p:cNvSpPr/>
          <p:nvPr/>
        </p:nvSpPr>
        <p:spPr>
          <a:xfrm>
            <a:off x="1331640" y="5661248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3484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rgbClr val="9B0000"/>
                </a:solidFill>
              </a:rPr>
              <a:t>Τριχομονάδες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16" y="1556792"/>
            <a:ext cx="5322168" cy="35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73162" y="5082730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34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Άλατα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19459" name="Text Box 10"/>
          <p:cNvSpPr txBox="1">
            <a:spLocks noChangeArrowheads="1"/>
          </p:cNvSpPr>
          <p:nvPr/>
        </p:nvSpPr>
        <p:spPr bwMode="auto">
          <a:xfrm>
            <a:off x="395536" y="2470664"/>
            <a:ext cx="84570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Πέφτουν </a:t>
            </a:r>
            <a:r>
              <a:rPr lang="el-GR" sz="2400" dirty="0">
                <a:latin typeface="+mn-lt"/>
              </a:rPr>
              <a:t>στον πυθμένα του δοχείου και σχηματίζουν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θολερότητα και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ίζημα,</a:t>
            </a:r>
            <a:endParaRPr lang="en-US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Στο </a:t>
            </a:r>
            <a:r>
              <a:rPr lang="el-GR" sz="2400" dirty="0">
                <a:latin typeface="+mn-lt"/>
              </a:rPr>
              <a:t>μικροσκόπιο φαίνονται ως διάσπαρτα κοκκία άχρωμα ή </a:t>
            </a:r>
            <a:r>
              <a:rPr lang="el-GR" sz="2400" dirty="0" smtClean="0">
                <a:latin typeface="+mn-lt"/>
              </a:rPr>
              <a:t>κιτρινωπά,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Ανάλογα </a:t>
            </a:r>
            <a:r>
              <a:rPr lang="el-GR" sz="2400" dirty="0">
                <a:latin typeface="+mn-lt"/>
              </a:rPr>
              <a:t>με το </a:t>
            </a:r>
            <a:r>
              <a:rPr lang="en-US" sz="2400" dirty="0">
                <a:latin typeface="+mn-lt"/>
              </a:rPr>
              <a:t>pH </a:t>
            </a:r>
            <a:r>
              <a:rPr lang="el-GR" sz="2400" dirty="0">
                <a:latin typeface="+mn-lt"/>
              </a:rPr>
              <a:t>των ούρων διακρίνονται σε</a:t>
            </a:r>
            <a:r>
              <a:rPr lang="en-US" sz="2400" dirty="0">
                <a:latin typeface="+mn-lt"/>
              </a:rPr>
              <a:t>:</a:t>
            </a:r>
          </a:p>
          <a:p>
            <a:pPr marL="914400" lvl="4" indent="-457200">
              <a:spcBef>
                <a:spcPts val="1200"/>
              </a:spcBef>
              <a:buFont typeface="Calibri" pitchFamily="34" charset="0"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Άμορφα ουρικά άλατα </a:t>
            </a:r>
            <a:r>
              <a:rPr lang="el-GR" sz="2400" dirty="0">
                <a:latin typeface="+mn-lt"/>
              </a:rPr>
              <a:t>(</a:t>
            </a:r>
            <a:r>
              <a:rPr lang="en-US" sz="2400" dirty="0">
                <a:latin typeface="+mn-lt"/>
              </a:rPr>
              <a:t>pH &lt; 7). </a:t>
            </a:r>
            <a:r>
              <a:rPr lang="el-GR" sz="2400" dirty="0">
                <a:latin typeface="+mn-lt"/>
              </a:rPr>
              <a:t>Όταν τα ούρα κρυώσουν πέφτουν στο πυθμένα ως ίζημα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ανοικτού ροζ χρώματος</a:t>
            </a:r>
            <a:r>
              <a:rPr lang="el-GR" sz="2400" dirty="0">
                <a:solidFill>
                  <a:srgbClr val="632523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ή </a:t>
            </a:r>
            <a:r>
              <a:rPr lang="el-GR" sz="2400" dirty="0" smtClean="0">
                <a:latin typeface="+mn-lt"/>
              </a:rPr>
              <a:t>κιτρινωπού,</a:t>
            </a:r>
            <a:endParaRPr lang="el-GR" sz="2400" dirty="0">
              <a:latin typeface="+mn-lt"/>
            </a:endParaRPr>
          </a:p>
          <a:p>
            <a:pPr marL="914400" lvl="4" indent="-457200">
              <a:spcBef>
                <a:spcPts val="1200"/>
              </a:spcBef>
              <a:buFont typeface="Calibri" pitchFamily="34" charset="0"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Άμορφα φωσφορικά άλατα </a:t>
            </a:r>
            <a:r>
              <a:rPr lang="el-GR" sz="2400" dirty="0">
                <a:latin typeface="+mn-lt"/>
              </a:rPr>
              <a:t>(</a:t>
            </a:r>
            <a:r>
              <a:rPr lang="en-US" sz="2400" dirty="0">
                <a:latin typeface="+mn-lt"/>
              </a:rPr>
              <a:t>pH = 7 </a:t>
            </a:r>
            <a:r>
              <a:rPr lang="el-GR" sz="2400" dirty="0">
                <a:latin typeface="+mn-lt"/>
              </a:rPr>
              <a:t>ή </a:t>
            </a:r>
            <a:r>
              <a:rPr lang="en-US" sz="2400" dirty="0">
                <a:latin typeface="+mn-lt"/>
              </a:rPr>
              <a:t>pH &gt; 7). </a:t>
            </a:r>
            <a:r>
              <a:rPr lang="el-GR" sz="2400" dirty="0">
                <a:latin typeface="+mn-lt"/>
              </a:rPr>
              <a:t>Όταν τα ούρα κρυώσουν πέφτουν στο πυθμένα ως ίζημα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άσπρο</a:t>
            </a:r>
            <a:r>
              <a:rPr lang="el-GR" sz="2400" dirty="0">
                <a:latin typeface="+mn-lt"/>
              </a:rPr>
              <a:t>.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6055" y="847399"/>
            <a:ext cx="2692061" cy="16306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5888116" y="1906884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5223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rgbClr val="9B0000"/>
                </a:solidFill>
              </a:rPr>
              <a:t>Φυγοκέντρηση με κοινή φυγόκεντρο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01" y="1026068"/>
            <a:ext cx="3795886" cy="5061181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2980420" y="6125517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Thermo centrifuge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Rockpocket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Άμορφα ουρικά άλατα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77" y="1844824"/>
            <a:ext cx="4449647" cy="2592288"/>
          </a:xfrm>
          <a:prstGeom prst="rect">
            <a:avLst/>
          </a:prstGeom>
          <a:noFill/>
          <a:ln w="22225" cmpd="sng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4604" y="4486845"/>
            <a:ext cx="2614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uoitclinicalbiochemistry.weebly.com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38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Άμορφα φωσφορικά άλατα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58" y="1628800"/>
            <a:ext cx="4056484" cy="270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64604" y="4348346"/>
            <a:ext cx="2614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uoitclinicalbiochemistry.weebly.com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51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Κρύσταλλοι </a:t>
            </a:r>
            <a:r>
              <a:rPr lang="el-GR" sz="3200" b="0" dirty="0" smtClean="0">
                <a:solidFill>
                  <a:srgbClr val="9B0000"/>
                </a:solidFill>
              </a:rPr>
              <a:t>(1 από 2)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05084" y="1988840"/>
            <a:ext cx="824046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360000">
              <a:spcBef>
                <a:spcPts val="1800"/>
              </a:spcBef>
              <a:buFontTx/>
              <a:buChar char="•"/>
              <a:defRPr/>
            </a:pPr>
            <a:r>
              <a:rPr lang="el-GR" sz="2800" dirty="0" smtClean="0">
                <a:latin typeface="+mn-lt"/>
              </a:rPr>
              <a:t>Πολλοί </a:t>
            </a:r>
            <a:r>
              <a:rPr lang="el-GR" sz="2800" dirty="0">
                <a:latin typeface="+mn-lt"/>
              </a:rPr>
              <a:t>από αυτούς σχηματίζουν </a:t>
            </a:r>
            <a:r>
              <a:rPr lang="el-GR" sz="2800" b="1" dirty="0">
                <a:solidFill>
                  <a:srgbClr val="9B0000"/>
                </a:solidFill>
                <a:latin typeface="+mn-lt"/>
              </a:rPr>
              <a:t>θολερότητα και </a:t>
            </a:r>
            <a:r>
              <a:rPr lang="el-GR" sz="2800" b="1" dirty="0" smtClean="0">
                <a:solidFill>
                  <a:srgbClr val="9B0000"/>
                </a:solidFill>
                <a:latin typeface="+mn-lt"/>
              </a:rPr>
              <a:t>ίζημα,</a:t>
            </a:r>
          </a:p>
          <a:p>
            <a:pPr marL="457200" indent="-360000">
              <a:spcBef>
                <a:spcPts val="1800"/>
              </a:spcBef>
              <a:buFontTx/>
              <a:buChar char="•"/>
              <a:defRPr/>
            </a:pPr>
            <a:r>
              <a:rPr lang="el-GR" sz="2800" dirty="0" smtClean="0">
                <a:latin typeface="+mn-lt"/>
              </a:rPr>
              <a:t>Στο </a:t>
            </a:r>
            <a:r>
              <a:rPr lang="el-GR" sz="2800" dirty="0">
                <a:latin typeface="+mn-lt"/>
              </a:rPr>
              <a:t>μικροσκόπιο  έχουν </a:t>
            </a:r>
            <a:r>
              <a:rPr lang="el-GR" sz="2800" b="1" dirty="0">
                <a:solidFill>
                  <a:srgbClr val="9B0000"/>
                </a:solidFill>
                <a:latin typeface="+mn-lt"/>
              </a:rPr>
              <a:t>χαρακτηριστικά σχήματα </a:t>
            </a:r>
            <a:r>
              <a:rPr lang="el-GR" sz="2800" dirty="0">
                <a:latin typeface="+mn-lt"/>
              </a:rPr>
              <a:t>που βοηθούν στη διάκρισή </a:t>
            </a:r>
            <a:r>
              <a:rPr lang="el-GR" sz="2800" dirty="0" smtClean="0">
                <a:latin typeface="+mn-lt"/>
              </a:rPr>
              <a:t>τους,</a:t>
            </a:r>
          </a:p>
          <a:p>
            <a:pPr marL="457200" indent="-360000">
              <a:spcBef>
                <a:spcPts val="1800"/>
              </a:spcBef>
              <a:buFontTx/>
              <a:buChar char="•"/>
              <a:defRPr/>
            </a:pPr>
            <a:r>
              <a:rPr lang="el-GR" sz="2800" dirty="0" smtClean="0">
                <a:latin typeface="+mn-lt"/>
              </a:rPr>
              <a:t>Στη διάκρισή τους βοηθά το </a:t>
            </a:r>
            <a:r>
              <a:rPr lang="en-US" sz="28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n-US" sz="2800" dirty="0" smtClean="0">
                <a:latin typeface="+mn-lt"/>
              </a:rPr>
              <a:t>. </a:t>
            </a:r>
            <a:r>
              <a:rPr lang="el-GR" sz="2800" dirty="0" smtClean="0">
                <a:latin typeface="+mn-lt"/>
              </a:rPr>
              <a:t>Άλλοι βρίσκονται σε όξινο </a:t>
            </a:r>
            <a:r>
              <a:rPr lang="en-US" sz="2800" dirty="0" smtClean="0">
                <a:latin typeface="+mn-lt"/>
              </a:rPr>
              <a:t>pH </a:t>
            </a:r>
            <a:r>
              <a:rPr lang="el-GR" sz="2800" dirty="0" smtClean="0">
                <a:latin typeface="+mn-lt"/>
              </a:rPr>
              <a:t>και άλλοι σε αλκαλικό.</a:t>
            </a:r>
            <a:endParaRPr lang="el-GR" sz="28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59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Κρύσταλλοι </a:t>
            </a:r>
            <a:r>
              <a:rPr lang="el-GR" sz="3200" b="0" dirty="0" smtClean="0">
                <a:solidFill>
                  <a:srgbClr val="9B0000"/>
                </a:solidFill>
              </a:rPr>
              <a:t>(2 </a:t>
            </a:r>
            <a:r>
              <a:rPr lang="el-GR" sz="3200" b="0" dirty="0">
                <a:solidFill>
                  <a:srgbClr val="9B0000"/>
                </a:solidFill>
              </a:rPr>
              <a:t>από 2)</a:t>
            </a:r>
            <a:endParaRPr lang="el-GR" sz="320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76424" y="1088228"/>
            <a:ext cx="824046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360000">
              <a:spcBef>
                <a:spcPts val="1800"/>
              </a:spcBef>
              <a:buFontTx/>
              <a:buChar char="•"/>
              <a:defRPr/>
            </a:pPr>
            <a:r>
              <a:rPr lang="el-GR" sz="2200" dirty="0">
                <a:latin typeface="+mn-lt"/>
              </a:rPr>
              <a:t>Συνήθως δεν έχουν κλινική σημασία εκτός από τις ακόλουθες περιπτώσεις</a:t>
            </a:r>
            <a:r>
              <a:rPr lang="en-US" sz="2200" dirty="0">
                <a:latin typeface="+mn-lt"/>
              </a:rPr>
              <a:t>:</a:t>
            </a:r>
          </a:p>
          <a:p>
            <a:pPr lvl="1" indent="-360000">
              <a:spcBef>
                <a:spcPts val="1800"/>
              </a:spcBef>
              <a:buFontTx/>
              <a:buChar char="•"/>
              <a:defRPr/>
            </a:pPr>
            <a:r>
              <a:rPr lang="el-GR" sz="2200" dirty="0">
                <a:latin typeface="+mn-lt"/>
              </a:rPr>
              <a:t>Τους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κρυστάλλους αμινοξέων </a:t>
            </a:r>
            <a:r>
              <a:rPr lang="el-GR" sz="2200" dirty="0">
                <a:latin typeface="+mn-lt"/>
              </a:rPr>
              <a:t>(κυστίνης, τυροσίνης και λευκίνης). Αυτοί εμφανίζονται σε μεταβολικές νόσους, σε κληρονομικές αμινοξυουρίες και σε </a:t>
            </a:r>
            <a:r>
              <a:rPr lang="el-GR" sz="2200" dirty="0" smtClean="0">
                <a:latin typeface="+mn-lt"/>
              </a:rPr>
              <a:t>βαριές </a:t>
            </a:r>
            <a:r>
              <a:rPr lang="el-GR" sz="2200" dirty="0">
                <a:latin typeface="+mn-lt"/>
              </a:rPr>
              <a:t>ηπατικές </a:t>
            </a:r>
            <a:r>
              <a:rPr lang="el-GR" sz="2200" dirty="0" smtClean="0">
                <a:latin typeface="+mn-lt"/>
              </a:rPr>
              <a:t>παθήσεις</a:t>
            </a:r>
            <a:r>
              <a:rPr lang="el-GR" sz="2200" dirty="0">
                <a:latin typeface="+mn-lt"/>
              </a:rPr>
              <a:t>,</a:t>
            </a:r>
            <a:endParaRPr lang="el-GR" sz="2200" dirty="0" smtClean="0">
              <a:latin typeface="+mn-lt"/>
            </a:endParaRPr>
          </a:p>
          <a:p>
            <a:pPr lvl="1" indent="-360000">
              <a:spcBef>
                <a:spcPts val="18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Τους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κρυστάλλους σουλφοναμιδών, αμπικιλλίνης και ραδιοσκιερών ουσιών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l-GR" sz="2200" dirty="0">
                <a:latin typeface="+mn-lt"/>
              </a:rPr>
              <a:t>που μπορεί να προκαλέσουν απόφραξη και σοβαρή βλάβη στους </a:t>
            </a:r>
            <a:r>
              <a:rPr lang="el-GR" sz="2200" dirty="0" smtClean="0">
                <a:latin typeface="+mn-lt"/>
              </a:rPr>
              <a:t>νεφρώνες</a:t>
            </a:r>
            <a:r>
              <a:rPr lang="el-GR" sz="2200" dirty="0">
                <a:latin typeface="+mn-lt"/>
              </a:rPr>
              <a:t>,</a:t>
            </a:r>
          </a:p>
          <a:p>
            <a:pPr lvl="1" indent="-360000">
              <a:spcBef>
                <a:spcPts val="18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Τους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κρυστάλλους των λιθιάσεων</a:t>
            </a:r>
            <a:r>
              <a:rPr lang="el-GR" sz="2200" dirty="0">
                <a:latin typeface="+mn-lt"/>
              </a:rPr>
              <a:t>. Η αναγνώρισή τους στα ούρα βοηθά να ξέρουμε ποια είναι η σύσταση του λίθου (εφ’ όσον δεν έχουμε τον ίδιο το λίθο) για να ρυθμιστεί η διατροφική και φαρμακευτική </a:t>
            </a:r>
            <a:r>
              <a:rPr lang="el-GR" sz="2200" dirty="0" smtClean="0">
                <a:latin typeface="+mn-lt"/>
              </a:rPr>
              <a:t>αγωγή,</a:t>
            </a:r>
            <a:endParaRPr lang="el-GR" sz="2200" dirty="0">
              <a:latin typeface="+mn-lt"/>
            </a:endParaRPr>
          </a:p>
          <a:p>
            <a:pPr marL="457200" indent="-360000">
              <a:spcBef>
                <a:spcPts val="18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Διακρίνονται </a:t>
            </a:r>
            <a:r>
              <a:rPr lang="el-GR" sz="2200" dirty="0">
                <a:latin typeface="+mn-lt"/>
              </a:rPr>
              <a:t>σε δύο κατηγορίες ανάλογα με το αν εμφανίζονται σε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όξινο ή αλκαλικό </a:t>
            </a:r>
            <a:r>
              <a:rPr lang="en-US" sz="2200" b="1" dirty="0">
                <a:solidFill>
                  <a:srgbClr val="9B0000"/>
                </a:solidFill>
                <a:latin typeface="+mn-lt"/>
              </a:rPr>
              <a:t>pH.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38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9B0000"/>
                </a:solidFill>
              </a:rPr>
              <a:t>Κρύσταλλοι οξαλικού </a:t>
            </a:r>
            <a:r>
              <a:rPr lang="el-GR" sz="4400" dirty="0" smtClean="0">
                <a:solidFill>
                  <a:srgbClr val="9B0000"/>
                </a:solidFill>
              </a:rPr>
              <a:t>ασβεστίου </a:t>
            </a:r>
            <a:r>
              <a:rPr lang="el-GR" sz="3600" b="0" dirty="0" smtClean="0">
                <a:solidFill>
                  <a:srgbClr val="9B0000"/>
                </a:solidFill>
              </a:rPr>
              <a:t>(1 από 2)</a:t>
            </a:r>
            <a:endParaRPr lang="el-GR" sz="3600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91510" y="2843905"/>
            <a:ext cx="79216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όξινο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Βρίσκονται </a:t>
            </a:r>
            <a:r>
              <a:rPr lang="el-GR" sz="2400" dirty="0">
                <a:latin typeface="+mn-lt"/>
              </a:rPr>
              <a:t>στα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ούρα σχεδόν όλων των ανθρώπων </a:t>
            </a:r>
            <a:r>
              <a:rPr lang="el-GR" sz="2400" dirty="0">
                <a:latin typeface="+mn-lt"/>
              </a:rPr>
              <a:t>ανάλογα με το είδος της </a:t>
            </a:r>
            <a:r>
              <a:rPr lang="el-GR" sz="2400" dirty="0" smtClean="0">
                <a:latin typeface="+mn-lt"/>
              </a:rPr>
              <a:t>διατροφής,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Αν </a:t>
            </a:r>
            <a:r>
              <a:rPr lang="el-GR" sz="2400" dirty="0">
                <a:latin typeface="+mn-lt"/>
              </a:rPr>
              <a:t>είναι πολλοί σχηματίζουν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γκριζωπό ίζημα </a:t>
            </a:r>
            <a:r>
              <a:rPr lang="el-GR" sz="2400" dirty="0">
                <a:latin typeface="+mn-lt"/>
              </a:rPr>
              <a:t>στο πυθμένα του δοχείου χωρίς </a:t>
            </a:r>
            <a:r>
              <a:rPr lang="el-GR" sz="2400" dirty="0" smtClean="0">
                <a:latin typeface="+mn-lt"/>
              </a:rPr>
              <a:t>θόλωση</a:t>
            </a:r>
            <a:r>
              <a:rPr lang="el-GR" sz="2400" dirty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Παθολογικά </a:t>
            </a:r>
            <a:r>
              <a:rPr lang="el-GR" sz="2400" dirty="0">
                <a:latin typeface="+mn-lt"/>
              </a:rPr>
              <a:t>εμφανίζονται 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λιθιάσεις</a:t>
            </a:r>
            <a:r>
              <a:rPr lang="el-GR" sz="2400" dirty="0">
                <a:latin typeface="+mn-lt"/>
              </a:rPr>
              <a:t> αλλά και σε αιματουρίες λόγω των τραυματισμών που </a:t>
            </a:r>
            <a:r>
              <a:rPr lang="el-GR" sz="2400" dirty="0" smtClean="0">
                <a:latin typeface="+mn-lt"/>
              </a:rPr>
              <a:t>προκαλούν,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Παίρνουν </a:t>
            </a:r>
            <a:r>
              <a:rPr lang="el-GR" sz="2400" dirty="0">
                <a:latin typeface="+mn-lt"/>
              </a:rPr>
              <a:t>διάφορα σχήματα αλλά το πιο συνηθισμένο είναι το σχήμα του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φακέλου</a:t>
            </a:r>
            <a:r>
              <a:rPr lang="el-GR" sz="2400" dirty="0">
                <a:latin typeface="+mn-lt"/>
              </a:rPr>
              <a:t>.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5106"/>
            <a:ext cx="866775" cy="117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00125"/>
            <a:ext cx="2928938" cy="21415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7504" y="2100559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2638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9B0000"/>
                </a:solidFill>
              </a:rPr>
              <a:t>Κρύσταλλοι οξαλικού </a:t>
            </a:r>
            <a:r>
              <a:rPr lang="el-GR" sz="4400" dirty="0" smtClean="0">
                <a:solidFill>
                  <a:srgbClr val="9B0000"/>
                </a:solidFill>
              </a:rPr>
              <a:t>ασβεστίου </a:t>
            </a:r>
            <a:r>
              <a:rPr lang="el-GR" sz="3600" b="0" dirty="0" smtClean="0">
                <a:solidFill>
                  <a:srgbClr val="9B0000"/>
                </a:solidFill>
              </a:rPr>
              <a:t>(2 από 2)</a:t>
            </a:r>
            <a:endParaRPr lang="el-GR" sz="3600" b="0" dirty="0">
              <a:solidFill>
                <a:srgbClr val="9B000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83" y="1916832"/>
            <a:ext cx="4032448" cy="302433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187624" y="5229200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8816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Κρύσταλλοι ουρικού </a:t>
            </a:r>
            <a:r>
              <a:rPr lang="el-GR" dirty="0" smtClean="0">
                <a:solidFill>
                  <a:srgbClr val="9B0000"/>
                </a:solidFill>
              </a:rPr>
              <a:t>οξέος </a:t>
            </a:r>
            <a:r>
              <a:rPr lang="el-GR" sz="3200" b="0" dirty="0" smtClean="0">
                <a:solidFill>
                  <a:srgbClr val="9B0000"/>
                </a:solidFill>
              </a:rPr>
              <a:t>(1 από 2)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500" y="3199479"/>
            <a:ext cx="7921625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όξινο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Αν </a:t>
            </a:r>
            <a:r>
              <a:rPr lang="el-GR" sz="2400" dirty="0">
                <a:latin typeface="+mn-lt"/>
              </a:rPr>
              <a:t>είναι πολλοί σχηματίζουν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κόκκινο ίζημα </a:t>
            </a:r>
            <a:r>
              <a:rPr lang="el-GR" sz="2400" dirty="0">
                <a:latin typeface="+mn-lt"/>
              </a:rPr>
              <a:t>στο πυθμένα του δοχείου χωρίς </a:t>
            </a:r>
            <a:r>
              <a:rPr lang="el-GR" sz="2400" dirty="0" smtClean="0">
                <a:latin typeface="+mn-lt"/>
              </a:rPr>
              <a:t>θόλωση</a:t>
            </a:r>
            <a:r>
              <a:rPr lang="el-GR" sz="2400" dirty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Παθολογικά </a:t>
            </a:r>
            <a:r>
              <a:rPr lang="el-GR" sz="2400" dirty="0">
                <a:latin typeface="+mn-lt"/>
              </a:rPr>
              <a:t>εμφανίζονται σε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λιθιάσεις </a:t>
            </a:r>
            <a:r>
              <a:rPr lang="el-GR" sz="2400" dirty="0">
                <a:latin typeface="+mn-lt"/>
              </a:rPr>
              <a:t>αλλά και σε αιματουρίες λόγω των τραυματισμών που </a:t>
            </a:r>
            <a:r>
              <a:rPr lang="el-GR" sz="2400" dirty="0" smtClean="0">
                <a:latin typeface="+mn-lt"/>
              </a:rPr>
              <a:t>προκαλούν,</a:t>
            </a:r>
            <a:endParaRPr lang="el-GR" sz="2400" dirty="0">
              <a:latin typeface="+mn-lt"/>
            </a:endParaRPr>
          </a:p>
          <a:p>
            <a:pPr marL="457200" indent="-3600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Παίρνουν </a:t>
            </a:r>
            <a:r>
              <a:rPr lang="el-GR" sz="2400" dirty="0">
                <a:latin typeface="+mn-lt"/>
              </a:rPr>
              <a:t>διάφορα σχήματα αλλά το πιο συνηθισμένο είναι το σχήμα του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ρόμβου ή πολυγώνου. </a:t>
            </a:r>
            <a:r>
              <a:rPr lang="el-GR" sz="2400" dirty="0">
                <a:latin typeface="+mn-lt"/>
              </a:rPr>
              <a:t>Ενώνονται και σχηματίζουν ροζέτες.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2" y="1860402"/>
            <a:ext cx="1289159" cy="70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312" y="1428750"/>
            <a:ext cx="2372841" cy="15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403648" y="2968646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9881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Κρύσταλλοι ουρικού </a:t>
            </a:r>
            <a:r>
              <a:rPr lang="el-GR" dirty="0" smtClean="0">
                <a:solidFill>
                  <a:srgbClr val="9B0000"/>
                </a:solidFill>
              </a:rPr>
              <a:t>οξέος </a:t>
            </a:r>
            <a:r>
              <a:rPr lang="el-GR" sz="3200" b="0" dirty="0" smtClean="0">
                <a:solidFill>
                  <a:srgbClr val="9B0000"/>
                </a:solidFill>
              </a:rPr>
              <a:t>(2 από 2)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7" y="1484784"/>
            <a:ext cx="5376597" cy="40324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7" name="Ορθογώνιο 6"/>
          <p:cNvSpPr/>
          <p:nvPr/>
        </p:nvSpPr>
        <p:spPr>
          <a:xfrm>
            <a:off x="1331640" y="5589240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8796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Κρύσταλλοι </a:t>
            </a:r>
            <a:r>
              <a:rPr lang="el-GR" dirty="0" smtClean="0">
                <a:solidFill>
                  <a:srgbClr val="9B0000"/>
                </a:solidFill>
              </a:rPr>
              <a:t>κυστίνης </a:t>
            </a:r>
            <a:r>
              <a:rPr lang="el-GR" sz="3200" b="0" dirty="0" smtClean="0">
                <a:solidFill>
                  <a:srgbClr val="9B0000"/>
                </a:solidFill>
              </a:rPr>
              <a:t>(1 από 2)</a:t>
            </a:r>
            <a:endParaRPr lang="el-GR" sz="3200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500" y="4071938"/>
            <a:ext cx="79216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όξινο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, 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ασθενείς που πάσχουν από την μεταβολική νόσο της «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κυστινουρίας</a:t>
            </a:r>
            <a:r>
              <a:rPr lang="el-GR" sz="2400" dirty="0" smtClean="0">
                <a:latin typeface="+mn-lt"/>
              </a:rPr>
              <a:t>»,</a:t>
            </a:r>
            <a:endParaRPr lang="en-US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Είναι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εξαγωγικοί, άχρωμοι</a:t>
            </a:r>
            <a:r>
              <a:rPr lang="el-GR" sz="2400" dirty="0">
                <a:latin typeface="+mn-lt"/>
              </a:rPr>
              <a:t>, διαθλαστικοί και μοιάζουν σαν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φύλλα </a:t>
            </a:r>
            <a:r>
              <a:rPr lang="el-GR" sz="2400" dirty="0">
                <a:latin typeface="+mn-lt"/>
              </a:rPr>
              <a:t>το ένα πάνω στο άλλο. 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5875" y="1542256"/>
            <a:ext cx="2428875" cy="19446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9125" y="1714500"/>
            <a:ext cx="301466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127227" y="3552351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4225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Κρύσταλλοι κυστίνης </a:t>
            </a:r>
            <a:r>
              <a:rPr lang="el-GR" sz="3200" b="0" dirty="0" smtClean="0">
                <a:solidFill>
                  <a:srgbClr val="9B0000"/>
                </a:solidFill>
              </a:rPr>
              <a:t>(2 </a:t>
            </a:r>
            <a:r>
              <a:rPr lang="el-GR" sz="3200" b="0" dirty="0">
                <a:solidFill>
                  <a:srgbClr val="9B0000"/>
                </a:solidFill>
              </a:rPr>
              <a:t>από 2)</a:t>
            </a:r>
            <a:endParaRPr lang="el-GR" dirty="0" smtClean="0">
              <a:solidFill>
                <a:srgbClr val="9B0000"/>
              </a:solidFill>
              <a:cs typeface="Arial" charset="0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75" y="1772816"/>
            <a:ext cx="3251051" cy="278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6298" y="4559431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04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latin typeface="+mn-lt"/>
                <a:cs typeface="Arial" charset="0"/>
              </a:rPr>
              <a:t>Κωνικά σωληνάρια </a:t>
            </a:r>
          </a:p>
        </p:txBody>
      </p:sp>
      <p:sp>
        <p:nvSpPr>
          <p:cNvPr id="6147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40560"/>
          </a:xfrm>
        </p:spPr>
        <p:txBody>
          <a:bodyPr>
            <a:normAutofit/>
          </a:bodyPr>
          <a:lstStyle/>
          <a:p>
            <a:pPr marL="457200" indent="-468000" eaLnBrk="1" hangingPunct="1">
              <a:spcBef>
                <a:spcPts val="1800"/>
              </a:spcBef>
            </a:pPr>
            <a:r>
              <a:rPr lang="el-GR" sz="2400" dirty="0" smtClean="0">
                <a:cs typeface="Arial" charset="0"/>
              </a:rPr>
              <a:t>Χρησιμοποιούνται ειδικά κωνικά σωληνάρια,</a:t>
            </a:r>
          </a:p>
          <a:p>
            <a:pPr marL="457200" indent="-468000" eaLnBrk="1" hangingPunct="1">
              <a:spcBef>
                <a:spcPts val="1800"/>
              </a:spcBef>
            </a:pPr>
            <a:r>
              <a:rPr lang="el-GR" sz="2400" dirty="0" smtClean="0">
                <a:cs typeface="Arial" charset="0"/>
              </a:rPr>
              <a:t>Γεμίζουμε </a:t>
            </a:r>
            <a:r>
              <a:rPr lang="el-GR" sz="2400" b="1" dirty="0" smtClean="0">
                <a:solidFill>
                  <a:srgbClr val="9B0000"/>
                </a:solidFill>
                <a:cs typeface="Arial" charset="0"/>
              </a:rPr>
              <a:t>10 ή 12 </a:t>
            </a:r>
            <a:r>
              <a:rPr lang="en-US" sz="2400" b="1" dirty="0" smtClean="0">
                <a:solidFill>
                  <a:srgbClr val="9B0000"/>
                </a:solidFill>
                <a:cs typeface="Arial" charset="0"/>
              </a:rPr>
              <a:t>ml </a:t>
            </a:r>
            <a:r>
              <a:rPr lang="el-GR" sz="2400" dirty="0" smtClean="0">
                <a:cs typeface="Arial" charset="0"/>
              </a:rPr>
              <a:t>ούρων,</a:t>
            </a:r>
          </a:p>
          <a:p>
            <a:pPr marL="457200" indent="-468000" eaLnBrk="1" hangingPunct="1">
              <a:spcBef>
                <a:spcPts val="1800"/>
              </a:spcBef>
            </a:pPr>
            <a:r>
              <a:rPr lang="el-GR" sz="2400" dirty="0" smtClean="0">
                <a:cs typeface="Arial" charset="0"/>
              </a:rPr>
              <a:t>Φορτώνουμε την φυγόκεντρο τοποθετώντας τα σωληνάρια σε </a:t>
            </a:r>
            <a:r>
              <a:rPr lang="el-GR" sz="2400" b="1" dirty="0" smtClean="0">
                <a:solidFill>
                  <a:srgbClr val="9B0000"/>
                </a:solidFill>
                <a:cs typeface="Arial" charset="0"/>
              </a:rPr>
              <a:t>αντιδιαμετρική θέση,</a:t>
            </a:r>
          </a:p>
          <a:p>
            <a:pPr marL="457200" indent="-468000" eaLnBrk="1" hangingPunct="1">
              <a:spcBef>
                <a:spcPts val="1800"/>
              </a:spcBef>
            </a:pPr>
            <a:r>
              <a:rPr lang="el-GR" sz="2400" dirty="0" smtClean="0">
                <a:cs typeface="Arial" charset="0"/>
              </a:rPr>
              <a:t>Φυγοκεντρούμε στα </a:t>
            </a:r>
            <a:r>
              <a:rPr lang="el-GR" sz="2400" b="1" dirty="0" smtClean="0">
                <a:solidFill>
                  <a:srgbClr val="9B0000"/>
                </a:solidFill>
                <a:cs typeface="Arial" charset="0"/>
              </a:rPr>
              <a:t>400 </a:t>
            </a:r>
            <a:r>
              <a:rPr lang="en-US" sz="2400" b="1" dirty="0" smtClean="0">
                <a:solidFill>
                  <a:srgbClr val="9B0000"/>
                </a:solidFill>
                <a:cs typeface="Arial" charset="0"/>
              </a:rPr>
              <a:t>g </a:t>
            </a:r>
            <a:r>
              <a:rPr lang="en-US" sz="2400" dirty="0" smtClean="0">
                <a:cs typeface="Arial" charset="0"/>
              </a:rPr>
              <a:t>(</a:t>
            </a:r>
            <a:r>
              <a:rPr lang="el-GR" sz="2400" dirty="0" smtClean="0">
                <a:cs typeface="Arial" charset="0"/>
              </a:rPr>
              <a:t>παλαιότερα 1500 </a:t>
            </a:r>
            <a:r>
              <a:rPr lang="en-US" sz="2400" dirty="0" smtClean="0">
                <a:cs typeface="Arial" charset="0"/>
              </a:rPr>
              <a:t>rpm)</a:t>
            </a:r>
            <a:r>
              <a:rPr lang="el-GR" sz="2400" dirty="0" smtClean="0">
                <a:cs typeface="Arial" charset="0"/>
              </a:rPr>
              <a:t>,</a:t>
            </a:r>
            <a:endParaRPr lang="en-US" sz="2400" dirty="0" smtClean="0">
              <a:cs typeface="Arial" charset="0"/>
            </a:endParaRPr>
          </a:p>
          <a:p>
            <a:pPr marL="457200" indent="-468000" eaLnBrk="1" hangingPunct="1">
              <a:spcBef>
                <a:spcPts val="1800"/>
              </a:spcBef>
            </a:pPr>
            <a:r>
              <a:rPr lang="en-US" sz="2400" dirty="0" smtClean="0">
                <a:cs typeface="Arial" charset="0"/>
              </a:rPr>
              <a:t>X</a:t>
            </a:r>
            <a:r>
              <a:rPr lang="el-GR" sz="2400" dirty="0" smtClean="0">
                <a:cs typeface="Arial" charset="0"/>
              </a:rPr>
              <a:t>ρόνος</a:t>
            </a:r>
            <a:r>
              <a:rPr lang="el-GR" sz="2400" dirty="0" smtClean="0">
                <a:cs typeface="Arial" charset="0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cs typeface="Arial" charset="0"/>
              </a:rPr>
              <a:t>5 </a:t>
            </a:r>
            <a:r>
              <a:rPr lang="en-US" sz="2400" b="1" dirty="0" smtClean="0">
                <a:solidFill>
                  <a:srgbClr val="9B0000"/>
                </a:solidFill>
                <a:cs typeface="Arial" charset="0"/>
              </a:rPr>
              <a:t>min</a:t>
            </a:r>
            <a:r>
              <a:rPr lang="el-GR" sz="2400" b="1" dirty="0" smtClean="0">
                <a:solidFill>
                  <a:srgbClr val="9B0000"/>
                </a:solidFill>
                <a:cs typeface="Arial" charset="0"/>
              </a:rPr>
              <a:t>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10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Κρύσταλλοι </a:t>
            </a:r>
            <a:r>
              <a:rPr lang="el-GR" dirty="0" smtClean="0">
                <a:solidFill>
                  <a:srgbClr val="9B0000"/>
                </a:solidFill>
              </a:rPr>
              <a:t>τυροσίνης </a:t>
            </a:r>
            <a:r>
              <a:rPr lang="el-GR" sz="3200" b="0" dirty="0" smtClean="0">
                <a:solidFill>
                  <a:srgbClr val="9B0000"/>
                </a:solidFill>
              </a:rPr>
              <a:t>(1 από 2)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500" y="3786188"/>
            <a:ext cx="832098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όξινο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ασθενείς που πάσχουν από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οξεία κίτρινη ατροφία </a:t>
            </a:r>
            <a:r>
              <a:rPr lang="el-GR" sz="2400" dirty="0">
                <a:latin typeface="+mn-lt"/>
              </a:rPr>
              <a:t>του ήπατος, σε δηλητηριάσεις με φώσφορο μαζί με τους κρυστάλλους της λευκίνης και γενικά σε έντονη </a:t>
            </a:r>
            <a:r>
              <a:rPr lang="el-GR" sz="2400" dirty="0" smtClean="0">
                <a:latin typeface="+mn-lt"/>
              </a:rPr>
              <a:t>αμινοξουρία</a:t>
            </a:r>
            <a:r>
              <a:rPr lang="el-GR" sz="2400" dirty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Είναι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βελονοειδείς </a:t>
            </a:r>
            <a:r>
              <a:rPr lang="el-GR" sz="2400" dirty="0">
                <a:latin typeface="+mn-lt"/>
              </a:rPr>
              <a:t>και διατάσσονται 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δέσμες άχρωμες ή κίτρινες. 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2681287" cy="1990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70102" y="3457014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0994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Κρύσταλλοι τυροσίνης </a:t>
            </a:r>
            <a:r>
              <a:rPr lang="el-GR" sz="3200" b="0" dirty="0" smtClean="0">
                <a:solidFill>
                  <a:srgbClr val="9B0000"/>
                </a:solidFill>
              </a:rPr>
              <a:t>(2 </a:t>
            </a:r>
            <a:r>
              <a:rPr lang="el-GR" sz="3200" b="0" dirty="0">
                <a:solidFill>
                  <a:srgbClr val="9B0000"/>
                </a:solidFill>
              </a:rPr>
              <a:t>από 2)</a:t>
            </a:r>
            <a:endParaRPr lang="el-GR" dirty="0" smtClean="0">
              <a:solidFill>
                <a:srgbClr val="9B0000"/>
              </a:solidFill>
              <a:cs typeface="Arial" charset="0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03244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6298" y="5157192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8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Κρύσταλλοι </a:t>
            </a:r>
            <a:r>
              <a:rPr lang="el-GR" dirty="0" smtClean="0">
                <a:solidFill>
                  <a:srgbClr val="9B0000"/>
                </a:solidFill>
              </a:rPr>
              <a:t>λευκίνης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500" y="4143375"/>
            <a:ext cx="79216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όξινο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pH</a:t>
            </a:r>
            <a:r>
              <a:rPr lang="en-US" sz="2400" dirty="0">
                <a:latin typeface="+mn-lt"/>
              </a:rPr>
              <a:t>.</a:t>
            </a:r>
            <a:r>
              <a:rPr lang="el-GR" sz="2400" dirty="0">
                <a:latin typeface="+mn-lt"/>
              </a:rPr>
              <a:t> 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Βρίσκονται </a:t>
            </a:r>
            <a:r>
              <a:rPr lang="el-GR" sz="2400" dirty="0">
                <a:latin typeface="+mn-lt"/>
              </a:rPr>
              <a:t>μαζί με τους κρυστάλλους τυροσίνης σε ασθενείς που πάσχουν από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οξεία κίτρινη ατροφία </a:t>
            </a:r>
            <a:r>
              <a:rPr lang="el-GR" sz="2400" dirty="0">
                <a:latin typeface="+mn-lt"/>
              </a:rPr>
              <a:t>του ήπατος και σε δηλητηριάσεις με φώσφορο.</a:t>
            </a:r>
            <a:endParaRPr lang="en-US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μικροί συμπαγείς κιτρινωποί στρογγυλοί </a:t>
            </a:r>
            <a:r>
              <a:rPr lang="el-GR" sz="2400" dirty="0">
                <a:latin typeface="+mn-lt"/>
              </a:rPr>
              <a:t>και εμφανίζουν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ακτινωτές γραμμές</a:t>
            </a:r>
            <a:r>
              <a:rPr lang="el-GR" sz="2400" dirty="0">
                <a:latin typeface="+mn-lt"/>
              </a:rPr>
              <a:t>. 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1412776"/>
            <a:ext cx="3071812" cy="22145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80446" y="3713444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1456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9B0000"/>
                </a:solidFill>
              </a:rPr>
              <a:t>Κρύσταλλοι χοληστερίνης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78" y="1537352"/>
            <a:ext cx="4442445" cy="35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6298" y="5086275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10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  <a:cs typeface="Arial" charset="0"/>
              </a:rPr>
              <a:t>Κρύσταλλοι εναμμώνιου φωσφορικού μαγνησίου </a:t>
            </a:r>
            <a:r>
              <a:rPr lang="el-GR" sz="3200" b="0" dirty="0" smtClean="0">
                <a:solidFill>
                  <a:srgbClr val="9B0000"/>
                </a:solidFill>
                <a:cs typeface="Arial" charset="0"/>
              </a:rPr>
              <a:t>(1 </a:t>
            </a:r>
            <a:r>
              <a:rPr lang="el-GR" sz="3200" b="0" dirty="0">
                <a:solidFill>
                  <a:srgbClr val="9B0000"/>
                </a:solidFill>
                <a:cs typeface="Arial" charset="0"/>
              </a:rPr>
              <a:t>από </a:t>
            </a:r>
            <a:r>
              <a:rPr lang="en-US" sz="3200" b="0" dirty="0">
                <a:solidFill>
                  <a:srgbClr val="9B0000"/>
                </a:solidFill>
                <a:cs typeface="Arial" charset="0"/>
              </a:rPr>
              <a:t>2</a:t>
            </a:r>
            <a:r>
              <a:rPr lang="el-GR" sz="3200" b="0" dirty="0">
                <a:solidFill>
                  <a:srgbClr val="9B0000"/>
                </a:solidFill>
                <a:cs typeface="Arial" charset="0"/>
              </a:rPr>
              <a:t>)</a:t>
            </a:r>
            <a:endParaRPr lang="el-GR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500" y="4143375"/>
            <a:ext cx="79216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αλκαλικό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Δεν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έχουν ιδιαίτερη κλινική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σημασία,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άχρωμοι, πρισματικοί, διαφανείς κρύσταλλοι. Οι τυπικότεροι μοιάζουν με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σκέπασμα φερέτρου.  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1772816"/>
            <a:ext cx="2095500" cy="1908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9B0000"/>
                </a:solidFill>
                <a:latin typeface="+mn-lt"/>
                <a:cs typeface="Arial" charset="0"/>
              </a:rPr>
              <a:t>Κρύσταλλοι εναμμώνιου φωσφορικού μαγνησίου </a:t>
            </a:r>
            <a:r>
              <a:rPr lang="el-GR" sz="3200" b="0" dirty="0" smtClean="0">
                <a:solidFill>
                  <a:srgbClr val="9B0000"/>
                </a:solidFill>
                <a:cs typeface="Arial" charset="0"/>
              </a:rPr>
              <a:t>(</a:t>
            </a:r>
            <a:r>
              <a:rPr lang="en-US" sz="3200" b="0" dirty="0" smtClean="0">
                <a:solidFill>
                  <a:srgbClr val="9B0000"/>
                </a:solidFill>
                <a:cs typeface="Arial" charset="0"/>
              </a:rPr>
              <a:t>2</a:t>
            </a:r>
            <a:r>
              <a:rPr lang="el-GR" sz="3200" b="0" dirty="0" smtClean="0">
                <a:solidFill>
                  <a:srgbClr val="9B0000"/>
                </a:solidFill>
                <a:cs typeface="Arial" charset="0"/>
              </a:rPr>
              <a:t> </a:t>
            </a:r>
            <a:r>
              <a:rPr lang="el-GR" sz="3200" b="0" dirty="0">
                <a:solidFill>
                  <a:srgbClr val="9B0000"/>
                </a:solidFill>
                <a:cs typeface="Arial" charset="0"/>
              </a:rPr>
              <a:t>από </a:t>
            </a:r>
            <a:r>
              <a:rPr lang="en-US" sz="3200" b="0" dirty="0" smtClean="0">
                <a:solidFill>
                  <a:srgbClr val="9B0000"/>
                </a:solidFill>
                <a:cs typeface="Arial" charset="0"/>
              </a:rPr>
              <a:t>2</a:t>
            </a:r>
            <a:r>
              <a:rPr lang="el-GR" sz="3200" b="0" dirty="0" smtClean="0">
                <a:solidFill>
                  <a:srgbClr val="9B0000"/>
                </a:solidFill>
                <a:cs typeface="Arial" charset="0"/>
              </a:rPr>
              <a:t>)</a:t>
            </a:r>
            <a:endParaRPr lang="el-GR" dirty="0" smtClean="0">
              <a:solidFill>
                <a:srgbClr val="9B0000"/>
              </a:solidFill>
              <a:latin typeface="+mn-lt"/>
              <a:cs typeface="Arial" charset="0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44824"/>
            <a:ext cx="48228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Ορθογώνιο 6"/>
          <p:cNvSpPr/>
          <p:nvPr/>
        </p:nvSpPr>
        <p:spPr>
          <a:xfrm>
            <a:off x="1331640" y="5589240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7755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Κρύσταλλοι φωσφορικού </a:t>
            </a:r>
            <a:r>
              <a:rPr lang="el-GR" dirty="0" smtClean="0">
                <a:solidFill>
                  <a:srgbClr val="9B0000"/>
                </a:solidFill>
              </a:rPr>
              <a:t>διασβεστίου </a:t>
            </a:r>
            <a:br>
              <a:rPr lang="el-GR" dirty="0" smtClean="0">
                <a:solidFill>
                  <a:srgbClr val="9B0000"/>
                </a:solidFill>
              </a:rPr>
            </a:br>
            <a:r>
              <a:rPr lang="el-GR" sz="3200" b="0" dirty="0" smtClean="0">
                <a:solidFill>
                  <a:srgbClr val="9B0000"/>
                </a:solidFill>
              </a:rPr>
              <a:t>(1 από 2)</a:t>
            </a:r>
            <a:endParaRPr lang="el-GR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500" y="4000500"/>
            <a:ext cx="7921625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αλκαλικό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pH.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Δεν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έχουν ιδιαίτερη κλινική σημασία </a:t>
            </a:r>
            <a:r>
              <a:rPr lang="el-GR" sz="2400" dirty="0">
                <a:latin typeface="+mn-lt"/>
              </a:rPr>
              <a:t>αλλά πρέπει να διαχωριστούν από τους παθολογικούς κρυστάλλους της τυροσίνης.</a:t>
            </a:r>
            <a:endParaRPr lang="en-US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άχρωμοι,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μακρουλοί με τετραγωνισμένες άκρες </a:t>
            </a:r>
            <a:r>
              <a:rPr lang="el-GR" sz="2400" dirty="0">
                <a:latin typeface="+mn-lt"/>
              </a:rPr>
              <a:t>μεμονωμένοι ή σε αστεροειδείς σχηματισμούς. 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1285875"/>
            <a:ext cx="3333750" cy="2428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65352" y="3723501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1590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1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Κρύσταλλος φωσφορικού διασβεστίου </a:t>
            </a:r>
            <a:br>
              <a:rPr lang="el-GR" dirty="0" smtClean="0">
                <a:solidFill>
                  <a:srgbClr val="9B0000"/>
                </a:solidFill>
                <a:cs typeface="Arial" charset="0"/>
              </a:rPr>
            </a:br>
            <a:r>
              <a:rPr lang="el-GR" sz="3200" b="0" dirty="0" smtClean="0">
                <a:solidFill>
                  <a:srgbClr val="9B0000"/>
                </a:solidFill>
                <a:cs typeface="Arial" charset="0"/>
              </a:rPr>
              <a:t>(2 από 2)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07904" y="2060848"/>
            <a:ext cx="1785938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04357" y="4221088"/>
            <a:ext cx="1393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free-ed.net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04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00063" y="4214813"/>
            <a:ext cx="79216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αλκαλικό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Δεν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έχουν ιδιαίτερη κλινική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σημασία,</a:t>
            </a:r>
            <a:endParaRPr lang="en-US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κιτρινωποί ή καστανοί σφαιρικοί με βελονοειδείς προεκβολές και παρομοιάζονται ως «αγκαθωτά μήλα».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1428750"/>
            <a:ext cx="3143250" cy="2428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  <p:sp>
        <p:nvSpPr>
          <p:cNvPr id="7" name="1 - Τίτλος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400" dirty="0" smtClean="0">
                <a:solidFill>
                  <a:srgbClr val="9B0000"/>
                </a:solidFill>
                <a:cs typeface="Arial" charset="0"/>
              </a:rPr>
              <a:t>Κρύσταλλοι ουρικού αμμωνίου </a:t>
            </a:r>
            <a:r>
              <a:rPr lang="el-GR" sz="3600" b="0" dirty="0" smtClean="0">
                <a:solidFill>
                  <a:srgbClr val="9B0000"/>
                </a:solidFill>
                <a:cs typeface="Arial" charset="0"/>
              </a:rPr>
              <a:t>(1 από 2)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055790" y="3873768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7025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400" dirty="0" smtClean="0">
                <a:solidFill>
                  <a:srgbClr val="9B0000"/>
                </a:solidFill>
                <a:cs typeface="Arial" charset="0"/>
              </a:rPr>
              <a:t>Κρύσταλλοι ουρικού αμμωνίου </a:t>
            </a:r>
            <a:r>
              <a:rPr lang="el-GR" sz="3600" b="0" dirty="0" smtClean="0">
                <a:solidFill>
                  <a:srgbClr val="9B0000"/>
                </a:solidFill>
                <a:cs typeface="Arial" charset="0"/>
              </a:rPr>
              <a:t>(2 από 2)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1892452" y="4783228"/>
            <a:ext cx="495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Ammonium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biurate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urine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 tooltip="User:Rotatebot"/>
              </a:rPr>
              <a:t>Rotatebot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206801" cy="351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Τα κωνικά σωληνάρια των ούρων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2267744" y="4397983"/>
            <a:ext cx="5038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 και εκκριμάτων, Τμήμα Ιατρικών Εργαστηρίων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54531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431812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539552" y="508518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>
                <a:latin typeface="+mn-lt"/>
              </a:rPr>
              <a:t>Είναι κατάλληλα για την παρατήρηση των φυσικών χαρακτήρων των ούρων, για την φυγοκέντρηση τους και τη λήψη του ιζήματος τους για την μικροσκοπική μελέτη.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4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1"/>
            <a:ext cx="8229600" cy="1076607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</a:rPr>
              <a:t>Κρύσταλλοι σουλφοναμιδών, μύκητες και πυοσφαίρια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6732240" y="6399139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78849"/>
            <a:ext cx="37719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80040" y="4665942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77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latin typeface="+mn-lt"/>
                <a:cs typeface="Arial" charset="0"/>
              </a:rPr>
              <a:t>Πλακώδη επιθηλιακά κύτταρα </a:t>
            </a:r>
            <a:br>
              <a:rPr lang="el-GR" dirty="0" smtClean="0">
                <a:solidFill>
                  <a:srgbClr val="9B0000"/>
                </a:solidFill>
                <a:latin typeface="+mn-lt"/>
                <a:cs typeface="Arial" charset="0"/>
              </a:rPr>
            </a:br>
            <a:r>
              <a:rPr lang="el-GR" dirty="0" smtClean="0">
                <a:solidFill>
                  <a:srgbClr val="9B0000"/>
                </a:solidFill>
                <a:latin typeface="+mn-lt"/>
                <a:cs typeface="Arial" charset="0"/>
              </a:rPr>
              <a:t>και κρύσταλλοι οξαλικού ασβεστίου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8753"/>
            <a:ext cx="3744416" cy="44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06058" y="6051691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18753"/>
            <a:ext cx="2592288" cy="44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76156" y="6014050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6"/>
              </a:rPr>
              <a:t>seemantsinha.blogspot.gr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54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2" y="2060848"/>
            <a:ext cx="5376597" cy="403244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5818" y="404664"/>
            <a:ext cx="8229600" cy="1076607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9B0000"/>
                </a:solidFill>
              </a:rPr>
              <a:t>M</a:t>
            </a:r>
            <a:r>
              <a:rPr lang="el-GR" dirty="0" smtClean="0">
                <a:solidFill>
                  <a:srgbClr val="9B0000"/>
                </a:solidFill>
              </a:rPr>
              <a:t>εταβατικά επιθηλιακά κύτταρα, πλακώδη επιθηλιακά κύτταρα, ερυθρά αιμοσφαίρια</a:t>
            </a:r>
          </a:p>
        </p:txBody>
      </p:sp>
    </p:spTree>
    <p:extLst>
      <p:ext uri="{BB962C8B-B14F-4D97-AF65-F5344CB8AC3E}">
        <p14:creationId xmlns:p14="http://schemas.microsoft.com/office/powerpoint/2010/main" val="210527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44016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Περιληπτικά οι ιδιότητες των φυσιολογικών κρυστάλλων των </a:t>
            </a:r>
            <a:r>
              <a:rPr lang="el-GR" dirty="0" smtClean="0">
                <a:solidFill>
                  <a:srgbClr val="9B0000"/>
                </a:solidFill>
              </a:rPr>
              <a:t>ούρων</a:t>
            </a:r>
            <a:r>
              <a:rPr lang="en-US" dirty="0" smtClean="0">
                <a:solidFill>
                  <a:srgbClr val="9B0000"/>
                </a:solidFill>
              </a:rPr>
              <a:t> </a:t>
            </a:r>
            <a:r>
              <a:rPr lang="el-GR" sz="3200" b="0" dirty="0" smtClean="0">
                <a:solidFill>
                  <a:srgbClr val="9B0000"/>
                </a:solidFill>
              </a:rPr>
              <a:t>1 από 2</a:t>
            </a:r>
            <a:endParaRPr lang="el-GR" sz="3200" b="0" dirty="0">
              <a:solidFill>
                <a:srgbClr val="9B0000"/>
              </a:solidFill>
            </a:endParaRPr>
          </a:p>
        </p:txBody>
      </p:sp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733141"/>
              </p:ext>
            </p:extLst>
          </p:nvPr>
        </p:nvGraphicFramePr>
        <p:xfrm>
          <a:off x="179512" y="1772816"/>
          <a:ext cx="8784976" cy="4608512"/>
        </p:xfrm>
        <a:graphic>
          <a:graphicData uri="http://schemas.openxmlformats.org/drawingml/2006/table">
            <a:tbl>
              <a:tblPr/>
              <a:tblGrid>
                <a:gridCol w="1928487"/>
                <a:gridCol w="1285657"/>
                <a:gridCol w="1173136"/>
                <a:gridCol w="2814066"/>
                <a:gridCol w="1583630"/>
              </a:tblGrid>
              <a:tr h="569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Κρύσταλλοι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pH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Χρώμα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Συνηθέστερο  σχήμα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Διαλυτότητα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Άμορφα ουρικά (Na, K, Mg, Ca)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Ροζ ή κόκκινο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Άμορφο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Θέρμανση, NaOH 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3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Ουρικό οξύ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Κίτρινο ή </a:t>
                      </a:r>
                      <a:r>
                        <a:rPr lang="el-GR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κόκκινο-καφέ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Ποικιλομορφία, συνήθως ρόμβοι, ροζέττες, σχήμα λεμονιού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Θέρμανση, NaOH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Όξινα ουρικά 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(Na, K, NH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Όξινο ή ουδέτερο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Καφέ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Μικρές σφαίρες, συμπλέγματα, μοιάζουν με τα διουρικά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Θέρμανση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Ουρικό μονονάτριο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Λεπτές βελόνες ή άμορφα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l-GR" sz="18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3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Οξαλικό ασβέστιο (δι-υδρικό)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Όξινο ή αλκαλικό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Οκταεδρικό, «φάκελοι»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HCl, HNO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6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Οξαλικό ασβέστιο (μονουδρικό)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Όξινο ή αλκαλικό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Ελλειψοειδές, ωοειδές, αλτήρες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l-GR" sz="18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69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44016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Περιληπτικά οι ιδιότητες των φυσιολογικών κρυστάλλων των </a:t>
            </a:r>
            <a:r>
              <a:rPr lang="el-GR" dirty="0" smtClean="0">
                <a:solidFill>
                  <a:srgbClr val="9B0000"/>
                </a:solidFill>
              </a:rPr>
              <a:t>ούρων</a:t>
            </a:r>
            <a:r>
              <a:rPr lang="en-US" dirty="0" smtClean="0">
                <a:solidFill>
                  <a:srgbClr val="9B0000"/>
                </a:solidFill>
              </a:rPr>
              <a:t> </a:t>
            </a:r>
            <a:r>
              <a:rPr lang="el-GR" sz="3200" b="0" dirty="0">
                <a:solidFill>
                  <a:srgbClr val="9B0000"/>
                </a:solidFill>
              </a:rPr>
              <a:t>2</a:t>
            </a:r>
            <a:r>
              <a:rPr lang="el-GR" sz="3200" b="0" dirty="0" smtClean="0">
                <a:solidFill>
                  <a:srgbClr val="9B0000"/>
                </a:solidFill>
              </a:rPr>
              <a:t> από 2</a:t>
            </a:r>
            <a:endParaRPr lang="el-GR" sz="3200" b="0" dirty="0">
              <a:solidFill>
                <a:srgbClr val="9B0000"/>
              </a:solidFill>
            </a:endParaRPr>
          </a:p>
        </p:txBody>
      </p:sp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743652"/>
              </p:ext>
            </p:extLst>
          </p:nvPr>
        </p:nvGraphicFramePr>
        <p:xfrm>
          <a:off x="251520" y="1844824"/>
          <a:ext cx="8640958" cy="4176465"/>
        </p:xfrm>
        <a:graphic>
          <a:graphicData uri="http://schemas.openxmlformats.org/drawingml/2006/table">
            <a:tbl>
              <a:tblPr/>
              <a:tblGrid>
                <a:gridCol w="1896872"/>
                <a:gridCol w="1264581"/>
                <a:gridCol w="1153904"/>
                <a:gridCol w="2767933"/>
                <a:gridCol w="1557668"/>
              </a:tblGrid>
              <a:tr h="5421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Κρύσταλλοι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pH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Χρώμα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Συνηθέστερο  σχήμα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Διαλυτότητα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2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Άμορφα φωσφορικά 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(Mg, Ca)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Αλκαλικό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Άμορφα κοκκία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COOH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0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Τριφωσφορικά (NH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, Mg)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Αλκαλικό ή ουδέτερο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Πρίσματα, «καπάκι φερέτρου», φύλλα φτέρης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COOH, HCl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0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Φωσφορικό ασβέστιο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Αλκαλικό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Πρίσματα με σφηνοειδές άκρο, συχνά σε ροζέττες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COOH, HCl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0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Δι-ουρικό αμμώνιο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Αλκαλικό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Σκούρο </a:t>
                      </a:r>
                      <a:r>
                        <a:rPr lang="el-GR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κίτρινο 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- καφέ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Σφαίρες με προεξοχές, «αγριόμηλα»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Θέρμανση, NaOH  + NH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, HCl, CH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COOH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0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Ανθρακικό ασβέστιο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Αλκαλικό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Άχρωμο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Σφαίρες σε ζευγάρια ή τετράδες, «σταυροί»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CH</a:t>
                      </a:r>
                      <a:r>
                        <a:rPr lang="el-GR" sz="18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COOH</a:t>
                      </a:r>
                      <a:endParaRPr lang="el-GR" sz="1800" dirty="0"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35296" marR="352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38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512168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Περιληπτικά οι ιδιότητες των παθολογικών κρυστάλλων των </a:t>
            </a:r>
            <a:r>
              <a:rPr lang="el-GR" dirty="0" smtClean="0">
                <a:solidFill>
                  <a:srgbClr val="9B0000"/>
                </a:solidFill>
              </a:rPr>
              <a:t>ούρων </a:t>
            </a:r>
            <a:r>
              <a:rPr lang="el-GR" sz="3200" b="0" dirty="0" smtClean="0">
                <a:solidFill>
                  <a:srgbClr val="9B0000"/>
                </a:solidFill>
              </a:rPr>
              <a:t>1 από 2</a:t>
            </a:r>
            <a:endParaRPr lang="el-GR" sz="3200" b="0" dirty="0">
              <a:solidFill>
                <a:srgbClr val="9B0000"/>
              </a:solidFill>
            </a:endParaRPr>
          </a:p>
        </p:txBody>
      </p:sp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2493"/>
              </p:ext>
            </p:extLst>
          </p:nvPr>
        </p:nvGraphicFramePr>
        <p:xfrm>
          <a:off x="251520" y="1700808"/>
          <a:ext cx="8640960" cy="4848167"/>
        </p:xfrm>
        <a:graphic>
          <a:graphicData uri="http://schemas.openxmlformats.org/drawingml/2006/table">
            <a:tbl>
              <a:tblPr/>
              <a:tblGrid>
                <a:gridCol w="1465100"/>
                <a:gridCol w="1093712"/>
                <a:gridCol w="1240635"/>
                <a:gridCol w="2251502"/>
                <a:gridCol w="2590011"/>
              </a:tblGrid>
              <a:tr h="3539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Κρύσταλλοι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Χρώμα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Σχήμα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Δοκιμασία επιβεβαίωσης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45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Κρύσταλλοι μεταβολικής προέλευσης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686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Κυστίνη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Άχρωμη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Διαυγείς, συνήθως διαθλαστικές εξάπλευρες πλάκες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TLC, Διαλυτότητα σε HCl, NaOH, NH</a:t>
                      </a:r>
                      <a:r>
                        <a:rPr lang="el-GR" sz="14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OH, Αντίδραση νιτροπρωσσικού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Τυροσίνη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Άχρωμη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Λεπτές στιλπνές βελόνες τακτοποιημένες  σε δέσμες ή ροζέττες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TLC, Διαλυτότητα σε HC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NaOH, NH</a:t>
                      </a:r>
                      <a:r>
                        <a:rPr lang="el-GR" sz="14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OH, θέρμανση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Λευκίνη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Κίτρινη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«Σαμπρέλες»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TLC, Διαλυτότητα σε CH</a:t>
                      </a:r>
                      <a:r>
                        <a:rPr lang="el-GR" sz="14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COOH, NaOH, θερμή αλκοόλη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Χοληστερίνη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 ή ουδέτερο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Άχρωμη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Επίπεδη πλάκα με γωνιακή εντομή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Διαλυτότητα σε CHCl</a:t>
                      </a:r>
                      <a:r>
                        <a:rPr lang="el-GR" sz="1400" baseline="-25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αιθέρας, θερμή αλκοόλη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Χολερυθρίνη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Κίτρινο - καφέ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Βελονοειδείς, ρομβοειδείς πλάκες ή κύβοι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l-GR" sz="1400" dirty="0">
                        <a:latin typeface="+mn-lt"/>
                        <a:ea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Αιμοσιδηρίνη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 ή ουδέτερο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Χρυσαφί - καφέ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Κοκκία σε συστάδες, κύτταρα και κυλίνδρους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Δοκιμασία Rous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88224" y="6471149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66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44016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Περιληπτικά οι ιδιότητες των παθολογικών κρυστάλλων των </a:t>
            </a:r>
            <a:r>
              <a:rPr lang="el-GR" dirty="0" smtClean="0">
                <a:solidFill>
                  <a:srgbClr val="9B0000"/>
                </a:solidFill>
              </a:rPr>
              <a:t>ούρων </a:t>
            </a:r>
            <a:r>
              <a:rPr lang="el-GR" sz="3200" b="0" dirty="0">
                <a:solidFill>
                  <a:srgbClr val="9B0000"/>
                </a:solidFill>
              </a:rPr>
              <a:t>2</a:t>
            </a:r>
            <a:r>
              <a:rPr lang="el-GR" sz="3200" b="0" dirty="0" smtClean="0">
                <a:solidFill>
                  <a:srgbClr val="9B0000"/>
                </a:solidFill>
              </a:rPr>
              <a:t> από 2</a:t>
            </a:r>
            <a:endParaRPr lang="el-GR" sz="3200" b="0" dirty="0">
              <a:solidFill>
                <a:srgbClr val="9B0000"/>
              </a:solidFill>
            </a:endParaRPr>
          </a:p>
        </p:txBody>
      </p:sp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449468"/>
              </p:ext>
            </p:extLst>
          </p:nvPr>
        </p:nvGraphicFramePr>
        <p:xfrm>
          <a:off x="467544" y="1700808"/>
          <a:ext cx="8208912" cy="4651814"/>
        </p:xfrm>
        <a:graphic>
          <a:graphicData uri="http://schemas.openxmlformats.org/drawingml/2006/table">
            <a:tbl>
              <a:tblPr/>
              <a:tblGrid>
                <a:gridCol w="2320608"/>
                <a:gridCol w="991795"/>
                <a:gridCol w="924753"/>
                <a:gridCol w="1955532"/>
                <a:gridCol w="2016224"/>
              </a:tblGrid>
              <a:tr h="3211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Κρύσταλλοι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Χρώμα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Σχήμα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Δοκιμασία επιβεβαίωσης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/>
                </a:tc>
              </a:tr>
              <a:tr h="321168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Kρύσταλλοι ιατρογενούς προέλευσης (φάρμακα)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62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Σουλφοναμίδες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Κίτρινο - καφέ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Ποικίλει.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Υδρόλυση με θέρμανση, οξέα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Ακετυλσουλφαδιαζίνη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Κίτρινο - καφέ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Δεμάτια από στάχυα με έκκεντρο δέσιμο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Σουλφαδιαζίνη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Καφέ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Πυκνά σφαιρίδια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Ακετυλσουλφαμεθοξαζόλη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Καφέ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Πυκνές ή ανώμαλα διαιρεμένες σφαίρες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8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Αμπικιλλίνη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Άχρωμο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Μακριές λεπτές βελόνες που σχηματίζουν ομάδες, δεμάτια μετά τη ψύξη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8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Ακτινολογικά μέσα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Όξινο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Άχρωμο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Επίπεδες πλάκες, με γωνιακή εντομή, επιμήκεις κρύσταλλοι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ΕΒ &gt; 1035. Ψευδώς θετική αντίδραση SSA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Ακυκλοβίρη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Αλκαλικό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Άχρωμο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Μικρές λεπτές βελόνες</a:t>
                      </a:r>
                      <a:endParaRPr lang="el-G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marL="20525" marR="205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60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67543" y="980728"/>
            <a:ext cx="8280919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200" dirty="0" smtClean="0">
                <a:latin typeface="+mn-lt"/>
              </a:rPr>
              <a:t>Οι </a:t>
            </a:r>
            <a:r>
              <a:rPr lang="el-GR" sz="2200" dirty="0">
                <a:latin typeface="+mn-lt"/>
              </a:rPr>
              <a:t>κύλινδροι είναι μεγάλα κυλινδρικά σωμάτια που αποτελούν το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εκμαγείο</a:t>
            </a:r>
            <a:r>
              <a:rPr lang="el-GR" sz="2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των ουροφόρων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σωληναρίων,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200" dirty="0" smtClean="0">
                <a:latin typeface="+mn-lt"/>
              </a:rPr>
              <a:t>Πρόκειται </a:t>
            </a:r>
            <a:r>
              <a:rPr lang="el-GR" sz="2200" dirty="0">
                <a:latin typeface="+mn-lt"/>
              </a:rPr>
              <a:t>για τα μεγαλύτερα έμμορφα στοιχεία των </a:t>
            </a:r>
            <a:r>
              <a:rPr lang="el-GR" sz="2200" dirty="0" smtClean="0">
                <a:latin typeface="+mn-lt"/>
              </a:rPr>
              <a:t>ούρων,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200" dirty="0" smtClean="0">
                <a:latin typeface="+mn-lt"/>
              </a:rPr>
              <a:t>Δεν </a:t>
            </a:r>
            <a:r>
              <a:rPr lang="el-GR" sz="2200" dirty="0">
                <a:latin typeface="+mn-lt"/>
              </a:rPr>
              <a:t>μετρώνται κατά οπτικό πεδίο αλλά σε σύνολο 10 οπτικών </a:t>
            </a:r>
            <a:r>
              <a:rPr lang="el-GR" sz="2200" dirty="0" smtClean="0">
                <a:latin typeface="+mn-lt"/>
              </a:rPr>
              <a:t>πεδίων,</a:t>
            </a:r>
            <a:endParaRPr lang="en-US" sz="22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Αποτελούνται </a:t>
            </a:r>
            <a:r>
              <a:rPr lang="el-GR" sz="2200" dirty="0">
                <a:latin typeface="+mn-lt"/>
              </a:rPr>
              <a:t>από μια πρωτεΐνη την </a:t>
            </a:r>
            <a:r>
              <a:rPr lang="en-US" sz="2200" dirty="0" smtClean="0">
                <a:latin typeface="+mn-lt"/>
              </a:rPr>
              <a:t>Tamm-Horsfall</a:t>
            </a:r>
            <a:r>
              <a:rPr lang="el-GR" sz="2200" dirty="0">
                <a:latin typeface="+mn-lt"/>
              </a:rPr>
              <a:t>,</a:t>
            </a:r>
            <a:endParaRPr lang="en-US" sz="22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Παρουσία </a:t>
            </a:r>
            <a:r>
              <a:rPr lang="el-GR" sz="2200" dirty="0">
                <a:latin typeface="+mn-lt"/>
              </a:rPr>
              <a:t>κυλίνδρων στα ούρα βρίσκεται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μετρήσιμη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πρωτεΐνη</a:t>
            </a:r>
            <a:r>
              <a:rPr lang="el-GR" sz="22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Καταστρέφονται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σε αλκαλικό 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Καταστρέφονται </a:t>
            </a:r>
            <a:r>
              <a:rPr lang="el-GR" sz="2200" dirty="0">
                <a:latin typeface="+mn-lt"/>
              </a:rPr>
              <a:t>σε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παρατεταμένη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φυγοκέντρηση</a:t>
            </a:r>
            <a:r>
              <a:rPr lang="el-GR" sz="22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Είναι </a:t>
            </a:r>
            <a:r>
              <a:rPr lang="el-GR" sz="2200" dirty="0">
                <a:latin typeface="+mn-lt"/>
              </a:rPr>
              <a:t>όλοι τους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παθολογικοί </a:t>
            </a:r>
            <a:r>
              <a:rPr lang="el-GR" sz="2200" dirty="0">
                <a:latin typeface="+mn-lt"/>
              </a:rPr>
              <a:t>εκτός από το μικρό αριθμό υαλωδών </a:t>
            </a:r>
            <a:r>
              <a:rPr lang="el-GR" sz="2200" dirty="0" smtClean="0">
                <a:latin typeface="+mn-lt"/>
              </a:rPr>
              <a:t>κυλίνδρων,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r>
              <a:rPr lang="el-GR" sz="2200" dirty="0" smtClean="0">
                <a:latin typeface="+mn-lt"/>
              </a:rPr>
              <a:t>Ανάλογα </a:t>
            </a:r>
            <a:r>
              <a:rPr lang="el-GR" sz="2200" dirty="0">
                <a:latin typeface="+mn-lt"/>
              </a:rPr>
              <a:t>με το περιεχόμενό τους διακρίνονται σε διάφορες ομάδες (επιθηλιακά, πυώδεις, ερυθροκυτταρικοί, κηρώδεις κ.α.)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732240" y="6340247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48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Υαλώδεις </a:t>
            </a:r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sz="3200" b="0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73562" y="2694946"/>
            <a:ext cx="864095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Είναι </a:t>
            </a:r>
            <a:r>
              <a:rPr lang="el-GR" sz="2400" dirty="0">
                <a:latin typeface="+mn-lt"/>
              </a:rPr>
              <a:t>οι πιο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απλοί κύλινδροι</a:t>
            </a:r>
            <a:r>
              <a:rPr lang="el-GR" sz="2400" dirty="0">
                <a:latin typeface="+mn-lt"/>
              </a:rPr>
              <a:t>. 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Αποτελούνται </a:t>
            </a:r>
            <a:r>
              <a:rPr lang="el-GR" sz="2400" dirty="0">
                <a:latin typeface="+mn-lt"/>
              </a:rPr>
              <a:t>μόνο από πρωτεΐνη και έχουν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στρογγυλεμένα άκρα και παράλληλες πλευρές</a:t>
            </a:r>
            <a:r>
              <a:rPr lang="el-GR" sz="2400" dirty="0">
                <a:latin typeface="+mn-lt"/>
              </a:rPr>
              <a:t>.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Μικρός </a:t>
            </a:r>
            <a:r>
              <a:rPr lang="el-GR" sz="2400" dirty="0">
                <a:latin typeface="+mn-lt"/>
              </a:rPr>
              <a:t>αριθμός (1 - 2) θεωρείται φυσιολογικός.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Μεγαλύτερος </a:t>
            </a:r>
            <a:r>
              <a:rPr lang="el-GR" sz="2400" dirty="0">
                <a:latin typeface="+mn-lt"/>
              </a:rPr>
              <a:t>αριθμός σημαίνει ότι υπήρχε κάπου απόφραξη από παθολογικό αίτιο και μετά απελευθερώθηκαν. 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Οι </a:t>
            </a:r>
            <a:r>
              <a:rPr lang="el-GR" sz="2400" dirty="0">
                <a:latin typeface="+mn-lt"/>
              </a:rPr>
              <a:t>υαλώδεις κύλινδροι γεμίζουν σε παθολογικές καταστάσεις από άλλα έμμορφα στοιχεία και αποκτούν διαφορετικές μορφές.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1196752"/>
            <a:ext cx="4076700" cy="1257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22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Πυώδης κύλινδρος και </a:t>
            </a:r>
            <a:r>
              <a:rPr lang="el-GR" dirty="0" smtClean="0">
                <a:solidFill>
                  <a:srgbClr val="9B0000"/>
                </a:solidFill>
              </a:rPr>
              <a:t>πυοσφαίρια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2637359" y="5149628"/>
            <a:ext cx="3797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Urine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pus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cells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 tooltip="User:Microrao (page does not exist)"/>
              </a:rPr>
              <a:t>Microrao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196752"/>
            <a:ext cx="522922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A98A-2350-4DFE-B2C0-022ABDB65392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000" b="1" dirty="0" smtClean="0">
                <a:solidFill>
                  <a:srgbClr val="9B0000"/>
                </a:solidFill>
                <a:latin typeface="+mj-lt"/>
                <a:ea typeface="+mj-ea"/>
                <a:cs typeface="Arial" charset="0"/>
              </a:rPr>
              <a:t>Χρήση φυγοκέντρου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1560" y="1484784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Βάζουμε τα δείγματα αντιδιαμετρικά και ισοβαρή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Μηδενίζουμε</a:t>
            </a:r>
            <a:r>
              <a:rPr lang="el-GR" sz="2400" dirty="0" smtClean="0">
                <a:latin typeface="+mn-lt"/>
              </a:rPr>
              <a:t> στροφές </a:t>
            </a:r>
            <a:r>
              <a:rPr lang="en-US" sz="2400" dirty="0" smtClean="0">
                <a:latin typeface="+mn-lt"/>
              </a:rPr>
              <a:t>(rpm) </a:t>
            </a:r>
            <a:r>
              <a:rPr lang="el-GR" sz="2400" dirty="0" smtClean="0">
                <a:latin typeface="+mn-lt"/>
              </a:rPr>
              <a:t>και χρόνο (</a:t>
            </a:r>
            <a:r>
              <a:rPr lang="en-US" sz="2400" dirty="0" smtClean="0">
                <a:latin typeface="+mn-lt"/>
              </a:rPr>
              <a:t>min)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Ρυθμίζουμε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πρώτα τον χρόνο</a:t>
            </a:r>
            <a:r>
              <a:rPr lang="el-GR" sz="2400" dirty="0" smtClean="0">
                <a:latin typeface="+mn-lt"/>
              </a:rPr>
              <a:t> (5 </a:t>
            </a:r>
            <a:r>
              <a:rPr lang="en-US" sz="2400" dirty="0" smtClean="0">
                <a:latin typeface="+mn-lt"/>
              </a:rPr>
              <a:t>min)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Ρυθμίζουμε μετά τις στροφές (</a:t>
            </a:r>
            <a:r>
              <a:rPr lang="en-US" sz="2400" dirty="0" smtClean="0">
                <a:latin typeface="+mn-lt"/>
              </a:rPr>
              <a:t>1500 rpm)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Πατάμε </a:t>
            </a:r>
            <a:r>
              <a:rPr lang="en-US" sz="2400" dirty="0" smtClean="0">
                <a:latin typeface="+mn-lt"/>
              </a:rPr>
              <a:t>Start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Περιμένουμε να σταματήσει μόνη της και πατάμε φρένο </a:t>
            </a:r>
            <a:r>
              <a:rPr lang="en-US" sz="2400" dirty="0" smtClean="0">
                <a:latin typeface="+mn-lt"/>
              </a:rPr>
              <a:t>(break) </a:t>
            </a:r>
            <a:r>
              <a:rPr lang="el-GR" sz="2400" dirty="0" smtClean="0">
                <a:latin typeface="+mn-lt"/>
              </a:rPr>
              <a:t>μόνο σε έκτακτες περιπτώσεις.</a:t>
            </a:r>
            <a:endParaRPr lang="el-G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9B0000"/>
                </a:solidFill>
              </a:rPr>
              <a:t>Κύλινδροι ουρολοίμωξης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6082" name="Text Box 6"/>
          <p:cNvSpPr txBox="1">
            <a:spLocks noChangeArrowheads="1"/>
          </p:cNvSpPr>
          <p:nvPr/>
        </p:nvSpPr>
        <p:spPr bwMode="auto">
          <a:xfrm>
            <a:off x="2507087" y="1100252"/>
            <a:ext cx="3857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Πυώδεις κύλινδροι</a:t>
            </a:r>
          </a:p>
        </p:txBody>
      </p:sp>
      <p:sp>
        <p:nvSpPr>
          <p:cNvPr id="46083" name="Text Box 10"/>
          <p:cNvSpPr txBox="1">
            <a:spLocks noChangeArrowheads="1"/>
          </p:cNvSpPr>
          <p:nvPr/>
        </p:nvSpPr>
        <p:spPr bwMode="auto">
          <a:xfrm>
            <a:off x="539749" y="3392487"/>
            <a:ext cx="79216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>
                <a:latin typeface="+mn-lt"/>
              </a:rPr>
              <a:t>  Εμφανίζονται σε λοιμώξεις μαζί με τα απλά πυοσφαίρια.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>
                <a:latin typeface="+mn-lt"/>
              </a:rPr>
              <a:t>  Η παρουσία τους είναι παθολογική.  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4213" y="1741717"/>
            <a:ext cx="4143375" cy="1295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2411566" y="4797152"/>
            <a:ext cx="3857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Μικροβιακοί κύλινδροι</a:t>
            </a:r>
          </a:p>
        </p:txBody>
      </p: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565397" y="5372437"/>
            <a:ext cx="8167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>
                <a:latin typeface="+mn-lt"/>
              </a:rPr>
              <a:t>  Όλη η μάζα του κυλίνδρου είναι γεμάτη από μικρόβια.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1198663" y="3093118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8822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  <a:cs typeface="Arial" charset="0"/>
              </a:rPr>
              <a:t>Μικροβιακοί </a:t>
            </a:r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053" b="2748"/>
          <a:stretch/>
        </p:blipFill>
        <p:spPr bwMode="auto">
          <a:xfrm>
            <a:off x="1251077" y="1412776"/>
            <a:ext cx="6717266" cy="44509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16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Επιθηλιακοί  </a:t>
            </a:r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357313"/>
            <a:ext cx="4857750" cy="968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5" name="Text Box 10"/>
          <p:cNvSpPr txBox="1">
            <a:spLocks noChangeArrowheads="1"/>
          </p:cNvSpPr>
          <p:nvPr/>
        </p:nvSpPr>
        <p:spPr bwMode="auto">
          <a:xfrm>
            <a:off x="539552" y="2420888"/>
            <a:ext cx="86044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Περιέχουν </a:t>
            </a:r>
            <a:r>
              <a:rPr lang="el-GR" sz="2400" dirty="0">
                <a:latin typeface="+mn-lt"/>
              </a:rPr>
              <a:t>επιθηλιακά κύτταρα διαφόρων </a:t>
            </a:r>
            <a:r>
              <a:rPr lang="el-GR" sz="2400" dirty="0" smtClean="0">
                <a:latin typeface="+mn-lt"/>
              </a:rPr>
              <a:t>ειδών,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Όταν </a:t>
            </a:r>
            <a:r>
              <a:rPr lang="el-GR" sz="2400" dirty="0">
                <a:latin typeface="+mn-lt"/>
              </a:rPr>
              <a:t>το πρωτόπλασμα των επιθηλιακών κυττάρων καταστραφεί εμφανίζουν στο εσωτερικό τους κόκκους οι οποίοι είναι οι εναπομείναντες </a:t>
            </a:r>
            <a:r>
              <a:rPr lang="el-GR" sz="2400" dirty="0" smtClean="0">
                <a:latin typeface="+mn-lt"/>
              </a:rPr>
              <a:t>πυρήνες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Μετατρέπονται </a:t>
            </a:r>
            <a:r>
              <a:rPr lang="el-GR" sz="2400" dirty="0">
                <a:latin typeface="+mn-lt"/>
              </a:rPr>
              <a:t>σε</a:t>
            </a:r>
            <a:r>
              <a:rPr lang="en-US" sz="2400" dirty="0">
                <a:latin typeface="+mn-lt"/>
              </a:rPr>
              <a:t>:</a:t>
            </a:r>
          </a:p>
          <a:p>
            <a:pPr marL="2286000" lvl="8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Υαλοκοκκώδεις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κύλινδροι που είναι καλυμμένοι κατά το μισό με </a:t>
            </a:r>
            <a:r>
              <a:rPr lang="el-GR" sz="2400" dirty="0" smtClean="0">
                <a:latin typeface="+mn-lt"/>
              </a:rPr>
              <a:t>κόκκους,</a:t>
            </a:r>
            <a:endParaRPr lang="el-GR" sz="2400" dirty="0">
              <a:latin typeface="+mn-lt"/>
            </a:endParaRPr>
          </a:p>
          <a:p>
            <a:pPr marL="2286000" lvl="8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Κοκκώδεις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κύλινδροι που είναι καλυμμένοι πλήρως με κόκκους.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869160"/>
            <a:ext cx="1941513" cy="1243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83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9B0000"/>
                </a:solidFill>
              </a:rPr>
              <a:t>Η εξέλιξη των επιθηλιακών </a:t>
            </a:r>
            <a:r>
              <a:rPr lang="el-GR" dirty="0" smtClean="0">
                <a:solidFill>
                  <a:srgbClr val="9B0000"/>
                </a:solidFill>
              </a:rPr>
              <a:t>κυττάρων</a:t>
            </a:r>
            <a:br>
              <a:rPr lang="el-GR" dirty="0" smtClean="0">
                <a:solidFill>
                  <a:srgbClr val="9B0000"/>
                </a:solidFill>
              </a:rPr>
            </a:br>
            <a:r>
              <a:rPr lang="el-GR" b="0" dirty="0" smtClean="0">
                <a:solidFill>
                  <a:srgbClr val="9B0000"/>
                </a:solidFill>
              </a:rPr>
              <a:t> (1 από 2)</a:t>
            </a:r>
            <a:endParaRPr lang="el-GR" b="0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 dirty="0"/>
          </a:p>
        </p:txBody>
      </p:sp>
      <p:pic>
        <p:nvPicPr>
          <p:cNvPr id="16386" name="Picture 2" descr="cast 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48" y="1268760"/>
            <a:ext cx="521330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92996" y="5644596"/>
            <a:ext cx="2358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ahdc.vet.cornell.edu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784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990600" y="6044853"/>
            <a:ext cx="777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Υαλώδεις κύλινδροι &gt; επιθηλιακοί κύλινδροι &gt; ελαφρά κοκκώδης &gt; έντονα κοκκώδης &gt; κοκκώδης – κηρώδης &gt; κηρώδης.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9B0000"/>
                </a:solidFill>
              </a:rPr>
              <a:t>Η εξέλιξη των επιθηλιακών </a:t>
            </a:r>
            <a:r>
              <a:rPr lang="el-GR" dirty="0" smtClean="0">
                <a:solidFill>
                  <a:srgbClr val="9B0000"/>
                </a:solidFill>
              </a:rPr>
              <a:t>κυττάρων</a:t>
            </a:r>
            <a:br>
              <a:rPr lang="el-GR" dirty="0" smtClean="0">
                <a:solidFill>
                  <a:srgbClr val="9B0000"/>
                </a:solidFill>
              </a:rPr>
            </a:br>
            <a:r>
              <a:rPr lang="el-GR" b="0" dirty="0" smtClean="0">
                <a:solidFill>
                  <a:srgbClr val="9B0000"/>
                </a:solidFill>
              </a:rPr>
              <a:t> (2 από 2)</a:t>
            </a:r>
            <a:endParaRPr lang="el-GR" b="0" dirty="0">
              <a:solidFill>
                <a:srgbClr val="9B0000"/>
              </a:solidFill>
            </a:endParaRPr>
          </a:p>
        </p:txBody>
      </p:sp>
      <p:pic>
        <p:nvPicPr>
          <p:cNvPr id="17410" name="Picture 2" descr="cast compil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51" y="1196752"/>
            <a:ext cx="4635299" cy="46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0968" y="5767854"/>
            <a:ext cx="2862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ahdc.vet.cornell.edu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56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latin typeface="+mn-lt"/>
              </a:rPr>
              <a:t>Επιθηλιακός κύλινδρος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 dirty="0"/>
          </a:p>
        </p:txBody>
      </p:sp>
      <p:pic>
        <p:nvPicPr>
          <p:cNvPr id="15362" name="Picture 2" descr=" Epithelial Cas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99" y="1196752"/>
            <a:ext cx="325620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1008" y="6093296"/>
            <a:ext cx="2141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chestofbooks.com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Επιθηλιακοί κύλινδροι με νεφρικά επιθηλιακά </a:t>
            </a:r>
            <a:r>
              <a:rPr lang="el-GR" dirty="0" smtClean="0">
                <a:solidFill>
                  <a:srgbClr val="9B0000"/>
                </a:solidFill>
              </a:rPr>
              <a:t>κύτταρα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40" y="1700808"/>
            <a:ext cx="4890120" cy="33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500164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science-naturalphenomena.blogspot.gr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15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Κηρώδεις </a:t>
            </a:r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4275" name="Text Box 10"/>
          <p:cNvSpPr txBox="1">
            <a:spLocks noChangeArrowheads="1"/>
          </p:cNvSpPr>
          <p:nvPr/>
        </p:nvSpPr>
        <p:spPr bwMode="auto">
          <a:xfrm>
            <a:off x="714375" y="3789040"/>
            <a:ext cx="792162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Πρόκειται </a:t>
            </a:r>
            <a:r>
              <a:rPr lang="el-GR" sz="2400" dirty="0">
                <a:latin typeface="+mn-lt"/>
              </a:rPr>
              <a:t>για κοκκώδεις κυλίνδρους στους οποίους τα κοκκία έχουν </a:t>
            </a:r>
            <a:r>
              <a:rPr lang="el-GR" sz="2400" dirty="0" smtClean="0">
                <a:latin typeface="+mn-lt"/>
              </a:rPr>
              <a:t>καταστραφεί,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Έχουν </a:t>
            </a:r>
            <a:r>
              <a:rPr lang="el-GR" sz="2400" dirty="0">
                <a:latin typeface="+mn-lt"/>
              </a:rPr>
              <a:t>κηρώδη όψη και όλη η μάζα τους είναι ελεύθερη από κοκκία ή άλλα στοιχεία.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1454150"/>
            <a:ext cx="3819525" cy="1847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67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</a:rPr>
              <a:t>Κυρώδης κύλινδρος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11" y="1196752"/>
            <a:ext cx="3533378" cy="459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6298" y="5792459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9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Αιμορραγικοί </a:t>
            </a:r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51520" y="2725666"/>
            <a:ext cx="878497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αιματουρίες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Όταν </a:t>
            </a:r>
            <a:r>
              <a:rPr lang="el-GR" sz="2400" dirty="0">
                <a:latin typeface="+mn-lt"/>
              </a:rPr>
              <a:t>αποτελούνται από ερυθρά αιμοσφαίρια ονομάζονται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ερυθροκυτταρικοί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Όταν </a:t>
            </a:r>
            <a:r>
              <a:rPr lang="el-GR" sz="2400" dirty="0">
                <a:latin typeface="+mn-lt"/>
              </a:rPr>
              <a:t>περιέχουν μόνο αιμοσφαιρίνη ονομάζονται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αιμοσφαιρινικοί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Παρόμοιοι </a:t>
            </a:r>
            <a:r>
              <a:rPr lang="el-GR" sz="2400" dirty="0">
                <a:latin typeface="+mn-lt"/>
              </a:rPr>
              <a:t>με τους αιμοσφαιρινικούς οι κύλινδροι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μυοσφαιρίνης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  <a:defRPr/>
            </a:pPr>
            <a:r>
              <a:rPr lang="el-GR" sz="2400" dirty="0" smtClean="0">
                <a:latin typeface="+mn-lt"/>
              </a:rPr>
              <a:t>Σε </a:t>
            </a:r>
            <a:r>
              <a:rPr lang="el-GR" sz="2400" dirty="0">
                <a:latin typeface="+mn-lt"/>
              </a:rPr>
              <a:t>σχετικές καταστάσεις εμφανίζονται και οι κύλινδροι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αιμοσιδερίνης.</a:t>
            </a:r>
          </a:p>
        </p:txBody>
      </p:sp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702" y="1268760"/>
            <a:ext cx="4392612" cy="11318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21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tabLst>
                <a:tab pos="176213" algn="l"/>
              </a:tabLst>
            </a:pPr>
            <a:r>
              <a:rPr lang="el-GR" dirty="0" smtClean="0">
                <a:solidFill>
                  <a:srgbClr val="9B0000"/>
                </a:solidFill>
                <a:latin typeface="+mn-lt"/>
                <a:cs typeface="Arial" charset="0"/>
              </a:rPr>
              <a:t>Σχετική φυγόκεντρος δύναμη</a:t>
            </a: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500063" y="1484784"/>
            <a:ext cx="8215312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Η </a:t>
            </a:r>
            <a:r>
              <a:rPr lang="en-US" sz="2400" b="1" dirty="0">
                <a:solidFill>
                  <a:srgbClr val="9B0000"/>
                </a:solidFill>
                <a:latin typeface="+mn-lt"/>
                <a:ea typeface="Times New Roman" pitchFamily="18" charset="0"/>
                <a:cs typeface="Arial" charset="0"/>
              </a:rPr>
              <a:t>RCF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 (σχετική φυγόκεντρος δύναμη) δείχνει πόσες φορές αυξάνει κατά την φυγοκέντρηση το βάρος ενός σωματιδίου σε σχέση με το φυσιολογικό του βάρος λόγω της βαρύτητας της </a:t>
            </a:r>
            <a:r>
              <a:rPr lang="el-GR" sz="2400" dirty="0" smtClean="0">
                <a:latin typeface="+mn-lt"/>
                <a:ea typeface="Times New Roman" pitchFamily="18" charset="0"/>
                <a:cs typeface="Arial" charset="0"/>
              </a:rPr>
              <a:t>γης.</a:t>
            </a:r>
          </a:p>
          <a:p>
            <a:pPr algn="just"/>
            <a:r>
              <a:rPr lang="el-GR" sz="2400" dirty="0" smtClean="0">
                <a:latin typeface="+mn-lt"/>
                <a:ea typeface="Times New Roman" pitchFamily="18" charset="0"/>
                <a:cs typeface="Arial" charset="0"/>
              </a:rPr>
              <a:t>Μονάδα 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μέτρησης της </a:t>
            </a:r>
            <a:r>
              <a:rPr lang="en-US" sz="2400" dirty="0">
                <a:latin typeface="+mn-lt"/>
                <a:ea typeface="Times New Roman" pitchFamily="18" charset="0"/>
                <a:cs typeface="Arial" charset="0"/>
              </a:rPr>
              <a:t>RCF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 είναι το </a:t>
            </a:r>
            <a:r>
              <a:rPr lang="en-US" sz="2400" b="1" dirty="0">
                <a:solidFill>
                  <a:srgbClr val="9B0000"/>
                </a:solidFill>
                <a:latin typeface="+mn-lt"/>
                <a:ea typeface="Times New Roman" pitchFamily="18" charset="0"/>
                <a:cs typeface="Arial" charset="0"/>
              </a:rPr>
              <a:t>g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 (δύναμη βαρύτητας).</a:t>
            </a:r>
          </a:p>
          <a:p>
            <a:pPr algn="just" eaLnBrk="0" hangingPunct="0"/>
            <a:endParaRPr lang="el-GR" sz="2400" dirty="0">
              <a:latin typeface="+mn-lt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en-US" sz="2400" dirty="0">
                <a:latin typeface="+mn-lt"/>
                <a:ea typeface="Times New Roman" pitchFamily="18" charset="0"/>
                <a:cs typeface="Arial" charset="0"/>
              </a:rPr>
              <a:t>RCF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 = 1,118 </a:t>
            </a:r>
            <a:r>
              <a:rPr lang="en-US" sz="2400" dirty="0">
                <a:latin typeface="+mn-lt"/>
                <a:ea typeface="Times New Roman" pitchFamily="18" charset="0"/>
                <a:cs typeface="Arial" charset="0"/>
              </a:rPr>
              <a:t>x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  10</a:t>
            </a:r>
            <a:r>
              <a:rPr lang="el-GR" sz="2400" baseline="30000" dirty="0">
                <a:latin typeface="+mn-lt"/>
                <a:ea typeface="Times New Roman" pitchFamily="18" charset="0"/>
                <a:cs typeface="Arial" charset="0"/>
              </a:rPr>
              <a:t>-5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  </a:t>
            </a:r>
            <a:r>
              <a:rPr lang="en-US" sz="2400" dirty="0">
                <a:latin typeface="+mn-lt"/>
                <a:ea typeface="Times New Roman" pitchFamily="18" charset="0"/>
                <a:cs typeface="Arial" charset="0"/>
              </a:rPr>
              <a:t>x  r  x  rpm</a:t>
            </a:r>
            <a:r>
              <a:rPr lang="el-GR" sz="2400" baseline="30000" dirty="0">
                <a:latin typeface="+mn-lt"/>
                <a:ea typeface="Times New Roman" pitchFamily="18" charset="0"/>
                <a:cs typeface="Arial" charset="0"/>
              </a:rPr>
              <a:t>2   </a:t>
            </a:r>
            <a:endParaRPr lang="el-GR" sz="2400" dirty="0">
              <a:latin typeface="+mn-lt"/>
              <a:ea typeface="Times New Roman" pitchFamily="18" charset="0"/>
              <a:cs typeface="Arial" charset="0"/>
            </a:endParaRPr>
          </a:p>
        </p:txBody>
      </p:sp>
      <p:sp>
        <p:nvSpPr>
          <p:cNvPr id="7172" name="4 - TextBox"/>
          <p:cNvSpPr txBox="1">
            <a:spLocks noChangeArrowheads="1"/>
          </p:cNvSpPr>
          <p:nvPr/>
        </p:nvSpPr>
        <p:spPr bwMode="auto">
          <a:xfrm>
            <a:off x="1214438" y="4786313"/>
            <a:ext cx="6143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dirty="0">
                <a:latin typeface="+mn-lt"/>
                <a:cs typeface="Arial" charset="0"/>
              </a:rPr>
              <a:t>Για τα ούρα συστήνεται  </a:t>
            </a:r>
            <a:r>
              <a:rPr lang="en-US" sz="2400" dirty="0">
                <a:latin typeface="+mn-lt"/>
                <a:cs typeface="Arial" charset="0"/>
              </a:rPr>
              <a:t>RCF: 400 g</a:t>
            </a:r>
            <a:endParaRPr lang="el-GR" sz="2400" dirty="0">
              <a:latin typeface="+mn-lt"/>
              <a:cs typeface="Arial" charset="0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Ερυθροκυτταρικός κύλινδρος και ερυθρά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56792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5382704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indianpediatrics.net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66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Λιποσφαίρια και λιπώδεις </a:t>
            </a:r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58371" name="Text Box 10"/>
          <p:cNvSpPr txBox="1">
            <a:spLocks noChangeArrowheads="1"/>
          </p:cNvSpPr>
          <p:nvPr/>
        </p:nvSpPr>
        <p:spPr bwMode="auto">
          <a:xfrm>
            <a:off x="714373" y="3305175"/>
            <a:ext cx="792162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Εμφανίζονται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νόσους με λιπώδη εκφύλιση των επιθηλιακών κυττάρων </a:t>
            </a:r>
            <a:r>
              <a:rPr lang="el-GR" sz="2400" dirty="0">
                <a:latin typeface="+mn-lt"/>
              </a:rPr>
              <a:t>των νεφρικών </a:t>
            </a:r>
            <a:r>
              <a:rPr lang="el-GR" sz="2400" dirty="0" smtClean="0">
                <a:latin typeface="+mn-lt"/>
              </a:rPr>
              <a:t>σωληναρίων,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Συχνά </a:t>
            </a:r>
            <a:r>
              <a:rPr lang="el-GR" sz="2400" dirty="0">
                <a:latin typeface="+mn-lt"/>
              </a:rPr>
              <a:t>πρόκειται για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τυχαία πρόσμιξη λιπαρών ουσιών από τη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φιάλη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Τα </a:t>
            </a:r>
            <a:r>
              <a:rPr lang="el-GR" sz="2400" dirty="0">
                <a:latin typeface="+mn-lt"/>
              </a:rPr>
              <a:t>λιποσφαίρια παρατηρούνται στο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υπερκείμενο των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ούρων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Για </a:t>
            </a:r>
            <a:r>
              <a:rPr lang="el-GR" sz="2400" dirty="0">
                <a:latin typeface="+mn-lt"/>
              </a:rPr>
              <a:t>την παρατήρηση των λιποσφαιρίων απαιτείται η χρώση της σταγόνας ούρων με μία σταγόνα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Sudan III</a:t>
            </a:r>
            <a:r>
              <a:rPr lang="en-US" sz="2400" dirty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24744"/>
            <a:ext cx="3695700" cy="2019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667669"/>
            <a:ext cx="1066800" cy="933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16204" y="3114028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0720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9B0000"/>
                </a:solidFill>
                <a:cs typeface="Arial" charset="0"/>
              </a:rPr>
              <a:t>Λιποσφαίρια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79" y="1844824"/>
            <a:ext cx="3179043" cy="27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5954" y="4569718"/>
            <a:ext cx="1552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1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Λιπώδεις </a:t>
            </a:r>
            <a:r>
              <a:rPr lang="el-GR" dirty="0" smtClean="0">
                <a:solidFill>
                  <a:srgbClr val="9B0000"/>
                </a:solidFill>
              </a:rPr>
              <a:t>κύλινδροι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60419" name="Text Box 10"/>
          <p:cNvSpPr txBox="1">
            <a:spLocks noChangeArrowheads="1"/>
          </p:cNvSpPr>
          <p:nvPr/>
        </p:nvSpPr>
        <p:spPr bwMode="auto">
          <a:xfrm>
            <a:off x="546325" y="1357312"/>
            <a:ext cx="7921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>
                <a:latin typeface="+mn-lt"/>
              </a:rPr>
              <a:t>  Όλη η μάζα του κυλίνδρου είναι γεμάτη από λιποσφαίρια.</a:t>
            </a:r>
          </a:p>
        </p:txBody>
      </p:sp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2521209" y="5947652"/>
            <a:ext cx="3971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dirty="0">
                <a:latin typeface="+mn-lt"/>
              </a:rPr>
              <a:t>Λιπώδης κύλινδρος και λιποσφαίρια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132856"/>
            <a:ext cx="36766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1435" y="4809381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2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Κύλινδροι που περιέχουν </a:t>
            </a:r>
            <a:r>
              <a:rPr lang="el-GR" dirty="0" smtClean="0">
                <a:solidFill>
                  <a:srgbClr val="9B0000"/>
                </a:solidFill>
              </a:rPr>
              <a:t>κρυστάλλους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61444" name="Rectangle 8"/>
          <p:cNvSpPr>
            <a:spLocks noChangeArrowheads="1"/>
          </p:cNvSpPr>
          <p:nvPr/>
        </p:nvSpPr>
        <p:spPr bwMode="auto">
          <a:xfrm>
            <a:off x="1198544" y="5290517"/>
            <a:ext cx="6746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+mn-lt"/>
              </a:rPr>
              <a:t>Κύλινδρος που περιέχει κρυστάλλους ουρικού οξέος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 dirty="0"/>
          </a:p>
        </p:txBody>
      </p:sp>
      <p:pic>
        <p:nvPicPr>
          <p:cNvPr id="9218" name="Picture 2" descr="ur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89" y="1885672"/>
            <a:ext cx="6059021" cy="27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12975" y="4765794"/>
            <a:ext cx="2718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agora.crosemont.qc.ca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48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>
                <a:solidFill>
                  <a:srgbClr val="9B0000"/>
                </a:solidFill>
                <a:cs typeface="Arial" charset="0"/>
              </a:rPr>
              <a:t>Κοκκιώδης κύλινδρος και μύκητες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67" y="1844824"/>
            <a:ext cx="470926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60048" y="5013176"/>
            <a:ext cx="2423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229600" cy="1151781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Άλλα στοιχεία που μπορούν να βρεθούν στα </a:t>
            </a:r>
            <a:r>
              <a:rPr lang="el-GR" dirty="0" smtClean="0">
                <a:solidFill>
                  <a:srgbClr val="9B0000"/>
                </a:solidFill>
              </a:rPr>
              <a:t>ούρα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63491" name="Text Box 10"/>
          <p:cNvSpPr txBox="1">
            <a:spLocks noChangeArrowheads="1"/>
          </p:cNvSpPr>
          <p:nvPr/>
        </p:nvSpPr>
        <p:spPr bwMode="auto">
          <a:xfrm>
            <a:off x="684213" y="4365625"/>
            <a:ext cx="792162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Σπερματοζωάρια </a:t>
            </a:r>
            <a:r>
              <a:rPr lang="el-GR" sz="2400" dirty="0">
                <a:latin typeface="+mn-lt"/>
              </a:rPr>
              <a:t>(σε ανδρικά και γυναικεία ούρα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Ίνες </a:t>
            </a:r>
            <a:r>
              <a:rPr lang="el-GR" sz="2400" dirty="0">
                <a:latin typeface="+mn-lt"/>
              </a:rPr>
              <a:t>από </a:t>
            </a:r>
            <a:r>
              <a:rPr lang="el-GR" sz="2400" dirty="0" smtClean="0">
                <a:latin typeface="+mn-lt"/>
              </a:rPr>
              <a:t>ρούχα</a:t>
            </a:r>
            <a:r>
              <a:rPr lang="el-GR" sz="2400" dirty="0">
                <a:latin typeface="+mn-lt"/>
              </a:rPr>
              <a:t>,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Φυσαλίδες νερού,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Tx/>
              <a:buChar char="•"/>
              <a:tabLst>
                <a:tab pos="812800" algn="l"/>
              </a:tabLst>
            </a:pPr>
            <a:r>
              <a:rPr lang="el-GR" sz="2400" dirty="0" smtClean="0">
                <a:latin typeface="+mn-lt"/>
              </a:rPr>
              <a:t>Κρυσταλλοειδείς </a:t>
            </a:r>
            <a:r>
              <a:rPr lang="el-GR" sz="2400" dirty="0">
                <a:latin typeface="+mn-lt"/>
              </a:rPr>
              <a:t>σχηματισμοί (συμπλέγματα κυττάρων, βλέννης κ.α</a:t>
            </a:r>
            <a:r>
              <a:rPr lang="el-GR" sz="2400" dirty="0" smtClean="0">
                <a:latin typeface="+mn-lt"/>
              </a:rPr>
              <a:t>.).</a:t>
            </a:r>
            <a:endParaRPr lang="el-GR" sz="2400" dirty="0">
              <a:latin typeface="+mn-lt"/>
            </a:endParaRPr>
          </a:p>
        </p:txBody>
      </p:sp>
      <p:pic>
        <p:nvPicPr>
          <p:cNvPr id="634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329" y="1412776"/>
            <a:ext cx="3933825" cy="2733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03648" y="4170770"/>
            <a:ext cx="660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11883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9B0000"/>
                </a:solidFill>
                <a:cs typeface="Arial" charset="0"/>
              </a:rPr>
              <a:t>Κρυσταλλοειδή και σταγόνες </a:t>
            </a:r>
            <a:r>
              <a:rPr lang="el-GR" dirty="0" smtClean="0">
                <a:solidFill>
                  <a:srgbClr val="9B0000"/>
                </a:solidFill>
                <a:cs typeface="Arial" charset="0"/>
              </a:rPr>
              <a:t>νερού</a:t>
            </a:r>
            <a:endParaRPr lang="el-GR" dirty="0">
              <a:solidFill>
                <a:srgbClr val="9B0000"/>
              </a:solidFill>
            </a:endParaRPr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67238" y="1628800"/>
            <a:ext cx="3809524" cy="380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28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9B0000"/>
                </a:solidFill>
              </a:rPr>
              <a:t>Σπερματοζωάρια και κηρώδης </a:t>
            </a:r>
            <a:r>
              <a:rPr lang="el-GR" dirty="0" smtClean="0">
                <a:solidFill>
                  <a:srgbClr val="9B0000"/>
                </a:solidFill>
              </a:rPr>
              <a:t>κύλινδρος</a:t>
            </a:r>
            <a:endParaRPr lang="el-GR" dirty="0">
              <a:solidFill>
                <a:srgbClr val="9B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 dirty="0"/>
          </a:p>
        </p:txBody>
      </p:sp>
      <p:pic>
        <p:nvPicPr>
          <p:cNvPr id="1158" name="Picture 1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3"/>
            <a:ext cx="4127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4909833"/>
            <a:ext cx="4387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Sperm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in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urine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tooltip="User:Bobjgalindo"/>
              </a:rPr>
              <a:t>Bobjgalindo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160" name="Picture 1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23812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93442" y="4874676"/>
            <a:ext cx="2423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8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13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 fontScale="90000"/>
          </a:bodyPr>
          <a:lstStyle/>
          <a:p>
            <a:pPr marL="742950" lvl="1" indent="-285750" algn="ctr">
              <a:spcBef>
                <a:spcPct val="20000"/>
              </a:spcBef>
              <a:defRPr/>
            </a:pPr>
            <a:r>
              <a:rPr lang="el-GR" sz="4400" b="1" dirty="0">
                <a:solidFill>
                  <a:srgbClr val="9B0000"/>
                </a:solidFill>
                <a:latin typeface="+mj-lt"/>
              </a:rPr>
              <a:t>Μικροσκόπηση </a:t>
            </a:r>
            <a:r>
              <a:rPr lang="el-GR" sz="4400" b="1" dirty="0" smtClean="0">
                <a:solidFill>
                  <a:srgbClr val="9B0000"/>
                </a:solidFill>
                <a:latin typeface="+mj-lt"/>
              </a:rPr>
              <a:t>αντίθετης φάσης</a:t>
            </a:r>
            <a:endParaRPr lang="el-GR" b="1" dirty="0">
              <a:solidFill>
                <a:srgbClr val="9B0000"/>
              </a:solidFill>
              <a:latin typeface="+mj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34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df8f428a366d0e1251fb5fabfbc81be767f1"/>
  <p:tag name="ISPRING_RESOURCE_PATHS_HASH_PRESENTER" val="f8312616253fdff959879479c44e237f6ad4950"/>
</p:tagLst>
</file>

<file path=ppt/theme/theme1.xml><?xml version="1.0" encoding="utf-8"?>
<a:theme xmlns:a="http://schemas.openxmlformats.org/drawingml/2006/main" name="OC_template_updated">
  <a:themeElements>
    <a:clrScheme name="Προσαρμοσμένο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3640</TotalTime>
  <Words>5101</Words>
  <Application>Microsoft Office PowerPoint</Application>
  <PresentationFormat>Προβολή στην οθόνη (4:3)</PresentationFormat>
  <Paragraphs>1028</Paragraphs>
  <Slides>135</Slides>
  <Notes>116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135</vt:i4>
      </vt:variant>
    </vt:vector>
  </HeadingPairs>
  <TitlesOfParts>
    <vt:vector size="136" baseType="lpstr">
      <vt:lpstr>OC_template_updated</vt:lpstr>
      <vt:lpstr>Ανάλυση Βιολογικών Υγρών &amp; Εκκριμάτων (Θ)</vt:lpstr>
      <vt:lpstr>Πότε γίνεται η μικροσκόπηση;</vt:lpstr>
      <vt:lpstr>Η φυγοκέντρηση των ούρων</vt:lpstr>
      <vt:lpstr>Προδιαγραφές φυγοκέντρησης ούρων</vt:lpstr>
      <vt:lpstr>Φυγοκέντρηση με κοινή φυγόκεντρο</vt:lpstr>
      <vt:lpstr>Κωνικά σωληνάρια </vt:lpstr>
      <vt:lpstr>Τα κωνικά σωληνάρια των ούρων</vt:lpstr>
      <vt:lpstr>Παρουσίαση του PowerPoint</vt:lpstr>
      <vt:lpstr>Σχετική φυγόκεντρος δύναμη</vt:lpstr>
      <vt:lpstr>Νομόγραμμα υπολογισμού rpm</vt:lpstr>
      <vt:lpstr>Ειδικοί φυγόκεντροι ούρων</vt:lpstr>
      <vt:lpstr>Κυτταροφυγοκέντρηση</vt:lpstr>
      <vt:lpstr>Κυτταροφυγόκεντρος (1 από 2)</vt:lpstr>
      <vt:lpstr>Κυτταροφυγόκεντρος (2 από 2)</vt:lpstr>
      <vt:lpstr>Η τεχνική μικροσκόπησης ούρων</vt:lpstr>
      <vt:lpstr>Τεχνική μικροσκόπησης ούρων</vt:lpstr>
      <vt:lpstr>Λήψη ούρων σε κωνικό σωληνάριο φυγοκέντρου και απόρριψη υπερκειμένου</vt:lpstr>
      <vt:lpstr>Τοποθέτηση ιζήματος πάνω στην αντικειμενοφόρο πλάκα</vt:lpstr>
      <vt:lpstr>Τεχνική μέτρησης πάνω στην καλυπτρίδα</vt:lpstr>
      <vt:lpstr>Τεχνική μέτρησης κυλίνδρων</vt:lpstr>
      <vt:lpstr>Υπολογισμός αριθμού έμμορφων στοιχείων</vt:lpstr>
      <vt:lpstr>Παράδειγμα υπολογισμού κ.ο.π.</vt:lpstr>
      <vt:lpstr>Τι κάνουμε όταν έχουμε να μετρήσουμε μεγάλο αριθμό στοιχείων (1 από 2)</vt:lpstr>
      <vt:lpstr>Τι κάνουμε όταν έχουμε να μετρήσουμε μεγάλο αριθμό στοιχείων (2 από 2)</vt:lpstr>
      <vt:lpstr>Τιμές αναφοράς μικροσκόπησης ούρων</vt:lpstr>
      <vt:lpstr>Απάντηση μικροσκόπησης ιζήματος φυσιολογικού ατόμου</vt:lpstr>
      <vt:lpstr>Χρώσεις στα βιολογικά υγρά (1 από 2)</vt:lpstr>
      <vt:lpstr>Χρώσεις στα βιολογικά υγρά (2 από 2)</vt:lpstr>
      <vt:lpstr>Φακοί και μεγεθύνσεις για παρατηρήσεις βιολογικών υγρών</vt:lpstr>
      <vt:lpstr>Εισαγωγή στους μικροσκοπικούς χαρακτήρες των ούρων</vt:lpstr>
      <vt:lpstr>Ο Golding Bird</vt:lpstr>
      <vt:lpstr>Οι πρώτες συσκευές</vt:lpstr>
      <vt:lpstr>Ερυθρά αιμοσφαίρια</vt:lpstr>
      <vt:lpstr>Ερυθρά (δύσμορφα και φυσιολογικά)</vt:lpstr>
      <vt:lpstr>Πυοσφαίρια (1 από 2)</vt:lpstr>
      <vt:lpstr>Πυοσφαίρια (2 από 2)</vt:lpstr>
      <vt:lpstr>Επιθηλιακά κύτταρα</vt:lpstr>
      <vt:lpstr>Κατηγορίες επιθηλιακών κυττάρων</vt:lpstr>
      <vt:lpstr>Πλακώδη επιθηλιακά κύτταρα</vt:lpstr>
      <vt:lpstr>Μεταβατικά επιθηλιακά κύτταρα</vt:lpstr>
      <vt:lpstr>Η βλέννη (1 από 3)</vt:lpstr>
      <vt:lpstr>Η βλέννη (2 από 3)</vt:lpstr>
      <vt:lpstr>Κυλινδροειδή βλέννης (3 από 3)</vt:lpstr>
      <vt:lpstr>Μύκητες</vt:lpstr>
      <vt:lpstr>Μικροοργανισμοί</vt:lpstr>
      <vt:lpstr>Oι μικροοργανισμοί μόλις που διακρίνονται</vt:lpstr>
      <vt:lpstr>Μύκητες</vt:lpstr>
      <vt:lpstr>Τριχομονάδες</vt:lpstr>
      <vt:lpstr>Άλατα</vt:lpstr>
      <vt:lpstr>Άμορφα ουρικά άλατα</vt:lpstr>
      <vt:lpstr>Άμορφα φωσφορικά άλατα</vt:lpstr>
      <vt:lpstr>Κρύσταλλοι (1 από 2)</vt:lpstr>
      <vt:lpstr>Κρύσταλλοι (2 από 2)</vt:lpstr>
      <vt:lpstr>Κρύσταλλοι οξαλικού ασβεστίου (1 από 2)</vt:lpstr>
      <vt:lpstr>Κρύσταλλοι οξαλικού ασβεστίου (2 από 2)</vt:lpstr>
      <vt:lpstr>Κρύσταλλοι ουρικού οξέος (1 από 2)</vt:lpstr>
      <vt:lpstr>Κρύσταλλοι ουρικού οξέος (2 από 2)</vt:lpstr>
      <vt:lpstr>Κρύσταλλοι κυστίνης (1 από 2)</vt:lpstr>
      <vt:lpstr>Κρύσταλλοι κυστίνης (2 από 2)</vt:lpstr>
      <vt:lpstr>Κρύσταλλοι τυροσίνης (1 από 2)</vt:lpstr>
      <vt:lpstr>Κρύσταλλοι τυροσίνης (2 από 2)</vt:lpstr>
      <vt:lpstr>Κρύσταλλοι λευκίνης</vt:lpstr>
      <vt:lpstr>Κρύσταλλοι χοληστερίνης</vt:lpstr>
      <vt:lpstr>Κρύσταλλοι εναμμώνιου φωσφορικού μαγνησίου (1 από 2)</vt:lpstr>
      <vt:lpstr>Κρύσταλλοι εναμμώνιου φωσφορικού μαγνησίου (2 από 2)</vt:lpstr>
      <vt:lpstr>Κρύσταλλοι φωσφορικού διασβεστίου  (1 από 2)</vt:lpstr>
      <vt:lpstr>Κρύσταλλος φωσφορικού διασβεστίου  (2 από 2)</vt:lpstr>
      <vt:lpstr>Κρύσταλλοι ουρικού αμμωνίου (1 από 2)</vt:lpstr>
      <vt:lpstr>Κρύσταλλοι ουρικού αμμωνίου (2 από 2)</vt:lpstr>
      <vt:lpstr>Κρύσταλλοι σουλφοναμιδών, μύκητες και πυοσφαίρια</vt:lpstr>
      <vt:lpstr>Πλακώδη επιθηλιακά κύτταρα  και κρύσταλλοι οξαλικού ασβεστίου</vt:lpstr>
      <vt:lpstr>Mεταβατικά επιθηλιακά κύτταρα, πλακώδη επιθηλιακά κύτταρα, ερυθρά αιμοσφαίρια</vt:lpstr>
      <vt:lpstr>Περιληπτικά οι ιδιότητες των φυσιολογικών κρυστάλλων των ούρων 1 από 2</vt:lpstr>
      <vt:lpstr>Περιληπτικά οι ιδιότητες των φυσιολογικών κρυστάλλων των ούρων 2 από 2</vt:lpstr>
      <vt:lpstr>Περιληπτικά οι ιδιότητες των παθολογικών κρυστάλλων των ούρων 1 από 2</vt:lpstr>
      <vt:lpstr>Περιληπτικά οι ιδιότητες των παθολογικών κρυστάλλων των ούρων 2 από 2</vt:lpstr>
      <vt:lpstr>Κύλινδροι</vt:lpstr>
      <vt:lpstr>Υαλώδεις κύλινδροι</vt:lpstr>
      <vt:lpstr>Πυώδης κύλινδρος και πυοσφαίρια</vt:lpstr>
      <vt:lpstr>Κύλινδροι ουρολοίμωξης</vt:lpstr>
      <vt:lpstr>Μικροβιακοί κύλινδροι</vt:lpstr>
      <vt:lpstr>Επιθηλιακοί  κύλινδροι</vt:lpstr>
      <vt:lpstr>Η εξέλιξη των επιθηλιακών κυττάρων  (1 από 2)</vt:lpstr>
      <vt:lpstr>Η εξέλιξη των επιθηλιακών κυττάρων  (2 από 2)</vt:lpstr>
      <vt:lpstr>Επιθηλιακός κύλινδρος</vt:lpstr>
      <vt:lpstr>Επιθηλιακοί κύλινδροι με νεφρικά επιθηλιακά κύτταρα</vt:lpstr>
      <vt:lpstr>Κηρώδεις κύλινδροι</vt:lpstr>
      <vt:lpstr>Κυρώδης κύλινδρος</vt:lpstr>
      <vt:lpstr>Αιμορραγικοί κύλινδροι</vt:lpstr>
      <vt:lpstr>Ερυθροκυτταρικός κύλινδρος και ερυθρά</vt:lpstr>
      <vt:lpstr>Λιποσφαίρια και λιπώδεις κύλινδροι</vt:lpstr>
      <vt:lpstr>Λιποσφαίρια</vt:lpstr>
      <vt:lpstr>Λιπώδεις κύλινδροι</vt:lpstr>
      <vt:lpstr>Κύλινδροι που περιέχουν κρυστάλλους</vt:lpstr>
      <vt:lpstr>Κοκκιώδης κύλινδρος και μύκητες</vt:lpstr>
      <vt:lpstr>Άλλα στοιχεία που μπορούν να βρεθούν στα ούρα</vt:lpstr>
      <vt:lpstr>Κρυσταλλοειδή και σταγόνες νερού</vt:lpstr>
      <vt:lpstr>Σπερματοζωάρια και κηρώδης κύλινδρος</vt:lpstr>
      <vt:lpstr>Μικροσκόπηση αντίθετης φάσης</vt:lpstr>
      <vt:lpstr>Ο εφευρέτης του μικροσκοπίου  αντίθετης φάσης</vt:lpstr>
      <vt:lpstr>Το μικροσκόπιο αντίθετης φάσης</vt:lpstr>
      <vt:lpstr>Μικροσκόπιο αντίθετης φάσης</vt:lpstr>
      <vt:lpstr>Δύσμορφα – φυσιολογικά – G1 ερυθρά 1/2</vt:lpstr>
      <vt:lpstr>Δύσμορφα – φυσιολογικά – G1 ερυθρά 2/2</vt:lpstr>
      <vt:lpstr>Ερυθρά και επιθηλιακά κύτταρα </vt:lpstr>
      <vt:lpstr>Κρύσταλλοι σε μικροσκόπιο αντίθετης φάσης  (1 από 6)</vt:lpstr>
      <vt:lpstr>Κρύσταλλοι σε μικροσκόπιο αντίθετης φάσης (2 από 6)</vt:lpstr>
      <vt:lpstr>Κρύσταλλοι σε μικροσκόπιο αντίθετης φάσης  (3 από 6)</vt:lpstr>
      <vt:lpstr>Κρύσταλλοι σε μικροσκόπιο αντίθετης φάσης  (4 από 6)</vt:lpstr>
      <vt:lpstr>Κρύσταλλοι σε μικροσκόπιο αντίθετης φάσης  (5 από 6)</vt:lpstr>
      <vt:lpstr>Κρύσταλλοι σε μικροσκόπιο αντίθετης φάσης  (6 από 6)</vt:lpstr>
      <vt:lpstr>Εναλλακτικά αντί μικροσκοπίου αντίθετης φάσης</vt:lpstr>
      <vt:lpstr>Μικροσκόπηση με πολωμένο φως</vt:lpstr>
      <vt:lpstr>Ποσοτική μέτρηση μικροσκοπικών χαρακτήρων </vt:lpstr>
      <vt:lpstr>Γιατί χρειάζεται ο ποσοτικός προσδιορισμός</vt:lpstr>
      <vt:lpstr>Κυτταρομετρικές πλάκες για ούρα</vt:lpstr>
      <vt:lpstr>Το πλέγμα της κυτταρομετρικής πλάκας KOVA</vt:lpstr>
      <vt:lpstr>Η χρήση της πλάκας KOVA</vt:lpstr>
      <vt:lpstr>Το πλέγμα της κυτταρομετρικής πλάκας Νeubauer</vt:lpstr>
      <vt:lpstr>H μικροσκόπηση των κυτταρομετρικών πλακών</vt:lpstr>
      <vt:lpstr>H εξίσωση υπολογισμού συγκέντρωσης κυττάρων σε κυτταρομετρική πλάκα</vt:lpstr>
      <vt:lpstr>Παράδειγμα χρήσης κυτταρομετρικής πλάκας</vt:lpstr>
      <vt:lpstr>Για την μέτρηση στη πλάκα Neubauer χρησιμοποιείται η παλιά μέθοδος Addis count</vt:lpstr>
      <vt:lpstr>Τhomas Addis</vt:lpstr>
      <vt:lpstr>Διαδικασία μέτρησης Addis Count</vt:lpstr>
      <vt:lpstr>Οι θέσεις μέτρησης στη πλάκα Neubauer</vt:lpstr>
      <vt:lpstr>H εξίσωση υπολογισμού της συγκέντρωσης</vt:lpstr>
      <vt:lpstr>Παράδειγμα</vt:lpstr>
      <vt:lpstr>Τέλος Ενότητας</vt:lpstr>
      <vt:lpstr>Σημειώματα</vt:lpstr>
      <vt:lpstr>Σημείωμα Αναφοράς</vt:lpstr>
      <vt:lpstr>Διατήρηση Σημειωμάτων</vt:lpstr>
      <vt:lpstr>Σημείωμα Αδειοδότησης</vt:lpstr>
      <vt:lpstr>Επεξήγηση όρων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opencourses@teiath.gr</dc:creator>
  <cp:lastModifiedBy>natasakar new</cp:lastModifiedBy>
  <cp:revision>211</cp:revision>
  <dcterms:created xsi:type="dcterms:W3CDTF">2013-05-30T11:59:59Z</dcterms:created>
  <dcterms:modified xsi:type="dcterms:W3CDTF">2015-02-20T12:13:14Z</dcterms:modified>
</cp:coreProperties>
</file>