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75"/>
  </p:notesMasterIdLst>
  <p:handoutMasterIdLst>
    <p:handoutMasterId r:id="rId76"/>
  </p:handoutMasterIdLst>
  <p:sldIdLst>
    <p:sldId id="338" r:id="rId2"/>
    <p:sldId id="259" r:id="rId3"/>
    <p:sldId id="260" r:id="rId4"/>
    <p:sldId id="261" r:id="rId5"/>
    <p:sldId id="262" r:id="rId6"/>
    <p:sldId id="263" r:id="rId7"/>
    <p:sldId id="339" r:id="rId8"/>
    <p:sldId id="264" r:id="rId9"/>
    <p:sldId id="265" r:id="rId10"/>
    <p:sldId id="266" r:id="rId11"/>
    <p:sldId id="267" r:id="rId12"/>
    <p:sldId id="268" r:id="rId13"/>
    <p:sldId id="340" r:id="rId14"/>
    <p:sldId id="269" r:id="rId15"/>
    <p:sldId id="34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43" r:id="rId32"/>
    <p:sldId id="344" r:id="rId33"/>
    <p:sldId id="345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09" r:id="rId42"/>
    <p:sldId id="310" r:id="rId43"/>
    <p:sldId id="296" r:id="rId44"/>
    <p:sldId id="342" r:id="rId45"/>
    <p:sldId id="297" r:id="rId46"/>
    <p:sldId id="298" r:id="rId47"/>
    <p:sldId id="299" r:id="rId48"/>
    <p:sldId id="301" r:id="rId49"/>
    <p:sldId id="302" r:id="rId50"/>
    <p:sldId id="305" r:id="rId51"/>
    <p:sldId id="306" r:id="rId52"/>
    <p:sldId id="314" r:id="rId53"/>
    <p:sldId id="315" r:id="rId54"/>
    <p:sldId id="316" r:id="rId55"/>
    <p:sldId id="323" r:id="rId56"/>
    <p:sldId id="324" r:id="rId57"/>
    <p:sldId id="325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46" r:id="rId68"/>
    <p:sldId id="347" r:id="rId69"/>
    <p:sldId id="348" r:id="rId70"/>
    <p:sldId id="350" r:id="rId71"/>
    <p:sldId id="352" r:id="rId72"/>
    <p:sldId id="353" r:id="rId73"/>
    <p:sldId id="351" r:id="rId74"/>
  </p:sldIdLst>
  <p:sldSz cx="9144000" cy="6858000" type="screen4x3"/>
  <p:notesSz cx="7104063" cy="10234613"/>
  <p:custDataLst>
    <p:tags r:id="rId7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  <a:srgbClr val="24249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7911" autoAdjust="0"/>
  </p:normalViewPr>
  <p:slideViewPr>
    <p:cSldViewPr>
      <p:cViewPr>
        <p:scale>
          <a:sx n="100" d="100"/>
          <a:sy n="100" d="100"/>
        </p:scale>
        <p:origin x="-21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95162-7D91-4A88-BB66-75D831FF7A09}" type="slidenum">
              <a:rPr lang="el-GR" smtClean="0"/>
              <a:pPr/>
              <a:t>28</a:t>
            </a:fld>
            <a:endParaRPr lang="el-GR" dirty="0" smtClean="0"/>
          </a:p>
        </p:txBody>
      </p:sp>
      <p:sp>
        <p:nvSpPr>
          <p:cNvPr id="4403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9071" tIns="49537" rIns="99071" bIns="49537"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4403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1" tIns="49537" rIns="99071" bIns="49537" anchor="b"/>
          <a:lstStyle/>
          <a:p>
            <a:pPr algn="r"/>
            <a:fld id="{1DC11FF1-6FDA-49E3-ACEA-497018F3D17B}" type="slidenum">
              <a:rPr lang="el-GR" sz="1300"/>
              <a:pPr algn="r"/>
              <a:t>28</a:t>
            </a:fld>
            <a:endParaRPr lang="el-GR" sz="1300" dirty="0"/>
          </a:p>
        </p:txBody>
      </p:sp>
    </p:spTree>
    <p:extLst>
      <p:ext uri="{BB962C8B-B14F-4D97-AF65-F5344CB8AC3E}">
        <p14:creationId xmlns:p14="http://schemas.microsoft.com/office/powerpoint/2010/main" val="280112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458CE-8463-4474-B025-C71AEAAD99D4}" type="slidenum">
              <a:rPr lang="el-GR" smtClean="0"/>
              <a:pPr/>
              <a:t>29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2165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834C4-CB31-4895-9677-46B835F45A66}" type="slidenum">
              <a:rPr lang="el-GR" smtClean="0"/>
              <a:pPr/>
              <a:t>33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6915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D4E75-A484-4CEB-A71F-851F61F60F9E}" type="slidenum">
              <a:rPr lang="el-GR" smtClean="0"/>
              <a:pPr/>
              <a:t>34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63191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D19EA-BA32-4F44-81D8-357DBC16AE29}" type="slidenum">
              <a:rPr lang="el-GR" smtClean="0"/>
              <a:pPr/>
              <a:t>35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458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1C07D-46CC-438A-924C-00A589C7B0D5}" type="slidenum">
              <a:rPr lang="el-GR" smtClean="0"/>
              <a:pPr/>
              <a:t>36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594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B8E0A-C7F8-4841-9290-81ACBEFFDA89}" type="slidenum">
              <a:rPr lang="el-GR" smtClean="0"/>
              <a:pPr/>
              <a:t>37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81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F2434-FD4C-49FE-961F-924E2E3478B0}" type="slidenum">
              <a:rPr lang="el-GR" smtClean="0"/>
              <a:pPr/>
              <a:t>38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77698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9A305-4B54-4D3C-8BC3-C9F621140A8F}" type="slidenum">
              <a:rPr lang="el-GR" smtClean="0"/>
              <a:pPr/>
              <a:t>39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23829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0A155-3253-41E9-AA6C-FB7C12C8100F}" type="slidenum">
              <a:rPr lang="el-GR" smtClean="0"/>
              <a:pPr/>
              <a:t>40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0328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69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BC181-FDE1-4AD4-9C30-5E23A573314F}" type="slidenum">
              <a:rPr lang="el-GR" smtClean="0"/>
              <a:pPr/>
              <a:t>41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48165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B9C1F-30F1-4887-9C3E-A9EA0CDF8420}" type="slidenum">
              <a:rPr lang="el-GR" smtClean="0"/>
              <a:pPr/>
              <a:t>42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86106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EA6EB-B4EA-4191-8A29-7D7A339A7C1A}" type="slidenum">
              <a:rPr lang="el-GR" smtClean="0"/>
              <a:pPr/>
              <a:t>45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57502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B7788-1108-49A9-8FEC-48DB142908ED}" type="slidenum">
              <a:rPr lang="el-GR" smtClean="0"/>
              <a:pPr/>
              <a:t>46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5027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ED919-4A6F-476A-B3C9-604B43304DD6}" type="slidenum">
              <a:rPr lang="el-GR" smtClean="0"/>
              <a:pPr/>
              <a:t>47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23971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D4946-E6E3-4B2E-A04B-8F5605A9E0BA}" type="slidenum">
              <a:rPr lang="el-GR" smtClean="0"/>
              <a:pPr/>
              <a:t>48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3367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39E5E-A541-48F8-8A1D-FD8935152885}" type="slidenum">
              <a:rPr lang="el-GR" smtClean="0"/>
              <a:pPr/>
              <a:t>49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03928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1D160-1AE9-4922-A0C8-DA307A1C856B}" type="slidenum">
              <a:rPr lang="el-GR" smtClean="0"/>
              <a:pPr/>
              <a:t>50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63589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EEA4F-C34F-4BDD-8316-CC2EE94C06C7}" type="slidenum">
              <a:rPr lang="el-GR" smtClean="0"/>
              <a:pPr/>
              <a:t>51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15568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420FB-F306-481B-B497-5ADE8F78246F}" type="slidenum">
              <a:rPr lang="el-GR" smtClean="0"/>
              <a:pPr/>
              <a:t>53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7675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7066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1CE4C-5E87-4FED-8B83-11583AF93D2B}" type="slidenum">
              <a:rPr lang="el-GR" smtClean="0"/>
              <a:pPr/>
              <a:t>54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99005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2401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13F8AF-8BDA-4F11-A710-97C340F993E8}" type="slidenum">
              <a:rPr lang="el-GR" smtClean="0"/>
              <a:pPr/>
              <a:t>56</a:t>
            </a:fld>
            <a:endParaRPr lang="el-GR" dirty="0" smtClean="0"/>
          </a:p>
        </p:txBody>
      </p:sp>
      <p:sp>
        <p:nvSpPr>
          <p:cNvPr id="1843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9071" tIns="49537" rIns="99071" bIns="495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843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1" tIns="49537" rIns="99071" bIns="49537" anchor="b"/>
          <a:lstStyle/>
          <a:p>
            <a:pPr algn="r"/>
            <a:fld id="{A4305A38-3BFD-4833-9DA5-EE27C8F808F6}" type="slidenum">
              <a:rPr lang="el-GR" sz="1300"/>
              <a:pPr algn="r"/>
              <a:t>56</a:t>
            </a:fld>
            <a:endParaRPr lang="el-GR" sz="1300" dirty="0"/>
          </a:p>
        </p:txBody>
      </p:sp>
    </p:spTree>
    <p:extLst>
      <p:ext uri="{BB962C8B-B14F-4D97-AF65-F5344CB8AC3E}">
        <p14:creationId xmlns:p14="http://schemas.microsoft.com/office/powerpoint/2010/main" val="3429298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1723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95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88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900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73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843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50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storiadelamedicina.wordpress.com/2010/02/11/albuminometro-de-esbach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YassineMrabet" TargetMode="External"/><Relationship Id="rId4" Type="http://schemas.openxmlformats.org/officeDocument/2006/relationships/hyperlink" Target="http://commons.wikimedia.org/wiki/File:Hemodialysis-en.sv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kd-epi.com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44016" y="1340768"/>
            <a:ext cx="8455968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200" b="1" dirty="0" smtClean="0">
                <a:latin typeface="+mn-lt"/>
              </a:rPr>
              <a:t>Ανάλυση Βιολογικών Υγρών &amp; Εκκριμάτων (Θ)</a:t>
            </a:r>
            <a:endParaRPr lang="el-GR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32657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/>
              <a:t>Ενότητα</a:t>
            </a:r>
            <a:r>
              <a:rPr lang="en-US" b="1" dirty="0" smtClean="0"/>
              <a:t> 6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Οι νεφρικές </a:t>
            </a:r>
            <a:r>
              <a:rPr lang="el-GR" dirty="0"/>
              <a:t>ν</a:t>
            </a:r>
            <a:r>
              <a:rPr lang="el-GR" dirty="0" smtClean="0"/>
              <a:t>όσοι και η διάγνωση τους</a:t>
            </a:r>
            <a:endParaRPr lang="en-US" dirty="0" smtClean="0"/>
          </a:p>
          <a:p>
            <a:endParaRPr lang="en-US" dirty="0" smtClean="0"/>
          </a:p>
          <a:p>
            <a:r>
              <a:rPr lang="el-GR" sz="2600" dirty="0"/>
              <a:t>Πέτρος Καρκαλούσος</a:t>
            </a:r>
          </a:p>
          <a:p>
            <a:r>
              <a:rPr lang="el-GR" sz="2600" dirty="0"/>
              <a:t>Καθηγητής εφαρμογών κλινικής χημείας – ΤΕΙ Αθηνών</a:t>
            </a:r>
          </a:p>
          <a:p>
            <a:r>
              <a:rPr lang="el-GR" sz="2600" dirty="0"/>
              <a:t>Τμήμα Ιατρικών Εργαστήριων</a:t>
            </a:r>
          </a:p>
        </p:txBody>
      </p:sp>
      <p:pic>
        <p:nvPicPr>
          <p:cNvPr id="15" name="Picture 14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6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1872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2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Δείκτες σπειραματικής </a:t>
            </a:r>
            <a:r>
              <a:rPr lang="el-GR" dirty="0" smtClean="0">
                <a:solidFill>
                  <a:srgbClr val="9B0000"/>
                </a:solidFill>
              </a:rPr>
              <a:t>λειτουργίας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66189" y="1066169"/>
            <a:ext cx="7848600" cy="5205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β</a:t>
            </a:r>
            <a:r>
              <a:rPr lang="el-GR" sz="2400" b="1" baseline="-25000" dirty="0">
                <a:solidFill>
                  <a:srgbClr val="9B0000"/>
                </a:solidFill>
                <a:latin typeface="+mn-lt"/>
              </a:rPr>
              <a:t>2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-μικροσφαιρίνη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 Αυξάνεται στη σπειραματική βλάβη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</a:t>
            </a:r>
            <a:r>
              <a:rPr lang="el-GR" sz="2400" b="1" baseline="-25000" dirty="0">
                <a:solidFill>
                  <a:srgbClr val="9B0000"/>
                </a:solidFill>
                <a:latin typeface="+mn-lt"/>
              </a:rPr>
              <a:t>1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-μικροσφαιρίνη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 Αυξάνεται στη σπειραματική βλάβη.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Σχετιζόμενος με τους όγκους αναστολέας της θρυψίνης (ΤΑΤΙ)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Αυξάνεται στη σπειραματική λειτουργία και θεωρείται ως ο πλέον αξιόπιστος δείκτης σπειραματικής λειτουργίας.</a:t>
            </a:r>
            <a:endParaRPr lang="en-US" sz="24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β-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trace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Έχει μικρή διαγνωστική σημασία.</a:t>
            </a:r>
          </a:p>
          <a:p>
            <a:pPr>
              <a:lnSpc>
                <a:spcPct val="120000"/>
              </a:lnSpc>
              <a:spcBef>
                <a:spcPts val="1800"/>
              </a:spcBef>
              <a:tabLst>
                <a:tab pos="1076325" algn="l"/>
              </a:tabLst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Λιποκαλίνη ενωμένη με την γελατινάση των ουδετεροφίλων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(NGAL): </a:t>
            </a:r>
            <a:r>
              <a:rPr lang="el-GR" sz="2400" dirty="0">
                <a:latin typeface="+mn-lt"/>
              </a:rPr>
              <a:t>Αυξάνεται στη σπειραματική βλάβη</a:t>
            </a:r>
            <a:r>
              <a:rPr lang="el-GR" sz="2400" dirty="0" smtClean="0">
                <a:latin typeface="+mn-lt"/>
              </a:rPr>
              <a:t>.</a:t>
            </a:r>
            <a:endParaRPr lang="en-US" sz="24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tabLst>
                <a:tab pos="1076325" algn="l"/>
              </a:tabLst>
              <a:defRPr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Ρυθμός σπειραματικής διήθησης</a:t>
            </a:r>
            <a:r>
              <a:rPr lang="el-GR" sz="2400" dirty="0" smtClean="0">
                <a:latin typeface="+mn-lt"/>
              </a:rPr>
              <a:t>. Ο πιο σημαντικός όλων.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35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σωληναριακή νεφρική </a:t>
            </a:r>
            <a:r>
              <a:rPr lang="el-GR" dirty="0" smtClean="0">
                <a:solidFill>
                  <a:srgbClr val="9B0000"/>
                </a:solidFill>
              </a:rPr>
              <a:t>πρωτεϊνουρία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95288" y="1844675"/>
            <a:ext cx="8281168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Φυσιολογικά το 95 - 99% των πρωτεϊνών χαμηλού μοριακού βάρους </a:t>
            </a:r>
            <a:r>
              <a:rPr lang="el-GR" sz="2400" dirty="0" smtClean="0">
                <a:latin typeface="+mn-lt"/>
              </a:rPr>
              <a:t>(&lt; </a:t>
            </a:r>
            <a:r>
              <a:rPr lang="el-GR" sz="2400" dirty="0">
                <a:latin typeface="+mn-lt"/>
              </a:rPr>
              <a:t>70.000 </a:t>
            </a:r>
            <a:r>
              <a:rPr lang="en-US" sz="2400" dirty="0">
                <a:latin typeface="+mn-lt"/>
              </a:rPr>
              <a:t>Da) </a:t>
            </a:r>
            <a:r>
              <a:rPr lang="el-GR" sz="2400" dirty="0">
                <a:latin typeface="+mn-lt"/>
              </a:rPr>
              <a:t>που καταλήγουν στο πρόουρο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επαναπορροφώνται από τα εγγύς σπειραματικά σωληνάρια.</a:t>
            </a:r>
            <a:endParaRPr lang="en-US" sz="2400" b="1" dirty="0">
              <a:solidFill>
                <a:srgbClr val="9B0000"/>
              </a:solidFill>
              <a:latin typeface="+mn-lt"/>
            </a:endParaRPr>
          </a:p>
          <a:p>
            <a:pPr>
              <a:lnSpc>
                <a:spcPct val="145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‘Όταν δεν γίνεται αυτή η επαναρρόφηση τότε υπάρχει σωληναριακή νεφρική πρωτεϊνουρία.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23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641655" cy="1512168"/>
          </a:xfrm>
        </p:spPr>
        <p:txBody>
          <a:bodyPr>
            <a:noAutofit/>
          </a:bodyPr>
          <a:lstStyle/>
          <a:p>
            <a:pPr>
              <a:spcBef>
                <a:spcPct val="10000"/>
              </a:spcBef>
            </a:pPr>
            <a:r>
              <a:rPr lang="el-GR" dirty="0">
                <a:solidFill>
                  <a:srgbClr val="9B0000"/>
                </a:solidFill>
              </a:rPr>
              <a:t>Αίτια κακής επαναρρόφησης </a:t>
            </a:r>
            <a:br>
              <a:rPr lang="el-GR" dirty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από τα εγγύς εσπειραμένα </a:t>
            </a:r>
            <a:r>
              <a:rPr lang="el-GR" dirty="0" smtClean="0">
                <a:solidFill>
                  <a:srgbClr val="9B0000"/>
                </a:solidFill>
              </a:rPr>
              <a:t>σωληνάρια </a:t>
            </a:r>
            <a:r>
              <a:rPr lang="en-US" sz="3200" b="0" dirty="0" smtClean="0">
                <a:solidFill>
                  <a:srgbClr val="9B0000"/>
                </a:solidFill>
              </a:rPr>
              <a:t>(1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50825" y="2609155"/>
            <a:ext cx="848042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5738" indent="-185738">
              <a:lnSpc>
                <a:spcPct val="145000"/>
              </a:lnSpc>
              <a:buFontTx/>
              <a:buChar char="•"/>
              <a:tabLst>
                <a:tab pos="22860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Φλεγμονώδεις νόσοι των σωληναρίων </a:t>
            </a:r>
            <a:r>
              <a:rPr lang="el-GR" sz="2400" dirty="0">
                <a:latin typeface="+mn-lt"/>
              </a:rPr>
              <a:t>(πυελονεφρίτιδα, διάμεση νεφρίτιδα κ.α</a:t>
            </a:r>
            <a:r>
              <a:rPr lang="el-GR" sz="2400" dirty="0" smtClean="0">
                <a:latin typeface="+mn-lt"/>
              </a:rPr>
              <a:t>.)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185738" indent="-185738">
              <a:lnSpc>
                <a:spcPct val="145000"/>
              </a:lnSpc>
              <a:buFontTx/>
              <a:buChar char="•"/>
              <a:tabLst>
                <a:tab pos="22860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Αλλοιώσεις στα κύτταρα των εγγύς σωληναρίων </a:t>
            </a:r>
            <a:r>
              <a:rPr lang="el-GR" sz="2400" dirty="0">
                <a:latin typeface="+mn-lt"/>
              </a:rPr>
              <a:t>από νεφροτοξικές ουσίες (φάρμακα, βαρέα μέταλλα) ή από κληρονομικής αιτιολογίας σωληναριακή </a:t>
            </a:r>
            <a:r>
              <a:rPr lang="el-GR" sz="2400" dirty="0" smtClean="0">
                <a:latin typeface="+mn-lt"/>
              </a:rPr>
              <a:t>δυσλειτουργία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90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641655" cy="1512168"/>
          </a:xfrm>
        </p:spPr>
        <p:txBody>
          <a:bodyPr>
            <a:noAutofit/>
          </a:bodyPr>
          <a:lstStyle/>
          <a:p>
            <a:pPr>
              <a:spcBef>
                <a:spcPct val="10000"/>
              </a:spcBef>
            </a:pPr>
            <a:r>
              <a:rPr lang="el-GR" dirty="0">
                <a:solidFill>
                  <a:srgbClr val="9B0000"/>
                </a:solidFill>
              </a:rPr>
              <a:t>Αίτια κακής επαναρρόφησης </a:t>
            </a:r>
            <a:br>
              <a:rPr lang="el-GR" dirty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από τα εγγύς εσπειραμένα </a:t>
            </a:r>
            <a:r>
              <a:rPr lang="el-GR" dirty="0" smtClean="0">
                <a:solidFill>
                  <a:srgbClr val="9B0000"/>
                </a:solidFill>
              </a:rPr>
              <a:t>σωληνάρια </a:t>
            </a:r>
            <a:r>
              <a:rPr lang="en-US" sz="3200" b="0" dirty="0" smtClean="0">
                <a:solidFill>
                  <a:srgbClr val="9B0000"/>
                </a:solidFill>
              </a:rPr>
              <a:t>(2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50825" y="1538093"/>
            <a:ext cx="8480425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5738" indent="-185738">
              <a:lnSpc>
                <a:spcPct val="145000"/>
              </a:lnSpc>
              <a:buFontTx/>
              <a:buChar char="•"/>
              <a:tabLst>
                <a:tab pos="22860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Αύξηση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της συγκέντρωσης του χαμηλού ΜΒ πρωτεϊνών </a:t>
            </a:r>
            <a:r>
              <a:rPr lang="el-GR" sz="2400" dirty="0">
                <a:latin typeface="+mn-lt"/>
              </a:rPr>
              <a:t>του ορού που οφείλεται ή σε αυξημένη σύνθεση (μονοκλωνική γ-σφαιριναιμία) ή σε απελευθέρωση τους (μυόλυση, αιμόλυση) ή σε παρακράτηση σαν συνέπεια της νεφρικής ανεπάρκειας με υπερλειτουργία των φυσιολογικών μηχανισμών της </a:t>
            </a:r>
            <a:r>
              <a:rPr lang="el-GR" sz="2400" dirty="0" smtClean="0">
                <a:latin typeface="+mn-lt"/>
              </a:rPr>
              <a:t>επαναπροσρόφησης</a:t>
            </a:r>
            <a:r>
              <a:rPr lang="el-GR" sz="2400" dirty="0">
                <a:latin typeface="+mn-lt"/>
              </a:rPr>
              <a:t>,</a:t>
            </a:r>
          </a:p>
          <a:p>
            <a:pPr marL="185738" indent="-185738">
              <a:lnSpc>
                <a:spcPct val="145000"/>
              </a:lnSpc>
              <a:buFontTx/>
              <a:buChar char="•"/>
              <a:tabLst>
                <a:tab pos="22860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Συνδυασμός νεφρικής ανεπάρκειας και ταυτόχρονης σωληναριακής βλάβης </a:t>
            </a:r>
            <a:r>
              <a:rPr lang="el-GR" sz="2400" dirty="0">
                <a:latin typeface="+mn-lt"/>
              </a:rPr>
              <a:t>(οξεία νεφρική ανεπάρκεια, χρόνια πυελονεφρίτιδα, μεταμοσχευτική κατάσταση).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5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Σωληναριακοί </a:t>
            </a:r>
            <a:r>
              <a:rPr lang="el-GR" dirty="0" smtClean="0">
                <a:solidFill>
                  <a:srgbClr val="9B0000"/>
                </a:solidFill>
              </a:rPr>
              <a:t>δείκτες</a:t>
            </a:r>
            <a:r>
              <a:rPr lang="en-US" dirty="0" smtClean="0">
                <a:solidFill>
                  <a:srgbClr val="9B0000"/>
                </a:solidFill>
              </a:rPr>
              <a:t> </a:t>
            </a:r>
            <a:r>
              <a:rPr lang="en-US" sz="3200" b="0" dirty="0" smtClean="0">
                <a:solidFill>
                  <a:srgbClr val="9B0000"/>
                </a:solidFill>
              </a:rPr>
              <a:t>(1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1151166"/>
            <a:ext cx="864076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β2-μικροσφαιρίνη,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Πρωτεΐνη συνδεδεμένη με ρετινόλη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RBP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tabLst>
                <a:tab pos="0" algn="l"/>
              </a:tabLst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ρετινόλη, ο κυριότερος μεταβολίτης της βιταμίνης Α, απεκκρίνεται και μεταφέρεται από τα ηπατοκύτταρα συνδεδεμένη με μια πρωτεΐνη, την </a:t>
            </a:r>
            <a:r>
              <a:rPr lang="en-US" sz="2400" dirty="0" smtClean="0">
                <a:latin typeface="+mn-lt"/>
              </a:rPr>
              <a:t>RBP</a:t>
            </a:r>
            <a:r>
              <a:rPr lang="el-GR" sz="2400" dirty="0">
                <a:latin typeface="+mn-lt"/>
              </a:rPr>
              <a:t>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α2-μικροσφαιρίνη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tabLst>
                <a:tab pos="0" algn="l"/>
              </a:tabLst>
            </a:pPr>
            <a:r>
              <a:rPr lang="el-GR" sz="2400" dirty="0" smtClean="0">
                <a:latin typeface="+mn-lt"/>
              </a:rPr>
              <a:t>Είναι </a:t>
            </a:r>
            <a:r>
              <a:rPr lang="el-GR" sz="2400" dirty="0">
                <a:latin typeface="+mn-lt"/>
              </a:rPr>
              <a:t>πρωτεΐνη χαμηλού μοριακού βάρους πρωτεΐνη η α1-Μ η οποία διηθείται εντελώς ελεύθερα από το σπείραμα και </a:t>
            </a:r>
            <a:r>
              <a:rPr lang="el-GR" sz="2400" dirty="0" smtClean="0">
                <a:latin typeface="+mn-lt"/>
              </a:rPr>
              <a:t>επαναπροσροφάται </a:t>
            </a:r>
            <a:r>
              <a:rPr lang="el-GR" sz="2400" dirty="0">
                <a:latin typeface="+mn-lt"/>
              </a:rPr>
              <a:t>και καταβολίζεται στα εγγύς σωληνάρια. Αυξάνει όταν καταστραφεί το σύστημα της επαναρρόφησης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0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Σωληναριακοί </a:t>
            </a:r>
            <a:r>
              <a:rPr lang="el-GR" dirty="0" smtClean="0">
                <a:solidFill>
                  <a:srgbClr val="9B0000"/>
                </a:solidFill>
              </a:rPr>
              <a:t>δείκτες</a:t>
            </a:r>
            <a:r>
              <a:rPr lang="en-US" dirty="0" smtClean="0">
                <a:solidFill>
                  <a:srgbClr val="9B0000"/>
                </a:solidFill>
              </a:rPr>
              <a:t> </a:t>
            </a:r>
            <a:r>
              <a:rPr lang="en-US" sz="3200" b="0" dirty="0" smtClean="0">
                <a:solidFill>
                  <a:srgbClr val="9B0000"/>
                </a:solidFill>
              </a:rPr>
              <a:t>(2</a:t>
            </a:r>
            <a:r>
              <a:rPr lang="el-GR" sz="3200" b="0" dirty="0" smtClean="0">
                <a:solidFill>
                  <a:srgbClr val="9B0000"/>
                </a:solidFill>
              </a:rPr>
              <a:t> από 2</a:t>
            </a:r>
            <a:r>
              <a:rPr lang="en-US" sz="3200" b="0" dirty="0" smtClean="0">
                <a:solidFill>
                  <a:srgbClr val="9B0000"/>
                </a:solidFill>
              </a:rPr>
              <a:t>)</a:t>
            </a:r>
            <a:endParaRPr lang="el-GR" sz="3200" b="0" dirty="0">
              <a:solidFill>
                <a:srgbClr val="9B0000"/>
              </a:solidFill>
            </a:endParaRPr>
          </a:p>
        </p:txBody>
      </p:sp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1772816"/>
            <a:ext cx="8640763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Λυσοζύμη,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Ν-ακέτυλο-β-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D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-γλυκοζαμινιδάση (β-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NAG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tabLst>
                <a:tab pos="0" algn="l"/>
              </a:tabLst>
            </a:pPr>
            <a:r>
              <a:rPr lang="el-GR" sz="2400" dirty="0" smtClean="0">
                <a:latin typeface="+mn-lt"/>
              </a:rPr>
              <a:t>Το </a:t>
            </a:r>
            <a:r>
              <a:rPr lang="el-GR" sz="2400" dirty="0">
                <a:latin typeface="+mn-lt"/>
              </a:rPr>
              <a:t>ένζυμο β-</a:t>
            </a:r>
            <a:r>
              <a:rPr lang="en-US" sz="2400" dirty="0">
                <a:latin typeface="+mn-lt"/>
              </a:rPr>
              <a:t>NAG</a:t>
            </a:r>
            <a:r>
              <a:rPr lang="el-GR" sz="2400" dirty="0">
                <a:latin typeface="+mn-lt"/>
              </a:rPr>
              <a:t> εμφανίζει υψηλή ενεργότητα στα λυσοσώματα των νεφρικών εγγύς </a:t>
            </a:r>
            <a:r>
              <a:rPr lang="el-GR" sz="2400" dirty="0" smtClean="0">
                <a:latin typeface="+mn-lt"/>
              </a:rPr>
              <a:t>σωληναρίων</a:t>
            </a:r>
            <a:r>
              <a:rPr lang="el-GR" sz="2400" dirty="0">
                <a:latin typeface="+mn-lt"/>
              </a:rPr>
              <a:t>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Συστατίνη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C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Πρωτεΐνη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β-ίχνους.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3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Ορθοστατικό </a:t>
            </a:r>
            <a:r>
              <a:rPr lang="el-GR" dirty="0" smtClean="0">
                <a:solidFill>
                  <a:srgbClr val="9B0000"/>
                </a:solidFill>
              </a:rPr>
              <a:t>λεύκωμα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7544" y="1268760"/>
            <a:ext cx="8280920" cy="50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spcBef>
                <a:spcPts val="2400"/>
              </a:spcBef>
            </a:pPr>
            <a:r>
              <a:rPr lang="el-GR" sz="2400" dirty="0">
                <a:latin typeface="+mn-lt"/>
              </a:rPr>
              <a:t>Είναι παροδική λευκωματουρία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επηρεαζόμενη από τη στάση του σώματος. </a:t>
            </a:r>
            <a:r>
              <a:rPr lang="el-GR" sz="2400" dirty="0">
                <a:latin typeface="+mn-lt"/>
              </a:rPr>
              <a:t>Εμφανίζεται σε παιδιά ηλικίας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5 - 15 </a:t>
            </a:r>
            <a:r>
              <a:rPr lang="el-GR" sz="2400" dirty="0">
                <a:latin typeface="+mn-lt"/>
              </a:rPr>
              <a:t>ετών, υψηλού αναστήματος συνήθως, που υποσιτίζονται και αποδίδεται στην πίεση της νεφρικής φλέβας από την λόρδωση που συνήθως συνυπάρχει κατά την όρθια στάση του παιδιού.</a:t>
            </a:r>
          </a:p>
          <a:p>
            <a:pPr>
              <a:lnSpc>
                <a:spcPct val="140000"/>
              </a:lnSpc>
              <a:spcBef>
                <a:spcPts val="2400"/>
              </a:spcBef>
            </a:pPr>
            <a:r>
              <a:rPr lang="el-GR" sz="2400" dirty="0">
                <a:latin typeface="+mn-lt"/>
              </a:rPr>
              <a:t>Το χαρακτηριστικό στοιχείο της νόσου είναι η αποβολή λευκώματος με τα ούρα που παράγονται όταν το παιδί είναι σε όρθια στάση (ούρα μεσημεριανά) και την εξαφάνιση του λευκώματος όταν το παιδί είναι πλαγιασμένο (ούρα νυκτερινά).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58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133"/>
            <a:ext cx="9144000" cy="1008112"/>
          </a:xfrm>
        </p:spPr>
        <p:txBody>
          <a:bodyPr>
            <a:noAutofit/>
          </a:bodyPr>
          <a:lstStyle/>
          <a:p>
            <a:r>
              <a:rPr lang="el-GR" sz="3500" dirty="0">
                <a:solidFill>
                  <a:srgbClr val="9B0000"/>
                </a:solidFill>
              </a:rPr>
              <a:t>Συλλογή δειγμάτων ορθοστατικού </a:t>
            </a:r>
            <a:r>
              <a:rPr lang="el-GR" sz="3500" dirty="0" smtClean="0">
                <a:solidFill>
                  <a:srgbClr val="9B0000"/>
                </a:solidFill>
              </a:rPr>
              <a:t>λευκώματος</a:t>
            </a:r>
            <a:endParaRPr lang="el-GR" sz="3500" dirty="0">
              <a:solidFill>
                <a:srgbClr val="9B0000"/>
              </a:solidFill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43289" y="908720"/>
            <a:ext cx="842404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1ο δείγμα  Ούρα 8 – 12 π.μ.</a:t>
            </a:r>
          </a:p>
          <a:p>
            <a:r>
              <a:rPr lang="el-GR" sz="2200" dirty="0">
                <a:latin typeface="+mn-lt"/>
              </a:rPr>
              <a:t>Η πρώτη ούρηση στις 8 π.μ. απορρίπτεται. Ο άρρωστος παραμένει </a:t>
            </a:r>
            <a:r>
              <a:rPr lang="el-GR" sz="2200" b="1" dirty="0">
                <a:latin typeface="+mn-lt"/>
              </a:rPr>
              <a:t>όρθιος</a:t>
            </a:r>
            <a:r>
              <a:rPr lang="el-GR" sz="2200" dirty="0">
                <a:latin typeface="+mn-lt"/>
              </a:rPr>
              <a:t> και ουρεί στις 12 το μεσημέρι.</a:t>
            </a:r>
          </a:p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2ο δείγμα  Ούρα 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12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 – 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4 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μ.μ.</a:t>
            </a:r>
          </a:p>
          <a:p>
            <a:r>
              <a:rPr lang="el-GR" sz="2200" dirty="0">
                <a:latin typeface="+mn-lt"/>
              </a:rPr>
              <a:t>Ο άρρωστος παραμένει </a:t>
            </a:r>
            <a:r>
              <a:rPr lang="el-GR" sz="2200" b="1" dirty="0">
                <a:latin typeface="+mn-lt"/>
              </a:rPr>
              <a:t>πλαγιασμένος</a:t>
            </a:r>
            <a:r>
              <a:rPr lang="el-GR" sz="2200" dirty="0">
                <a:latin typeface="+mn-lt"/>
              </a:rPr>
              <a:t>. Στις 12 μ.μ. λαμβάνεται το δεύτερο δείγμα. </a:t>
            </a:r>
          </a:p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3ο δείγμα  Ούρα 4 – 8 μ.μ.</a:t>
            </a:r>
          </a:p>
          <a:p>
            <a:r>
              <a:rPr lang="el-GR" sz="2200" dirty="0">
                <a:latin typeface="+mn-lt"/>
              </a:rPr>
              <a:t>Ο άρρωστος παραμένει </a:t>
            </a:r>
            <a:r>
              <a:rPr lang="el-GR" sz="2200" b="1" dirty="0">
                <a:latin typeface="+mn-lt"/>
              </a:rPr>
              <a:t>όρθιος και κινείται</a:t>
            </a:r>
            <a:r>
              <a:rPr lang="el-GR" sz="2200" dirty="0">
                <a:latin typeface="+mn-lt"/>
              </a:rPr>
              <a:t>. Στις 8 μ.μ. λαμβάνεται το τρίτο δείγμα. </a:t>
            </a:r>
          </a:p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4ο δείγμα  Ούρα 8 – 12 μ.μ.</a:t>
            </a:r>
          </a:p>
          <a:p>
            <a:r>
              <a:rPr lang="el-GR" sz="2200" dirty="0">
                <a:latin typeface="+mn-lt"/>
              </a:rPr>
              <a:t>Ο άρρωστος παραμένει </a:t>
            </a:r>
            <a:r>
              <a:rPr lang="el-GR" sz="2200" b="1" dirty="0" smtClean="0">
                <a:latin typeface="+mn-lt"/>
              </a:rPr>
              <a:t>κινείται λιγότερο</a:t>
            </a:r>
            <a:r>
              <a:rPr lang="el-GR" sz="2200" dirty="0" smtClean="0">
                <a:latin typeface="+mn-lt"/>
              </a:rPr>
              <a:t>. </a:t>
            </a:r>
            <a:r>
              <a:rPr lang="el-GR" sz="2200" dirty="0">
                <a:latin typeface="+mn-lt"/>
              </a:rPr>
              <a:t>Στις 12 μ.μ. λαμβάνεται το τέταρτο δείγμα. </a:t>
            </a:r>
          </a:p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5ο δείγμα  Ούρα 12 – 8 π.μ.</a:t>
            </a:r>
          </a:p>
          <a:p>
            <a:r>
              <a:rPr lang="el-GR" sz="2200" dirty="0">
                <a:latin typeface="+mn-lt"/>
              </a:rPr>
              <a:t>Ο άρρωστος παραμένει </a:t>
            </a:r>
            <a:r>
              <a:rPr lang="el-GR" sz="2200" b="1" dirty="0">
                <a:latin typeface="+mn-lt"/>
              </a:rPr>
              <a:t>ξαπλωμένος (κοιμάται)</a:t>
            </a:r>
            <a:r>
              <a:rPr lang="el-GR" sz="2200" dirty="0">
                <a:latin typeface="+mn-lt"/>
              </a:rPr>
              <a:t>. Στις 8 π.μ. λαμβάνεται το τέταρτο δείγμα.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43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008112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Ανάλυση δειγμάτων ορθοστατικού </a:t>
            </a:r>
            <a:r>
              <a:rPr lang="el-GR" dirty="0" smtClean="0">
                <a:solidFill>
                  <a:srgbClr val="9B0000"/>
                </a:solidFill>
              </a:rPr>
              <a:t>λευκώματος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68313" y="1357228"/>
            <a:ext cx="8351837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Ο ασθενής συγκεντρώνει όλα τα </a:t>
            </a:r>
            <a:r>
              <a:rPr lang="el-GR" sz="2400" dirty="0" smtClean="0">
                <a:latin typeface="+mn-lt"/>
              </a:rPr>
              <a:t>δείγματα</a:t>
            </a:r>
            <a:r>
              <a:rPr lang="el-GR" sz="2400" dirty="0">
                <a:latin typeface="+mn-lt"/>
              </a:rPr>
              <a:t>,</a:t>
            </a: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Τα </a:t>
            </a:r>
            <a:r>
              <a:rPr lang="el-GR" sz="2400" dirty="0" smtClean="0">
                <a:latin typeface="+mn-lt"/>
              </a:rPr>
              <a:t>αριθμεί</a:t>
            </a:r>
            <a:r>
              <a:rPr lang="el-GR" sz="2400" dirty="0">
                <a:latin typeface="+mn-lt"/>
              </a:rPr>
              <a:t>,</a:t>
            </a: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Τα συντηρεί στο ψυγείο και την άλλη μέρα τα φέρνει στο </a:t>
            </a:r>
            <a:r>
              <a:rPr lang="el-GR" sz="2400" dirty="0" smtClean="0">
                <a:latin typeface="+mn-lt"/>
              </a:rPr>
              <a:t>εργαστήριο,</a:t>
            </a: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Στο εργαστήριο σε κάθε δείγμα μετριέται το λεύκωμα και ελέγχεται αν το λεύκωμα πήζει με οξεικό οξύ 10% χωρίς θέρμανση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32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Πρωτεΐνη </a:t>
            </a:r>
            <a:r>
              <a:rPr lang="en-US" dirty="0" smtClean="0">
                <a:solidFill>
                  <a:srgbClr val="9B0000"/>
                </a:solidFill>
              </a:rPr>
              <a:t>Bence-Jones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51520" y="134076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H </a:t>
            </a:r>
            <a:r>
              <a:rPr lang="el-GR" sz="2400" dirty="0" smtClean="0">
                <a:latin typeface="+mn-lt"/>
              </a:rPr>
              <a:t>πρωτεΐνη </a:t>
            </a:r>
            <a:r>
              <a:rPr lang="en-US" sz="2400" dirty="0" smtClean="0">
                <a:latin typeface="+mn-lt"/>
              </a:rPr>
              <a:t>Bence-Jones </a:t>
            </a:r>
            <a:r>
              <a:rPr lang="el-GR" sz="2400" dirty="0" smtClean="0">
                <a:latin typeface="+mn-lt"/>
              </a:rPr>
              <a:t>είναι οι ελαφριές αλυσίδες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 και λ </a:t>
            </a:r>
            <a:r>
              <a:rPr lang="el-GR" sz="2400" dirty="0" smtClean="0">
                <a:latin typeface="+mn-lt"/>
              </a:rPr>
              <a:t>των ανοσοσφαιρινών που περνούν στα ούρα.</a:t>
            </a:r>
            <a:endParaRPr lang="el-GR" sz="2400" dirty="0">
              <a:latin typeface="+mn-lt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1520" y="2679303"/>
            <a:ext cx="86764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Οι πρωτεΐνες 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ence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Jones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έχουν χαρακτηριστικές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9B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θερμικές ιδιότητες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Κροκιδώνονται όταν θερμανθούν στους 55 - 60</a:t>
            </a:r>
            <a:r>
              <a:rPr kumimoji="0" lang="el-G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l-GR" sz="2400" dirty="0" smtClean="0">
                <a:latin typeface="+mn-lt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ναδιαλύονται σε θερμοκρασίες άνω των 80</a:t>
            </a:r>
            <a:r>
              <a:rPr kumimoji="0" lang="el-G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</a:t>
            </a:r>
            <a:r>
              <a:rPr lang="el-GR" sz="2400" dirty="0"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Ξανακροκιδώνονται, όταν κατέβει πάλι η θερμοκρασία κάτω από τους 55</a:t>
            </a:r>
            <a:r>
              <a:rPr kumimoji="0" lang="el-G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7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9087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000" b="1" dirty="0" smtClean="0">
                <a:solidFill>
                  <a:srgbClr val="9B0000"/>
                </a:solidFill>
                <a:latin typeface="+mj-lt"/>
              </a:rPr>
              <a:t>Πρωτεϊνουρία ή Λευκωματουρία </a:t>
            </a:r>
            <a:endParaRPr lang="el-GR" sz="4000" b="1" dirty="0">
              <a:solidFill>
                <a:srgbClr val="9B0000"/>
              </a:solidFill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90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Προσδιορισμός λευκώματος στα </a:t>
            </a:r>
            <a:r>
              <a:rPr lang="el-GR" dirty="0" smtClean="0">
                <a:solidFill>
                  <a:srgbClr val="9B0000"/>
                </a:solidFill>
              </a:rPr>
              <a:t>ούρα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3149" y="1240131"/>
            <a:ext cx="89644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0000" indent="-432000" algn="just" eaLnBrk="0" hangingPunct="0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Ημιποσοτικός προσδιορισμός με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ταινία των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ούρων</a:t>
            </a:r>
            <a:r>
              <a:rPr lang="el-GR" sz="2400" dirty="0">
                <a:latin typeface="+mn-lt"/>
              </a:rPr>
              <a:t>,</a:t>
            </a:r>
          </a:p>
          <a:p>
            <a:pPr marL="447675" indent="-431800" algn="just" eaLnBrk="0" hangingPunct="0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Ημιποσοτικός προσδιορισμός με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βρασμό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παρουσία οξικού οξέος,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60000" indent="-432000" algn="just" eaLnBrk="0" hangingPunct="0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Ποιοτικός προσδιορισμός για λεύκωμα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Bence-Jones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60000" indent="-432000" algn="just" eaLnBrk="0" hangingPunct="0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Ημιποσοτικός προσδιορισμός με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σουλφοσαλυκιλικό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οξύ,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447675" indent="-431800" algn="just" eaLnBrk="0" hangingPunct="0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Ποσοτικός προσδιορισμός σε ούρα 24ώρου με σουλφοσαλυκιλικό οξύ και άλλες μεθόδους</a:t>
            </a:r>
            <a:r>
              <a:rPr lang="el-GR" sz="2400" dirty="0" smtClean="0">
                <a:latin typeface="+mn-lt"/>
              </a:rPr>
              <a:t>. Παλαιότερα ο ποσοτικός προσδιορισμός γίνονταν με τις μεθόδους </a:t>
            </a:r>
            <a:r>
              <a:rPr lang="en-US" sz="2400" dirty="0" smtClean="0">
                <a:latin typeface="+mn-lt"/>
              </a:rPr>
              <a:t>Esbach </a:t>
            </a:r>
            <a:r>
              <a:rPr lang="el-GR" sz="2400" dirty="0" smtClean="0">
                <a:latin typeface="+mn-lt"/>
              </a:rPr>
              <a:t>και </a:t>
            </a:r>
            <a:r>
              <a:rPr lang="en-US" sz="2400" dirty="0" smtClean="0">
                <a:latin typeface="+mn-lt"/>
              </a:rPr>
              <a:t>Aufrecht </a:t>
            </a:r>
            <a:r>
              <a:rPr lang="el-GR" sz="2400" dirty="0" smtClean="0">
                <a:latin typeface="+mn-lt"/>
              </a:rPr>
              <a:t>που σήμερα έχουν καταργηθεί.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Προσδιορισμός λευκώματος με ταινία </a:t>
            </a:r>
            <a:r>
              <a:rPr lang="el-GR" dirty="0" smtClean="0">
                <a:solidFill>
                  <a:srgbClr val="9B0000"/>
                </a:solidFill>
              </a:rPr>
              <a:t>ούρων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3528" y="1530233"/>
            <a:ext cx="8353425" cy="204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35000"/>
              </a:lnSpc>
            </a:pPr>
            <a:r>
              <a:rPr lang="el-GR" sz="2400" dirty="0">
                <a:latin typeface="+mn-lt"/>
              </a:rPr>
              <a:t>Οι πρωτεΐνες, οι οποίες διαθέτουν θετικά και αρνητικά φορτία, αντιδρούν με τον δείκτη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κυανού της τετραβρωμοφαινόλης </a:t>
            </a:r>
            <a:r>
              <a:rPr lang="el-GR" sz="2400" dirty="0">
                <a:latin typeface="+mn-lt"/>
              </a:rPr>
              <a:t>σε όξινο περιβάλλον μεταβάλλοντας το χρώμα του από κίτρινο μέχρι πράσινο. 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040" y="3611091"/>
            <a:ext cx="5486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r="7397" b="12169"/>
          <a:stretch/>
        </p:blipFill>
        <p:spPr bwMode="auto">
          <a:xfrm>
            <a:off x="2184467" y="5373216"/>
            <a:ext cx="4735110" cy="125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42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Πότε υπάρχει πρωτεϊνουρία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497676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Η πρωτεΐνη στη ταινία των ούρων </a:t>
            </a:r>
            <a:r>
              <a:rPr lang="el-GR" sz="2400" u="sng" dirty="0" smtClean="0">
                <a:latin typeface="+mn-lt"/>
              </a:rPr>
              <a:t>εμφανίζεται σε</a:t>
            </a:r>
            <a:r>
              <a:rPr lang="en-US" sz="2400" dirty="0" smtClean="0">
                <a:latin typeface="+mn-lt"/>
              </a:rPr>
              <a:t>: </a:t>
            </a:r>
            <a:endParaRPr lang="el-GR" sz="2400" dirty="0" smtClean="0">
              <a:latin typeface="+mn-lt"/>
            </a:endParaRPr>
          </a:p>
          <a:p>
            <a:pPr marL="663575" lvl="2" indent="-457200" eaLnBrk="0" hangingPunct="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Νεφρική νόσο,</a:t>
            </a:r>
          </a:p>
          <a:p>
            <a:pPr marL="663575" lvl="2" indent="-457200" eaLnBrk="0" hangingPunct="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Αιματουρία,</a:t>
            </a:r>
          </a:p>
          <a:p>
            <a:pPr marL="663575" lvl="2" indent="-457200" eaLnBrk="0" hangingPunct="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Ουρολοιμώξεις,</a:t>
            </a:r>
          </a:p>
          <a:p>
            <a:pPr marL="663575" lvl="2" indent="-457200" eaLnBrk="0" hangingPunct="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 Σε ηλικιωμένα άτομα (ίχνη).</a:t>
            </a:r>
            <a:endParaRPr lang="el-GR" sz="2400" dirty="0"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5013176"/>
            <a:ext cx="82800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l-GR" sz="2400" dirty="0">
                <a:latin typeface="+mn-lt"/>
              </a:rPr>
              <a:t>Προσοχή η ταινία των ούρων ανιχνεύει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κυρίως αλβουμίνη </a:t>
            </a:r>
            <a:r>
              <a:rPr lang="el-GR" sz="2400" dirty="0">
                <a:latin typeface="+mn-lt"/>
              </a:rPr>
              <a:t>και όχι σφαιρίνες όπως είναι και το λεύκωμα </a:t>
            </a:r>
            <a:r>
              <a:rPr lang="en-US" sz="2400" dirty="0">
                <a:latin typeface="+mn-lt"/>
              </a:rPr>
              <a:t>Bence-Jones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26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572000" y="2045050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Βασίζονταν στην ολοήμερη καθίζηση των πρωτεϊνών μετά από την μετουσίωση τους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el-GR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Αντικαταστάθηκε αργότερα από την μέθοδο </a:t>
            </a:r>
            <a:r>
              <a:rPr lang="en-US" sz="2400" dirty="0" smtClean="0">
                <a:latin typeface="+mn-lt"/>
              </a:rPr>
              <a:t>Aufrecht.</a:t>
            </a:r>
            <a:endParaRPr lang="el-GR" sz="24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Ποσοτικός προσδιορισμός λευκώματος με την μέθοδο </a:t>
            </a:r>
            <a:r>
              <a:rPr lang="en-US" dirty="0" smtClean="0">
                <a:solidFill>
                  <a:srgbClr val="9B0000"/>
                </a:solidFill>
              </a:rPr>
              <a:t>Esbach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71475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703" y="6451502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historiadelamedicina.wordpress.com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7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Αθήνα 1900 – Διαφήμιση </a:t>
            </a:r>
            <a:r>
              <a:rPr lang="en-US" dirty="0" smtClean="0">
                <a:solidFill>
                  <a:srgbClr val="9B0000"/>
                </a:solidFill>
              </a:rPr>
              <a:t>Esbach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3475312" cy="52300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40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Ποσοτικός προσδιορισμός </a:t>
            </a:r>
            <a:r>
              <a:rPr lang="el-GR" dirty="0" smtClean="0">
                <a:solidFill>
                  <a:srgbClr val="9B0000"/>
                </a:solidFill>
              </a:rPr>
              <a:t>λευκώματος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23899" y="1636672"/>
            <a:ext cx="7200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Μέθοδος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Aufrecht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σε ούρα 24ώρου ή πρώτα πρωινά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23899" y="2348880"/>
            <a:ext cx="74164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l-GR" sz="2400" dirty="0" smtClean="0">
                <a:latin typeface="+mn-lt"/>
              </a:rPr>
              <a:t>Γεμίζουμε </a:t>
            </a:r>
            <a:r>
              <a:rPr lang="el-GR" sz="2400" dirty="0">
                <a:latin typeface="+mn-lt"/>
              </a:rPr>
              <a:t>το λευκωματόμετρο με ούρα μέχρι το γράμμα </a:t>
            </a:r>
            <a:r>
              <a:rPr lang="en-US" sz="2400" dirty="0" smtClean="0">
                <a:latin typeface="+mn-lt"/>
              </a:rPr>
              <a:t>U</a:t>
            </a:r>
            <a:r>
              <a:rPr lang="el-GR" sz="2400" dirty="0" smtClean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l-GR" sz="2400" dirty="0">
                <a:latin typeface="+mn-lt"/>
              </a:rPr>
              <a:t>Συμπληρώνουμε με το αντιδραστήριο </a:t>
            </a:r>
            <a:r>
              <a:rPr lang="en-US" sz="2400" dirty="0" smtClean="0">
                <a:latin typeface="+mn-lt"/>
              </a:rPr>
              <a:t>Aufrecht</a:t>
            </a:r>
            <a:r>
              <a:rPr lang="el-GR" sz="2400" dirty="0" smtClean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l-GR" sz="2400" dirty="0">
                <a:latin typeface="+mn-lt"/>
              </a:rPr>
              <a:t>Πωματίζουμε και </a:t>
            </a:r>
            <a:r>
              <a:rPr lang="el-GR" sz="2400" dirty="0" smtClean="0">
                <a:latin typeface="+mn-lt"/>
              </a:rPr>
              <a:t>αναδεύουμε,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l-GR" sz="2400" dirty="0">
                <a:latin typeface="+mn-lt"/>
              </a:rPr>
              <a:t>Φυγοκεντρούμε επί 3 λεπτά σε 2000 – 2500 </a:t>
            </a:r>
            <a:r>
              <a:rPr lang="el-GR" sz="2400" dirty="0" smtClean="0">
                <a:latin typeface="+mn-lt"/>
              </a:rPr>
              <a:t>στροφές,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l-GR" sz="2400" dirty="0">
                <a:latin typeface="+mn-lt"/>
              </a:rPr>
              <a:t>Μετράμε το ποσό του ιζήματος στη μετρική </a:t>
            </a:r>
            <a:r>
              <a:rPr lang="el-GR" sz="2400" dirty="0" smtClean="0">
                <a:latin typeface="+mn-lt"/>
              </a:rPr>
              <a:t>κλίμακα.</a:t>
            </a:r>
            <a:endParaRPr lang="el-GR" sz="2400" dirty="0">
              <a:latin typeface="+mn-lt"/>
            </a:endParaRPr>
          </a:p>
        </p:txBody>
      </p:sp>
      <p:pic>
        <p:nvPicPr>
          <p:cNvPr id="6862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636672"/>
            <a:ext cx="865188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6311279" y="5543035"/>
            <a:ext cx="2808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650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722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Ποιοτικός προσδιορισμός λευκώματος με βρασμό παρουσία οξικού </a:t>
            </a:r>
            <a:r>
              <a:rPr lang="el-GR" dirty="0" smtClean="0">
                <a:solidFill>
                  <a:srgbClr val="9B0000"/>
                </a:solidFill>
              </a:rPr>
              <a:t>οξέος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79512" y="1484784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400" dirty="0">
                <a:latin typeface="+mn-lt"/>
              </a:rPr>
              <a:t>Το λεύκωμα των ούρων πήζει (μετουσιώνεται) όταν η θερμοκρασία τους φθάνει στο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σημείο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βρασμού.</a:t>
            </a:r>
            <a:endParaRPr lang="el-GR" sz="2400" dirty="0">
              <a:latin typeface="+mn-lt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95536" y="2449594"/>
            <a:ext cx="8137525" cy="32870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5000"/>
              </a:spcBef>
            </a:pPr>
            <a:r>
              <a:rPr lang="el-GR" sz="2400" u="sng" dirty="0">
                <a:latin typeface="+mn-lt"/>
              </a:rPr>
              <a:t>Προσοχή</a:t>
            </a:r>
            <a:r>
              <a:rPr lang="el-GR" sz="2400" dirty="0">
                <a:latin typeface="+mn-lt"/>
              </a:rPr>
              <a:t>. Η παρουσία</a:t>
            </a:r>
            <a:r>
              <a:rPr lang="el-GR" sz="24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μυκίνης </a:t>
            </a:r>
            <a:r>
              <a:rPr lang="el-GR" sz="2400" dirty="0">
                <a:latin typeface="+mn-lt"/>
              </a:rPr>
              <a:t>προκαλεί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θολερότητα</a:t>
            </a:r>
            <a:r>
              <a:rPr lang="el-GR" sz="2400" dirty="0">
                <a:latin typeface="+mn-lt"/>
              </a:rPr>
              <a:t>.</a:t>
            </a:r>
          </a:p>
          <a:p>
            <a:pPr>
              <a:spcBef>
                <a:spcPct val="55000"/>
              </a:spcBef>
            </a:pPr>
            <a:r>
              <a:rPr lang="el-GR" sz="2400" dirty="0">
                <a:latin typeface="+mn-lt"/>
              </a:rPr>
              <a:t>Η παρουσία της μυκίνης διαπιστώνετε προσθέτοντας σταγόνες οξικού οξέος στο δείγμα ούρων πριν το βρασμό.</a:t>
            </a:r>
          </a:p>
          <a:p>
            <a:pPr>
              <a:spcBef>
                <a:spcPct val="55000"/>
              </a:spcBef>
            </a:pPr>
            <a:r>
              <a:rPr lang="el-GR" sz="2400" dirty="0">
                <a:latin typeface="+mn-lt"/>
              </a:rPr>
              <a:t>Αν εμφανιστεί θολερότητα τότε αυτή οφείλεται στη μυκίνη και όχι στο λεύκωμα.</a:t>
            </a:r>
          </a:p>
          <a:p>
            <a:pPr>
              <a:spcBef>
                <a:spcPct val="55000"/>
              </a:spcBef>
            </a:pPr>
            <a:r>
              <a:rPr lang="el-GR" sz="2400" dirty="0">
                <a:latin typeface="+mn-lt"/>
              </a:rPr>
              <a:t>Στην περίπτωση αυτή θα απομακρύνουμε την μυκίνη με οξίνιση (προσθέτουμε λίγες σταγόνες οξικού οξέος) και διήθηση.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79512" y="5877272"/>
            <a:ext cx="87032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A</a:t>
            </a:r>
            <a:r>
              <a:rPr lang="el-GR" sz="2400" dirty="0">
                <a:latin typeface="+mn-lt"/>
              </a:rPr>
              <a:t>ν τα ούρα είναι θολά η δοκιμασία δεν μπορεί να γίνει. Θα πρέπει να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διαυγάσουν</a:t>
            </a:r>
            <a:r>
              <a:rPr lang="el-GR" sz="2400" dirty="0">
                <a:latin typeface="+mn-lt"/>
              </a:rPr>
              <a:t> με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διήθηση</a:t>
            </a:r>
            <a:r>
              <a:rPr lang="el-GR" sz="24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φυγοκέντρηση.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7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Η μέθοδος του σουλφοσαλικυλικού οξέος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2" name="1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1533525" cy="3930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35577" y="1412776"/>
            <a:ext cx="623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Αντί του βρασμού μπορεί να χρησιμοποιηθεί η μέθοδος του θειοσαλικυλικού οξέος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17361" y="2757121"/>
            <a:ext cx="6414505" cy="288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Το θειοσαλικυλικό οξύ (7%) προκαλεί την αλλαγή του ηλεκτρικού φορτίου των πρωτεϊνών και δημιουργίας συμπλόκων. </a:t>
            </a:r>
          </a:p>
          <a:p>
            <a:pPr eaLnBrk="0" hangingPunct="0">
              <a:lnSpc>
                <a:spcPct val="140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Τα σύμπλοκα αυτά είναι βαριά και προκαλούν την καθίζηση του λευκώματος.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382878" y="559873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401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Σύγχρονες ποσοτικές μέθοδοι προσδιορισμού πρωτεΐνης στα ούρα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323528" y="1196752"/>
            <a:ext cx="8568952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>
                <a:latin typeface="+mn-lt"/>
              </a:rPr>
              <a:t>Σήμερα το λεύκωμα των ούρων μετριέται ποσοτικά σε ούρα 24ώρου με χρωματομετρικές μεθόδους σε αυτόματους αναλυτές.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>
                <a:latin typeface="+mn-lt"/>
              </a:rPr>
              <a:t>Π.χ. μέθοδος πιρογαζόλης/μολυβδαινίου, μέθοδος θειοσαλικυλικού οξέος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>
                <a:latin typeface="+mn-lt"/>
              </a:rPr>
              <a:t>Οι μέθοδοι αυτές δεν χρησιμοποιούνται μόνο για ούρα αλλά και για οποιοδήποτε βιολογικό υγρό περιέχει λεύκωμα σε πολύ μικρή ποσότητα.</a:t>
            </a:r>
            <a:endParaRPr lang="el-GR" sz="24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1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9087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000" b="1" dirty="0" smtClean="0">
                <a:solidFill>
                  <a:srgbClr val="9B0000"/>
                </a:solidFill>
                <a:latin typeface="+mj-lt"/>
              </a:rPr>
              <a:t>Νεφρικοί Νόσοι</a:t>
            </a:r>
            <a:endParaRPr lang="el-GR" sz="4000" b="1" dirty="0">
              <a:solidFill>
                <a:srgbClr val="9B0000"/>
              </a:solidFill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0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Πρωτεϊνουρία</a:t>
            </a:r>
            <a:r>
              <a:rPr lang="en-US" dirty="0">
                <a:solidFill>
                  <a:srgbClr val="9B0000"/>
                </a:solidFill>
              </a:rPr>
              <a:t>: </a:t>
            </a:r>
            <a:r>
              <a:rPr lang="el-GR" dirty="0">
                <a:solidFill>
                  <a:srgbClr val="9B0000"/>
                </a:solidFill>
              </a:rPr>
              <a:t>η εμφάνιση πρωτεΐνης στο </a:t>
            </a:r>
            <a:r>
              <a:rPr lang="el-GR" dirty="0" smtClean="0">
                <a:solidFill>
                  <a:srgbClr val="9B0000"/>
                </a:solidFill>
              </a:rPr>
              <a:t>ούρα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684213" y="1529139"/>
            <a:ext cx="795813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Η φυσιολογική νεφρική λειτουργία έχει ως αποτέλεσμα την απέκκριση ποσότητας πρωτεΐνης μικρότερης των 100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 την ημέρα. 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Από την ποσότητα αυτή:  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2/3 είναι σφαιρίνες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,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αλβουμίνη (το μεγαλύτερο ποσοστό), τρανσφερίνη, χαμηλού ΜΒ πρωτεΐνες και </a:t>
            </a:r>
            <a:r>
              <a:rPr lang="el-GR" sz="2400" dirty="0" smtClean="0">
                <a:latin typeface="+mn-lt"/>
              </a:rPr>
              <a:t>ανοσοσφα</a:t>
            </a:r>
            <a:r>
              <a:rPr lang="el-GR" sz="2400" dirty="0">
                <a:latin typeface="+mn-lt"/>
              </a:rPr>
              <a:t>ι</a:t>
            </a:r>
            <a:r>
              <a:rPr lang="el-GR" sz="2400" dirty="0" smtClean="0">
                <a:latin typeface="+mn-lt"/>
              </a:rPr>
              <a:t>ρίνες</a:t>
            </a:r>
            <a:endParaRPr lang="el-GR" sz="2400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1/3</a:t>
            </a:r>
            <a:r>
              <a:rPr lang="el-GR" sz="24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είναι η γλυκοπρωτεΐνη</a:t>
            </a:r>
            <a:r>
              <a:rPr lang="el-GR" sz="24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Tamm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Horsfall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.</a:t>
            </a:r>
            <a:endParaRPr lang="en-US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83568" y="4725144"/>
            <a:ext cx="770413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el-GR" sz="2400" dirty="0">
                <a:latin typeface="+mn-lt"/>
              </a:rPr>
              <a:t>Παθολογία</a:t>
            </a:r>
            <a:r>
              <a:rPr lang="en-US" sz="2400" dirty="0">
                <a:latin typeface="+mn-lt"/>
              </a:rPr>
              <a:t>: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Παρατηρείται σε άτομα με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νεφρική νόσο.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Μπορεί όμως να παρατηρηθεί και σε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φυσιολογικά άτομα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ιδιαίτερα μεγάλης ηλικίας).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49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Τι είναι οι νεφρικές νόσοι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95536" y="1484784"/>
            <a:ext cx="828092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9B0000"/>
                </a:solidFill>
                <a:latin typeface="+mn-lt"/>
              </a:rPr>
              <a:t>O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ι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νεφρικές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νόσοι είναι οι νόσοι του νεφρού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δηλαδή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των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νεφρώνων.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</a:pPr>
            <a:endParaRPr lang="el-GR" sz="2000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1200"/>
              </a:spcBef>
            </a:pPr>
            <a:r>
              <a:rPr lang="el-GR" sz="2400" dirty="0">
                <a:latin typeface="+mn-lt"/>
              </a:rPr>
              <a:t>Οφείλονται σε βλάβη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Αγγειώδους σπειράματος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(εύρημα στα ούρα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Πρωτεϊνουρία)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Tx/>
              <a:buAutoNum type="arabicPeriod"/>
              <a:tabLst>
                <a:tab pos="3143250" algn="l"/>
              </a:tabLst>
            </a:pPr>
            <a:r>
              <a:rPr lang="el-GR" sz="2400" dirty="0">
                <a:latin typeface="+mn-lt"/>
              </a:rPr>
              <a:t>Σωληναρίων του νεφρώνα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(εύρημα στα ούρα </a:t>
            </a:r>
            <a:r>
              <a:rPr lang="el-GR" sz="2400" dirty="0" smtClean="0">
                <a:latin typeface="+mn-lt"/>
              </a:rPr>
              <a:t>Πρωτεϊνουρία </a:t>
            </a:r>
            <a:r>
              <a:rPr lang="el-GR" sz="2400" dirty="0">
                <a:latin typeface="+mn-lt"/>
              </a:rPr>
              <a:t>και κύλινδροι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2400"/>
              </a:spcBef>
            </a:pPr>
            <a:r>
              <a:rPr lang="el-GR" sz="2400" dirty="0">
                <a:latin typeface="+mn-lt"/>
              </a:rPr>
              <a:t>Κοινό χαρακτηριστικό</a:t>
            </a:r>
            <a:r>
              <a:rPr lang="en-US" sz="2400" dirty="0">
                <a:latin typeface="+mn-lt"/>
              </a:rPr>
              <a:t>: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Πρωτεϊνουρία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00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νεφρική </a:t>
            </a:r>
            <a:r>
              <a:rPr lang="el-GR" dirty="0" smtClean="0">
                <a:solidFill>
                  <a:srgbClr val="9B0000"/>
                </a:solidFill>
              </a:rPr>
              <a:t>νόσος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" name="1 - Ορθογώνιο"/>
          <p:cNvSpPr/>
          <p:nvPr/>
        </p:nvSpPr>
        <p:spPr>
          <a:xfrm>
            <a:off x="467543" y="1412776"/>
            <a:ext cx="83529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sz="2400" dirty="0">
                <a:latin typeface="+mn-lt"/>
              </a:rPr>
              <a:t>Η χρόνια νεφρική νόσος είναι μια «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σιωπηλή</a:t>
            </a:r>
            <a:r>
              <a:rPr lang="el-GR" sz="2400" dirty="0">
                <a:latin typeface="+mn-lt"/>
              </a:rPr>
              <a:t>» νόσος (οι μισοί από όσους πάσχουν δε γνωρίζουν ότι έχουν προσβληθεί από τη νόσο).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>
                <a:latin typeface="+mn-lt"/>
              </a:rPr>
              <a:t>Τα συμπτώματά της συχνά δεν εμφανίζονται, παρά μόνο όταν έχει ήδη χαθεί περισσότερο από 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50% της λειτουργίας των δύο νεφρών</a:t>
            </a:r>
            <a:r>
              <a:rPr lang="el-GR" sz="2400" dirty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1 στους 10 ενηλίκους </a:t>
            </a:r>
            <a:r>
              <a:rPr lang="el-GR" sz="2400" dirty="0">
                <a:latin typeface="+mn-lt"/>
              </a:rPr>
              <a:t>έχει κάποια μορφή νεφρικής νόσου.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41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Από νεφρική νόσο κινδυνεύουν</a:t>
            </a:r>
            <a:r>
              <a:rPr lang="en-US" dirty="0" smtClean="0">
                <a:solidFill>
                  <a:srgbClr val="9B0000"/>
                </a:solidFill>
              </a:rPr>
              <a:t>: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098" name="1 - Ορθογώνιο"/>
          <p:cNvSpPr>
            <a:spLocks noChangeArrowheads="1"/>
          </p:cNvSpPr>
          <p:nvPr/>
        </p:nvSpPr>
        <p:spPr bwMode="auto">
          <a:xfrm>
            <a:off x="971527" y="1484784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Ασθενείς </a:t>
            </a:r>
            <a:r>
              <a:rPr lang="el-GR" sz="2400" dirty="0">
                <a:latin typeface="+mn-lt"/>
              </a:rPr>
              <a:t>με σακχαρώδη διαβήτη &amp; </a:t>
            </a:r>
            <a:r>
              <a:rPr lang="el-GR" sz="2400" dirty="0" smtClean="0">
                <a:latin typeface="+mn-lt"/>
              </a:rPr>
              <a:t>υπέρταση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Παχύσαρκα </a:t>
            </a:r>
            <a:r>
              <a:rPr lang="el-GR" sz="2400" dirty="0">
                <a:latin typeface="+mn-lt"/>
              </a:rPr>
              <a:t>άτομα ή </a:t>
            </a:r>
            <a:r>
              <a:rPr lang="el-GR" sz="2400" dirty="0" smtClean="0">
                <a:latin typeface="+mn-lt"/>
              </a:rPr>
              <a:t>καπνιστές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Άτομα </a:t>
            </a:r>
            <a:r>
              <a:rPr lang="el-GR" sz="2400" dirty="0">
                <a:latin typeface="+mn-lt"/>
              </a:rPr>
              <a:t>με οικογενειακό ιστορικό σακχαρώδη </a:t>
            </a:r>
            <a:r>
              <a:rPr lang="el-GR" sz="2400" dirty="0" smtClean="0">
                <a:latin typeface="+mn-lt"/>
              </a:rPr>
              <a:t>διαβήτη,</a:t>
            </a:r>
            <a:endParaRPr lang="en-US" sz="2400" dirty="0" smtClean="0">
              <a:latin typeface="+mn-lt"/>
            </a:endParaRPr>
          </a:p>
          <a:p>
            <a:pPr marL="354013">
              <a:lnSpc>
                <a:spcPct val="200000"/>
              </a:lnSpc>
            </a:pPr>
            <a:r>
              <a:rPr lang="el-GR" sz="2400" dirty="0" smtClean="0">
                <a:latin typeface="+mn-lt"/>
              </a:rPr>
              <a:t>υπέρτασης </a:t>
            </a:r>
            <a:r>
              <a:rPr lang="el-GR" sz="2400" dirty="0">
                <a:latin typeface="+mn-lt"/>
              </a:rPr>
              <a:t>και νεφρικής </a:t>
            </a:r>
            <a:r>
              <a:rPr lang="el-GR" sz="2400" dirty="0" smtClean="0">
                <a:latin typeface="+mn-lt"/>
              </a:rPr>
              <a:t>νόσου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Ασθενείς </a:t>
            </a:r>
            <a:r>
              <a:rPr lang="el-GR" sz="2400" dirty="0">
                <a:latin typeface="+mn-lt"/>
              </a:rPr>
              <a:t>με άλλες νεφροπάθειες.</a:t>
            </a:r>
            <a:br>
              <a:rPr lang="el-GR" sz="2400" dirty="0">
                <a:latin typeface="+mn-lt"/>
              </a:rPr>
            </a:br>
            <a:endParaRPr lang="el-GR" sz="24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50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Συμπτώματα νεφρικής </a:t>
            </a:r>
            <a:r>
              <a:rPr lang="el-GR" dirty="0" smtClean="0">
                <a:solidFill>
                  <a:srgbClr val="9B0000"/>
                </a:solidFill>
              </a:rPr>
              <a:t>νόσου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122" name="1 - Ορθογώνιο"/>
          <p:cNvSpPr>
            <a:spLocks noChangeArrowheads="1"/>
          </p:cNvSpPr>
          <p:nvPr/>
        </p:nvSpPr>
        <p:spPr bwMode="auto">
          <a:xfrm>
            <a:off x="850318" y="980728"/>
            <a:ext cx="797015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Μειωμένη </a:t>
            </a:r>
            <a:r>
              <a:rPr lang="el-GR" sz="2400" dirty="0">
                <a:latin typeface="+mn-lt"/>
              </a:rPr>
              <a:t>ή και καθόλου παραγωγή ούρων (ανουρία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Κόπωση</a:t>
            </a:r>
            <a:r>
              <a:rPr lang="en-US" sz="2400" dirty="0">
                <a:latin typeface="+mn-lt"/>
              </a:rPr>
              <a:t>,</a:t>
            </a: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Μειωμένη εγρήγορση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Σύγχυση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Χλωμό δέρμα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Ταχυπαλμία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Ξηροστομία</a:t>
            </a:r>
            <a:r>
              <a:rPr lang="en-US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Calibri" pitchFamily="34" charset="0"/>
              <a:buChar char="‒"/>
            </a:pPr>
            <a:r>
              <a:rPr lang="el-GR" sz="2400" dirty="0" smtClean="0">
                <a:latin typeface="+mn-lt"/>
              </a:rPr>
              <a:t>Αίσθημα δίψας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7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9087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Οξεία Νεφρική </a:t>
            </a:r>
            <a:r>
              <a:rPr lang="el-GR" dirty="0" smtClean="0">
                <a:solidFill>
                  <a:srgbClr val="9B0000"/>
                </a:solidFill>
              </a:rPr>
              <a:t>Ανεπάρκεια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76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Ορισμός της </a:t>
            </a:r>
            <a:r>
              <a:rPr lang="en-US" dirty="0">
                <a:solidFill>
                  <a:srgbClr val="9B0000"/>
                </a:solidFill>
              </a:rPr>
              <a:t>O</a:t>
            </a:r>
            <a:r>
              <a:rPr lang="el-GR" dirty="0">
                <a:solidFill>
                  <a:srgbClr val="9B0000"/>
                </a:solidFill>
              </a:rPr>
              <a:t>ξείας </a:t>
            </a:r>
            <a:r>
              <a:rPr lang="en-US" dirty="0">
                <a:solidFill>
                  <a:srgbClr val="9B0000"/>
                </a:solidFill>
              </a:rPr>
              <a:t>N</a:t>
            </a:r>
            <a:r>
              <a:rPr lang="el-GR" dirty="0">
                <a:solidFill>
                  <a:srgbClr val="9B0000"/>
                </a:solidFill>
              </a:rPr>
              <a:t>εφρικής </a:t>
            </a:r>
            <a:r>
              <a:rPr lang="en-US" dirty="0">
                <a:solidFill>
                  <a:srgbClr val="9B0000"/>
                </a:solidFill>
              </a:rPr>
              <a:t>A</a:t>
            </a:r>
            <a:r>
              <a:rPr lang="el-GR" dirty="0">
                <a:solidFill>
                  <a:srgbClr val="9B0000"/>
                </a:solidFill>
              </a:rPr>
              <a:t>νεπάρκειας (ΟΝΑ</a:t>
            </a:r>
            <a:r>
              <a:rPr lang="el-GR" dirty="0" smtClean="0">
                <a:solidFill>
                  <a:srgbClr val="9B0000"/>
                </a:solidFill>
              </a:rPr>
              <a:t>)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0" y="1700808"/>
            <a:ext cx="8511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35000"/>
              </a:spcBef>
            </a:pPr>
            <a:r>
              <a:rPr lang="el-GR" sz="2400" dirty="0">
                <a:latin typeface="+mn-lt"/>
              </a:rPr>
              <a:t>Είναι η ξαφνική, σχεδόν πλήρης απώλεια της νεφρικής λειτουργίας, που προκαλείται από ανεπάρκεια της νεφρικής κυκλοφορίας ή από σπειραματική ή σωληναριακή δυσλειτουργία.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1000" y="3645024"/>
            <a:ext cx="851148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45000"/>
              </a:lnSpc>
              <a:spcBef>
                <a:spcPct val="45000"/>
              </a:spcBef>
            </a:pPr>
            <a:r>
              <a:rPr lang="el-GR" sz="2400" dirty="0">
                <a:latin typeface="+mn-lt"/>
              </a:rPr>
              <a:t>Προκαλείται από οποιαδήποτε κατάσταση που προκαλεί μείωση της νεφρικής ροής αίματος, όπως υπόταση ή shock και οδηγεί σε ελάττωση της σπειραματικής διήθησης, νεφρική ισχαιμία και σωληναριακή βλάβη.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68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B0000"/>
                </a:solidFill>
              </a:rPr>
              <a:t>Η Οξεία Νεφρική Ανεπάρκεια διακρίνεται σε</a:t>
            </a:r>
            <a:r>
              <a:rPr lang="en-US" dirty="0" smtClean="0">
                <a:solidFill>
                  <a:srgbClr val="9B0000"/>
                </a:solidFill>
              </a:rPr>
              <a:t>: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536" y="1772816"/>
            <a:ext cx="8424936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7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Προνεφρική (ελάττωση νεφρικής αιμάτωσης, υποογκαιμία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7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Ενδογενή νεφρική (νόσοι νεφρικού παρεγχύματος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7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Μετανεφρική (οξεία αμφοτερόπλευρη απόφραξη του ουροποιητικού συστήματος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536" y="4800600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 κυριότερη αιτία είναι 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Οξεία Σωληναριακή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Νέκρωση.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4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Προνεφρικές αιτίες Οξείας Νεφρικής </a:t>
            </a:r>
            <a:r>
              <a:rPr lang="el-GR" dirty="0" smtClean="0">
                <a:solidFill>
                  <a:srgbClr val="9B0000"/>
                </a:solidFill>
              </a:rPr>
              <a:t>Ανεπάρκειας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11560" y="1412776"/>
            <a:ext cx="7999040" cy="47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  <a:spcBef>
                <a:spcPct val="45000"/>
              </a:spcBef>
            </a:pPr>
            <a:r>
              <a:rPr lang="el-GR" sz="2400" dirty="0">
                <a:latin typeface="+mn-lt"/>
              </a:rPr>
              <a:t>Κάθε παράγοντας που μειώνει τη νεφρική ροή του </a:t>
            </a:r>
            <a:r>
              <a:rPr lang="el-GR" sz="2400" dirty="0" smtClean="0">
                <a:latin typeface="+mn-lt"/>
              </a:rPr>
              <a:t>αίματος 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Tx/>
              <a:buAutoNum type="arabicPeriod"/>
            </a:pPr>
            <a:r>
              <a:rPr lang="en-US" sz="2400" dirty="0" smtClean="0">
                <a:latin typeface="+mn-lt"/>
              </a:rPr>
              <a:t>S</a:t>
            </a:r>
            <a:r>
              <a:rPr lang="el-GR" sz="2400" dirty="0" smtClean="0">
                <a:latin typeface="+mn-lt"/>
              </a:rPr>
              <a:t>hock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Αφυδάτωση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Εγκαύματα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Βαριά </a:t>
            </a:r>
            <a:r>
              <a:rPr lang="el-GR" sz="2400" dirty="0" smtClean="0">
                <a:latin typeface="+mn-lt"/>
              </a:rPr>
              <a:t>τραύματα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Μεγάλες χειρουργικές επεμβάσεις, που προκαλούν οξεία σωληναριακή νέκρωση, αν δεν αντιμετωπιστούν </a:t>
            </a:r>
            <a:r>
              <a:rPr lang="el-GR" sz="2400" dirty="0" smtClean="0">
                <a:latin typeface="+mn-lt"/>
              </a:rPr>
              <a:t>έγκαιρα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Θρόμβωση των νεφρικών </a:t>
            </a:r>
            <a:r>
              <a:rPr lang="el-GR" sz="2400" dirty="0" smtClean="0">
                <a:latin typeface="+mn-lt"/>
              </a:rPr>
              <a:t>αρτηριών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7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Οξεία Σωληναριακή </a:t>
            </a:r>
            <a:r>
              <a:rPr lang="el-GR" dirty="0" smtClean="0">
                <a:solidFill>
                  <a:srgbClr val="9B0000"/>
                </a:solidFill>
              </a:rPr>
              <a:t>Νέκρωση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95536" y="1772816"/>
            <a:ext cx="85689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l-GR" sz="2400" dirty="0">
                <a:latin typeface="+mn-lt"/>
              </a:rPr>
              <a:t>Πρόκειται για την καταστροφή των σωληναρίων του νεφρώνα</a:t>
            </a:r>
            <a:r>
              <a:rPr lang="el-GR" sz="2400" dirty="0" smtClean="0">
                <a:latin typeface="+mn-lt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l-GR" sz="2400" dirty="0" smtClean="0">
                <a:latin typeface="+mn-lt"/>
              </a:rPr>
              <a:t>Χαρακτηρίζεται </a:t>
            </a:r>
            <a:r>
              <a:rPr lang="el-GR" sz="2400" dirty="0">
                <a:latin typeface="+mn-lt"/>
              </a:rPr>
              <a:t>από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Αιφνίδια έκπτωση του ρυθμού σπειραματικής διήθησης (</a:t>
            </a:r>
            <a:r>
              <a:rPr lang="en-US" sz="2400" dirty="0">
                <a:latin typeface="+mn-lt"/>
              </a:rPr>
              <a:t>GFR</a:t>
            </a:r>
            <a:r>
              <a:rPr lang="en-US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Ανωξαιμία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Αδυναμία του νεφρού να ρυθμίσει την οξεοβασική ισορροπία</a:t>
            </a:r>
            <a:r>
              <a:rPr lang="el-GR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24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9B0000"/>
                </a:solidFill>
              </a:rPr>
              <a:t>Αίτια Οξείας Σωληναριακής </a:t>
            </a:r>
            <a:r>
              <a:rPr lang="el-GR" dirty="0" smtClean="0">
                <a:solidFill>
                  <a:srgbClr val="9B0000"/>
                </a:solidFill>
              </a:rPr>
              <a:t>Νέκρωσης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3528" y="1844824"/>
            <a:ext cx="87129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Νεφρική </a:t>
            </a:r>
            <a:r>
              <a:rPr lang="el-GR" sz="2400" dirty="0" smtClean="0">
                <a:latin typeface="+mn-lt"/>
              </a:rPr>
              <a:t>ισχαιμία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Τοξίνες (αντιβιοτικά, σκιαγραφικά υλικά, βαριά μέταλλα, δηλητήρια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Αιμόλυση με </a:t>
            </a:r>
            <a:r>
              <a:rPr lang="el-GR" sz="2400" dirty="0" smtClean="0">
                <a:latin typeface="+mn-lt"/>
              </a:rPr>
              <a:t>αιμοσφαιρινουρία</a:t>
            </a:r>
            <a:r>
              <a:rPr lang="en-US" sz="2400" dirty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Ραβδομυόλυση με μυοσφαιρινουρία</a:t>
            </a:r>
            <a:r>
              <a:rPr lang="el-GR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7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177181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διέλευση των πρωτεϊνών από το αγγειώδες </a:t>
            </a:r>
            <a:r>
              <a:rPr lang="el-GR" dirty="0" smtClean="0">
                <a:solidFill>
                  <a:srgbClr val="9B0000"/>
                </a:solidFill>
              </a:rPr>
              <a:t>σπείραμα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457141" y="1700808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defTabSz="900113">
              <a:spcBef>
                <a:spcPct val="50000"/>
              </a:spcBef>
              <a:tabLst>
                <a:tab pos="88900" algn="l"/>
              </a:tabLst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διέλευση από το φραγμό διήθησης του </a:t>
            </a:r>
            <a:r>
              <a:rPr lang="el-GR" sz="2400" dirty="0" smtClean="0">
                <a:latin typeface="+mn-lt"/>
              </a:rPr>
              <a:t>αγγειώδους σπειράματος εξαρτάται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449263" indent="-357188">
              <a:spcBef>
                <a:spcPct val="50000"/>
              </a:spcBef>
              <a:buFont typeface="+mj-lt"/>
              <a:buAutoNum type="arabicPeriod"/>
              <a:tabLst>
                <a:tab pos="357188" algn="l"/>
              </a:tabLst>
            </a:pPr>
            <a:r>
              <a:rPr lang="en-US" sz="2400" dirty="0" smtClean="0">
                <a:latin typeface="+mn-lt"/>
              </a:rPr>
              <a:t>A</a:t>
            </a:r>
            <a:r>
              <a:rPr lang="el-GR" sz="2400" dirty="0" smtClean="0">
                <a:latin typeface="+mn-lt"/>
              </a:rPr>
              <a:t>πό το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μοριακό βάρος </a:t>
            </a:r>
            <a:r>
              <a:rPr lang="el-GR" sz="2400" dirty="0" smtClean="0">
                <a:latin typeface="+mn-lt"/>
              </a:rPr>
              <a:t>τους.</a:t>
            </a:r>
          </a:p>
          <a:p>
            <a:pPr marL="92075">
              <a:spcBef>
                <a:spcPct val="50000"/>
              </a:spcBef>
              <a:tabLst>
                <a:tab pos="357188" algn="l"/>
              </a:tabLst>
            </a:pPr>
            <a:r>
              <a:rPr lang="el-GR" sz="2400" dirty="0" smtClean="0">
                <a:latin typeface="+mn-lt"/>
              </a:rPr>
              <a:t>Πρωτεΐνες </a:t>
            </a:r>
            <a:r>
              <a:rPr lang="el-GR" sz="2400" dirty="0">
                <a:latin typeface="+mn-lt"/>
              </a:rPr>
              <a:t>μέχρι 70.000 </a:t>
            </a:r>
            <a:r>
              <a:rPr lang="en-US" sz="2400" dirty="0">
                <a:latin typeface="+mn-lt"/>
              </a:rPr>
              <a:t>Da </a:t>
            </a:r>
            <a:r>
              <a:rPr lang="el-GR" sz="2400" dirty="0">
                <a:latin typeface="+mn-lt"/>
              </a:rPr>
              <a:t>μπορούν να διέλθουν υπό </a:t>
            </a:r>
            <a:r>
              <a:rPr lang="el-GR" sz="2400" dirty="0" smtClean="0">
                <a:latin typeface="+mn-lt"/>
              </a:rPr>
              <a:t>προϋποθέσεις.</a:t>
            </a:r>
          </a:p>
          <a:p>
            <a:pPr marL="92075">
              <a:spcBef>
                <a:spcPct val="50000"/>
              </a:spcBef>
              <a:tabLst>
                <a:tab pos="357188" algn="l"/>
              </a:tabLst>
            </a:pPr>
            <a:r>
              <a:rPr lang="el-GR" sz="2400" dirty="0" smtClean="0">
                <a:latin typeface="+mn-lt"/>
              </a:rPr>
              <a:t>Πρωτεΐνες </a:t>
            </a:r>
            <a:r>
              <a:rPr lang="el-GR" sz="2400" dirty="0">
                <a:latin typeface="+mn-lt"/>
              </a:rPr>
              <a:t>μέχρι 15.000 </a:t>
            </a:r>
            <a:r>
              <a:rPr lang="en-US" sz="2400" dirty="0">
                <a:latin typeface="+mn-lt"/>
              </a:rPr>
              <a:t>Da </a:t>
            </a:r>
            <a:r>
              <a:rPr lang="el-GR" sz="2400" dirty="0">
                <a:latin typeface="+mn-lt"/>
              </a:rPr>
              <a:t>διέρχονται ελεύθερα αλλά επαναρροφώνται στο ουροφόρο </a:t>
            </a:r>
            <a:r>
              <a:rPr lang="el-GR" sz="2400" dirty="0" smtClean="0">
                <a:latin typeface="+mn-lt"/>
              </a:rPr>
              <a:t>σωληνάριο.</a:t>
            </a:r>
          </a:p>
          <a:p>
            <a:pPr marL="449263" indent="-357188">
              <a:spcBef>
                <a:spcPct val="50000"/>
              </a:spcBef>
              <a:buFont typeface="+mj-lt"/>
              <a:buAutoNum type="arabicPeriod" startAt="2"/>
              <a:tabLst>
                <a:tab pos="357188" algn="l"/>
              </a:tabLst>
            </a:pPr>
            <a:r>
              <a:rPr lang="el-GR" sz="2400" dirty="0" smtClean="0">
                <a:latin typeface="+mn-lt"/>
              </a:rPr>
              <a:t>Από </a:t>
            </a:r>
            <a:r>
              <a:rPr lang="el-GR" sz="2400" dirty="0">
                <a:latin typeface="+mn-lt"/>
              </a:rPr>
              <a:t>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μοριακό τους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φορτίο.</a:t>
            </a:r>
          </a:p>
          <a:p>
            <a:pPr marL="92075">
              <a:spcBef>
                <a:spcPct val="50000"/>
              </a:spcBef>
              <a:tabLst>
                <a:tab pos="357188" algn="l"/>
              </a:tabLst>
            </a:pPr>
            <a:r>
              <a:rPr lang="el-GR" sz="2400" dirty="0" smtClean="0">
                <a:latin typeface="+mn-lt"/>
              </a:rPr>
              <a:t>Οι </a:t>
            </a:r>
            <a:r>
              <a:rPr lang="el-GR" sz="2400" dirty="0">
                <a:latin typeface="+mn-lt"/>
              </a:rPr>
              <a:t>θετικά φορτισμένες διέρχονται σε μεγαλύτερες ποσότητες από τις αρνητικά φορτισμένες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6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620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B0000"/>
                </a:solidFill>
              </a:rPr>
              <a:t>Η Οξεία Σωληναριακή Νέκρωση στην </a:t>
            </a:r>
            <a:r>
              <a:rPr lang="el-GR" dirty="0" smtClean="0">
                <a:solidFill>
                  <a:srgbClr val="9B0000"/>
                </a:solidFill>
              </a:rPr>
              <a:t>γενική </a:t>
            </a:r>
            <a:r>
              <a:rPr lang="el-GR" dirty="0">
                <a:solidFill>
                  <a:srgbClr val="9B0000"/>
                </a:solidFill>
              </a:rPr>
              <a:t>ε</a:t>
            </a:r>
            <a:r>
              <a:rPr lang="el-GR" dirty="0" smtClean="0">
                <a:solidFill>
                  <a:srgbClr val="9B0000"/>
                </a:solidFill>
              </a:rPr>
              <a:t>ξέταση </a:t>
            </a:r>
            <a:r>
              <a:rPr lang="el-GR" dirty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467545" y="1428593"/>
            <a:ext cx="2952328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Φυσική εξέταση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Χροιά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Ερυθρή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Όψη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Διαυγή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211960" y="1428593"/>
            <a:ext cx="4932040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Χημική εξέταση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Πρωτεινουρία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Αίμα θετικό (λόγω μυοσφαιρίνης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7544" y="3279760"/>
            <a:ext cx="3600400" cy="29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Μικροσκόπηση ούρων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Επιθηλιακά κύτταρα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Επιθηλιακοί 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Κοκκώδεις 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Κηρώδεις κύλινδροι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211960" y="3279760"/>
            <a:ext cx="4716016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Χαρακτηριστικό</a:t>
            </a:r>
            <a:r>
              <a:rPr lang="en-US" sz="2400" dirty="0">
                <a:latin typeface="+mn-lt"/>
              </a:rPr>
              <a:t>: </a:t>
            </a:r>
            <a:r>
              <a:rPr lang="el-GR" sz="2400" u="sng" dirty="0">
                <a:latin typeface="+mn-lt"/>
              </a:rPr>
              <a:t>Καφέ κοκκώδεις κύλινδροι οξείας σωληναριακής νέκρωσης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1978" y="13412"/>
            <a:ext cx="8229600" cy="1183339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Μεσαγγειακή Ι</a:t>
            </a:r>
            <a:r>
              <a:rPr lang="en-US" dirty="0">
                <a:solidFill>
                  <a:srgbClr val="9B0000"/>
                </a:solidFill>
              </a:rPr>
              <a:t>gA </a:t>
            </a:r>
            <a:r>
              <a:rPr lang="el-GR" dirty="0" smtClean="0">
                <a:solidFill>
                  <a:srgbClr val="9B0000"/>
                </a:solidFill>
              </a:rPr>
              <a:t>σπειραματονεφρίτιδα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7651" name="7 - TextBox"/>
          <p:cNvSpPr txBox="1">
            <a:spLocks noChangeArrowheads="1"/>
          </p:cNvSpPr>
          <p:nvPr/>
        </p:nvSpPr>
        <p:spPr bwMode="auto">
          <a:xfrm>
            <a:off x="539552" y="1556792"/>
            <a:ext cx="792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Πρόκειται για τον συχνότερο τύπο σωληναριακής </a:t>
            </a:r>
            <a:r>
              <a:rPr lang="el-GR" sz="2400" dirty="0" smtClean="0">
                <a:latin typeface="+mn-lt"/>
              </a:rPr>
              <a:t>νέκρωσης</a:t>
            </a:r>
            <a:r>
              <a:rPr lang="el-GR" sz="2400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Είναι η συχνότερη αιτία ασυμπτωματικής σπειραματικής μικροσκοπικής αιματουρίας. 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Συνοδεύεται συχνά από λοίμωξη του αναπνευστικού και του γαστρεντερικού συστήματος.</a:t>
            </a:r>
          </a:p>
          <a:p>
            <a:pPr>
              <a:lnSpc>
                <a:spcPct val="150000"/>
              </a:lnSpc>
            </a:pPr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2400" u="sng" dirty="0">
                <a:latin typeface="+mn-lt"/>
              </a:rPr>
              <a:t>Χαρακτηριστικό</a:t>
            </a:r>
            <a:r>
              <a:rPr lang="en-US" sz="2400" u="sng" dirty="0">
                <a:latin typeface="+mn-lt"/>
              </a:rPr>
              <a:t>: </a:t>
            </a:r>
            <a:r>
              <a:rPr lang="el-GR" sz="2400" u="sng" dirty="0">
                <a:latin typeface="+mn-lt"/>
              </a:rPr>
              <a:t>Μικροσκοπική ή μακροσκοπική αιματουρία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2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0811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9B0000"/>
                </a:solidFill>
              </a:rPr>
              <a:t>Η μεσαγγειακή Ι</a:t>
            </a:r>
            <a:r>
              <a:rPr lang="en-US" dirty="0">
                <a:solidFill>
                  <a:srgbClr val="9B0000"/>
                </a:solidFill>
              </a:rPr>
              <a:t>gA </a:t>
            </a:r>
            <a:r>
              <a:rPr lang="el-GR" dirty="0">
                <a:solidFill>
                  <a:srgbClr val="9B0000"/>
                </a:solidFill>
              </a:rPr>
              <a:t>σπειραματονεφρίτιδα </a:t>
            </a:r>
            <a:br>
              <a:rPr lang="el-GR" dirty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στην </a:t>
            </a:r>
            <a:r>
              <a:rPr lang="el-GR" dirty="0">
                <a:solidFill>
                  <a:srgbClr val="9B0000"/>
                </a:solidFill>
              </a:rPr>
              <a:t>γ</a:t>
            </a:r>
            <a:r>
              <a:rPr lang="el-GR" dirty="0" smtClean="0">
                <a:solidFill>
                  <a:srgbClr val="9B0000"/>
                </a:solidFill>
              </a:rPr>
              <a:t>ενική </a:t>
            </a:r>
            <a:r>
              <a:rPr lang="el-GR" dirty="0">
                <a:solidFill>
                  <a:srgbClr val="9B0000"/>
                </a:solidFill>
              </a:rPr>
              <a:t>ε</a:t>
            </a:r>
            <a:r>
              <a:rPr lang="el-GR" dirty="0" smtClean="0">
                <a:solidFill>
                  <a:srgbClr val="9B0000"/>
                </a:solidFill>
              </a:rPr>
              <a:t>ξέταση </a:t>
            </a:r>
            <a:r>
              <a:rPr lang="el-GR" dirty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88753" y="1752600"/>
            <a:ext cx="3390528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Φυσικοί χαρακτήρες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Όψη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Διαυγή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60000" indent="-360000">
              <a:spcBef>
                <a:spcPts val="6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Χροιά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Κίτρινη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Χημική εξέταση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Αίμα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Πρωτεινουρία </a:t>
            </a:r>
            <a:r>
              <a:rPr lang="el-GR" sz="2400" dirty="0">
                <a:latin typeface="+mn-lt"/>
              </a:rPr>
              <a:t>(ήπια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Πυοσφαίρια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419600" y="1752600"/>
            <a:ext cx="40386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Μικροσκόπηση ούρων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l-GR" sz="2400" u="sng" dirty="0" smtClean="0">
                <a:latin typeface="+mn-lt"/>
              </a:rPr>
              <a:t>Πυοσφαίρια</a:t>
            </a:r>
            <a:r>
              <a:rPr lang="en-US" sz="2400" u="sng" dirty="0">
                <a:latin typeface="+mn-lt"/>
              </a:rPr>
              <a:t>,</a:t>
            </a:r>
            <a:endParaRPr lang="el-GR" sz="2400" u="sng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l-GR" sz="2400" u="sng" dirty="0" smtClean="0">
                <a:latin typeface="+mn-lt"/>
              </a:rPr>
              <a:t>Ερυθρά</a:t>
            </a:r>
            <a:r>
              <a:rPr lang="en-US" sz="2400" u="sng" dirty="0" smtClean="0">
                <a:latin typeface="+mn-lt"/>
              </a:rPr>
              <a:t>,</a:t>
            </a:r>
            <a:endParaRPr lang="el-GR" sz="2400" u="sng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>
                <a:latin typeface="+mn-lt"/>
              </a:rPr>
              <a:t>Ερυθροκυτταρικοί</a:t>
            </a:r>
            <a:r>
              <a:rPr lang="en-US" sz="2400" dirty="0" smtClean="0">
                <a:latin typeface="+mn-lt"/>
              </a:rPr>
              <a:t>,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κύλινδροι</a:t>
            </a:r>
            <a:r>
              <a:rPr lang="el-GR" sz="2400" dirty="0" smtClean="0">
                <a:latin typeface="+mn-lt"/>
              </a:rPr>
              <a:t>/;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>
                <a:latin typeface="+mn-lt"/>
              </a:rPr>
              <a:t>Πυώδεις </a:t>
            </a:r>
            <a:r>
              <a:rPr lang="el-GR" sz="2400" dirty="0">
                <a:latin typeface="+mn-lt"/>
              </a:rPr>
              <a:t>κύλινδροι</a:t>
            </a:r>
            <a:r>
              <a:rPr lang="el-GR" sz="2400" dirty="0" smtClean="0">
                <a:latin typeface="+mn-lt"/>
              </a:rPr>
              <a:t>/;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>
                <a:latin typeface="+mn-lt"/>
              </a:rPr>
              <a:t>Σταγονίδια </a:t>
            </a:r>
            <a:r>
              <a:rPr lang="el-GR" sz="2400" dirty="0">
                <a:latin typeface="+mn-lt"/>
              </a:rPr>
              <a:t>λίπους</a:t>
            </a:r>
            <a:r>
              <a:rPr lang="el-GR" sz="2400" dirty="0" smtClean="0">
                <a:latin typeface="+mn-lt"/>
              </a:rPr>
              <a:t>/;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>
                <a:latin typeface="+mn-lt"/>
              </a:rPr>
              <a:t>Επιθηλιακά </a:t>
            </a:r>
            <a:r>
              <a:rPr lang="el-GR" sz="2400">
                <a:latin typeface="+mn-lt"/>
              </a:rPr>
              <a:t>κύτταρα</a:t>
            </a:r>
            <a:r>
              <a:rPr lang="el-GR" sz="2400" smtClean="0">
                <a:latin typeface="+mn-lt"/>
              </a:rPr>
              <a:t>/;</a:t>
            </a:r>
            <a:r>
              <a:rPr lang="en-US" sz="240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endParaRPr lang="el-GR" sz="2400" dirty="0">
              <a:latin typeface="+mn-lt"/>
            </a:endParaRPr>
          </a:p>
        </p:txBody>
      </p:sp>
      <p:sp>
        <p:nvSpPr>
          <p:cNvPr id="28677" name="8 - TextBox"/>
          <p:cNvSpPr txBox="1">
            <a:spLocks noChangeArrowheads="1"/>
          </p:cNvSpPr>
          <p:nvPr/>
        </p:nvSpPr>
        <p:spPr bwMode="auto">
          <a:xfrm>
            <a:off x="346880" y="5651721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u="sng" dirty="0">
                <a:latin typeface="+mn-lt"/>
              </a:rPr>
              <a:t>Χαρακτηριστικό</a:t>
            </a:r>
            <a:r>
              <a:rPr lang="en-US" sz="2400" u="sng" dirty="0">
                <a:latin typeface="+mn-lt"/>
              </a:rPr>
              <a:t>: </a:t>
            </a:r>
            <a:r>
              <a:rPr lang="el-GR" sz="2400" u="sng" dirty="0">
                <a:latin typeface="+mn-lt"/>
              </a:rPr>
              <a:t>Ερυθρά και Πυοσφαίρια χωρίς μικροοργανισμούς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7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Νεφριτιδικό και ν</a:t>
            </a:r>
            <a:r>
              <a:rPr lang="el-GR" dirty="0" smtClean="0">
                <a:solidFill>
                  <a:srgbClr val="9B0000"/>
                </a:solidFill>
              </a:rPr>
              <a:t>εφρωσικό σύνδρομο</a:t>
            </a:r>
            <a:r>
              <a:rPr lang="en-US" dirty="0" smtClean="0">
                <a:solidFill>
                  <a:srgbClr val="9B0000"/>
                </a:solidFill>
              </a:rPr>
              <a:t> </a:t>
            </a:r>
            <a:r>
              <a:rPr lang="en-US" sz="3600" b="0" dirty="0" smtClean="0">
                <a:solidFill>
                  <a:srgbClr val="9B0000"/>
                </a:solidFill>
              </a:rPr>
              <a:t>(1 </a:t>
            </a:r>
            <a:r>
              <a:rPr lang="el-GR" sz="3600" b="0" dirty="0" smtClean="0">
                <a:solidFill>
                  <a:srgbClr val="9B0000"/>
                </a:solidFill>
              </a:rPr>
              <a:t>από 2)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15362" name="3 - TextBox"/>
          <p:cNvSpPr txBox="1">
            <a:spLocks noChangeArrowheads="1"/>
          </p:cNvSpPr>
          <p:nvPr/>
        </p:nvSpPr>
        <p:spPr bwMode="auto">
          <a:xfrm>
            <a:off x="611560" y="1412776"/>
            <a:ext cx="835292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dirty="0">
                <a:latin typeface="+mn-lt"/>
              </a:rPr>
              <a:t>Και τα δύο μαζί αποτελούν τις κυριότερες νόσους του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σπειράματος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dirty="0">
                <a:latin typeface="+mn-lt"/>
              </a:rPr>
              <a:t>Πρόκειται για παθήσεις ανοσολογικών αιτιών (π.χ</a:t>
            </a:r>
            <a:r>
              <a:rPr lang="en-US" sz="2400" dirty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 πρωτοπαθής σπειραματονεφρίτιδα, συστηματικός ερυθηματώδης λύκος) ή μεταβολικών/αιμοδυναμικών αιτιών (π.χ. σακχαρώδης διαβήτης, αρτηριακή υπέρταση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4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1700808"/>
            <a:ext cx="82809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b="1" dirty="0" smtClean="0">
                <a:latin typeface="+mn-lt"/>
              </a:rPr>
              <a:t>Χαρακτηριστικά</a:t>
            </a:r>
            <a:r>
              <a:rPr lang="en-US" sz="2400" b="1" dirty="0" smtClean="0">
                <a:latin typeface="+mn-lt"/>
              </a:rPr>
              <a:t>: </a:t>
            </a:r>
            <a:endParaRPr lang="el-GR" sz="2400" b="1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400" dirty="0" smtClean="0">
                <a:latin typeface="+mn-lt"/>
              </a:rPr>
              <a:t>H </a:t>
            </a:r>
            <a:r>
              <a:rPr lang="el-GR" sz="2400" dirty="0" smtClean="0">
                <a:latin typeface="+mn-lt"/>
              </a:rPr>
              <a:t>δημιουργία χαρακτηριστικού ιζήματος η οποία φέρει τους χαρακτηρισμούς «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νεφριτιδικό</a:t>
            </a:r>
            <a:r>
              <a:rPr lang="el-GR" sz="2400" dirty="0" smtClean="0">
                <a:latin typeface="+mn-lt"/>
              </a:rPr>
              <a:t>» και «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νεφρωσικό</a:t>
            </a:r>
            <a:r>
              <a:rPr lang="el-GR" sz="2400" dirty="0" smtClean="0">
                <a:latin typeface="+mn-lt"/>
              </a:rPr>
              <a:t>» ίζημα.</a:t>
            </a:r>
            <a:endParaRPr lang="en-US" sz="2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400" dirty="0" smtClean="0">
                <a:latin typeface="+mn-lt"/>
              </a:rPr>
              <a:t>H </a:t>
            </a:r>
            <a:r>
              <a:rPr lang="el-GR" sz="2400" dirty="0" smtClean="0">
                <a:latin typeface="+mn-lt"/>
              </a:rPr>
              <a:t>παρουσία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πρωτεϊνουρίας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.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Νεφριτιδικό και ν</a:t>
            </a:r>
            <a:r>
              <a:rPr lang="el-GR" dirty="0" smtClean="0">
                <a:solidFill>
                  <a:srgbClr val="9B0000"/>
                </a:solidFill>
              </a:rPr>
              <a:t>εφρωσικό σύνδρομο</a:t>
            </a:r>
            <a:r>
              <a:rPr lang="en-US" dirty="0" smtClean="0">
                <a:solidFill>
                  <a:srgbClr val="9B0000"/>
                </a:solidFill>
              </a:rPr>
              <a:t> </a:t>
            </a:r>
            <a:r>
              <a:rPr lang="en-US" sz="3600" b="0" dirty="0" smtClean="0">
                <a:solidFill>
                  <a:srgbClr val="9B0000"/>
                </a:solidFill>
              </a:rPr>
              <a:t>(</a:t>
            </a:r>
            <a:r>
              <a:rPr lang="el-GR" sz="3600" b="0" dirty="0" smtClean="0">
                <a:solidFill>
                  <a:srgbClr val="9B0000"/>
                </a:solidFill>
              </a:rPr>
              <a:t>2</a:t>
            </a:r>
            <a:r>
              <a:rPr lang="en-US" sz="3600" b="0" dirty="0" smtClean="0">
                <a:solidFill>
                  <a:srgbClr val="9B0000"/>
                </a:solidFill>
              </a:rPr>
              <a:t> </a:t>
            </a:r>
            <a:r>
              <a:rPr lang="el-GR" sz="3600" b="0" dirty="0" smtClean="0">
                <a:solidFill>
                  <a:srgbClr val="9B0000"/>
                </a:solidFill>
              </a:rPr>
              <a:t>από 2)</a:t>
            </a:r>
            <a:endParaRPr lang="el-GR" b="0" dirty="0">
              <a:solidFill>
                <a:srgbClr val="9B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9B0000"/>
                </a:solidFill>
              </a:rPr>
              <a:t>Η βαρύτητα της </a:t>
            </a:r>
            <a:r>
              <a:rPr lang="el-GR" dirty="0" smtClean="0">
                <a:solidFill>
                  <a:srgbClr val="9B0000"/>
                </a:solidFill>
              </a:rPr>
              <a:t>πρωτεϊνουρίας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916832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Η βαρύτητα της πρωτεϊνουρίας καθορίζεται από το πηλίκο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πρωτεΐνη/κρεατινίνη</a:t>
            </a:r>
            <a:r>
              <a:rPr lang="en-US" sz="2400" dirty="0" smtClean="0">
                <a:latin typeface="+mn-lt"/>
              </a:rPr>
              <a:t>:</a:t>
            </a:r>
          </a:p>
        </p:txBody>
      </p:sp>
      <p:sp>
        <p:nvSpPr>
          <p:cNvPr id="8" name="3 - TextBox"/>
          <p:cNvSpPr txBox="1"/>
          <p:nvPr/>
        </p:nvSpPr>
        <p:spPr>
          <a:xfrm>
            <a:off x="539552" y="3361893"/>
            <a:ext cx="583264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Πρωτεϊνουρία μικρού βαθμού</a:t>
            </a:r>
            <a:r>
              <a:rPr lang="en-US" sz="2400" dirty="0" smtClean="0">
                <a:latin typeface="+mn-lt"/>
              </a:rPr>
              <a:t>: 0,2 – 1,0</a:t>
            </a: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Πρωτεϊνουρία σημαντικού βαθμού</a:t>
            </a:r>
            <a:r>
              <a:rPr lang="en-US" sz="2400" dirty="0" smtClean="0">
                <a:latin typeface="+mn-lt"/>
              </a:rPr>
              <a:t>: 1,0 – 3,0</a:t>
            </a: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Νεφρωσικό σύνδρομο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&gt; 3,0</a:t>
            </a:r>
            <a:endParaRPr lang="el-GR" sz="24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73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Το ν</a:t>
            </a:r>
            <a:r>
              <a:rPr lang="el-GR" dirty="0" smtClean="0">
                <a:solidFill>
                  <a:srgbClr val="9B0000"/>
                </a:solidFill>
              </a:rPr>
              <a:t>εφρωσικό σύνδρομο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6387" name="7 - Ορθογώνιο"/>
          <p:cNvSpPr>
            <a:spLocks noChangeArrowheads="1"/>
          </p:cNvSpPr>
          <p:nvPr/>
        </p:nvSpPr>
        <p:spPr bwMode="auto">
          <a:xfrm>
            <a:off x="251520" y="1071801"/>
            <a:ext cx="8640960" cy="536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Τα νεφρά με κατεστραμμένα σπειράματα αφήνουν τις πρωτεΐνες να διαφεύγουν μέσα στα ούρα</a:t>
            </a:r>
            <a:r>
              <a:rPr lang="en-US" sz="2400" dirty="0">
                <a:latin typeface="+mn-lt"/>
              </a:rPr>
              <a:t>. </a:t>
            </a:r>
            <a:r>
              <a:rPr lang="el-GR" sz="2400" dirty="0">
                <a:latin typeface="+mn-lt"/>
              </a:rPr>
              <a:t>Δημιουργείται έτσι υπέρτονο περιβάλλον στα ούρα με αποτέλεσμα να μην μπορεί το αίμα να συγκρατήσει το νερό. </a:t>
            </a:r>
            <a:endParaRPr lang="en-US" sz="2400" dirty="0">
              <a:latin typeface="+mn-lt"/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Έτσι το νερό μετακινείται από το αίμα στους ιστούς και οι ιστοί φουσκώνουν (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οίδημα</a:t>
            </a:r>
            <a:r>
              <a:rPr lang="el-GR" sz="2400" dirty="0">
                <a:latin typeface="+mn-lt"/>
              </a:rPr>
              <a:t>). </a:t>
            </a:r>
            <a:endParaRPr lang="en-US" sz="2400" dirty="0">
              <a:latin typeface="+mn-lt"/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Το οίδημα παρουσιάζεται τυπικά γύρω από τα μάτια του ασθενούς, στην κοιλιά και στα πόδια του. Ο ασθενής αυτός μπορεί να μην ουρεί όσο συχνά ουρούσε και επίσης μπορεί να πάρει βάρος λόγω της κατακράτησης του νερού.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Το </a:t>
            </a:r>
            <a:r>
              <a:rPr lang="el-GR" dirty="0" smtClean="0">
                <a:solidFill>
                  <a:srgbClr val="9B0000"/>
                </a:solidFill>
              </a:rPr>
              <a:t>νεφρωσικό </a:t>
            </a:r>
            <a:r>
              <a:rPr lang="el-GR" dirty="0">
                <a:solidFill>
                  <a:srgbClr val="9B0000"/>
                </a:solidFill>
              </a:rPr>
              <a:t>σύνδρομο στην </a:t>
            </a:r>
            <a:r>
              <a:rPr lang="el-GR" dirty="0" smtClean="0">
                <a:solidFill>
                  <a:srgbClr val="9B0000"/>
                </a:solidFill>
              </a:rPr>
              <a:t>γενική </a:t>
            </a:r>
            <a:r>
              <a:rPr lang="el-GR" dirty="0">
                <a:solidFill>
                  <a:srgbClr val="9B0000"/>
                </a:solidFill>
              </a:rPr>
              <a:t>ε</a:t>
            </a:r>
            <a:r>
              <a:rPr lang="el-GR" dirty="0" smtClean="0">
                <a:solidFill>
                  <a:srgbClr val="9B0000"/>
                </a:solidFill>
              </a:rPr>
              <a:t>ξέταση </a:t>
            </a:r>
            <a:r>
              <a:rPr lang="el-GR" dirty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67544" y="1905000"/>
            <a:ext cx="311385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Φυσικοί χαρακτήρες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Όψη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διαυγής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Χροιά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κίτρινη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Χημική εξέταση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Αίμα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Πρωτεινουρία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</a:pPr>
            <a:endParaRPr lang="el-GR" sz="2400" dirty="0">
              <a:latin typeface="+mn-lt"/>
            </a:endParaRPr>
          </a:p>
        </p:txBody>
      </p:sp>
      <p:sp>
        <p:nvSpPr>
          <p:cNvPr id="17412" name="7 - Ορθογώνιο"/>
          <p:cNvSpPr>
            <a:spLocks noChangeArrowheads="1"/>
          </p:cNvSpPr>
          <p:nvPr/>
        </p:nvSpPr>
        <p:spPr bwMode="auto">
          <a:xfrm>
            <a:off x="3851920" y="2551331"/>
            <a:ext cx="52920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Μικροσκόπηση ούρων</a:t>
            </a:r>
          </a:p>
          <a:p>
            <a:pPr marL="342900" indent="-342900"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Λιπιδουρία</a:t>
            </a:r>
            <a:r>
              <a:rPr lang="el-GR" sz="2400" dirty="0">
                <a:latin typeface="+mn-lt"/>
              </a:rPr>
              <a:t> </a:t>
            </a:r>
            <a:endParaRPr lang="el-GR" sz="2400" dirty="0" smtClean="0">
              <a:latin typeface="+mn-lt"/>
            </a:endParaRPr>
          </a:p>
          <a:p>
            <a:pPr marL="1828800" lvl="3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Λιπώδη </a:t>
            </a:r>
            <a:r>
              <a:rPr lang="el-GR" sz="2400" dirty="0">
                <a:latin typeface="+mn-lt"/>
              </a:rPr>
              <a:t>ωοειδή </a:t>
            </a:r>
            <a:r>
              <a:rPr lang="el-GR" sz="2400" dirty="0" smtClean="0">
                <a:latin typeface="+mn-lt"/>
              </a:rPr>
              <a:t>σωμάτια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1828800" lvl="3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Λιπώδεις 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1828800" lvl="3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Κοκκώδεις κύλινδροι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</a:pPr>
            <a:r>
              <a:rPr lang="el-GR" sz="2400" dirty="0">
                <a:latin typeface="+mn-lt"/>
              </a:rPr>
              <a:t>Λίγα ερυθρά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5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Το </a:t>
            </a:r>
            <a:r>
              <a:rPr lang="el-GR" dirty="0" smtClean="0">
                <a:solidFill>
                  <a:srgbClr val="9B0000"/>
                </a:solidFill>
              </a:rPr>
              <a:t>νεφριτιδικό σύνδρομο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9600" y="1628800"/>
            <a:ext cx="74676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sz="2400" dirty="0">
                <a:latin typeface="+mn-lt"/>
              </a:rPr>
              <a:t>Το νεφριτικό σύνδρομο χαρακτηρίζεται από</a:t>
            </a:r>
            <a:r>
              <a:rPr lang="en-US" sz="2400" dirty="0"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Αρτηριακή </a:t>
            </a:r>
            <a:r>
              <a:rPr lang="el-GR" sz="2400" dirty="0" smtClean="0">
                <a:latin typeface="+mn-lt"/>
              </a:rPr>
              <a:t>υπέρταση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l-GR" sz="2400" dirty="0" smtClean="0">
                <a:latin typeface="+mn-lt"/>
              </a:rPr>
              <a:t>Ολιγουρία</a:t>
            </a:r>
            <a:r>
              <a:rPr lang="en-US" sz="2400" dirty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Ερυθρά αιμοσφαίρια και κυλίνδρους στα ούρα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51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Το </a:t>
            </a:r>
            <a:r>
              <a:rPr lang="el-GR" dirty="0" smtClean="0">
                <a:solidFill>
                  <a:srgbClr val="9B0000"/>
                </a:solidFill>
              </a:rPr>
              <a:t>νεφριτιδικό </a:t>
            </a:r>
            <a:r>
              <a:rPr lang="el-GR" dirty="0">
                <a:solidFill>
                  <a:srgbClr val="9B0000"/>
                </a:solidFill>
              </a:rPr>
              <a:t>σύνδρομο στην </a:t>
            </a:r>
            <a:r>
              <a:rPr lang="el-GR" dirty="0" smtClean="0">
                <a:solidFill>
                  <a:srgbClr val="9B0000"/>
                </a:solidFill>
              </a:rPr>
              <a:t>γενική </a:t>
            </a:r>
            <a:r>
              <a:rPr lang="el-GR" dirty="0">
                <a:solidFill>
                  <a:srgbClr val="9B0000"/>
                </a:solidFill>
              </a:rPr>
              <a:t>ε</a:t>
            </a:r>
            <a:r>
              <a:rPr lang="el-GR" dirty="0" smtClean="0">
                <a:solidFill>
                  <a:srgbClr val="9B0000"/>
                </a:solidFill>
              </a:rPr>
              <a:t>ξέταση </a:t>
            </a:r>
            <a:r>
              <a:rPr lang="el-GR" dirty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1996181"/>
            <a:ext cx="4191000" cy="389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Φυσικοί χαρακτήρες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Όψη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Θολή ή έντονη </a:t>
            </a:r>
            <a:r>
              <a:rPr lang="el-GR" sz="2400" dirty="0" smtClean="0">
                <a:latin typeface="+mn-lt"/>
              </a:rPr>
              <a:t>θολή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Χροιά</a:t>
            </a:r>
            <a:r>
              <a:rPr lang="en-US" sz="2400" dirty="0">
                <a:latin typeface="+mn-lt"/>
              </a:rPr>
              <a:t>: E</a:t>
            </a:r>
            <a:r>
              <a:rPr lang="el-GR" sz="2400" dirty="0" smtClean="0">
                <a:latin typeface="+mn-lt"/>
              </a:rPr>
              <a:t>ρυθρή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ts val="24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Χημική εξέταση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Αίμα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Πρωτεινουρία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724400" y="1996181"/>
            <a:ext cx="4240088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Μικροσκόπηση ούρων</a:t>
            </a: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l-GR" sz="2400" u="sng" dirty="0" smtClean="0">
                <a:latin typeface="+mn-lt"/>
              </a:rPr>
              <a:t>Ερυθρά</a:t>
            </a:r>
            <a:r>
              <a:rPr lang="en-US" sz="2400" u="sng" dirty="0" smtClean="0">
                <a:latin typeface="+mn-lt"/>
              </a:rPr>
              <a:t>,</a:t>
            </a:r>
            <a:endParaRPr lang="el-GR" sz="2400" u="sng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l-GR" sz="2400" u="sng" dirty="0" smtClean="0">
                <a:latin typeface="+mn-lt"/>
              </a:rPr>
              <a:t>Πυοσφαίρια</a:t>
            </a:r>
            <a:r>
              <a:rPr lang="en-US" sz="2400" u="sng" dirty="0" smtClean="0">
                <a:latin typeface="+mn-lt"/>
              </a:rPr>
              <a:t>,</a:t>
            </a:r>
            <a:endParaRPr lang="el-GR" sz="2400" u="sng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Ερυθροκυτταρικοί 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Πυώδεις 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Κοκκώδεις κύλινδροι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5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l-GR" dirty="0" smtClean="0">
                <a:solidFill>
                  <a:srgbClr val="9B0000"/>
                </a:solidFill>
              </a:rPr>
              <a:t>Οι προελεύσεις της πρωτεϊνουρίας</a:t>
            </a:r>
            <a:endParaRPr lang="el-GR" dirty="0">
              <a:solidFill>
                <a:srgbClr val="9B0000"/>
              </a:solidFill>
            </a:endParaRPr>
          </a:p>
        </p:txBody>
      </p:sp>
      <p:grpSp>
        <p:nvGrpSpPr>
          <p:cNvPr id="55" name="Ομάδα 54"/>
          <p:cNvGrpSpPr/>
          <p:nvPr/>
        </p:nvGrpSpPr>
        <p:grpSpPr>
          <a:xfrm>
            <a:off x="103802" y="899428"/>
            <a:ext cx="8640883" cy="5891882"/>
            <a:chOff x="103802" y="899428"/>
            <a:chExt cx="8640883" cy="5891882"/>
          </a:xfrm>
        </p:grpSpPr>
        <p:sp>
          <p:nvSpPr>
            <p:cNvPr id="5" name="TextBox 4"/>
            <p:cNvSpPr txBox="1"/>
            <p:nvPr/>
          </p:nvSpPr>
          <p:spPr>
            <a:xfrm>
              <a:off x="3635896" y="899428"/>
              <a:ext cx="158417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+mn-lt"/>
                </a:rPr>
                <a:t>Π</a:t>
              </a:r>
              <a:r>
                <a:rPr lang="el-GR" b="1" dirty="0" smtClean="0">
                  <a:latin typeface="+mn-lt"/>
                </a:rPr>
                <a:t>ρωτεΐνουρία</a:t>
              </a:r>
              <a:endParaRPr lang="el-GR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983" y="1772816"/>
              <a:ext cx="151216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+mn-lt"/>
                </a:rPr>
                <a:t>Π</a:t>
              </a:r>
              <a:r>
                <a:rPr lang="el-GR" b="1" dirty="0" smtClean="0">
                  <a:latin typeface="+mn-lt"/>
                </a:rPr>
                <a:t>ρονεφρική</a:t>
              </a:r>
              <a:endParaRPr lang="el-GR" b="1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8315" y="1811412"/>
              <a:ext cx="10294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Νεφρική</a:t>
              </a:r>
              <a:endParaRPr lang="el-GR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74621" y="1608366"/>
              <a:ext cx="151515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Μετανεφρική</a:t>
              </a:r>
              <a:endParaRPr lang="el-GR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76038" y="2697576"/>
              <a:ext cx="15140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Σπειραματική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5690" y="2654312"/>
              <a:ext cx="149476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Σωληναριακή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4611" y="5373216"/>
              <a:ext cx="11295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Εκλεκτική</a:t>
              </a:r>
              <a:endParaRPr lang="el-GR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1394" y="5363780"/>
              <a:ext cx="150714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Μη εκλεκτική</a:t>
              </a:r>
              <a:endParaRPr lang="el-GR" b="1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802" y="2266678"/>
              <a:ext cx="32440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Πρωτεΐνουρία </a:t>
              </a:r>
              <a:r>
                <a:rPr lang="en-US" dirty="0" smtClean="0">
                  <a:latin typeface="+mn-lt"/>
                </a:rPr>
                <a:t>Bence-Jones</a:t>
              </a:r>
            </a:p>
            <a:p>
              <a:r>
                <a:rPr lang="el-GR" dirty="0" smtClean="0">
                  <a:latin typeface="+mn-lt"/>
                </a:rPr>
                <a:t>Αιμοσφαιρινουρία</a:t>
              </a:r>
            </a:p>
            <a:p>
              <a:r>
                <a:rPr lang="el-GR" dirty="0" smtClean="0">
                  <a:latin typeface="+mn-lt"/>
                </a:rPr>
                <a:t>Μυοσφαιρινουρία</a:t>
              </a:r>
            </a:p>
            <a:p>
              <a:r>
                <a:rPr lang="el-GR" dirty="0" smtClean="0">
                  <a:latin typeface="+mn-lt"/>
                </a:rPr>
                <a:t>Λυσοζυμουρία</a:t>
              </a:r>
            </a:p>
            <a:p>
              <a:r>
                <a:rPr lang="el-GR" dirty="0" smtClean="0">
                  <a:latin typeface="+mn-lt"/>
                </a:rPr>
                <a:t>β2-μικροσφαιριναιμία</a:t>
              </a:r>
              <a:endParaRPr lang="el-GR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71523" y="3569013"/>
              <a:ext cx="1869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Αλβουμίνη</a:t>
              </a:r>
            </a:p>
            <a:p>
              <a:r>
                <a:rPr lang="el-GR" dirty="0" smtClean="0">
                  <a:latin typeface="+mn-lt"/>
                </a:rPr>
                <a:t>Μικροαλβουμίνη</a:t>
              </a:r>
              <a:endParaRPr lang="el-GR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8776" y="5931195"/>
              <a:ext cx="3485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Επιλεκτικότητα με βάση το φορτίο</a:t>
              </a:r>
              <a:endParaRPr lang="el-GR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0761" y="2016894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Apo-A1</a:t>
              </a:r>
              <a:endParaRPr lang="el-GR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61462" y="3066908"/>
              <a:ext cx="268322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β2-μικροσφαιρίνη</a:t>
              </a:r>
            </a:p>
            <a:p>
              <a:r>
                <a:rPr lang="el-GR" dirty="0" smtClean="0">
                  <a:latin typeface="+mn-lt"/>
                </a:rPr>
                <a:t>Πρωτεΐνη συνδεδεμένη με ρετινόλη (</a:t>
              </a:r>
              <a:r>
                <a:rPr lang="en-US" dirty="0" smtClean="0">
                  <a:latin typeface="+mn-lt"/>
                </a:rPr>
                <a:t>RBP)</a:t>
              </a:r>
            </a:p>
            <a:p>
              <a:r>
                <a:rPr lang="el-GR" dirty="0" smtClean="0">
                  <a:latin typeface="+mn-lt"/>
                </a:rPr>
                <a:t>α2-μικροσφαιρίνη</a:t>
              </a:r>
            </a:p>
            <a:p>
              <a:r>
                <a:rPr lang="el-GR" dirty="0" smtClean="0">
                  <a:latin typeface="+mn-lt"/>
                </a:rPr>
                <a:t>Λυσοζύμη</a:t>
              </a:r>
            </a:p>
            <a:p>
              <a:r>
                <a:rPr lang="el-GR" dirty="0" smtClean="0">
                  <a:latin typeface="+mn-lt"/>
                </a:rPr>
                <a:t>Ν-ακέτυλο-β-</a:t>
              </a:r>
              <a:r>
                <a:rPr lang="en-US" dirty="0" smtClean="0">
                  <a:latin typeface="+mn-lt"/>
                </a:rPr>
                <a:t>D-</a:t>
              </a:r>
              <a:r>
                <a:rPr lang="el-GR" dirty="0" smtClean="0">
                  <a:latin typeface="+mn-lt"/>
                </a:rPr>
                <a:t>γλυκοζαμινιδάση (β-</a:t>
              </a:r>
              <a:r>
                <a:rPr lang="en-US" dirty="0" smtClean="0">
                  <a:latin typeface="+mn-lt"/>
                </a:rPr>
                <a:t>NAG)</a:t>
              </a:r>
            </a:p>
            <a:p>
              <a:r>
                <a:rPr lang="el-GR" dirty="0" smtClean="0">
                  <a:latin typeface="+mn-lt"/>
                </a:rPr>
                <a:t>Συστατίνη </a:t>
              </a:r>
              <a:r>
                <a:rPr lang="en-US" dirty="0" smtClean="0">
                  <a:latin typeface="+mn-lt"/>
                </a:rPr>
                <a:t>C</a:t>
              </a:r>
            </a:p>
            <a:p>
              <a:r>
                <a:rPr lang="el-GR" dirty="0" smtClean="0">
                  <a:latin typeface="+mn-lt"/>
                </a:rPr>
                <a:t>Πρωτεΐνη β-ίχνους</a:t>
              </a:r>
            </a:p>
            <a:p>
              <a:endParaRPr lang="el-GR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1297" y="5867980"/>
              <a:ext cx="2980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Χάνεται η επιλεκτικότητα με βάση το φορτίο και το μέγεθος</a:t>
              </a:r>
            </a:p>
          </p:txBody>
        </p:sp>
        <p:cxnSp>
          <p:nvCxnSpPr>
            <p:cNvPr id="20" name="Ευθεία γραμμή σύνδεσης 19"/>
            <p:cNvCxnSpPr>
              <a:stCxn id="6" idx="0"/>
              <a:endCxn id="5" idx="1"/>
            </p:cNvCxnSpPr>
            <p:nvPr/>
          </p:nvCxnSpPr>
          <p:spPr>
            <a:xfrm flipV="1">
              <a:off x="1561067" y="1084094"/>
              <a:ext cx="2074829" cy="688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>
              <a:stCxn id="5" idx="2"/>
              <a:endCxn id="7" idx="0"/>
            </p:cNvCxnSpPr>
            <p:nvPr/>
          </p:nvCxnSpPr>
          <p:spPr>
            <a:xfrm>
              <a:off x="4427984" y="1268760"/>
              <a:ext cx="5056" cy="5426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>
              <a:stCxn id="5" idx="3"/>
              <a:endCxn id="8" idx="0"/>
            </p:cNvCxnSpPr>
            <p:nvPr/>
          </p:nvCxnSpPr>
          <p:spPr>
            <a:xfrm>
              <a:off x="5220072" y="1084094"/>
              <a:ext cx="2612128" cy="524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>
              <a:stCxn id="7" idx="2"/>
              <a:endCxn id="9" idx="0"/>
            </p:cNvCxnSpPr>
            <p:nvPr/>
          </p:nvCxnSpPr>
          <p:spPr>
            <a:xfrm>
              <a:off x="4433040" y="2180744"/>
              <a:ext cx="0" cy="5168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>
              <a:stCxn id="7" idx="3"/>
              <a:endCxn id="10" idx="0"/>
            </p:cNvCxnSpPr>
            <p:nvPr/>
          </p:nvCxnSpPr>
          <p:spPr>
            <a:xfrm>
              <a:off x="4947764" y="1996078"/>
              <a:ext cx="2455310" cy="6582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>
              <a:stCxn id="9" idx="1"/>
            </p:cNvCxnSpPr>
            <p:nvPr/>
          </p:nvCxnSpPr>
          <p:spPr>
            <a:xfrm flipH="1">
              <a:off x="3203848" y="2882242"/>
              <a:ext cx="472190" cy="7105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 flipH="1">
              <a:off x="1848615" y="4219054"/>
              <a:ext cx="851222" cy="1136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>
              <a:stCxn id="9" idx="2"/>
              <a:endCxn id="12" idx="0"/>
            </p:cNvCxnSpPr>
            <p:nvPr/>
          </p:nvCxnSpPr>
          <p:spPr>
            <a:xfrm>
              <a:off x="4433040" y="3066908"/>
              <a:ext cx="661926" cy="2296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45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Οξεία διάμεση </a:t>
            </a:r>
            <a:r>
              <a:rPr lang="el-GR" dirty="0" smtClean="0">
                <a:solidFill>
                  <a:srgbClr val="9B0000"/>
                </a:solidFill>
              </a:rPr>
              <a:t>νεφρίτιδα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3555" name="7 - TextBox"/>
          <p:cNvSpPr txBox="1">
            <a:spLocks noChangeArrowheads="1"/>
          </p:cNvSpPr>
          <p:nvPr/>
        </p:nvSpPr>
        <p:spPr bwMode="auto">
          <a:xfrm>
            <a:off x="467544" y="1252478"/>
            <a:ext cx="835199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162050" algn="l"/>
              </a:tabLst>
              <a:defRPr/>
            </a:pPr>
            <a:r>
              <a:rPr lang="el-GR" sz="2400" dirty="0">
                <a:latin typeface="+mn-lt"/>
              </a:rPr>
              <a:t>Πρόκειται για οξεία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αλλεργική συνήθως </a:t>
            </a:r>
            <a:r>
              <a:rPr lang="el-GR" sz="2400" dirty="0">
                <a:latin typeface="+mn-lt"/>
              </a:rPr>
              <a:t>φλεγμονή του διάμεσου ιστού των νεφρώνων.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>
                <a:latin typeface="+mn-lt"/>
              </a:rPr>
              <a:t>Προκαλείται κυρίως από φάρμακα αλλά και από λοιμώξεις και ανοσολογικά νοσήματα.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>
                <a:latin typeface="+mn-lt"/>
              </a:rPr>
              <a:t>Εκδηλώνεται με πυρετό, εξάνθημα και αρθραλγίες.</a:t>
            </a:r>
          </a:p>
        </p:txBody>
      </p:sp>
      <p:sp>
        <p:nvSpPr>
          <p:cNvPr id="23556" name="8 - TextBox"/>
          <p:cNvSpPr txBox="1">
            <a:spLocks noChangeArrowheads="1"/>
          </p:cNvSpPr>
          <p:nvPr/>
        </p:nvSpPr>
        <p:spPr bwMode="auto">
          <a:xfrm>
            <a:off x="467544" y="4365104"/>
            <a:ext cx="867645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Χαρακτηριστικά ευρήματα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Λευκοκύτταρα </a:t>
            </a:r>
          </a:p>
          <a:p>
            <a:pPr lvl="3">
              <a:lnSpc>
                <a:spcPct val="150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στείρα πυουρία με σημαντικό αριθμό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ηωσινόφιλων</a:t>
            </a:r>
            <a:r>
              <a:rPr lang="el-GR" sz="2400" dirty="0">
                <a:latin typeface="+mn-lt"/>
              </a:rPr>
              <a:t>)</a:t>
            </a:r>
          </a:p>
          <a:p>
            <a:pPr lvl="3">
              <a:lnSpc>
                <a:spcPct val="150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Λευκοκυτταρικοί </a:t>
            </a:r>
            <a:r>
              <a:rPr lang="el-GR" sz="2400" dirty="0">
                <a:latin typeface="+mn-lt"/>
              </a:rPr>
              <a:t>και ηωσινοφιλικοί κύλινδροι</a:t>
            </a:r>
          </a:p>
          <a:p>
            <a:r>
              <a:rPr lang="el-GR" sz="2400" dirty="0">
                <a:latin typeface="+mn-lt"/>
              </a:rPr>
              <a:t>                                          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0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</a:t>
            </a:r>
            <a:r>
              <a:rPr lang="el-GR" dirty="0" smtClean="0">
                <a:solidFill>
                  <a:srgbClr val="9B0000"/>
                </a:solidFill>
              </a:rPr>
              <a:t>οξεία </a:t>
            </a:r>
            <a:r>
              <a:rPr lang="el-GR" dirty="0" smtClean="0">
                <a:solidFill>
                  <a:srgbClr val="9B0000"/>
                </a:solidFill>
              </a:rPr>
              <a:t>διάμεση </a:t>
            </a:r>
            <a:r>
              <a:rPr lang="el-GR" dirty="0">
                <a:solidFill>
                  <a:srgbClr val="9B0000"/>
                </a:solidFill>
              </a:rPr>
              <a:t>ν</a:t>
            </a:r>
            <a:r>
              <a:rPr lang="el-GR" dirty="0" smtClean="0">
                <a:solidFill>
                  <a:srgbClr val="9B0000"/>
                </a:solidFill>
              </a:rPr>
              <a:t>εφρίτιδα </a:t>
            </a:r>
            <a:r>
              <a:rPr lang="el-GR" dirty="0">
                <a:solidFill>
                  <a:srgbClr val="9B0000"/>
                </a:solidFill>
              </a:rPr>
              <a:t>στην </a:t>
            </a:r>
            <a:r>
              <a:rPr lang="el-GR" dirty="0" smtClean="0">
                <a:solidFill>
                  <a:srgbClr val="9B0000"/>
                </a:solidFill>
              </a:rPr>
              <a:t>γενική </a:t>
            </a:r>
            <a:r>
              <a:rPr lang="el-GR" dirty="0">
                <a:solidFill>
                  <a:srgbClr val="9B0000"/>
                </a:solidFill>
              </a:rPr>
              <a:t>ε</a:t>
            </a:r>
            <a:r>
              <a:rPr lang="el-GR" dirty="0" smtClean="0">
                <a:solidFill>
                  <a:srgbClr val="9B0000"/>
                </a:solidFill>
              </a:rPr>
              <a:t>ξέταση </a:t>
            </a:r>
            <a:r>
              <a:rPr lang="el-GR" dirty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981199"/>
            <a:ext cx="34625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Φυσικοί χαρακτήρες</a:t>
            </a:r>
          </a:p>
          <a:p>
            <a:pPr marL="360000" indent="-3600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Όψη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Διαυγή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60000" indent="-3600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Χροιά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Κίτρινη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24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Χημική εξέταση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Αίμα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Πρωτεινουρία </a:t>
            </a:r>
            <a:r>
              <a:rPr lang="el-GR" sz="2400" dirty="0">
                <a:latin typeface="+mn-lt"/>
              </a:rPr>
              <a:t>(ήπια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355976" y="1908000"/>
            <a:ext cx="4724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Μικροσκόπηση ούρων</a:t>
            </a:r>
          </a:p>
          <a:p>
            <a:pPr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u="sng" dirty="0" smtClean="0">
                <a:latin typeface="+mn-lt"/>
              </a:rPr>
              <a:t>Πυοσφαίρια</a:t>
            </a:r>
            <a:r>
              <a:rPr lang="en-US" sz="2400" u="sng" dirty="0" smtClean="0">
                <a:latin typeface="+mn-lt"/>
              </a:rPr>
              <a:t>,</a:t>
            </a:r>
            <a:endParaRPr lang="el-GR" sz="2400" u="sng" dirty="0">
              <a:latin typeface="+mn-lt"/>
            </a:endParaRPr>
          </a:p>
          <a:p>
            <a:pPr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Πυώδεις 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Ερυθρά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Ερυθροκυτταρικοί κύλινδροι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   </a:t>
            </a:r>
            <a:endParaRPr lang="el-GR" sz="2400" dirty="0">
              <a:latin typeface="+mn-lt"/>
            </a:endParaRPr>
          </a:p>
        </p:txBody>
      </p:sp>
      <p:sp>
        <p:nvSpPr>
          <p:cNvPr id="24581" name="8 - TextBox"/>
          <p:cNvSpPr txBox="1">
            <a:spLocks noChangeArrowheads="1"/>
          </p:cNvSpPr>
          <p:nvPr/>
        </p:nvSpPr>
        <p:spPr bwMode="auto">
          <a:xfrm>
            <a:off x="323528" y="5643740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u="sng" dirty="0">
                <a:latin typeface="+mn-lt"/>
              </a:rPr>
              <a:t>Χαρακτηριστικό</a:t>
            </a:r>
            <a:r>
              <a:rPr lang="en-US" sz="2400" u="sng" dirty="0">
                <a:latin typeface="+mn-lt"/>
              </a:rPr>
              <a:t>: </a:t>
            </a:r>
            <a:r>
              <a:rPr lang="el-GR" sz="2400" u="sng" dirty="0">
                <a:latin typeface="+mn-lt"/>
              </a:rPr>
              <a:t>Πυοσφαίρια </a:t>
            </a:r>
            <a:r>
              <a:rPr lang="el-GR" sz="2400" u="sng" dirty="0" smtClean="0">
                <a:latin typeface="+mn-lt"/>
              </a:rPr>
              <a:t>(ηωσινόφιλα) χωρίς </a:t>
            </a:r>
            <a:r>
              <a:rPr lang="el-GR" sz="2400" u="sng" dirty="0">
                <a:latin typeface="+mn-lt"/>
              </a:rPr>
              <a:t>μικροοργανισμούς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87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9087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Χρόνια Νεφρική </a:t>
            </a:r>
            <a:r>
              <a:rPr lang="el-GR" dirty="0" smtClean="0">
                <a:solidFill>
                  <a:srgbClr val="9B0000"/>
                </a:solidFill>
              </a:rPr>
              <a:t>Ανεπάρκεια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8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Χρόνια νεφρική </a:t>
            </a:r>
            <a:r>
              <a:rPr lang="el-GR" dirty="0" smtClean="0">
                <a:solidFill>
                  <a:srgbClr val="9B0000"/>
                </a:solidFill>
              </a:rPr>
              <a:t>νόσος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3796" name="3 - TextBox"/>
          <p:cNvSpPr txBox="1">
            <a:spLocks noChangeArrowheads="1"/>
          </p:cNvSpPr>
          <p:nvPr/>
        </p:nvSpPr>
        <p:spPr bwMode="auto">
          <a:xfrm>
            <a:off x="395536" y="1196752"/>
            <a:ext cx="8352928" cy="9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Ως χρόνια νεφρική νόσος καθορίζεται βλάβη των νεφρών για 3 ή περισσότερους μήνες.</a:t>
            </a:r>
          </a:p>
        </p:txBody>
      </p:sp>
      <p:sp>
        <p:nvSpPr>
          <p:cNvPr id="33797" name="4 - TextBox"/>
          <p:cNvSpPr txBox="1">
            <a:spLocks noChangeArrowheads="1"/>
          </p:cNvSpPr>
          <p:nvPr/>
        </p:nvSpPr>
        <p:spPr bwMode="auto">
          <a:xfrm>
            <a:off x="395536" y="2379875"/>
            <a:ext cx="8352928" cy="18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Η διάγνωσή της βασίζεται σε ευρήματα ανώμαλης δομής (ακτινολογικός έλεγχος), παθολογικής λειτουργίας (βιοχημικές δοκιμασίες, ανάλυση ούρων) ή ελάττωση του ρυθμού σπειραματικής διήθησης κάτω από 60</a:t>
            </a:r>
            <a:r>
              <a:rPr lang="en-US" sz="2400" dirty="0">
                <a:latin typeface="+mn-lt"/>
              </a:rPr>
              <a:t> ml/min/1,73m</a:t>
            </a:r>
            <a:r>
              <a:rPr lang="en-US" sz="2400" baseline="30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2" name="1 - Ορθογώνιο"/>
          <p:cNvSpPr/>
          <p:nvPr/>
        </p:nvSpPr>
        <p:spPr>
          <a:xfrm>
            <a:off x="395536" y="4437112"/>
            <a:ext cx="8352928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>
                <a:latin typeface="+mn-lt"/>
              </a:rPr>
              <a:t>Η χρόνια νεφρική ανεπάρκεια προκαλείται από</a:t>
            </a:r>
            <a:r>
              <a:rPr lang="en-US" sz="2400" dirty="0">
                <a:latin typeface="+mn-lt"/>
              </a:rPr>
              <a:t>: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Διαβήτη (συνηθέστερο αίτιο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l-GR" sz="2400" dirty="0" smtClean="0">
                <a:latin typeface="+mn-lt"/>
              </a:rPr>
              <a:t>Υπέρταση</a:t>
            </a:r>
            <a:r>
              <a:rPr lang="en-US" sz="2400" dirty="0">
                <a:latin typeface="+mn-lt"/>
              </a:rPr>
              <a:t>,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Σπειραματονεφρίτιδες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χ</a:t>
            </a:r>
            <a:r>
              <a:rPr lang="el-GR" dirty="0" smtClean="0">
                <a:solidFill>
                  <a:srgbClr val="9B0000"/>
                </a:solidFill>
              </a:rPr>
              <a:t>ρόνια νεφρική </a:t>
            </a:r>
            <a:r>
              <a:rPr lang="el-GR" dirty="0">
                <a:solidFill>
                  <a:srgbClr val="9B0000"/>
                </a:solidFill>
              </a:rPr>
              <a:t>α</a:t>
            </a:r>
            <a:r>
              <a:rPr lang="el-GR" dirty="0" smtClean="0">
                <a:solidFill>
                  <a:srgbClr val="9B0000"/>
                </a:solidFill>
              </a:rPr>
              <a:t>νεπάρκεια </a:t>
            </a:r>
            <a:r>
              <a:rPr lang="el-GR" dirty="0">
                <a:solidFill>
                  <a:srgbClr val="9B0000"/>
                </a:solidFill>
              </a:rPr>
              <a:t>στην </a:t>
            </a:r>
            <a:r>
              <a:rPr lang="el-GR" dirty="0" smtClean="0">
                <a:solidFill>
                  <a:srgbClr val="9B0000"/>
                </a:solidFill>
              </a:rPr>
              <a:t>γενική </a:t>
            </a:r>
            <a:r>
              <a:rPr lang="el-GR" dirty="0">
                <a:solidFill>
                  <a:srgbClr val="9B0000"/>
                </a:solidFill>
              </a:rPr>
              <a:t>ε</a:t>
            </a:r>
            <a:r>
              <a:rPr lang="el-GR" dirty="0" smtClean="0">
                <a:solidFill>
                  <a:srgbClr val="9B0000"/>
                </a:solidFill>
              </a:rPr>
              <a:t>ξέταση </a:t>
            </a:r>
            <a:r>
              <a:rPr lang="el-GR" dirty="0">
                <a:solidFill>
                  <a:srgbClr val="9B0000"/>
                </a:solidFill>
              </a:rPr>
              <a:t>ο</a:t>
            </a:r>
            <a:r>
              <a:rPr lang="el-GR" dirty="0" smtClean="0">
                <a:solidFill>
                  <a:srgbClr val="9B0000"/>
                </a:solidFill>
              </a:rPr>
              <a:t>ύρων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419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Φυσικοί χαρακτήρες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Όψη</a:t>
            </a:r>
            <a:r>
              <a:rPr lang="en-US" sz="2400" dirty="0" smtClean="0">
                <a:latin typeface="+mn-lt"/>
              </a:rPr>
              <a:t> : </a:t>
            </a:r>
            <a:r>
              <a:rPr lang="el-GR" sz="2400" dirty="0" smtClean="0">
                <a:latin typeface="+mn-lt"/>
              </a:rPr>
              <a:t>Διαυγή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Χροιά</a:t>
            </a:r>
            <a:r>
              <a:rPr lang="en-US" sz="2400" dirty="0" smtClean="0">
                <a:latin typeface="+mn-lt"/>
              </a:rPr>
              <a:t> : </a:t>
            </a:r>
            <a:r>
              <a:rPr lang="el-GR" sz="2400" dirty="0" smtClean="0">
                <a:latin typeface="+mn-lt"/>
              </a:rPr>
              <a:t>Κίτρινη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Χημική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εξέταση</a:t>
            </a:r>
            <a:endParaRPr lang="en-US" sz="2400" b="1" dirty="0" smtClean="0">
              <a:solidFill>
                <a:srgbClr val="9B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Πρωτεϊνουρία </a:t>
            </a:r>
            <a:r>
              <a:rPr lang="el-GR" sz="2400" dirty="0">
                <a:latin typeface="+mn-lt"/>
              </a:rPr>
              <a:t>(ήπια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</a:pPr>
            <a:endParaRPr lang="el-GR" sz="2400" dirty="0">
              <a:latin typeface="+mn-lt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419600" y="1742905"/>
            <a:ext cx="4038600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40000"/>
              </a:spcBef>
              <a:defRPr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Μικροσκόπηση ούρων</a:t>
            </a: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Υαλώδεις </a:t>
            </a:r>
            <a:r>
              <a:rPr lang="el-GR" sz="2400" dirty="0" smtClean="0">
                <a:latin typeface="+mn-lt"/>
              </a:rPr>
              <a:t>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Επιθηλιακοί </a:t>
            </a:r>
            <a:r>
              <a:rPr lang="el-GR" sz="2400" dirty="0" smtClean="0">
                <a:latin typeface="+mn-lt"/>
              </a:rPr>
              <a:t>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Tx/>
              <a:buAutoNum type="arabicPeriod" startAt="3"/>
              <a:defRPr/>
            </a:pPr>
            <a:r>
              <a:rPr lang="el-GR" sz="2400" dirty="0">
                <a:latin typeface="+mn-lt"/>
              </a:rPr>
              <a:t>Κοκκώδεις </a:t>
            </a:r>
            <a:r>
              <a:rPr lang="el-GR" sz="2400" dirty="0" smtClean="0">
                <a:latin typeface="+mn-lt"/>
              </a:rPr>
              <a:t>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Tx/>
              <a:buAutoNum type="arabicPeriod" startAt="3"/>
              <a:defRPr/>
            </a:pPr>
            <a:r>
              <a:rPr lang="el-GR" sz="2400" dirty="0">
                <a:latin typeface="+mn-lt"/>
              </a:rPr>
              <a:t>Κηρώδεις </a:t>
            </a:r>
            <a:r>
              <a:rPr lang="el-GR" sz="2400" dirty="0" smtClean="0">
                <a:latin typeface="+mn-lt"/>
              </a:rPr>
              <a:t>κύλινδροι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30000"/>
              </a:lnSpc>
              <a:spcBef>
                <a:spcPct val="40000"/>
              </a:spcBef>
              <a:buFontTx/>
              <a:buAutoNum type="arabicPeriod" startAt="3"/>
              <a:defRPr/>
            </a:pPr>
            <a:r>
              <a:rPr lang="el-GR" sz="2400" dirty="0">
                <a:latin typeface="+mn-lt"/>
              </a:rPr>
              <a:t>Κοκκία τελικού </a:t>
            </a:r>
            <a:r>
              <a:rPr lang="el-GR" sz="2400" dirty="0" smtClean="0">
                <a:latin typeface="+mn-lt"/>
              </a:rPr>
              <a:t>σταδίου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l-GR" sz="2400" dirty="0">
              <a:latin typeface="+mn-lt"/>
            </a:endParaRPr>
          </a:p>
        </p:txBody>
      </p:sp>
      <p:sp>
        <p:nvSpPr>
          <p:cNvPr id="34821" name="8 - TextBox"/>
          <p:cNvSpPr txBox="1">
            <a:spLocks noChangeArrowheads="1"/>
          </p:cNvSpPr>
          <p:nvPr/>
        </p:nvSpPr>
        <p:spPr bwMode="auto">
          <a:xfrm>
            <a:off x="55605" y="577785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u="sng" dirty="0">
                <a:latin typeface="+mn-lt"/>
              </a:rPr>
              <a:t>Χαρακτηριστικό</a:t>
            </a:r>
            <a:r>
              <a:rPr lang="en-US" sz="2400" u="sng" dirty="0">
                <a:latin typeface="+mn-lt"/>
              </a:rPr>
              <a:t>:</a:t>
            </a:r>
            <a:r>
              <a:rPr lang="el-GR" sz="2400" u="sng" dirty="0">
                <a:latin typeface="+mn-lt"/>
              </a:rPr>
              <a:t> Διάφορες μορφές κυλίνδρων, κοκκία τελικού σταδίου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7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976137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Οι κύλινδροι στις διάφορες νεφρικές </a:t>
            </a:r>
            <a:r>
              <a:rPr lang="el-GR" dirty="0" smtClean="0">
                <a:solidFill>
                  <a:srgbClr val="9B0000"/>
                </a:solidFill>
              </a:rPr>
              <a:t>νόσους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80537" y="1462223"/>
            <a:ext cx="3955955" cy="535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Υαλώδεις</a:t>
            </a:r>
            <a:r>
              <a:rPr lang="el-GR" sz="2400" dirty="0" smtClean="0">
                <a:latin typeface="+mn-lt"/>
              </a:rPr>
              <a:t/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Φυσιολογική ± νεφρική νόσος</a:t>
            </a:r>
            <a:br>
              <a:rPr lang="el-GR" sz="2400" dirty="0" smtClean="0">
                <a:latin typeface="+mn-lt"/>
              </a:rPr>
            </a:b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Κοκκώδεις</a:t>
            </a:r>
            <a:r>
              <a:rPr lang="el-GR" sz="2400" dirty="0" smtClean="0">
                <a:latin typeface="+mn-lt"/>
              </a:rPr>
              <a:t/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Νεφρική νόσος</a:t>
            </a:r>
            <a:br>
              <a:rPr lang="el-GR" sz="2400" dirty="0" smtClean="0">
                <a:latin typeface="+mn-lt"/>
              </a:rPr>
            </a:b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Κηρώδεις</a:t>
            </a:r>
            <a:r>
              <a:rPr lang="el-GR" sz="2400" dirty="0" smtClean="0">
                <a:latin typeface="+mn-lt"/>
              </a:rPr>
              <a:t/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Ταχέως εξελισσόμενη ΣΝ</a:t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Νεφρική ανεπάρκεια</a:t>
            </a:r>
            <a:br>
              <a:rPr lang="el-GR" sz="2400" dirty="0" smtClean="0">
                <a:latin typeface="+mn-lt"/>
              </a:rPr>
            </a:b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Λιπώδεις</a:t>
            </a:r>
            <a:r>
              <a:rPr lang="el-GR" sz="2400" dirty="0" smtClean="0">
                <a:latin typeface="+mn-lt"/>
              </a:rPr>
              <a:t/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Νεφρωσικό σύνδρομο</a:t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Βαριά λευκωματουρία</a:t>
            </a:r>
            <a:endParaRPr lang="el-GR" sz="2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Ερυθροκυτταρικοί</a:t>
            </a:r>
            <a:r>
              <a:rPr lang="el-GR" sz="2400" dirty="0">
                <a:solidFill>
                  <a:schemeClr val="accent2"/>
                </a:solidFill>
                <a:latin typeface="+mn-lt"/>
              </a:rPr>
              <a:t/>
            </a:r>
            <a:br>
              <a:rPr lang="el-GR" sz="2400" dirty="0">
                <a:solidFill>
                  <a:schemeClr val="accent2"/>
                </a:solidFill>
                <a:latin typeface="+mn-lt"/>
              </a:rPr>
            </a:br>
            <a:r>
              <a:rPr lang="el-GR" sz="2400" dirty="0">
                <a:latin typeface="+mn-lt"/>
              </a:rPr>
              <a:t>Υπερπλαστική/νεκρωτική ΣΝ</a:t>
            </a:r>
            <a:br>
              <a:rPr lang="el-GR" sz="2400" dirty="0">
                <a:latin typeface="+mn-lt"/>
              </a:rPr>
            </a:br>
            <a:r>
              <a:rPr lang="el-GR" sz="2400" dirty="0">
                <a:latin typeface="+mn-lt"/>
              </a:rPr>
              <a:t>«Αιμορραγία» σπειράματος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879165" y="1462223"/>
            <a:ext cx="4008065" cy="49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Αιμοσφαιρινικοί</a:t>
            </a:r>
            <a:r>
              <a:rPr lang="el-GR" sz="2400" dirty="0">
                <a:solidFill>
                  <a:schemeClr val="accent2"/>
                </a:solidFill>
                <a:latin typeface="+mn-lt"/>
              </a:rPr>
              <a:t/>
            </a:r>
            <a:br>
              <a:rPr lang="el-GR" sz="2400" dirty="0">
                <a:solidFill>
                  <a:schemeClr val="accent2"/>
                </a:solidFill>
                <a:latin typeface="+mn-lt"/>
              </a:rPr>
            </a:br>
            <a:r>
              <a:rPr lang="el-GR" sz="2400" dirty="0">
                <a:latin typeface="+mn-lt"/>
              </a:rPr>
              <a:t>«Αιμοσφαιρινουρία»</a:t>
            </a:r>
            <a:br>
              <a:rPr lang="el-GR" sz="2400" dirty="0">
                <a:latin typeface="+mn-lt"/>
              </a:rPr>
            </a:b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Λευκοκυτταρικοί</a:t>
            </a:r>
            <a:r>
              <a:rPr lang="el-GR" sz="2400" dirty="0">
                <a:solidFill>
                  <a:schemeClr val="accent2"/>
                </a:solidFill>
                <a:latin typeface="+mn-lt"/>
              </a:rPr>
              <a:t/>
            </a:r>
            <a:br>
              <a:rPr lang="el-GR" sz="2400" dirty="0">
                <a:solidFill>
                  <a:schemeClr val="accent2"/>
                </a:solidFill>
                <a:latin typeface="+mn-lt"/>
              </a:rPr>
            </a:br>
            <a:r>
              <a:rPr lang="el-GR" sz="2400" dirty="0">
                <a:latin typeface="+mn-lt"/>
              </a:rPr>
              <a:t>Οξεία πυελονεφρίτις</a:t>
            </a:r>
            <a:br>
              <a:rPr lang="el-GR" sz="2400" dirty="0">
                <a:latin typeface="+mn-lt"/>
              </a:rPr>
            </a:br>
            <a:r>
              <a:rPr lang="el-GR" sz="2400" dirty="0">
                <a:latin typeface="+mn-lt"/>
              </a:rPr>
              <a:t>Οξεία διάμεση νεφρίτις</a:t>
            </a:r>
            <a:br>
              <a:rPr lang="el-GR" sz="2400" dirty="0">
                <a:latin typeface="+mn-lt"/>
              </a:rPr>
            </a:b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Επιθηλιακοί</a:t>
            </a:r>
            <a:r>
              <a:rPr lang="el-GR" sz="2400" dirty="0">
                <a:solidFill>
                  <a:schemeClr val="accent2"/>
                </a:solidFill>
                <a:latin typeface="+mn-lt"/>
              </a:rPr>
              <a:t/>
            </a:r>
            <a:br>
              <a:rPr lang="el-GR" sz="2400" dirty="0">
                <a:solidFill>
                  <a:schemeClr val="accent2"/>
                </a:solidFill>
                <a:latin typeface="+mn-lt"/>
              </a:rPr>
            </a:br>
            <a:r>
              <a:rPr lang="el-GR" sz="2400" dirty="0">
                <a:latin typeface="+mn-lt"/>
              </a:rPr>
              <a:t>Υπερπλαστική ΣΝ</a:t>
            </a:r>
            <a:br>
              <a:rPr lang="el-GR" sz="2400" dirty="0">
                <a:latin typeface="+mn-lt"/>
              </a:rPr>
            </a:br>
            <a:r>
              <a:rPr lang="el-GR" sz="2400" dirty="0">
                <a:latin typeface="+mn-lt"/>
              </a:rPr>
              <a:t>Οξεία σωληναριακή νέκρωση</a:t>
            </a:r>
            <a:br>
              <a:rPr lang="el-GR" sz="2400" dirty="0">
                <a:latin typeface="+mn-lt"/>
              </a:rPr>
            </a:b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Μυοσφαιρινικοί</a:t>
            </a:r>
            <a:r>
              <a:rPr lang="el-GR" sz="2400" dirty="0">
                <a:solidFill>
                  <a:schemeClr val="accent2"/>
                </a:solidFill>
                <a:latin typeface="+mn-lt"/>
              </a:rPr>
              <a:t/>
            </a:r>
            <a:br>
              <a:rPr lang="el-GR" sz="2400" dirty="0">
                <a:solidFill>
                  <a:schemeClr val="accent2"/>
                </a:solidFill>
                <a:latin typeface="+mn-lt"/>
              </a:rPr>
            </a:br>
            <a:r>
              <a:rPr lang="el-GR" sz="2400" dirty="0">
                <a:latin typeface="+mn-lt"/>
              </a:rPr>
              <a:t>Οξεία διάμεση νεφρίτις ± ΣΝ</a:t>
            </a:r>
            <a:br>
              <a:rPr lang="el-GR" sz="2400" dirty="0">
                <a:latin typeface="+mn-lt"/>
              </a:rPr>
            </a:br>
            <a:r>
              <a:rPr lang="el-GR" sz="2400" dirty="0" smtClean="0">
                <a:latin typeface="+mn-lt"/>
              </a:rPr>
              <a:t>Ραβδομυόλυση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2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Αναπαράσταση συσκευής </a:t>
            </a:r>
            <a:r>
              <a:rPr lang="el-GR" dirty="0" smtClean="0">
                <a:solidFill>
                  <a:srgbClr val="9B0000"/>
                </a:solidFill>
              </a:rPr>
              <a:t>αιμοκάθαρσης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81" y="1340768"/>
            <a:ext cx="5221238" cy="45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298" y="6021288"/>
            <a:ext cx="447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Hemodialysis-en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YassineMrabet"/>
              </a:rPr>
              <a:t>YassineMrabet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2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68952" cy="1080120"/>
          </a:xfrm>
          <a:ln w="38100">
            <a:solidFill>
              <a:srgbClr val="9B0000"/>
            </a:solidFill>
          </a:ln>
        </p:spPr>
        <p:txBody>
          <a:bodyPr>
            <a:noAutofit/>
          </a:bodyPr>
          <a:lstStyle/>
          <a:p>
            <a:pPr marL="742950" lvl="1" indent="-285750" algn="l">
              <a:spcBef>
                <a:spcPct val="20000"/>
              </a:spcBef>
              <a:defRPr/>
            </a:pPr>
            <a:r>
              <a:rPr lang="el-GR" sz="4000" b="1" dirty="0">
                <a:solidFill>
                  <a:srgbClr val="9B0000"/>
                </a:solidFill>
                <a:latin typeface="+mj-lt"/>
              </a:rPr>
              <a:t>Βιοχημικός έλεγχος </a:t>
            </a:r>
            <a:r>
              <a:rPr lang="el-GR" sz="4000" b="1" dirty="0" smtClean="0">
                <a:solidFill>
                  <a:srgbClr val="9B0000"/>
                </a:solidFill>
                <a:latin typeface="+mj-lt"/>
              </a:rPr>
              <a:t>Νεφρικής νόσου</a:t>
            </a:r>
            <a:endParaRPr lang="el-GR" sz="4000" b="1" dirty="0">
              <a:solidFill>
                <a:srgbClr val="9B0000"/>
              </a:solidFill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86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Περιοδικός προληπτικός έλεγχος – </a:t>
            </a:r>
            <a:r>
              <a:rPr lang="en-US" dirty="0">
                <a:solidFill>
                  <a:srgbClr val="9B0000"/>
                </a:solidFill>
              </a:rPr>
              <a:t>Check </a:t>
            </a:r>
            <a:r>
              <a:rPr lang="en-US" dirty="0" smtClean="0">
                <a:solidFill>
                  <a:srgbClr val="9B0000"/>
                </a:solidFill>
              </a:rPr>
              <a:t>up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762000" y="2132856"/>
            <a:ext cx="65532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Προσδιορισμός Ουρίας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(αύξηση).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Προσδιορισμός Κρεατινίνης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(αύξηση).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Γενική ούρων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(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πρωτεϊνουρία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, αιματουρία).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62000" y="4293096"/>
            <a:ext cx="6553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l-GR" sz="2400" dirty="0">
                <a:latin typeface="+mn-lt"/>
              </a:rPr>
              <a:t>Υπερηχογράφημα.</a:t>
            </a:r>
            <a:endParaRPr lang="el-GR" sz="2400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8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Ουρία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7171" name="2 - TextBox"/>
          <p:cNvSpPr txBox="1">
            <a:spLocks noChangeArrowheads="1"/>
          </p:cNvSpPr>
          <p:nvPr/>
        </p:nvSpPr>
        <p:spPr bwMode="auto">
          <a:xfrm>
            <a:off x="395536" y="980728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>
                <a:latin typeface="+mj-lt"/>
              </a:rPr>
              <a:t>Η ουρία προέρχεται από την απαμίνωση των αμινοξέων και πάνω από το 90% αυτής αποβάλλεται με τους νεφρούς. Η τιμή της στο αίμα αρχίζει να αυξάνει όταν χαθεί το 50% της νεφρικής λειτουργίας.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>
                <a:latin typeface="+mj-lt"/>
              </a:rPr>
              <a:t>Επειδή η τιμή της εξαρτάται από τον καταβολισμό των πρωτεϊνών μετράται μαζί με την κρεατινίνη. 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l-GR" sz="2400" dirty="0">
                <a:latin typeface="+mj-lt"/>
              </a:rPr>
              <a:t>Τιμές αναφοράς</a:t>
            </a:r>
            <a:r>
              <a:rPr lang="en-US" sz="2400" dirty="0">
                <a:latin typeface="+mj-lt"/>
              </a:rPr>
              <a:t>: </a:t>
            </a:r>
            <a:r>
              <a:rPr lang="el-GR" sz="24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 – </a:t>
            </a:r>
            <a:r>
              <a:rPr lang="el-GR" sz="2400" dirty="0">
                <a:latin typeface="+mj-lt"/>
              </a:rPr>
              <a:t>50</a:t>
            </a:r>
            <a:r>
              <a:rPr lang="en-US" sz="2400" dirty="0">
                <a:latin typeface="+mj-lt"/>
              </a:rPr>
              <a:t> mg/dl</a:t>
            </a:r>
            <a:endParaRPr lang="el-GR" sz="2400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>
                <a:latin typeface="+mj-lt"/>
              </a:rPr>
              <a:t>Διπλασιασμός της τιμής της σημαίνει μείωση στο μισό της νεφρικής λειτουργίας.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7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9B0000"/>
                </a:solidFill>
              </a:rPr>
              <a:t>Δείκτες προνεφρικής </a:t>
            </a:r>
            <a:r>
              <a:rPr lang="el-GR" sz="4400" dirty="0" smtClean="0">
                <a:solidFill>
                  <a:srgbClr val="9B0000"/>
                </a:solidFill>
              </a:rPr>
              <a:t>πρωτεϊνουρίας</a:t>
            </a:r>
            <a:r>
              <a:rPr lang="el-GR" dirty="0" smtClean="0">
                <a:solidFill>
                  <a:srgbClr val="9B0000"/>
                </a:solidFill>
              </a:rPr>
              <a:t/>
            </a:r>
            <a:br>
              <a:rPr lang="el-GR" dirty="0" smtClean="0">
                <a:solidFill>
                  <a:srgbClr val="9B0000"/>
                </a:solidFill>
              </a:rPr>
            </a:br>
            <a:r>
              <a:rPr lang="en-US" sz="3600" b="0" dirty="0" smtClean="0">
                <a:solidFill>
                  <a:srgbClr val="9B0000"/>
                </a:solidFill>
              </a:rPr>
              <a:t>(1</a:t>
            </a:r>
            <a:r>
              <a:rPr lang="el-GR" sz="3600" b="0" dirty="0" smtClean="0">
                <a:solidFill>
                  <a:srgbClr val="9B0000"/>
                </a:solidFill>
              </a:rPr>
              <a:t> από 2</a:t>
            </a:r>
            <a:r>
              <a:rPr lang="en-US" sz="3600" b="0" dirty="0" smtClean="0">
                <a:solidFill>
                  <a:srgbClr val="9B0000"/>
                </a:solidFill>
              </a:rPr>
              <a:t>)</a:t>
            </a:r>
            <a:endParaRPr lang="el-GR" sz="3600" b="0" dirty="0">
              <a:solidFill>
                <a:srgbClr val="9B0000"/>
              </a:solidFill>
            </a:endParaRP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55650" y="1412776"/>
            <a:ext cx="7488238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Πρωτεϊνουρία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Bence-Jones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Έκκριση ελαφρών αλυσίδων κ και λ.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Αιμοσφαιρινουρία</a:t>
            </a:r>
            <a:r>
              <a:rPr lang="el-GR" sz="2400" b="1" u="sng" dirty="0">
                <a:solidFill>
                  <a:srgbClr val="9B000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Μπορεί να συμβεί σε κάθε οξύ αιμολυτικό σύνδρομο.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Μυοσφαιριναιμία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Πιθανή στη ραβδομυόλυση μετά από πολλαπλές κακώσεις, αποπληξία ή έμφραγμα του μυοκαρδίου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41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Κρεατινίνη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8195" name="2 - TextBox"/>
          <p:cNvSpPr txBox="1">
            <a:spLocks noChangeArrowheads="1"/>
          </p:cNvSpPr>
          <p:nvPr/>
        </p:nvSpPr>
        <p:spPr bwMode="auto">
          <a:xfrm>
            <a:off x="467544" y="1196752"/>
            <a:ext cx="8305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Η κρεατινίνη προέρχεται από την διάσπαση της φωσφορικής κρεατίνης των μυών.  Αποβάλλεται με τους νεφρούς.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Σε νεφρική νόσο σταματά να αποβάλλεται με τους νεφρούς και αυξάνει στο αίμα.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Είναι πιο ευαίσθητος δείκτης από την ουρία για την λειτουργία των νεφρών</a:t>
            </a:r>
            <a:r>
              <a:rPr lang="el-GR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l-GR" sz="2400" dirty="0">
                <a:latin typeface="+mn-lt"/>
              </a:rPr>
              <a:t>Τιμές αναφοράς</a:t>
            </a:r>
            <a:r>
              <a:rPr lang="en-US" sz="2400" dirty="0">
                <a:latin typeface="+mn-lt"/>
              </a:rPr>
              <a:t>: 0,6 – 1,4 mg/dl</a:t>
            </a:r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Αύξηση από 1,0 σε 2,0 </a:t>
            </a:r>
            <a:r>
              <a:rPr lang="en-US" sz="2400" dirty="0">
                <a:latin typeface="+mn-lt"/>
              </a:rPr>
              <a:t>mg/dl</a:t>
            </a:r>
            <a:r>
              <a:rPr lang="el-GR" sz="2400" dirty="0">
                <a:latin typeface="+mn-lt"/>
              </a:rPr>
              <a:t> σημαίνει 50% απώλεια της νεφρικής λειτουργίας.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3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>
                <a:solidFill>
                  <a:srgbClr val="9B0000"/>
                </a:solidFill>
              </a:rPr>
              <a:t>Ρυθμός σπειραματικής διήθησης </a:t>
            </a:r>
            <a:r>
              <a:rPr lang="en-US" dirty="0">
                <a:solidFill>
                  <a:srgbClr val="9B0000"/>
                </a:solidFill>
              </a:rPr>
              <a:t>(GFR)</a:t>
            </a:r>
            <a:r>
              <a:rPr lang="el-GR" dirty="0">
                <a:solidFill>
                  <a:srgbClr val="9B0000"/>
                </a:solidFill>
              </a:rPr>
              <a:t/>
            </a:r>
            <a:br>
              <a:rPr lang="el-GR" dirty="0">
                <a:solidFill>
                  <a:srgbClr val="9B0000"/>
                </a:solidFill>
              </a:rPr>
            </a:br>
            <a:r>
              <a:rPr lang="el-GR" dirty="0">
                <a:solidFill>
                  <a:srgbClr val="9B0000"/>
                </a:solidFill>
              </a:rPr>
              <a:t>ή κάθαρση </a:t>
            </a:r>
            <a:r>
              <a:rPr lang="el-GR" dirty="0" smtClean="0">
                <a:solidFill>
                  <a:srgbClr val="9B0000"/>
                </a:solidFill>
              </a:rPr>
              <a:t>κρεατινίνης</a:t>
            </a:r>
            <a:endParaRPr lang="el-GR" dirty="0">
              <a:solidFill>
                <a:srgbClr val="9B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3 - TextBox"/>
              <p:cNvSpPr txBox="1">
                <a:spLocks noChangeArrowheads="1"/>
              </p:cNvSpPr>
              <p:nvPr/>
            </p:nvSpPr>
            <p:spPr bwMode="auto">
              <a:xfrm>
                <a:off x="344551" y="2636912"/>
                <a:ext cx="8538991" cy="7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Κάθαρση </a:t>
                </a:r>
                <a:r>
                  <a:rPr lang="el-GR" sz="2400" dirty="0">
                    <a:latin typeface="+mn-lt"/>
                  </a:rPr>
                  <a:t>Κρεατινίνης </a:t>
                </a:r>
                <a:r>
                  <a:rPr lang="el-GR" sz="2400" dirty="0" smtClean="0">
                    <a:latin typeface="+mn-lt"/>
                  </a:rPr>
                  <a:t>=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Ό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γκος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Ούρων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</m:t>
                        </m:r>
                        <m:r>
                          <a:rPr lang="el-GR" sz="240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Κρεατινίνη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Ούρων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dl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1440</m:t>
                        </m:r>
                        <m:r>
                          <a:rPr lang="el-GR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l-GR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l-GR" sz="24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Κρεατινίνη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Ορού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mg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dl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n-lt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l-GR" sz="2400" dirty="0" smtClean="0">
                    <a:latin typeface="+mn-lt"/>
                  </a:rPr>
                  <a:t> 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220" name="3 - TextBo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551" y="2636912"/>
                <a:ext cx="8538991" cy="7564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9 - TextBox"/>
          <p:cNvSpPr txBox="1">
            <a:spLocks noChangeArrowheads="1"/>
          </p:cNvSpPr>
          <p:nvPr/>
        </p:nvSpPr>
        <p:spPr bwMode="auto">
          <a:xfrm>
            <a:off x="344551" y="4365104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Οι τιμές αναφοράς εξαρτώνται από την επιφάνεια του σώματος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86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Ρυθμός σπειραματικής διήθησης </a:t>
            </a:r>
            <a:r>
              <a:rPr lang="en-US" dirty="0">
                <a:solidFill>
                  <a:srgbClr val="9B0000"/>
                </a:solidFill>
              </a:rPr>
              <a:t>(GFR</a:t>
            </a:r>
            <a:r>
              <a:rPr lang="en-US" dirty="0" smtClean="0">
                <a:solidFill>
                  <a:srgbClr val="9B0000"/>
                </a:solidFill>
              </a:rPr>
              <a:t>)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0244" name="4 - TextBox"/>
          <p:cNvSpPr txBox="1">
            <a:spLocks noChangeArrowheads="1"/>
          </p:cNvSpPr>
          <p:nvPr/>
        </p:nvSpPr>
        <p:spPr bwMode="auto">
          <a:xfrm>
            <a:off x="539552" y="1196752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κάθαρση της κρεατινίνης καθορίζει το επίπεδο της νεφρικής λειτουργίας και θέτει την απόφαση για την έναρξη της αιμοκάθαρσης. </a:t>
            </a:r>
          </a:p>
        </p:txBody>
      </p:sp>
      <p:sp>
        <p:nvSpPr>
          <p:cNvPr id="10243" name="2 - TextBox"/>
          <p:cNvSpPr txBox="1">
            <a:spLocks noChangeArrowheads="1"/>
          </p:cNvSpPr>
          <p:nvPr/>
        </p:nvSpPr>
        <p:spPr bwMode="auto">
          <a:xfrm>
            <a:off x="755576" y="3068960"/>
            <a:ext cx="77048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400" dirty="0">
                <a:latin typeface="+mn-lt"/>
              </a:rPr>
              <a:t>Τιμές αναφοράς</a:t>
            </a:r>
            <a:r>
              <a:rPr lang="en-US" sz="2400" dirty="0" smtClean="0">
                <a:latin typeface="+mn-lt"/>
              </a:rPr>
              <a:t>:	</a:t>
            </a:r>
            <a:r>
              <a:rPr lang="el-GR" sz="2400" dirty="0" smtClean="0">
                <a:latin typeface="+mn-lt"/>
              </a:rPr>
              <a:t>Άνδρες</a:t>
            </a:r>
            <a:r>
              <a:rPr lang="en-US" sz="2400" dirty="0">
                <a:latin typeface="+mn-lt"/>
              </a:rPr>
              <a:t>:  60 – 190 ml/min/1,73 </a:t>
            </a:r>
            <a:r>
              <a:rPr lang="en-US" sz="2400" dirty="0" smtClean="0">
                <a:latin typeface="+mn-lt"/>
              </a:rPr>
              <a:t>m</a:t>
            </a:r>
            <a:r>
              <a:rPr lang="en-US" sz="2400" baseline="30000" dirty="0" smtClean="0">
                <a:latin typeface="+mn-lt"/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en-US" sz="2400" baseline="30000" dirty="0">
                <a:latin typeface="+mn-lt"/>
              </a:rPr>
              <a:t>	</a:t>
            </a:r>
            <a:r>
              <a:rPr lang="en-US" sz="2400" baseline="30000" dirty="0" smtClean="0">
                <a:latin typeface="+mn-lt"/>
              </a:rPr>
              <a:t>		</a:t>
            </a:r>
            <a:r>
              <a:rPr lang="el-GR" sz="2400" dirty="0" smtClean="0">
                <a:latin typeface="+mn-lt"/>
              </a:rPr>
              <a:t>Γυναίκες</a:t>
            </a:r>
            <a:r>
              <a:rPr lang="en-US" sz="2400" dirty="0">
                <a:latin typeface="+mn-lt"/>
              </a:rPr>
              <a:t>:  54 – 181 ml/min/1,73m</a:t>
            </a:r>
            <a:r>
              <a:rPr lang="en-US" sz="2400" baseline="30000" dirty="0">
                <a:latin typeface="+mn-lt"/>
              </a:rPr>
              <a:t>2</a:t>
            </a:r>
          </a:p>
          <a:p>
            <a:r>
              <a:rPr lang="en-US" sz="2400" dirty="0">
                <a:latin typeface="+mn-lt"/>
              </a:rPr>
              <a:t> </a:t>
            </a:r>
            <a:endParaRPr lang="el-GR" sz="2400" dirty="0">
              <a:latin typeface="+mn-lt"/>
            </a:endParaRPr>
          </a:p>
          <a:p>
            <a:r>
              <a:rPr lang="el-GR" sz="2400" b="1" dirty="0">
                <a:solidFill>
                  <a:srgbClr val="9B0000"/>
                </a:solidFill>
                <a:latin typeface="+mn-lt"/>
              </a:rPr>
              <a:t>Νεφρική νόσος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: GFR &lt;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60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/ml/min/1,73 m</a:t>
            </a:r>
            <a:r>
              <a:rPr lang="en-US" sz="2400" b="1" baseline="30000" dirty="0">
                <a:solidFill>
                  <a:srgbClr val="9B0000"/>
                </a:solidFill>
                <a:latin typeface="+mn-lt"/>
              </a:rPr>
              <a:t>2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r>
              <a:rPr lang="el-GR" sz="2400" dirty="0">
                <a:latin typeface="+mn-lt"/>
              </a:rPr>
              <a:t>Τελικού σταδίου νεφρική νόσος</a:t>
            </a:r>
            <a:r>
              <a:rPr lang="en-US" sz="2400" dirty="0">
                <a:latin typeface="+mn-lt"/>
              </a:rPr>
              <a:t>: GFR &lt; 15/ml/min/1,73 m</a:t>
            </a:r>
            <a:r>
              <a:rPr lang="en-US" sz="2400" baseline="30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60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B0000"/>
                </a:solidFill>
              </a:rPr>
              <a:t>A</a:t>
            </a:r>
            <a:r>
              <a:rPr lang="el-GR" dirty="0" smtClean="0">
                <a:solidFill>
                  <a:srgbClr val="9B0000"/>
                </a:solidFill>
              </a:rPr>
              <a:t>υτόματος υπολογισμός τιμών αναφοράς </a:t>
            </a:r>
            <a:r>
              <a:rPr lang="en-US" dirty="0" smtClean="0">
                <a:solidFill>
                  <a:srgbClr val="9B0000"/>
                </a:solidFill>
              </a:rPr>
              <a:t>GFR </a:t>
            </a:r>
            <a:r>
              <a:rPr lang="el-GR" dirty="0" smtClean="0">
                <a:solidFill>
                  <a:srgbClr val="9B0000"/>
                </a:solidFill>
              </a:rPr>
              <a:t>ανά ασθενή</a:t>
            </a:r>
            <a:endParaRPr lang="el-GR" dirty="0">
              <a:solidFill>
                <a:srgbClr val="9B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805"/>
          <a:stretch/>
        </p:blipFill>
        <p:spPr bwMode="auto">
          <a:xfrm>
            <a:off x="50760" y="1121288"/>
            <a:ext cx="9074184" cy="48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658509" y="6400412"/>
            <a:ext cx="943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latin typeface="+mn-lt"/>
                <a:hlinkClick r:id="rId4"/>
              </a:rPr>
              <a:t>ckd-epi.com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1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Ρυθμός </a:t>
            </a:r>
            <a:r>
              <a:rPr lang="el-GR" dirty="0" smtClean="0">
                <a:solidFill>
                  <a:srgbClr val="9B0000"/>
                </a:solidFill>
              </a:rPr>
              <a:t>σπειραματικής </a:t>
            </a:r>
            <a:r>
              <a:rPr lang="el-GR" dirty="0">
                <a:solidFill>
                  <a:srgbClr val="9B0000"/>
                </a:solidFill>
              </a:rPr>
              <a:t>δ</a:t>
            </a:r>
            <a:r>
              <a:rPr lang="el-GR" dirty="0" smtClean="0">
                <a:solidFill>
                  <a:srgbClr val="9B0000"/>
                </a:solidFill>
              </a:rPr>
              <a:t>ιήθησης </a:t>
            </a:r>
            <a:r>
              <a:rPr lang="el-GR" dirty="0">
                <a:solidFill>
                  <a:srgbClr val="9B0000"/>
                </a:solidFill>
              </a:rPr>
              <a:t>για παιδιά</a:t>
            </a:r>
            <a:r>
              <a:rPr lang="en-US" dirty="0">
                <a:solidFill>
                  <a:srgbClr val="9B0000"/>
                </a:solidFill>
              </a:rPr>
              <a:t> </a:t>
            </a:r>
            <a:r>
              <a:rPr lang="en-US" dirty="0" smtClean="0">
                <a:solidFill>
                  <a:srgbClr val="9B0000"/>
                </a:solidFill>
              </a:rPr>
              <a:t>(</a:t>
            </a:r>
            <a:r>
              <a:rPr lang="en-US" dirty="0">
                <a:solidFill>
                  <a:srgbClr val="9B0000"/>
                </a:solidFill>
              </a:rPr>
              <a:t>ml/min/1,73 m</a:t>
            </a:r>
            <a:r>
              <a:rPr lang="en-US" baseline="30000" dirty="0">
                <a:solidFill>
                  <a:srgbClr val="9B0000"/>
                </a:solidFill>
              </a:rPr>
              <a:t>2</a:t>
            </a:r>
            <a:r>
              <a:rPr lang="en-US" dirty="0" smtClean="0">
                <a:solidFill>
                  <a:srgbClr val="9B0000"/>
                </a:solidFill>
              </a:rPr>
              <a:t>)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4339" name="3 - TextBox"/>
          <p:cNvSpPr txBox="1">
            <a:spLocks noChangeArrowheads="1"/>
          </p:cNvSpPr>
          <p:nvPr/>
        </p:nvSpPr>
        <p:spPr bwMode="auto">
          <a:xfrm>
            <a:off x="899592" y="1916832"/>
            <a:ext cx="3829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Y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</a:t>
            </a:r>
            <a:r>
              <a:rPr lang="el-GR" sz="2400" dirty="0" smtClean="0">
                <a:latin typeface="+mn-lt"/>
              </a:rPr>
              <a:t>	ύψος </a:t>
            </a:r>
            <a:r>
              <a:rPr lang="el-GR" sz="2400" dirty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m)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SCr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</a:t>
            </a:r>
            <a:r>
              <a:rPr lang="el-GR" sz="2400" dirty="0" smtClean="0">
                <a:latin typeface="+mn-lt"/>
              </a:rPr>
              <a:t>	Κρεατινίνη </a:t>
            </a:r>
            <a:r>
              <a:rPr lang="el-GR" sz="2400" dirty="0">
                <a:latin typeface="+mn-lt"/>
              </a:rPr>
              <a:t>ορού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CysC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</a:t>
            </a:r>
            <a:r>
              <a:rPr lang="el-GR" sz="2400" dirty="0" smtClean="0">
                <a:latin typeface="+mn-lt"/>
              </a:rPr>
              <a:t>	Κυστατίνη </a:t>
            </a:r>
            <a:r>
              <a:rPr lang="el-GR" sz="2400" dirty="0">
                <a:latin typeface="+mn-lt"/>
              </a:rPr>
              <a:t>ορού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Β</a:t>
            </a:r>
            <a:r>
              <a:rPr lang="en-US" sz="2400" dirty="0" smtClean="0">
                <a:latin typeface="+mn-lt"/>
              </a:rPr>
              <a:t>UN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</a:t>
            </a:r>
            <a:r>
              <a:rPr lang="el-GR" sz="2400" dirty="0" smtClean="0">
                <a:latin typeface="+mn-lt"/>
              </a:rPr>
              <a:t>	Ουρία </a:t>
            </a:r>
            <a:r>
              <a:rPr lang="el-GR" sz="2400" dirty="0">
                <a:latin typeface="+mn-lt"/>
              </a:rPr>
              <a:t>ορού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4 - TextBox"/>
              <p:cNvSpPr txBox="1">
                <a:spLocks noChangeArrowheads="1"/>
              </p:cNvSpPr>
              <p:nvPr/>
            </p:nvSpPr>
            <p:spPr bwMode="auto">
              <a:xfrm>
                <a:off x="0" y="4572000"/>
                <a:ext cx="914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sz="2400" dirty="0">
                    <a:latin typeface="+mn-lt"/>
                  </a:rPr>
                  <a:t>ΡΣΔ = 39,1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[Y/Scr]</a:t>
                </a:r>
                <a:r>
                  <a:rPr lang="en-US" sz="2400" baseline="30000" dirty="0">
                    <a:latin typeface="+mn-lt"/>
                  </a:rPr>
                  <a:t>0,516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[1,8/CysC]</a:t>
                </a:r>
                <a:r>
                  <a:rPr lang="en-US" sz="2400" baseline="30000" dirty="0">
                    <a:latin typeface="+mn-lt"/>
                  </a:rPr>
                  <a:t>0,294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[30/BUN]</a:t>
                </a:r>
                <a:r>
                  <a:rPr lang="en-US" sz="2400" baseline="30000" dirty="0">
                    <a:latin typeface="+mn-lt"/>
                  </a:rPr>
                  <a:t>0,169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1,099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[Y/1,4]</a:t>
                </a:r>
                <a:r>
                  <a:rPr lang="en-US" sz="2400" baseline="30000" dirty="0">
                    <a:latin typeface="+mn-lt"/>
                  </a:rPr>
                  <a:t>0,188</a:t>
                </a:r>
                <a:endParaRPr lang="el-GR" sz="24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14340" name="4 - TextBo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0"/>
                <a:ext cx="9144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5 - TextBox"/>
          <p:cNvSpPr txBox="1">
            <a:spLocks noChangeArrowheads="1"/>
          </p:cNvSpPr>
          <p:nvPr/>
        </p:nvSpPr>
        <p:spPr bwMode="auto">
          <a:xfrm>
            <a:off x="6732240" y="5946299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 Narrow" pitchFamily="34" charset="0"/>
              </a:rPr>
              <a:t>(Schwartz</a:t>
            </a:r>
            <a:r>
              <a:rPr lang="el-GR" sz="2000" dirty="0">
                <a:latin typeface="Arial Narrow" pitchFamily="34" charset="0"/>
              </a:rPr>
              <a:t> 2009)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3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>
                <a:solidFill>
                  <a:srgbClr val="9B0000"/>
                </a:solidFill>
              </a:rPr>
              <a:t>Κυστατίνη-</a:t>
            </a:r>
            <a:r>
              <a:rPr lang="en-US" dirty="0">
                <a:solidFill>
                  <a:srgbClr val="9B0000"/>
                </a:solidFill>
              </a:rPr>
              <a:t>C</a:t>
            </a:r>
            <a:r>
              <a:rPr lang="el-GR" dirty="0">
                <a:solidFill>
                  <a:srgbClr val="9B0000"/>
                </a:solidFill>
              </a:rPr>
              <a:t> </a:t>
            </a:r>
            <a:r>
              <a:rPr lang="el-GR" dirty="0" smtClean="0">
                <a:solidFill>
                  <a:srgbClr val="9B0000"/>
                </a:solidFill>
              </a:rPr>
              <a:t>(</a:t>
            </a:r>
            <a:r>
              <a:rPr lang="el-GR" dirty="0">
                <a:solidFill>
                  <a:srgbClr val="9B0000"/>
                </a:solidFill>
              </a:rPr>
              <a:t>η εξέταση που μπορεί να αντικαταστήσει την </a:t>
            </a:r>
            <a:r>
              <a:rPr lang="en-US" dirty="0">
                <a:solidFill>
                  <a:srgbClr val="9B0000"/>
                </a:solidFill>
              </a:rPr>
              <a:t>GRR</a:t>
            </a:r>
            <a:r>
              <a:rPr lang="en-US" dirty="0" smtClean="0">
                <a:solidFill>
                  <a:srgbClr val="9B0000"/>
                </a:solidFill>
              </a:rPr>
              <a:t>)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72895" y="1624732"/>
            <a:ext cx="7848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κυστατίνη-</a:t>
            </a:r>
            <a:r>
              <a:rPr lang="en-US" sz="2400" dirty="0">
                <a:latin typeface="+mn-lt"/>
              </a:rPr>
              <a:t>C </a:t>
            </a:r>
            <a:r>
              <a:rPr lang="el-GR" sz="2400" dirty="0">
                <a:latin typeface="+mn-lt"/>
              </a:rPr>
              <a:t>παράγεται από όλα τα εμπύρηνα κύτταρα. Αν και εκκρίνεται σε όλα τα βιολογικά υγρά, η αποβολή της κατά 85% από τους νεφρούς την καθιστά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δείκτη σπειραματικής λειτουργίας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12291" name="2 - TextBox"/>
          <p:cNvSpPr txBox="1">
            <a:spLocks noChangeArrowheads="1"/>
          </p:cNvSpPr>
          <p:nvPr/>
        </p:nvSpPr>
        <p:spPr bwMode="auto">
          <a:xfrm>
            <a:off x="725182" y="414908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>
                <a:latin typeface="+mn-lt"/>
              </a:rPr>
              <a:t>Η κυστατίνη-</a:t>
            </a:r>
            <a:r>
              <a:rPr lang="en-US" sz="2400" dirty="0">
                <a:latin typeface="+mn-lt"/>
              </a:rPr>
              <a:t>C </a:t>
            </a:r>
            <a:r>
              <a:rPr lang="el-GR" sz="2400" dirty="0">
                <a:latin typeface="+mn-lt"/>
              </a:rPr>
              <a:t>αυξάνει καθώς το </a:t>
            </a:r>
            <a:r>
              <a:rPr lang="en-US" sz="2400" dirty="0">
                <a:latin typeface="+mn-lt"/>
              </a:rPr>
              <a:t>GFR </a:t>
            </a:r>
            <a:r>
              <a:rPr lang="el-GR" sz="2400" dirty="0">
                <a:latin typeface="+mn-lt"/>
              </a:rPr>
              <a:t>μειώνεται.</a:t>
            </a:r>
          </a:p>
          <a:p>
            <a:endParaRPr lang="el-GR" sz="2400" dirty="0">
              <a:latin typeface="+mn-lt"/>
            </a:endParaRPr>
          </a:p>
          <a:p>
            <a:r>
              <a:rPr lang="el-GR" sz="2400" dirty="0">
                <a:latin typeface="+mn-lt"/>
              </a:rPr>
              <a:t>Τιμές αναφοράς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 0,8 – 2,5 </a:t>
            </a:r>
            <a:r>
              <a:rPr lang="en-US" sz="2400" dirty="0">
                <a:latin typeface="+mn-lt"/>
              </a:rPr>
              <a:t>mg/dl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l-GR" sz="2400" dirty="0">
                <a:latin typeface="+mn-lt"/>
              </a:rPr>
              <a:t>Θεωρείται πιο αξιόπιστος δείκτης από την </a:t>
            </a:r>
            <a:r>
              <a:rPr lang="en-US" sz="2400" dirty="0">
                <a:latin typeface="+mn-lt"/>
              </a:rPr>
              <a:t>GFR.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7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Ο τακτικός έλεγχος ασθενών με νεφρική </a:t>
            </a:r>
            <a:r>
              <a:rPr lang="el-GR" dirty="0" smtClean="0">
                <a:solidFill>
                  <a:srgbClr val="9B0000"/>
                </a:solidFill>
              </a:rPr>
              <a:t>νόσο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412776"/>
            <a:ext cx="8229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l-GR" sz="2400" dirty="0" smtClean="0">
                <a:latin typeface="+mn-lt"/>
              </a:rPr>
              <a:t>Μέτρηση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ουρίας </a:t>
            </a:r>
            <a:r>
              <a:rPr lang="el-GR" sz="2400" dirty="0">
                <a:latin typeface="+mn-lt"/>
              </a:rPr>
              <a:t>και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κρεατινίνης </a:t>
            </a:r>
            <a:r>
              <a:rPr lang="el-GR" sz="2400" dirty="0">
                <a:latin typeface="+mn-lt"/>
              </a:rPr>
              <a:t>πριν και μετά </a:t>
            </a:r>
            <a:r>
              <a:rPr lang="el-GR" sz="2400" dirty="0" smtClean="0">
                <a:latin typeface="+mn-lt"/>
              </a:rPr>
              <a:t>την αιμοκάθαρση</a:t>
            </a:r>
            <a:r>
              <a:rPr lang="el-GR" sz="2400" dirty="0">
                <a:latin typeface="+mn-lt"/>
              </a:rPr>
              <a:t>.</a:t>
            </a:r>
          </a:p>
          <a:p>
            <a:pPr marL="396000" indent="-457200">
              <a:lnSpc>
                <a:spcPct val="15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l-GR" sz="2400" dirty="0" smtClean="0">
                <a:latin typeface="+mn-lt"/>
              </a:rPr>
              <a:t>Κάθαρση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κρεατινίνης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 (GFR)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.</a:t>
            </a:r>
          </a:p>
          <a:p>
            <a:pPr marL="396000" indent="-457200">
              <a:lnSpc>
                <a:spcPct val="15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l-GR" sz="2400" dirty="0" smtClean="0">
                <a:latin typeface="+mn-lt"/>
              </a:rPr>
              <a:t>Ποσοτικός </a:t>
            </a:r>
            <a:r>
              <a:rPr lang="el-GR" sz="2400" dirty="0">
                <a:latin typeface="+mn-lt"/>
              </a:rPr>
              <a:t>προσδιορισμός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λευκώματος ούρων 24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h.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396000" indent="-457200">
              <a:lnSpc>
                <a:spcPct val="15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l-GR" sz="2400" dirty="0" smtClean="0">
                <a:latin typeface="+mn-lt"/>
              </a:rPr>
              <a:t>Μέτρηση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ηλεκτρολυτών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(Κ</a:t>
            </a:r>
            <a:r>
              <a:rPr lang="el-GR" sz="2400" baseline="30000" dirty="0">
                <a:latin typeface="+mn-lt"/>
              </a:rPr>
              <a:t>+</a:t>
            </a:r>
            <a:r>
              <a:rPr lang="el-GR" sz="2400" dirty="0">
                <a:latin typeface="+mn-lt"/>
              </a:rPr>
              <a:t> και </a:t>
            </a:r>
            <a:r>
              <a:rPr lang="el-GR" sz="2400" dirty="0" smtClean="0">
                <a:latin typeface="+mn-lt"/>
              </a:rPr>
              <a:t>Ν</a:t>
            </a:r>
            <a:r>
              <a:rPr lang="en-US" sz="2400" dirty="0" smtClean="0">
                <a:latin typeface="+mn-lt"/>
              </a:rPr>
              <a:t>a</a:t>
            </a:r>
            <a:r>
              <a:rPr lang="el-GR" sz="2400" baseline="30000" dirty="0" smtClean="0">
                <a:latin typeface="+mn-lt"/>
              </a:rPr>
              <a:t>+</a:t>
            </a:r>
            <a:r>
              <a:rPr lang="el-GR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l-GR" sz="2400" dirty="0" smtClean="0">
                <a:latin typeface="+mn-lt"/>
              </a:rPr>
              <a:t>Ο </a:t>
            </a:r>
            <a:r>
              <a:rPr lang="el-GR" sz="2400" dirty="0">
                <a:latin typeface="+mn-lt"/>
              </a:rPr>
              <a:t>προσδιορισμός του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ιονισμένου ασβεστίου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 (Ca</a:t>
            </a:r>
            <a:r>
              <a:rPr lang="en-US" sz="2400" b="1" baseline="30000" dirty="0">
                <a:solidFill>
                  <a:srgbClr val="9B0000"/>
                </a:solidFill>
                <a:latin typeface="+mn-lt"/>
              </a:rPr>
              <a:t>+2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)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ο</a:t>
            </a:r>
            <a:r>
              <a:rPr lang="el-GR" sz="24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προσδιορισμός της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παραθορμόνης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(PTH) </a:t>
            </a:r>
            <a:r>
              <a:rPr lang="el-GR" sz="2400" dirty="0">
                <a:latin typeface="+mn-lt"/>
              </a:rPr>
              <a:t>που σχετίζεται με την επαναρρόφηση των φωσφορικών ιόντων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3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7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0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«Ανάλυση Βιολογικών Υγρών &amp; Εκκριμάτων (Θ). Ενότητα 6: Οι νεφρικές νόσοι και η διάγνωση </a:t>
            </a:r>
            <a:r>
              <a:rPr lang="el-GR" sz="2000" dirty="0" smtClean="0"/>
              <a:t>τους».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506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088801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9B0000"/>
                </a:solidFill>
              </a:rPr>
              <a:t>Δείκτες προνεφρικής </a:t>
            </a:r>
            <a:r>
              <a:rPr lang="el-GR" sz="4400" dirty="0" smtClean="0">
                <a:solidFill>
                  <a:srgbClr val="9B0000"/>
                </a:solidFill>
              </a:rPr>
              <a:t>πρωτεϊνουρίας</a:t>
            </a:r>
            <a:r>
              <a:rPr lang="el-GR" dirty="0" smtClean="0">
                <a:solidFill>
                  <a:srgbClr val="9B0000"/>
                </a:solidFill>
              </a:rPr>
              <a:t/>
            </a:r>
            <a:br>
              <a:rPr lang="el-GR" dirty="0" smtClean="0">
                <a:solidFill>
                  <a:srgbClr val="9B0000"/>
                </a:solidFill>
              </a:rPr>
            </a:br>
            <a:r>
              <a:rPr lang="en-US" sz="3600" b="0" dirty="0" smtClean="0">
                <a:solidFill>
                  <a:srgbClr val="9B0000"/>
                </a:solidFill>
              </a:rPr>
              <a:t>(2</a:t>
            </a:r>
            <a:r>
              <a:rPr lang="el-GR" sz="3600" b="0" dirty="0" smtClean="0">
                <a:solidFill>
                  <a:srgbClr val="9B0000"/>
                </a:solidFill>
              </a:rPr>
              <a:t> από 2</a:t>
            </a:r>
            <a:r>
              <a:rPr lang="en-US" sz="3600" b="0" dirty="0" smtClean="0">
                <a:solidFill>
                  <a:srgbClr val="9B0000"/>
                </a:solidFill>
              </a:rPr>
              <a:t>)</a:t>
            </a:r>
            <a:endParaRPr lang="el-GR" sz="3600" b="0" dirty="0">
              <a:solidFill>
                <a:srgbClr val="9B0000"/>
              </a:solidFill>
            </a:endParaRP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55650" y="1205433"/>
            <a:ext cx="7488238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Λυσοζυμουρία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Η λυσοζύμη παράγεται από κοκκώδη λευκοκύτταρα. Συσχετίζεται με τη νόσο του </a:t>
            </a:r>
            <a:r>
              <a:rPr lang="en-US" sz="2400" dirty="0">
                <a:latin typeface="+mn-lt"/>
              </a:rPr>
              <a:t>Hodgkin</a:t>
            </a:r>
            <a:r>
              <a:rPr lang="el-GR" sz="2400" dirty="0">
                <a:latin typeface="+mn-lt"/>
              </a:rPr>
              <a:t>’</a:t>
            </a:r>
            <a:r>
              <a:rPr lang="en-US" sz="2400" dirty="0">
                <a:latin typeface="+mn-lt"/>
              </a:rPr>
              <a:t>s</a:t>
            </a:r>
            <a:r>
              <a:rPr lang="el-GR" sz="2400" dirty="0">
                <a:latin typeface="+mn-lt"/>
              </a:rPr>
              <a:t> μυελοκυτταρικές και μονοκυτταρικές λευχαιμίες, σαρκοείδωση κ.λ.π.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β2-μικροσφαιριναιμία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Μόριο χαμηλού μοριακού βάρους με πανομοιότυπη αλληλουχία αμινοξέων με την ελαφρά αλυσίδα των </a:t>
            </a:r>
            <a:r>
              <a:rPr lang="en-US" sz="2400" dirty="0">
                <a:latin typeface="+mn-lt"/>
              </a:rPr>
              <a:t>HLA</a:t>
            </a:r>
            <a:r>
              <a:rPr lang="el-GR" sz="2400" dirty="0">
                <a:latin typeface="+mn-lt"/>
              </a:rPr>
              <a:t> αντιγόνων. Προκύπτει από μεγάλη αύξηση ανακύκλωσης λευκοκυττάρων.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4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255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9B0000"/>
                </a:solidFill>
              </a:rPr>
              <a:t>Η μετανεφρική </a:t>
            </a:r>
            <a:r>
              <a:rPr lang="el-GR" dirty="0" smtClean="0">
                <a:solidFill>
                  <a:srgbClr val="9B0000"/>
                </a:solidFill>
              </a:rPr>
              <a:t>πρωτεϊνουρία/αιματουρία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12750" y="1308176"/>
            <a:ext cx="8407722" cy="3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μετανεφρική πρωτεϊνουρία </a:t>
            </a:r>
            <a:r>
              <a:rPr lang="el-GR" sz="2400" dirty="0">
                <a:latin typeface="+mn-lt"/>
              </a:rPr>
              <a:t>χαρακτηρίζεται από αυξημένη απέκκριση όλων των πρωτεϊνών του πλάσματος περιλαμβανομένων και εκείνων με ΜΒ &gt; 500.000 </a:t>
            </a:r>
            <a:r>
              <a:rPr lang="en-US" sz="2400" dirty="0">
                <a:latin typeface="+mn-lt"/>
              </a:rPr>
              <a:t>Da</a:t>
            </a:r>
            <a:r>
              <a:rPr lang="el-GR" sz="2400" dirty="0">
                <a:latin typeface="+mn-lt"/>
              </a:rPr>
              <a:t> οι οποίες πρακτικά είναι αδύνατον να διέλθουν μέσω της σπειραματικής βασικής μεμβράνης.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Ο τύπος αυτός της πρωτεϊνουρίας συναντάται στη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μετασπειραματική αιματουρία </a:t>
            </a:r>
            <a:r>
              <a:rPr lang="el-GR" sz="2400" dirty="0">
                <a:latin typeface="+mn-lt"/>
              </a:rPr>
              <a:t>ή σε</a:t>
            </a:r>
            <a:r>
              <a:rPr lang="el-GR" sz="24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φλεγμονή στην ουροποιητική οδό.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12750" y="5085184"/>
            <a:ext cx="8407722" cy="13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Ως δείκτης χρησιμοποιείται 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πρωτεΐνη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ApoA1 </a:t>
            </a:r>
            <a:r>
              <a:rPr lang="el-GR" sz="2400" dirty="0">
                <a:latin typeface="+mn-lt"/>
              </a:rPr>
              <a:t>η οποία συνδεδεμένη όπως είναι με το υπόλοιπο μόριο της </a:t>
            </a:r>
            <a:r>
              <a:rPr lang="en-US" sz="2400" dirty="0">
                <a:latin typeface="+mn-lt"/>
              </a:rPr>
              <a:t>HDL </a:t>
            </a:r>
            <a:r>
              <a:rPr lang="el-GR" sz="2400" dirty="0">
                <a:latin typeface="+mn-lt"/>
              </a:rPr>
              <a:t>είναι αδύνατο να περάσει από το αγγειώδες σπείραμα.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64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Οι προελεύσεις της νεφρικής πρωτεϊνουρίας</a:t>
            </a:r>
            <a:endParaRPr lang="el-GR" dirty="0">
              <a:solidFill>
                <a:srgbClr val="9B0000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67767" y="1140182"/>
            <a:ext cx="8245102" cy="5220374"/>
            <a:chOff x="467767" y="1140182"/>
            <a:chExt cx="8245102" cy="5220374"/>
          </a:xfrm>
        </p:grpSpPr>
        <p:sp>
          <p:nvSpPr>
            <p:cNvPr id="9221" name="Text Box 8"/>
            <p:cNvSpPr txBox="1">
              <a:spLocks noChangeArrowheads="1"/>
            </p:cNvSpPr>
            <p:nvPr/>
          </p:nvSpPr>
          <p:spPr bwMode="auto">
            <a:xfrm>
              <a:off x="1709863" y="5929669"/>
              <a:ext cx="565308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dirty="0">
                  <a:latin typeface="+mn-lt"/>
                </a:rPr>
                <a:t>Είναι η πιο συχνά απαντούμενη </a:t>
              </a:r>
              <a:r>
                <a:rPr lang="el-GR" sz="2200" dirty="0" smtClean="0">
                  <a:latin typeface="+mn-lt"/>
                </a:rPr>
                <a:t>πρωτεϊνουρία</a:t>
              </a:r>
              <a:endParaRPr lang="el-GR" sz="2200" dirty="0">
                <a:latin typeface="+mn-lt"/>
              </a:endParaRPr>
            </a:p>
          </p:txBody>
        </p:sp>
        <p:sp>
          <p:nvSpPr>
            <p:cNvPr id="9222" name="Text Box 9"/>
            <p:cNvSpPr txBox="1">
              <a:spLocks noChangeArrowheads="1"/>
            </p:cNvSpPr>
            <p:nvPr/>
          </p:nvSpPr>
          <p:spPr bwMode="auto">
            <a:xfrm>
              <a:off x="3282950" y="1140182"/>
              <a:ext cx="2981450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b="1" dirty="0">
                  <a:latin typeface="+mn-lt"/>
                </a:rPr>
                <a:t>Νεφρική πρωτεϊνουρία</a:t>
              </a:r>
            </a:p>
          </p:txBody>
        </p:sp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1945978" y="2257782"/>
              <a:ext cx="1799853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b="1" dirty="0">
                  <a:latin typeface="+mn-lt"/>
                </a:rPr>
                <a:t>Σπειραματική</a:t>
              </a:r>
            </a:p>
          </p:txBody>
        </p:sp>
        <p:sp>
          <p:nvSpPr>
            <p:cNvPr id="9224" name="Text Box 11"/>
            <p:cNvSpPr txBox="1">
              <a:spLocks noChangeArrowheads="1"/>
            </p:cNvSpPr>
            <p:nvPr/>
          </p:nvSpPr>
          <p:spPr bwMode="auto">
            <a:xfrm>
              <a:off x="5544469" y="2256194"/>
              <a:ext cx="1818481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b="1" dirty="0">
                  <a:latin typeface="+mn-lt"/>
                </a:rPr>
                <a:t>Σωληναριακή</a:t>
              </a:r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 flipH="1">
              <a:off x="2989387" y="1571069"/>
              <a:ext cx="1042194" cy="68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9226" name="Line 13"/>
            <p:cNvSpPr>
              <a:spLocks noChangeShapeType="1"/>
            </p:cNvSpPr>
            <p:nvPr/>
          </p:nvSpPr>
          <p:spPr bwMode="auto">
            <a:xfrm>
              <a:off x="5544469" y="1571069"/>
              <a:ext cx="792162" cy="68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9229" name="Text Box 16"/>
            <p:cNvSpPr txBox="1">
              <a:spLocks noChangeArrowheads="1"/>
            </p:cNvSpPr>
            <p:nvPr/>
          </p:nvSpPr>
          <p:spPr bwMode="auto">
            <a:xfrm>
              <a:off x="1512219" y="3696057"/>
              <a:ext cx="1333685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b="1" dirty="0">
                  <a:latin typeface="+mn-lt"/>
                </a:rPr>
                <a:t>Εκλεκτική</a:t>
              </a:r>
            </a:p>
          </p:txBody>
        </p:sp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4249069" y="3696057"/>
              <a:ext cx="1871513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b="1" dirty="0">
                  <a:latin typeface="+mn-lt"/>
                </a:rPr>
                <a:t>Μη εκλεκτική</a:t>
              </a:r>
            </a:p>
          </p:txBody>
        </p:sp>
        <p:sp>
          <p:nvSpPr>
            <p:cNvPr id="9231" name="Line 19"/>
            <p:cNvSpPr>
              <a:spLocks noChangeShapeType="1"/>
            </p:cNvSpPr>
            <p:nvPr/>
          </p:nvSpPr>
          <p:spPr bwMode="auto">
            <a:xfrm flipH="1">
              <a:off x="2160710" y="2688669"/>
              <a:ext cx="503488" cy="100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9232" name="Line 20"/>
            <p:cNvSpPr>
              <a:spLocks noChangeShapeType="1"/>
            </p:cNvSpPr>
            <p:nvPr/>
          </p:nvSpPr>
          <p:spPr bwMode="auto">
            <a:xfrm>
              <a:off x="3510484" y="2688669"/>
              <a:ext cx="1584325" cy="100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9233" name="Text Box 21"/>
            <p:cNvSpPr txBox="1">
              <a:spLocks noChangeArrowheads="1"/>
            </p:cNvSpPr>
            <p:nvPr/>
          </p:nvSpPr>
          <p:spPr bwMode="auto">
            <a:xfrm>
              <a:off x="467767" y="4561244"/>
              <a:ext cx="33858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dirty="0">
                  <a:latin typeface="+mn-lt"/>
                </a:rPr>
                <a:t>Επιλογή με βάση το φορτίο</a:t>
              </a:r>
            </a:p>
          </p:txBody>
        </p:sp>
        <p:sp>
          <p:nvSpPr>
            <p:cNvPr id="9234" name="Line 22"/>
            <p:cNvSpPr>
              <a:spLocks noChangeShapeType="1"/>
            </p:cNvSpPr>
            <p:nvPr/>
          </p:nvSpPr>
          <p:spPr bwMode="auto">
            <a:xfrm flipH="1">
              <a:off x="2160711" y="4126944"/>
              <a:ext cx="1" cy="43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9235" name="Text Box 23"/>
            <p:cNvSpPr txBox="1">
              <a:spLocks noChangeArrowheads="1"/>
            </p:cNvSpPr>
            <p:nvPr/>
          </p:nvSpPr>
          <p:spPr bwMode="auto">
            <a:xfrm>
              <a:off x="4031580" y="4561244"/>
              <a:ext cx="4681289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200" dirty="0">
                  <a:latin typeface="+mn-lt"/>
                </a:rPr>
                <a:t>Δεν υπάρχει καμία επιλεκτικότητα</a:t>
              </a:r>
            </a:p>
            <a:p>
              <a:pPr>
                <a:spcBef>
                  <a:spcPct val="50000"/>
                </a:spcBef>
              </a:pPr>
              <a:r>
                <a:rPr lang="el-GR" sz="2200" dirty="0">
                  <a:latin typeface="+mn-lt"/>
                </a:rPr>
                <a:t>ακόμα και για πρωτεΐνες &gt; 100.000</a:t>
              </a:r>
              <a:r>
                <a:rPr lang="en-US" sz="2200" dirty="0">
                  <a:latin typeface="+mn-lt"/>
                </a:rPr>
                <a:t> Da</a:t>
              </a:r>
              <a:endParaRPr lang="el-GR" sz="2200" dirty="0">
                <a:latin typeface="+mn-lt"/>
              </a:endParaRPr>
            </a:p>
          </p:txBody>
        </p:sp>
        <p:sp>
          <p:nvSpPr>
            <p:cNvPr id="9236" name="Line 24"/>
            <p:cNvSpPr>
              <a:spLocks noChangeShapeType="1"/>
            </p:cNvSpPr>
            <p:nvPr/>
          </p:nvSpPr>
          <p:spPr bwMode="auto">
            <a:xfrm>
              <a:off x="5328569" y="4126944"/>
              <a:ext cx="0" cy="43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32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c64f2fd718922da1fd9b08a1e7c6041e2145"/>
  <p:tag name="ARTICULATE_PROJECT_OPEN" val="0"/>
  <p:tag name="ISPRING_RESOURCE_PATHS_HASH_PRESENTER" val="f7947d20fdc71db7dc825c87b9c575fd156a48"/>
</p:tagLst>
</file>

<file path=ppt/theme/theme1.xml><?xml version="1.0" encoding="utf-8"?>
<a:theme xmlns:a="http://schemas.openxmlformats.org/drawingml/2006/main" name="OC_template_updated">
  <a:themeElements>
    <a:clrScheme name="Προσαρμοσμένο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739</TotalTime>
  <Words>3705</Words>
  <Application>Microsoft Office PowerPoint</Application>
  <PresentationFormat>Προβολή στην οθόνη (4:3)</PresentationFormat>
  <Paragraphs>570</Paragraphs>
  <Slides>73</Slides>
  <Notes>39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4" baseType="lpstr">
      <vt:lpstr>OC_template_updated</vt:lpstr>
      <vt:lpstr>Ανάλυση Βιολογικών Υγρών &amp; Εκκριμάτων (Θ)</vt:lpstr>
      <vt:lpstr>Πρωτεϊνουρία ή Λευκωματουρία </vt:lpstr>
      <vt:lpstr>Πρωτεϊνουρία: η εμφάνιση πρωτεΐνης στο ούρα</vt:lpstr>
      <vt:lpstr>Η διέλευση των πρωτεϊνών από το αγγειώδες σπείραμα</vt:lpstr>
      <vt:lpstr>Οι προελεύσεις της πρωτεϊνουρίας</vt:lpstr>
      <vt:lpstr>Δείκτες προνεφρικής πρωτεϊνουρίας (1 από 2)</vt:lpstr>
      <vt:lpstr>Δείκτες προνεφρικής πρωτεϊνουρίας (2 από 2)</vt:lpstr>
      <vt:lpstr>Η μετανεφρική πρωτεϊνουρία/αιματουρία</vt:lpstr>
      <vt:lpstr>Οι προελεύσεις της νεφρικής πρωτεϊνουρίας</vt:lpstr>
      <vt:lpstr>Δείκτες σπειραματικής λειτουργίας</vt:lpstr>
      <vt:lpstr>Η σωληναριακή νεφρική πρωτεϊνουρία</vt:lpstr>
      <vt:lpstr>Αίτια κακής επαναρρόφησης  από τα εγγύς εσπειραμένα σωληνάρια (1 από 2)</vt:lpstr>
      <vt:lpstr>Αίτια κακής επαναρρόφησης  από τα εγγύς εσπειραμένα σωληνάρια (2 από 2)</vt:lpstr>
      <vt:lpstr>Σωληναριακοί δείκτες (1 από 2)</vt:lpstr>
      <vt:lpstr>Σωληναριακοί δείκτες (2 από 2)</vt:lpstr>
      <vt:lpstr>Ορθοστατικό λεύκωμα</vt:lpstr>
      <vt:lpstr>Συλλογή δειγμάτων ορθοστατικού λευκώματος</vt:lpstr>
      <vt:lpstr>Ανάλυση δειγμάτων ορθοστατικού λευκώματος</vt:lpstr>
      <vt:lpstr>Πρωτεΐνη Bence-Jones</vt:lpstr>
      <vt:lpstr>Προσδιορισμός λευκώματος στα ούρα</vt:lpstr>
      <vt:lpstr>Προσδιορισμός λευκώματος με ταινία ούρων</vt:lpstr>
      <vt:lpstr>Πότε υπάρχει πρωτεϊνουρία</vt:lpstr>
      <vt:lpstr>Ποσοτικός προσδιορισμός λευκώματος με την μέθοδο Esbach</vt:lpstr>
      <vt:lpstr>Αθήνα 1900 – Διαφήμιση Esbach</vt:lpstr>
      <vt:lpstr>Ποσοτικός προσδιορισμός λευκώματος</vt:lpstr>
      <vt:lpstr>Ποιοτικός προσδιορισμός λευκώματος με βρασμό παρουσία οξικού οξέος</vt:lpstr>
      <vt:lpstr>Η μέθοδος του σουλφοσαλικυλικού οξέος</vt:lpstr>
      <vt:lpstr>Σύγχρονες ποσοτικές μέθοδοι προσδιορισμού πρωτεΐνης στα ούρα</vt:lpstr>
      <vt:lpstr>Νεφρικοί Νόσοι</vt:lpstr>
      <vt:lpstr>Τι είναι οι νεφρικές νόσοι</vt:lpstr>
      <vt:lpstr>Η νεφρική νόσος</vt:lpstr>
      <vt:lpstr>Από νεφρική νόσο κινδυνεύουν:</vt:lpstr>
      <vt:lpstr>Συμπτώματα νεφρικής νόσου</vt:lpstr>
      <vt:lpstr>Οξεία Νεφρική Ανεπάρκεια</vt:lpstr>
      <vt:lpstr>Ορισμός της Oξείας Nεφρικής Aνεπάρκειας (ΟΝΑ)</vt:lpstr>
      <vt:lpstr>Η Οξεία Νεφρική Ανεπάρκεια διακρίνεται σε:</vt:lpstr>
      <vt:lpstr>Προνεφρικές αιτίες Οξείας Νεφρικής Ανεπάρκειας</vt:lpstr>
      <vt:lpstr>Οξεία Σωληναριακή Νέκρωση</vt:lpstr>
      <vt:lpstr>Αίτια Οξείας Σωληναριακής Νέκρωσης</vt:lpstr>
      <vt:lpstr>Η Οξεία Σωληναριακή Νέκρωση στην γενική εξέταση ούρων</vt:lpstr>
      <vt:lpstr>Μεσαγγειακή ΙgA σπειραματονεφρίτιδα</vt:lpstr>
      <vt:lpstr>Η μεσαγγειακή ΙgA σπειραματονεφρίτιδα  στην γενική εξέταση ούρων</vt:lpstr>
      <vt:lpstr>Νεφριτιδικό και νεφρωσικό σύνδρομο (1 από 2)</vt:lpstr>
      <vt:lpstr>Νεφριτιδικό και νεφρωσικό σύνδρομο (2 από 2)</vt:lpstr>
      <vt:lpstr>Η βαρύτητα της πρωτεϊνουρίας</vt:lpstr>
      <vt:lpstr>Το νεφρωσικό σύνδρομο</vt:lpstr>
      <vt:lpstr>Το νεφρωσικό σύνδρομο στην γενική εξέταση ούρων</vt:lpstr>
      <vt:lpstr>Το νεφριτιδικό σύνδρομο</vt:lpstr>
      <vt:lpstr>Το νεφριτιδικό σύνδρομο στην γενική εξέταση ούρων</vt:lpstr>
      <vt:lpstr>Οξεία διάμεση νεφρίτιδα</vt:lpstr>
      <vt:lpstr>Η οξεία διάμεση νεφρίτιδα στην γενική εξέταση ούρων</vt:lpstr>
      <vt:lpstr>Χρόνια Νεφρική Ανεπάρκεια</vt:lpstr>
      <vt:lpstr>Χρόνια νεφρική νόσος</vt:lpstr>
      <vt:lpstr>Η χρόνια νεφρική ανεπάρκεια στην γενική εξέταση ούρων</vt:lpstr>
      <vt:lpstr>Οι κύλινδροι στις διάφορες νεφρικές νόσους</vt:lpstr>
      <vt:lpstr>Αναπαράσταση συσκευής αιμοκάθαρσης</vt:lpstr>
      <vt:lpstr>Βιοχημικός έλεγχος Νεφρικής νόσου</vt:lpstr>
      <vt:lpstr>Περιοδικός προληπτικός έλεγχος – Check up</vt:lpstr>
      <vt:lpstr>Ουρία</vt:lpstr>
      <vt:lpstr>Κρεατινίνη</vt:lpstr>
      <vt:lpstr>Ρυθμός σπειραματικής διήθησης (GFR) ή κάθαρση κρεατινίνης</vt:lpstr>
      <vt:lpstr>Ρυθμός σπειραματικής διήθησης (GFR)</vt:lpstr>
      <vt:lpstr>Aυτόματος υπολογισμός τιμών αναφοράς GFR ανά ασθενή</vt:lpstr>
      <vt:lpstr>Ρυθμός σπειραματικής διήθησης για παιδιά (ml/min/1,73 m2)</vt:lpstr>
      <vt:lpstr>Κυστατίνη-C (η εξέταση που μπορεί να αντικαταστήσει την GRR)</vt:lpstr>
      <vt:lpstr>Ο τακτικός έλεγχος ασθενών με νεφρική νόσο</vt:lpstr>
      <vt:lpstr>Τέλος Ενότητας</vt:lpstr>
      <vt:lpstr>Σημειώματα</vt:lpstr>
      <vt:lpstr>Σημείωμα Αναφοράς</vt:lpstr>
      <vt:lpstr>Διατήρηση Σημειωμάτων</vt:lpstr>
      <vt:lpstr>Σημείωμα Αδειοδότησης</vt:lpstr>
      <vt:lpstr>Επεξήγηση όρων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119</cp:revision>
  <dcterms:created xsi:type="dcterms:W3CDTF">2013-06-04T11:16:19Z</dcterms:created>
  <dcterms:modified xsi:type="dcterms:W3CDTF">2015-03-19T10:09:45Z</dcterms:modified>
</cp:coreProperties>
</file>