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71"/>
  </p:notesMasterIdLst>
  <p:handoutMasterIdLst>
    <p:handoutMasterId r:id="rId72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4" r:id="rId29"/>
    <p:sldId id="296" r:id="rId30"/>
    <p:sldId id="298" r:id="rId31"/>
    <p:sldId id="300" r:id="rId32"/>
    <p:sldId id="302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257" r:id="rId64"/>
    <p:sldId id="262" r:id="rId65"/>
    <p:sldId id="264" r:id="rId66"/>
    <p:sldId id="335" r:id="rId67"/>
    <p:sldId id="336" r:id="rId68"/>
    <p:sldId id="266" r:id="rId69"/>
    <p:sldId id="261" r:id="rId70"/>
  </p:sldIdLst>
  <p:sldSz cx="9144000" cy="6858000" type="screen4x3"/>
  <p:notesSz cx="7104063" cy="10234613"/>
  <p:custDataLst>
    <p:tags r:id="rId7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38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152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40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189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727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F48B28-669A-419D-BF37-98AE195421F1}" type="slidenum">
              <a:rPr lang="el-GR" altLang="el-GR"/>
              <a:pPr eaLnBrk="1" hangingPunct="1"/>
              <a:t>11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44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737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FACA11-52DA-4F55-B856-899826F1602A}" type="slidenum">
              <a:rPr lang="el-GR" altLang="el-GR"/>
              <a:pPr eaLnBrk="1" hangingPunct="1"/>
              <a:t>55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747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FEBEDE-CB22-48A4-BD0E-97DF2D3AECE8}" type="slidenum">
              <a:rPr lang="el-GR" altLang="el-GR"/>
              <a:pPr eaLnBrk="1" hangingPunct="1"/>
              <a:t>60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5FDA-94C6-4D80-A7C9-77D86FB7917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9433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lgaryguide.ucalgary.ca/systems/Pathogenesis%20of%20Beta%20Thalassemia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28000/media/genetherapy/l_gene.therapy-ms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lo-online.com/articles/200908/images/0809cover_fig3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algaryguide.ucalgary.ca/systems/Alpha%20Thalassemia%20Pathogenesis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911_Sickle_Cells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ickle_cell_01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Dr.saptarshi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ickle.bwh.harvard.edu/sickle_c.g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ilip_em" TargetMode="External"/><Relationship Id="rId4" Type="http://schemas.openxmlformats.org/officeDocument/2006/relationships/hyperlink" Target="http://commons.wikimedia.org/wiki/File:Sickle_cell_distribution.jpg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d/3.0/" TargetMode="External"/><Relationship Id="rId4" Type="http://schemas.openxmlformats.org/officeDocument/2006/relationships/hyperlink" Target="http://hematopoiesis.info/2007/12/16/using-induced-pluripotent-stem-cells-to-reverse-sickle-cell-anemia-in-mice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spama.gr/PASPAMA-Thalassemia-0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atrikionline.gr/Deltio_51c/eik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 </a:t>
            </a:r>
            <a:r>
              <a:rPr lang="el-GR" sz="2600" dirty="0" err="1" smtClean="0"/>
              <a:t>Αιμοσφαιρινοπάθειες</a:t>
            </a:r>
            <a:r>
              <a:rPr lang="el-GR" sz="2600" dirty="0" smtClean="0"/>
              <a:t> 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algaryguide.ucalgary.ca/systems/Pathogenesis%20of%20Beta%20Thalasse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4" y="692696"/>
            <a:ext cx="8439157" cy="615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Ορθογώνιο 1"/>
          <p:cNvSpPr>
            <a:spLocks noChangeArrowheads="1"/>
          </p:cNvSpPr>
          <p:nvPr/>
        </p:nvSpPr>
        <p:spPr bwMode="auto">
          <a:xfrm rot="16200000">
            <a:off x="6539301" y="4064333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200" dirty="0" smtClean="0">
                <a:latin typeface="+mn-lt"/>
                <a:hlinkClick r:id="rId4"/>
              </a:rPr>
              <a:t>calgaryguide.ucalgary.ca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Παθογέννεση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90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392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Μεταλλαγές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82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568878"/>
            <a:ext cx="8826398" cy="2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Μεταλλαγές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2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Διάκριση κλινικών μορφών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l-GR" b="1" dirty="0" smtClean="0"/>
              <a:t>β-μείζων θαλασσαιμία</a:t>
            </a:r>
          </a:p>
          <a:p>
            <a:pPr>
              <a:defRPr/>
            </a:pPr>
            <a:r>
              <a:rPr lang="el-GR" dirty="0" smtClean="0"/>
              <a:t>Νόσος του </a:t>
            </a:r>
            <a:r>
              <a:rPr lang="en-US" dirty="0" smtClean="0"/>
              <a:t>Cooley</a:t>
            </a:r>
            <a:r>
              <a:rPr lang="el-GR" dirty="0" smtClean="0"/>
              <a:t>,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Σοβαρή με μείωση όλων των β-αλυσίδων.</a:t>
            </a: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l-GR" b="1" dirty="0" smtClean="0"/>
              <a:t>Ενδιάμεσα θαλασσαιμία</a:t>
            </a:r>
          </a:p>
          <a:p>
            <a:pPr>
              <a:defRPr/>
            </a:pPr>
            <a:r>
              <a:rPr lang="el-GR" dirty="0" smtClean="0"/>
              <a:t>Συνδυασμός δύο μορφών θαλασσαιμίας.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l-GR" sz="2200" b="1" dirty="0" smtClean="0"/>
              <a:t>β-ελάσσων θαλασσαιμία</a:t>
            </a:r>
          </a:p>
          <a:p>
            <a:pPr>
              <a:defRPr/>
            </a:pPr>
            <a:r>
              <a:rPr lang="el-GR" sz="2200" dirty="0" err="1" smtClean="0"/>
              <a:t>Ετερόζυγη</a:t>
            </a:r>
            <a:r>
              <a:rPr lang="el-GR" sz="2200" dirty="0"/>
              <a:t>,</a:t>
            </a:r>
            <a:endParaRPr lang="el-GR" sz="2200" dirty="0" smtClean="0"/>
          </a:p>
          <a:p>
            <a:pPr>
              <a:defRPr/>
            </a:pPr>
            <a:r>
              <a:rPr lang="el-GR" sz="2200" dirty="0" smtClean="0"/>
              <a:t>Μειωμένη παραγωγή β-αλυσίδων,</a:t>
            </a:r>
          </a:p>
          <a:p>
            <a:pPr>
              <a:defRPr/>
            </a:pPr>
            <a:r>
              <a:rPr lang="el-GR" sz="2200" dirty="0" smtClean="0"/>
              <a:t>Στίγμα.</a:t>
            </a:r>
            <a:endParaRPr lang="el-GR" sz="2200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16016" y="1268760"/>
            <a:ext cx="0" cy="309634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60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Μείζων β-Μεσογειακή αναιμία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826768" cy="504056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l-GR" b="1" dirty="0" smtClean="0"/>
              <a:t>Κλινική Εικόνα</a:t>
            </a:r>
          </a:p>
          <a:p>
            <a:pPr>
              <a:defRPr/>
            </a:pPr>
            <a:r>
              <a:rPr lang="el-GR" dirty="0" smtClean="0"/>
              <a:t>Επίπεδα της </a:t>
            </a:r>
            <a:r>
              <a:rPr lang="en-US" dirty="0" err="1" smtClean="0"/>
              <a:t>HbF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Περίσσεια α-αλυσίδων</a:t>
            </a:r>
          </a:p>
          <a:p>
            <a:pPr>
              <a:spcAft>
                <a:spcPts val="6000"/>
              </a:spcAft>
              <a:defRPr/>
            </a:pPr>
            <a:r>
              <a:rPr lang="el-GR" dirty="0" smtClean="0"/>
              <a:t>Πόση η παραγωγή των β-αλυσίδων;</a:t>
            </a:r>
            <a:endParaRPr lang="el-GR" dirty="0"/>
          </a:p>
          <a:p>
            <a:pPr marL="0" indent="0" algn="ctr">
              <a:buFontTx/>
              <a:buNone/>
              <a:defRPr/>
            </a:pPr>
            <a:r>
              <a:rPr lang="el-GR" b="1" dirty="0" smtClean="0"/>
              <a:t>Μεταγγίσεις μείωσαν</a:t>
            </a:r>
          </a:p>
          <a:p>
            <a:pPr marL="0" indent="0" algn="ctr">
              <a:buFontTx/>
              <a:buNone/>
              <a:defRPr/>
            </a:pPr>
            <a:r>
              <a:rPr lang="el-GR" b="1" dirty="0" smtClean="0"/>
              <a:t>τα συμπτώματα</a:t>
            </a:r>
          </a:p>
          <a:p>
            <a:pPr marL="0" indent="0">
              <a:buFontTx/>
              <a:buNone/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4962525" y="1196975"/>
            <a:ext cx="4181475" cy="5040313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FontTx/>
              <a:buNone/>
              <a:defRPr/>
            </a:pPr>
            <a:r>
              <a:rPr lang="el-GR" sz="2200" b="1" dirty="0" smtClean="0"/>
              <a:t>Χωρίς αγωγή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6 μήνες της ζωής.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 νωθρό, ωχρό.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Λαχάνιασμα.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Κοιλιακή διάταση.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Ίκτερο.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Σκελετικές ανωμαλίες (</a:t>
            </a:r>
            <a:r>
              <a:rPr lang="el-GR" sz="2200" dirty="0" err="1" smtClean="0"/>
              <a:t>μογγολοειδή</a:t>
            </a:r>
            <a:r>
              <a:rPr lang="el-GR" sz="2200" dirty="0" smtClean="0"/>
              <a:t> προσωπείο).</a:t>
            </a:r>
            <a:endParaRPr lang="el-GR" sz="2200" dirty="0"/>
          </a:p>
        </p:txBody>
      </p:sp>
      <p:sp>
        <p:nvSpPr>
          <p:cNvPr id="5" name="Αριστερό βέλος 4"/>
          <p:cNvSpPr/>
          <p:nvPr/>
        </p:nvSpPr>
        <p:spPr>
          <a:xfrm>
            <a:off x="4067944" y="4648200"/>
            <a:ext cx="771525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499992" y="1268760"/>
            <a:ext cx="0" cy="324036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9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Κλινικές επιπλοκές μεταγγίσεων</a:t>
            </a:r>
          </a:p>
        </p:txBody>
      </p:sp>
      <p:sp>
        <p:nvSpPr>
          <p:cNvPr id="16388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/>
          <a:lstStyle/>
          <a:p>
            <a:pPr marL="0" indent="0">
              <a:buNone/>
            </a:pPr>
            <a:r>
              <a:rPr lang="el-GR" altLang="el-GR" b="1" dirty="0"/>
              <a:t>Καρδιακή </a:t>
            </a:r>
            <a:r>
              <a:rPr lang="el-GR" altLang="el-GR" b="1" dirty="0" smtClean="0"/>
              <a:t>λειτουργία</a:t>
            </a:r>
          </a:p>
          <a:p>
            <a:r>
              <a:rPr lang="el-GR" altLang="el-GR" dirty="0" smtClean="0"/>
              <a:t>Υπερφόρτωση με σίδηρο.</a:t>
            </a:r>
          </a:p>
          <a:p>
            <a:r>
              <a:rPr lang="el-GR" altLang="el-GR" dirty="0" err="1" smtClean="0"/>
              <a:t>Αιμοσιδήρωση</a:t>
            </a:r>
            <a:r>
              <a:rPr lang="el-GR" altLang="el-GR" dirty="0" smtClean="0"/>
              <a:t> μυοκαρδίου.</a:t>
            </a:r>
          </a:p>
          <a:p>
            <a:r>
              <a:rPr lang="el-GR" altLang="el-GR" dirty="0" smtClean="0"/>
              <a:t>Δύσπνοια.</a:t>
            </a:r>
          </a:p>
          <a:p>
            <a:r>
              <a:rPr lang="el-GR" altLang="el-GR" dirty="0" smtClean="0"/>
              <a:t>Κόπωση.</a:t>
            </a:r>
          </a:p>
          <a:p>
            <a:r>
              <a:rPr lang="el-GR" altLang="el-GR" dirty="0" smtClean="0"/>
              <a:t>Συμφορητική ΚΑ.</a:t>
            </a:r>
          </a:p>
          <a:p>
            <a:endParaRPr lang="el-GR" altLang="el-GR" dirty="0" smtClean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294967295"/>
          </p:nvPr>
        </p:nvSpPr>
        <p:spPr>
          <a:xfrm>
            <a:off x="4932040" y="1196752"/>
            <a:ext cx="4041775" cy="4062413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lang="el-GR" altLang="el-GR" sz="2200" b="1" dirty="0" smtClean="0"/>
              <a:t>Ηπατομεγαλία</a:t>
            </a:r>
            <a:endParaRPr lang="el-GR" sz="2200" b="1" dirty="0" smtClean="0"/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err="1" smtClean="0"/>
              <a:t>Εξωμυελική</a:t>
            </a:r>
            <a:r>
              <a:rPr lang="el-GR" sz="2200" dirty="0" smtClean="0"/>
              <a:t> </a:t>
            </a:r>
            <a:r>
              <a:rPr lang="el-GR" sz="2200" dirty="0" err="1" smtClean="0"/>
              <a:t>αιμοποίηση</a:t>
            </a:r>
            <a:r>
              <a:rPr 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Μεταγγίσεις.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Σίδηρος στο ήπαρ.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Εικόνα </a:t>
            </a:r>
            <a:r>
              <a:rPr lang="el-GR" sz="2200" dirty="0" err="1" smtClean="0"/>
              <a:t>αιμοχρωμάτωσης</a:t>
            </a:r>
            <a:r>
              <a:rPr 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Κίρρωση ή </a:t>
            </a:r>
            <a:r>
              <a:rPr lang="el-GR" sz="2200" dirty="0" err="1" smtClean="0"/>
              <a:t>ίνωση</a:t>
            </a:r>
            <a:r>
              <a:rPr lang="el-GR" sz="2200" dirty="0" smtClean="0"/>
              <a:t>.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3106688" y="4941168"/>
            <a:ext cx="29306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l-GR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Αποσιδήρωση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4572000" y="1268760"/>
            <a:ext cx="0" cy="324036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1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Εργαστηριακά ευρήματα </a:t>
            </a:r>
            <a:r>
              <a:rPr lang="el-GR" altLang="el-GR" sz="3000" b="0" dirty="0" smtClean="0"/>
              <a:t>1/2</a:t>
            </a:r>
            <a:r>
              <a:rPr lang="el-GR" altLang="el-GR" dirty="0" smtClean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l-GR" b="1" dirty="0" smtClean="0"/>
              <a:t>Γενική αίματος</a:t>
            </a:r>
          </a:p>
          <a:p>
            <a:pPr>
              <a:defRPr/>
            </a:pPr>
            <a:r>
              <a:rPr lang="el-GR" dirty="0" smtClean="0"/>
              <a:t>Σοβαρή </a:t>
            </a:r>
            <a:r>
              <a:rPr lang="el-GR" dirty="0" err="1" smtClean="0"/>
              <a:t>υπόχρωμη</a:t>
            </a:r>
            <a:r>
              <a:rPr lang="el-GR" dirty="0" smtClean="0"/>
              <a:t> </a:t>
            </a:r>
            <a:r>
              <a:rPr lang="el-GR" dirty="0" err="1" smtClean="0"/>
              <a:t>μικροκυτταρική</a:t>
            </a:r>
            <a:r>
              <a:rPr lang="el-GR" dirty="0" smtClean="0"/>
              <a:t> αναιμία.</a:t>
            </a:r>
          </a:p>
          <a:p>
            <a:pPr>
              <a:defRPr/>
            </a:pPr>
            <a:r>
              <a:rPr lang="el-GR" dirty="0" smtClean="0"/>
              <a:t>ΔΕΚ αυξημένα.</a:t>
            </a:r>
          </a:p>
          <a:p>
            <a:pPr>
              <a:defRPr/>
            </a:pPr>
            <a:r>
              <a:rPr lang="el-GR" dirty="0" err="1" smtClean="0"/>
              <a:t>Θρομβοκυττάρωση</a:t>
            </a:r>
            <a:r>
              <a:rPr lang="el-GR" dirty="0" smtClean="0"/>
              <a:t> (;).</a:t>
            </a:r>
          </a:p>
          <a:p>
            <a:pPr>
              <a:defRPr/>
            </a:pPr>
            <a:r>
              <a:rPr lang="el-GR" dirty="0" smtClean="0"/>
              <a:t>Λευκά αιμοσφαίρια και αιμοπετάλια πιθανά ελαφρώς αυξημένα.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FontTx/>
              <a:buNone/>
              <a:defRPr/>
            </a:pPr>
            <a:r>
              <a:rPr lang="el-GR" sz="2200" b="1" dirty="0" smtClean="0"/>
              <a:t>Επίχρισμα αίματος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err="1" smtClean="0"/>
              <a:t>Ποικιλοκυττάρωση</a:t>
            </a:r>
            <a:r>
              <a:rPr 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Υποχρωμία.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err="1" smtClean="0"/>
              <a:t>Μικροκυττάρωση</a:t>
            </a:r>
            <a:r>
              <a:rPr 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err="1" smtClean="0"/>
              <a:t>Ανισοκυττάρωση</a:t>
            </a:r>
            <a:r>
              <a:rPr 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err="1" smtClean="0"/>
              <a:t>Βασεόφιλο</a:t>
            </a:r>
            <a:r>
              <a:rPr lang="el-GR" sz="2200" dirty="0" smtClean="0"/>
              <a:t> στίξη.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err="1" smtClean="0"/>
              <a:t>Στοχοκυττάρωση</a:t>
            </a:r>
            <a:r>
              <a:rPr 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err="1" smtClean="0"/>
              <a:t>Πολυχρωματοφιλία</a:t>
            </a:r>
            <a:r>
              <a:rPr 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Διπλός πληθυσμός </a:t>
            </a:r>
            <a:r>
              <a:rPr lang="en-US" sz="2200" dirty="0" smtClean="0"/>
              <a:t>RBCs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572000" y="1412776"/>
            <a:ext cx="0" cy="424847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1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Εργαστηριακά ευρήματα </a:t>
            </a:r>
            <a:r>
              <a:rPr lang="el-GR" altLang="el-GR" sz="3000" b="0" dirty="0" smtClean="0"/>
              <a:t>2/2</a:t>
            </a:r>
            <a:r>
              <a:rPr lang="el-GR" altLang="el-GR" dirty="0" smtClean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3970784" cy="496855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l-GR" b="1" dirty="0" smtClean="0"/>
              <a:t>Μυελός των οστών</a:t>
            </a:r>
          </a:p>
          <a:p>
            <a:pPr>
              <a:defRPr/>
            </a:pPr>
            <a:r>
              <a:rPr lang="el-GR" dirty="0" smtClean="0"/>
              <a:t>Υπερπλασία της ερυθράς σειράς.</a:t>
            </a:r>
          </a:p>
          <a:p>
            <a:pPr>
              <a:defRPr/>
            </a:pPr>
            <a:r>
              <a:rPr lang="el-GR" dirty="0" err="1" smtClean="0"/>
              <a:t>Βασεόφιλη</a:t>
            </a:r>
            <a:r>
              <a:rPr lang="el-GR" dirty="0" smtClean="0"/>
              <a:t> στίξη των </a:t>
            </a:r>
            <a:r>
              <a:rPr lang="el-GR" dirty="0" err="1" smtClean="0"/>
              <a:t>ερυθροβλαστών</a:t>
            </a:r>
            <a:r>
              <a:rPr lang="el-GR" dirty="0" smtClean="0"/>
              <a:t>.</a:t>
            </a:r>
          </a:p>
          <a:p>
            <a:pPr>
              <a:defRPr/>
            </a:pPr>
            <a:r>
              <a:rPr lang="el-GR" dirty="0" smtClean="0"/>
              <a:t>Αύξηση σιδήρου.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4850171" y="1268760"/>
            <a:ext cx="42672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FontTx/>
              <a:buNone/>
              <a:defRPr/>
            </a:pPr>
            <a:r>
              <a:rPr lang="el-GR" sz="2200" b="1" dirty="0" smtClean="0"/>
              <a:t>Κλάσματα </a:t>
            </a:r>
            <a:r>
              <a:rPr lang="en-US" sz="2200" b="1" dirty="0" err="1" smtClean="0"/>
              <a:t>Hb</a:t>
            </a:r>
            <a:endParaRPr lang="el-GR" sz="2200" b="1" dirty="0" smtClean="0"/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Η</a:t>
            </a:r>
            <a:r>
              <a:rPr lang="en-US" sz="2200" dirty="0"/>
              <a:t>b</a:t>
            </a:r>
            <a:r>
              <a:rPr lang="el-GR" sz="2200" dirty="0" smtClean="0"/>
              <a:t>Α απούσα ή παράγεται σε μειωμένη ποσότητα.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n-US" sz="2200" dirty="0" smtClean="0"/>
              <a:t>HbA2 &amp; </a:t>
            </a:r>
            <a:r>
              <a:rPr lang="en-US" sz="2200" dirty="0" err="1" smtClean="0"/>
              <a:t>HbF</a:t>
            </a:r>
            <a:r>
              <a:rPr lang="en-US" sz="2200" dirty="0" smtClean="0"/>
              <a:t> </a:t>
            </a:r>
            <a:r>
              <a:rPr lang="el-GR" sz="2200" dirty="0" smtClean="0"/>
              <a:t>αυξημένη.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572000" y="1340768"/>
            <a:ext cx="0" cy="266429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1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Βιοχημικός έλεγχος</a:t>
            </a:r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 smtClean="0"/>
              <a:t>Χολερυθρίνη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Έμμεση.</a:t>
            </a:r>
          </a:p>
          <a:p>
            <a:r>
              <a:rPr lang="en-US" altLang="el-GR" dirty="0" smtClean="0"/>
              <a:t>LDH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n-US" altLang="el-GR" dirty="0" smtClean="0"/>
              <a:t>ALP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n-US" altLang="el-GR" dirty="0" smtClean="0"/>
              <a:t>GGT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Μείωση χοληστερόλης (</a:t>
            </a:r>
            <a:r>
              <a:rPr lang="en-US" altLang="el-GR" dirty="0" smtClean="0"/>
              <a:t>HDL/LDL)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8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Ακτινολογικά ευρήματα</a:t>
            </a:r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Στα μακρά οστά λέπτυνση του οστικού φλοιού.</a:t>
            </a:r>
          </a:p>
          <a:p>
            <a:r>
              <a:rPr lang="el-GR" altLang="el-GR" sz="2400" dirty="0" smtClean="0"/>
              <a:t>Κρανίο (</a:t>
            </a:r>
            <a:r>
              <a:rPr lang="el-GR" altLang="el-GR" sz="2400" dirty="0" err="1" smtClean="0"/>
              <a:t>ψηκτροειδής</a:t>
            </a:r>
            <a:r>
              <a:rPr lang="el-GR" altLang="el-GR" sz="2400" dirty="0" smtClean="0"/>
              <a:t> παρυφή κρανίου).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52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762872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β-Θαλασσαιμίες.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Μείζων β-μεσογειακή αναιμία.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Ενδιάμεση β-μεσογειακή αναιμία.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Ετερόζυγη</a:t>
            </a:r>
            <a:r>
              <a:rPr lang="el-GR" altLang="el-GR" dirty="0" smtClean="0"/>
              <a:t> β-μεσογειακή αναιμία.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δβ</a:t>
            </a:r>
            <a:r>
              <a:rPr lang="el-GR" altLang="el-GR" dirty="0" smtClean="0"/>
              <a:t>-θαλασσαιμία.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Αιμοσφαιρινοπάθεια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Lepore</a:t>
            </a:r>
            <a:r>
              <a:rPr lang="en-US" altLang="el-GR" dirty="0" smtClean="0"/>
              <a:t>/</a:t>
            </a:r>
            <a:r>
              <a:rPr lang="el-GR" altLang="el-GR" dirty="0" smtClean="0"/>
              <a:t>Πύλος.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Κληρονομική παραμονή </a:t>
            </a:r>
            <a:r>
              <a:rPr lang="en-US" altLang="el-GR" dirty="0" err="1" smtClean="0"/>
              <a:t>HbF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α</a:t>
            </a:r>
            <a:r>
              <a:rPr lang="en-US" altLang="el-GR" sz="2200" dirty="0" smtClean="0"/>
              <a:t>-</a:t>
            </a:r>
            <a:r>
              <a:rPr lang="el-GR" altLang="el-GR" sz="2200" dirty="0" smtClean="0"/>
              <a:t>θαλασσαιμίες.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Δρεπανοκυτταρικά σύνδρομα.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err="1" smtClean="0"/>
              <a:t>Ετερόζυγη</a:t>
            </a:r>
            <a:r>
              <a:rPr lang="el-GR" altLang="el-GR" sz="2200" dirty="0" smtClean="0"/>
              <a:t> δρεπανοκυτταρική αναιμία.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Άλλες </a:t>
            </a:r>
            <a:r>
              <a:rPr lang="el-GR" altLang="el-GR" sz="2200" dirty="0" err="1" smtClean="0"/>
              <a:t>αιμοσφαιρινοπάθειες</a:t>
            </a:r>
            <a:r>
              <a:rPr lang="el-GR" altLang="el-GR" sz="2200" dirty="0" smtClean="0"/>
              <a:t>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Άλλες </a:t>
            </a:r>
            <a:r>
              <a:rPr lang="el-GR" altLang="el-GR" sz="2200" dirty="0" err="1" smtClean="0"/>
              <a:t>αιμοσφαιρινοπάθειες</a:t>
            </a:r>
            <a:r>
              <a:rPr lang="el-GR" altLang="el-GR" sz="2200" dirty="0" smtClean="0"/>
              <a:t> 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Αιμοσφαινοπάθειες</a:t>
            </a:r>
            <a:endParaRPr lang="el-GR" dirty="0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5076056" y="1340768"/>
            <a:ext cx="0" cy="288032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7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Θεραπευτική αντιμετώπιση</a:t>
            </a:r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Αντιμετώπιση αναιμίας.</a:t>
            </a:r>
          </a:p>
          <a:p>
            <a:r>
              <a:rPr lang="el-GR" altLang="el-GR" dirty="0" smtClean="0"/>
              <a:t>Χορήγηση </a:t>
            </a:r>
            <a:r>
              <a:rPr lang="el-GR" altLang="el-GR" dirty="0" err="1" smtClean="0"/>
              <a:t>φυλλικού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Χορήγηση </a:t>
            </a:r>
            <a:r>
              <a:rPr lang="el-GR" altLang="el-GR" dirty="0" err="1" smtClean="0"/>
              <a:t>ασκορβικού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Μεταγγίσεις.</a:t>
            </a:r>
          </a:p>
          <a:p>
            <a:r>
              <a:rPr lang="el-GR" altLang="el-GR" dirty="0" err="1" smtClean="0"/>
              <a:t>Αποσιδήρωση</a:t>
            </a:r>
            <a:r>
              <a:rPr lang="el-GR" altLang="el-GR" dirty="0" smtClean="0"/>
              <a:t>.</a:t>
            </a:r>
          </a:p>
          <a:p>
            <a:r>
              <a:rPr lang="el-GR" altLang="el-GR" dirty="0" err="1" smtClean="0"/>
              <a:t>Σπληνεκτομή</a:t>
            </a:r>
            <a:r>
              <a:rPr lang="el-GR" altLang="el-GR" dirty="0" smtClean="0"/>
              <a:t>.</a:t>
            </a:r>
          </a:p>
          <a:p>
            <a:endParaRPr lang="el-GR" altLang="el-GR" dirty="0" smtClean="0"/>
          </a:p>
        </p:txBody>
      </p:sp>
      <p:sp>
        <p:nvSpPr>
          <p:cNvPr id="21508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Σκελετικό ιστό.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Ενδοκρινείς.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Λοιμώξεις.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err="1" smtClean="0"/>
              <a:t>Ερυθροποιητίνη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Γονιδιακή θεραπεία.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Μεταμόσχευση μυελού των οστών.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572000" y="1340768"/>
            <a:ext cx="0" cy="295232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3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Μεταγγίσεις</a:t>
            </a:r>
          </a:p>
        </p:txBody>
      </p:sp>
      <p:sp>
        <p:nvSpPr>
          <p:cNvPr id="2253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040560"/>
          </a:xfrm>
        </p:spPr>
        <p:txBody>
          <a:bodyPr/>
          <a:lstStyle/>
          <a:p>
            <a:r>
              <a:rPr lang="el-GR" altLang="el-GR" dirty="0" smtClean="0"/>
              <a:t>Επίπεδα </a:t>
            </a:r>
            <a:r>
              <a:rPr lang="en-US" altLang="el-GR" dirty="0" err="1" smtClean="0"/>
              <a:t>Hb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Κλινικά σημεία στο σκελετό.</a:t>
            </a:r>
          </a:p>
          <a:p>
            <a:r>
              <a:rPr lang="el-GR" altLang="el-GR" dirty="0" smtClean="0"/>
              <a:t>Περιορισμός </a:t>
            </a:r>
            <a:r>
              <a:rPr lang="el-GR" altLang="el-GR" dirty="0" err="1" smtClean="0"/>
              <a:t>ηπατοσπληνομεγαλίας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Μειωμένες σκελετικές βλάβες.</a:t>
            </a:r>
          </a:p>
          <a:p>
            <a:r>
              <a:rPr lang="el-GR" altLang="el-GR" dirty="0" smtClean="0"/>
              <a:t>Φυσιολογική καρδιακή λειτουργία.</a:t>
            </a:r>
          </a:p>
        </p:txBody>
      </p:sp>
      <p:sp>
        <p:nvSpPr>
          <p:cNvPr id="22532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5076056" y="1340768"/>
            <a:ext cx="3528392" cy="452596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Λευκαφαιρεμένα </a:t>
            </a:r>
            <a:r>
              <a:rPr lang="en-US" altLang="el-GR" sz="2200" dirty="0" smtClean="0"/>
              <a:t>RBCs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1-3 μονάδες/2-5 </a:t>
            </a:r>
            <a:r>
              <a:rPr lang="el-GR" altLang="el-GR" sz="2200" dirty="0" err="1" smtClean="0"/>
              <a:t>εβδομ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Η</a:t>
            </a:r>
            <a:r>
              <a:rPr lang="en-US" altLang="el-GR" sz="2200" dirty="0" smtClean="0"/>
              <a:t>b &gt;10gr/dl</a:t>
            </a:r>
            <a:r>
              <a:rPr lang="el-GR" altLang="el-GR" sz="2200" dirty="0"/>
              <a:t>.</a:t>
            </a:r>
            <a:endParaRPr lang="en-US" altLang="el-GR" sz="2200" dirty="0" smtClean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572000" y="1340768"/>
            <a:ext cx="0" cy="338437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0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Υδροξυουρία και </a:t>
            </a:r>
            <a:r>
              <a:rPr lang="en-US" altLang="el-GR" smtClean="0"/>
              <a:t>Epo</a:t>
            </a:r>
            <a:endParaRPr lang="el-GR" altLang="el-GR" smtClean="0"/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r>
              <a:rPr lang="el-GR" altLang="el-GR" dirty="0" smtClean="0"/>
              <a:t>Αύξηση της </a:t>
            </a:r>
            <a:r>
              <a:rPr lang="en-US" altLang="el-GR" dirty="0" err="1" smtClean="0"/>
              <a:t>HbF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Καταστροφή των </a:t>
            </a:r>
            <a:r>
              <a:rPr lang="el-GR" altLang="el-GR" dirty="0" err="1" smtClean="0"/>
              <a:t>ερυθροβλαστών</a:t>
            </a:r>
            <a:r>
              <a:rPr lang="el-GR" altLang="el-GR" dirty="0" smtClean="0"/>
              <a:t> με </a:t>
            </a:r>
            <a:r>
              <a:rPr lang="en-US" altLang="el-GR" dirty="0" err="1" smtClean="0"/>
              <a:t>HbA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0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Αποσιδήρωση</a:t>
            </a:r>
          </a:p>
        </p:txBody>
      </p:sp>
      <p:sp>
        <p:nvSpPr>
          <p:cNvPr id="2457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1 μονάδα </a:t>
            </a:r>
            <a:r>
              <a:rPr lang="en-US" altLang="el-GR" dirty="0" smtClean="0"/>
              <a:t>RBCs </a:t>
            </a:r>
            <a:r>
              <a:rPr lang="el-GR" altLang="el-GR" dirty="0" smtClean="0"/>
              <a:t>250</a:t>
            </a:r>
            <a:r>
              <a:rPr lang="en-US" altLang="el-GR" dirty="0" err="1" smtClean="0"/>
              <a:t>mgr</a:t>
            </a:r>
            <a:r>
              <a:rPr lang="en-US" altLang="el-GR" dirty="0" smtClean="0"/>
              <a:t> Fe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err="1" smtClean="0"/>
              <a:t>Χηλικοί</a:t>
            </a:r>
            <a:r>
              <a:rPr lang="el-GR" altLang="el-GR" dirty="0" smtClean="0"/>
              <a:t> </a:t>
            </a:r>
            <a:r>
              <a:rPr lang="el-GR" altLang="el-GR" dirty="0" smtClean="0"/>
              <a:t>παράγοντες.</a:t>
            </a:r>
            <a:endParaRPr lang="el-GR" altLang="el-GR" dirty="0" smtClean="0"/>
          </a:p>
          <a:p>
            <a:r>
              <a:rPr lang="el-GR" altLang="el-GR" dirty="0" smtClean="0"/>
              <a:t>Κινητοποίηση του </a:t>
            </a:r>
            <a:r>
              <a:rPr lang="el-GR" altLang="el-GR" dirty="0" err="1" smtClean="0"/>
              <a:t>ιστικού</a:t>
            </a:r>
            <a:r>
              <a:rPr lang="el-GR" altLang="el-GR" dirty="0" smtClean="0"/>
              <a:t> σιδήρου.</a:t>
            </a:r>
          </a:p>
          <a:p>
            <a:r>
              <a:rPr lang="el-GR" altLang="el-GR" dirty="0" smtClean="0"/>
              <a:t>Σταθερά </a:t>
            </a:r>
            <a:r>
              <a:rPr lang="el-GR" altLang="el-GR" dirty="0" err="1" smtClean="0"/>
              <a:t>σύμπλοκα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Αποβολή με ούρα ή κόπρανα.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6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Αλλογενής μεταμόσχευση στελεχιαίων</a:t>
            </a:r>
          </a:p>
        </p:txBody>
      </p:sp>
      <p:sp>
        <p:nvSpPr>
          <p:cNvPr id="2560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1.000 ασθενείς.</a:t>
            </a:r>
          </a:p>
          <a:p>
            <a:r>
              <a:rPr lang="el-GR" altLang="el-GR" dirty="0" smtClean="0"/>
              <a:t>Ίαση.</a:t>
            </a:r>
          </a:p>
          <a:p>
            <a:r>
              <a:rPr lang="en-US" altLang="el-GR" dirty="0" smtClean="0"/>
              <a:t>HLA</a:t>
            </a:r>
            <a:r>
              <a:rPr lang="el-GR" altLang="el-GR" dirty="0" smtClean="0"/>
              <a:t> συμβατό δότη.</a:t>
            </a:r>
          </a:p>
          <a:p>
            <a:r>
              <a:rPr lang="el-GR" altLang="el-GR" dirty="0" smtClean="0"/>
              <a:t>95%.</a:t>
            </a:r>
          </a:p>
          <a:p>
            <a:r>
              <a:rPr lang="el-GR" altLang="el-GR" dirty="0" smtClean="0"/>
              <a:t>Κακή πρόγνωση η υπερφόρτωση με σίδηρο.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5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Γονιδιακή θεραπεία</a:t>
            </a:r>
          </a:p>
        </p:txBody>
      </p:sp>
      <p:sp>
        <p:nvSpPr>
          <p:cNvPr id="2662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Πρώιμο στάδιο.</a:t>
            </a:r>
          </a:p>
          <a:p>
            <a:r>
              <a:rPr lang="el-GR" altLang="el-GR" dirty="0" smtClean="0"/>
              <a:t>Μεταφορά με ειδικό φορέα του υγιούς γονιδίου κωδικοποίησης της β-αλυσίδας.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8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ibrary.thinkquest.org/28000/media/genetherapy/l_gene.therapy-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8644"/>
            <a:ext cx="7787208" cy="57615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363180" y="66083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library.thinkquest.org</a:t>
            </a:r>
            <a:endParaRPr lang="el-GR" sz="1200" dirty="0">
              <a:latin typeface="+mn-lt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Μεταμόσχευση μυελού των οστών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9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Μεσογειακή αναιμία και κύηση</a:t>
            </a:r>
          </a:p>
        </p:txBody>
      </p:sp>
      <p:sp>
        <p:nvSpPr>
          <p:cNvPr id="2969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Ναι.</a:t>
            </a:r>
          </a:p>
          <a:p>
            <a:r>
              <a:rPr lang="el-GR" altLang="el-GR" dirty="0" smtClean="0"/>
              <a:t>Αποφυγή </a:t>
            </a:r>
            <a:r>
              <a:rPr lang="el-GR" altLang="el-GR" dirty="0" err="1" smtClean="0"/>
              <a:t>αποσιδήρωσης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Προσεκτική διαχείριση μετάγγισης.</a:t>
            </a:r>
          </a:p>
          <a:p>
            <a:r>
              <a:rPr lang="en-US" altLang="el-GR" dirty="0" err="1" smtClean="0"/>
              <a:t>Hb</a:t>
            </a:r>
            <a:r>
              <a:rPr lang="en-US" altLang="el-GR" dirty="0" smtClean="0"/>
              <a:t> &gt; 8gr/dl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4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Γενικά</a:t>
            </a:r>
            <a:br>
              <a:rPr lang="el-GR" altLang="el-GR" dirty="0" smtClean="0"/>
            </a:br>
            <a:r>
              <a:rPr lang="el-GR" altLang="el-GR" sz="3000" b="0" dirty="0" smtClean="0"/>
              <a:t>Ενδιάμεση </a:t>
            </a:r>
            <a:r>
              <a:rPr lang="el-GR" altLang="el-GR" sz="3000" b="0" dirty="0"/>
              <a:t>β-ΜΑ</a:t>
            </a:r>
            <a:endParaRPr lang="el-GR" altLang="el-GR" sz="3000" b="0" dirty="0" smtClean="0"/>
          </a:p>
        </p:txBody>
      </p:sp>
      <p:sp>
        <p:nvSpPr>
          <p:cNvPr id="3174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altLang="el-GR" dirty="0" smtClean="0"/>
              <a:t>Παραγωγή </a:t>
            </a:r>
            <a:r>
              <a:rPr lang="en-US" altLang="el-GR" dirty="0" err="1" smtClean="0"/>
              <a:t>HbA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Ήπια ή βαριά.</a:t>
            </a:r>
          </a:p>
          <a:p>
            <a:r>
              <a:rPr lang="el-GR" altLang="el-GR" dirty="0" err="1" smtClean="0"/>
              <a:t>Σπληνεκτομή</a:t>
            </a:r>
            <a:r>
              <a:rPr lang="el-GR" altLang="el-GR" dirty="0" smtClean="0"/>
              <a:t>.</a:t>
            </a:r>
          </a:p>
          <a:p>
            <a:r>
              <a:rPr lang="el-GR" altLang="el-GR" dirty="0" err="1" smtClean="0"/>
              <a:t>Υπόχρωμη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μικροκυτταρική</a:t>
            </a:r>
            <a:r>
              <a:rPr lang="el-GR" altLang="el-GR" dirty="0" smtClean="0"/>
              <a:t> αναιμία.</a:t>
            </a:r>
          </a:p>
          <a:p>
            <a:r>
              <a:rPr lang="el-GR" altLang="el-GR" dirty="0" smtClean="0"/>
              <a:t>Η</a:t>
            </a:r>
            <a:r>
              <a:rPr lang="en-US" altLang="el-GR" dirty="0" err="1" smtClean="0"/>
              <a:t>bA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5-75%.</a:t>
            </a:r>
          </a:p>
          <a:p>
            <a:r>
              <a:rPr lang="en-US" altLang="el-GR" dirty="0" smtClean="0"/>
              <a:t>HbA2 </a:t>
            </a:r>
            <a:r>
              <a:rPr lang="el-GR" altLang="el-GR" dirty="0" smtClean="0"/>
              <a:t>από </a:t>
            </a:r>
            <a:r>
              <a:rPr lang="en-US" altLang="el-GR" dirty="0" smtClean="0"/>
              <a:t>3-8%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n-US" altLang="el-GR" dirty="0" err="1" smtClean="0"/>
              <a:t>HbF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</a:t>
            </a:r>
            <a:r>
              <a:rPr lang="en-US" altLang="el-GR" dirty="0" smtClean="0"/>
              <a:t>20-90%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8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Γενικά</a:t>
            </a:r>
            <a:br>
              <a:rPr lang="el-GR" altLang="el-GR" dirty="0" smtClean="0"/>
            </a:br>
            <a:r>
              <a:rPr lang="el-GR" sz="3000" b="0" kern="0" dirty="0" err="1"/>
              <a:t>Ετερόζυγη</a:t>
            </a:r>
            <a:r>
              <a:rPr lang="el-GR" sz="3000" b="0" kern="0" dirty="0"/>
              <a:t> </a:t>
            </a:r>
            <a:r>
              <a:rPr lang="el-GR" sz="3000" b="0" kern="0" dirty="0" smtClean="0"/>
              <a:t>β-ΜΑ</a:t>
            </a:r>
            <a:endParaRPr lang="el-GR" altLang="el-GR" sz="3000" b="0" dirty="0" smtClean="0"/>
          </a:p>
        </p:txBody>
      </p:sp>
      <p:sp>
        <p:nvSpPr>
          <p:cNvPr id="3379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altLang="el-GR" dirty="0" smtClean="0"/>
              <a:t>Τυχαία και </a:t>
            </a:r>
            <a:r>
              <a:rPr lang="el-GR" altLang="el-GR" dirty="0" err="1" smtClean="0"/>
              <a:t>ασυμπτωματική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Έντονη υποχρωμία και </a:t>
            </a:r>
            <a:r>
              <a:rPr lang="el-GR" altLang="el-GR" dirty="0" err="1" smtClean="0"/>
              <a:t>μικροκυττάρωση</a:t>
            </a:r>
            <a:r>
              <a:rPr lang="el-GR" altLang="el-GR" dirty="0" smtClean="0"/>
              <a:t>.</a:t>
            </a:r>
          </a:p>
          <a:p>
            <a:r>
              <a:rPr lang="en-US" altLang="el-GR" dirty="0" smtClean="0"/>
              <a:t>RDW </a:t>
            </a:r>
            <a:r>
              <a:rPr lang="el-GR" altLang="el-GR" dirty="0" smtClean="0"/>
              <a:t>ΦΤ.</a:t>
            </a:r>
          </a:p>
          <a:p>
            <a:r>
              <a:rPr lang="el-GR" altLang="el-GR" dirty="0" err="1" smtClean="0"/>
              <a:t>Ερυθροκυττάρωση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Η</a:t>
            </a:r>
            <a:r>
              <a:rPr lang="en-US" altLang="el-GR" dirty="0" smtClean="0"/>
              <a:t>bA2 3-8%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lo-online.com/articles/200908/images/0809cover_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5" y="1124744"/>
            <a:ext cx="7283390" cy="5402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71900" y="6527630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mlo-online.com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8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Γενικά</a:t>
            </a:r>
            <a:br>
              <a:rPr lang="el-GR" altLang="el-GR" dirty="0" smtClean="0"/>
            </a:br>
            <a:r>
              <a:rPr lang="el-GR" sz="3000" b="0" kern="0" dirty="0" err="1" smtClean="0"/>
              <a:t>δβ</a:t>
            </a:r>
            <a:r>
              <a:rPr lang="el-GR" sz="3000" b="0" kern="0" dirty="0" smtClean="0"/>
              <a:t>-θαλασσαιμία</a:t>
            </a:r>
            <a:r>
              <a:rPr lang="el-GR" altLang="el-GR" sz="3000" b="0" dirty="0" smtClean="0"/>
              <a:t> </a:t>
            </a:r>
          </a:p>
        </p:txBody>
      </p:sp>
      <p:sp>
        <p:nvSpPr>
          <p:cNvPr id="3584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altLang="el-GR" dirty="0" smtClean="0"/>
              <a:t>Μεγάλες ελλείψεις.</a:t>
            </a:r>
          </a:p>
          <a:p>
            <a:r>
              <a:rPr lang="el-GR" altLang="el-GR" dirty="0" smtClean="0"/>
              <a:t>β- και δ- </a:t>
            </a:r>
            <a:r>
              <a:rPr lang="el-GR" altLang="el-GR" dirty="0" err="1" smtClean="0"/>
              <a:t>σφαιρινικό</a:t>
            </a:r>
            <a:r>
              <a:rPr lang="el-GR" altLang="el-GR" dirty="0" smtClean="0"/>
              <a:t> γονίδιο.</a:t>
            </a:r>
          </a:p>
          <a:p>
            <a:r>
              <a:rPr lang="el-GR" altLang="el-GR" dirty="0" smtClean="0"/>
              <a:t>Μόνο </a:t>
            </a:r>
            <a:r>
              <a:rPr lang="en-US" altLang="el-GR" dirty="0" err="1" smtClean="0"/>
              <a:t>HbF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Ήπια κλινική εικόνα.</a:t>
            </a:r>
          </a:p>
          <a:p>
            <a:r>
              <a:rPr lang="el-GR" altLang="el-GR" dirty="0" smtClean="0"/>
              <a:t>Διάγνωση με </a:t>
            </a:r>
            <a:r>
              <a:rPr lang="en-US" altLang="el-GR" dirty="0" err="1" smtClean="0"/>
              <a:t>HbF</a:t>
            </a:r>
            <a:r>
              <a:rPr lang="el-GR" altLang="el-GR" dirty="0" smtClean="0"/>
              <a:t> (5-15%).</a:t>
            </a:r>
            <a:endParaRPr lang="en-US" altLang="el-GR" dirty="0" smtClean="0"/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4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Γενικά</a:t>
            </a:r>
            <a:br>
              <a:rPr lang="el-GR" altLang="el-GR" dirty="0" smtClean="0"/>
            </a:br>
            <a:r>
              <a:rPr lang="el-GR" sz="3000" b="0" kern="0" dirty="0" err="1"/>
              <a:t>Αιμοσφαιρινοπάθεια</a:t>
            </a:r>
            <a:r>
              <a:rPr lang="el-GR" sz="3000" b="0" kern="0" dirty="0"/>
              <a:t> </a:t>
            </a:r>
            <a:r>
              <a:rPr lang="en-US" sz="3000" b="0" kern="0" dirty="0" err="1" smtClean="0"/>
              <a:t>Lepore</a:t>
            </a:r>
            <a:endParaRPr lang="el-GR" altLang="el-GR" sz="3000" b="0" dirty="0" smtClean="0"/>
          </a:p>
        </p:txBody>
      </p:sp>
      <p:sp>
        <p:nvSpPr>
          <p:cNvPr id="3789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Ασύμμετρη αντιπαράθεση των ομόλογων χρωμοσωμάτων</a:t>
            </a:r>
          </a:p>
          <a:p>
            <a:r>
              <a:rPr lang="el-GR" altLang="el-GR" smtClean="0"/>
              <a:t>Φάση της μείωσης της κυτταρικής διαίρεσης</a:t>
            </a:r>
          </a:p>
          <a:p>
            <a:r>
              <a:rPr lang="el-GR" altLang="el-GR" smtClean="0"/>
              <a:t>Χιασμό μη ομόλογων περιοχών</a:t>
            </a:r>
          </a:p>
          <a:p>
            <a:r>
              <a:rPr lang="el-GR" altLang="el-GR" smtClean="0"/>
              <a:t>Δημιουργία υβριδικών γονιδίων</a:t>
            </a:r>
          </a:p>
          <a:p>
            <a:r>
              <a:rPr lang="el-GR" altLang="el-GR" smtClean="0"/>
              <a:t>Φαινότυπος β-ΜΑ</a:t>
            </a:r>
          </a:p>
          <a:p>
            <a:r>
              <a:rPr lang="el-GR" altLang="el-GR" smtClean="0"/>
              <a:t>Παρουσία </a:t>
            </a:r>
            <a:r>
              <a:rPr lang="en-US" altLang="el-GR" smtClean="0"/>
              <a:t>Hb Lepore (Pylos)</a:t>
            </a:r>
            <a:endParaRPr lang="el-GR" altLang="el-GR" smtClean="0"/>
          </a:p>
          <a:p>
            <a:endParaRPr lang="el-GR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9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Γενικά</a:t>
            </a:r>
            <a:br>
              <a:rPr lang="el-GR" altLang="el-GR" dirty="0" smtClean="0"/>
            </a:br>
            <a:r>
              <a:rPr lang="el-GR" sz="3000" b="0" kern="0" dirty="0"/>
              <a:t>Κληρονομική παραμονή </a:t>
            </a:r>
            <a:r>
              <a:rPr lang="en-US" sz="3000" b="0" kern="0" dirty="0" err="1" smtClean="0"/>
              <a:t>HbF</a:t>
            </a:r>
            <a:endParaRPr lang="el-GR" altLang="el-GR" sz="3000" b="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HbF</a:t>
            </a:r>
            <a:r>
              <a:rPr lang="en-US" dirty="0" smtClean="0"/>
              <a:t>, </a:t>
            </a:r>
            <a:r>
              <a:rPr lang="el-GR" dirty="0" smtClean="0"/>
              <a:t>πώς;</a:t>
            </a:r>
          </a:p>
          <a:p>
            <a:pPr>
              <a:defRPr/>
            </a:pPr>
            <a:r>
              <a:rPr lang="el-GR" dirty="0" smtClean="0"/>
              <a:t>Απώλεια τμήματος του β-γονιδίου.</a:t>
            </a:r>
          </a:p>
          <a:p>
            <a:pPr>
              <a:defRPr/>
            </a:pPr>
            <a:r>
              <a:rPr lang="el-GR" dirty="0" smtClean="0"/>
              <a:t>Μπορεί και </a:t>
            </a:r>
            <a:r>
              <a:rPr lang="el-GR" dirty="0" err="1" smtClean="0"/>
              <a:t>σημιακές</a:t>
            </a:r>
            <a:r>
              <a:rPr lang="el-GR" dirty="0" smtClean="0"/>
              <a:t> μεταλλαγές.</a:t>
            </a:r>
          </a:p>
          <a:p>
            <a:pPr>
              <a:defRPr/>
            </a:pPr>
            <a:r>
              <a:rPr lang="el-GR" dirty="0" smtClean="0"/>
              <a:t>Αφρικανικός τύπος </a:t>
            </a:r>
            <a:r>
              <a:rPr lang="en-US" dirty="0" smtClean="0"/>
              <a:t>HPFH</a:t>
            </a:r>
          </a:p>
          <a:p>
            <a:pPr>
              <a:defRPr/>
            </a:pPr>
            <a:r>
              <a:rPr lang="el-GR" dirty="0" err="1" smtClean="0"/>
              <a:t>Ασυμπτωματικοί</a:t>
            </a:r>
            <a:r>
              <a:rPr lang="el-GR" dirty="0" smtClean="0"/>
              <a:t>.</a:t>
            </a:r>
          </a:p>
          <a:p>
            <a:pPr>
              <a:defRPr/>
            </a:pPr>
            <a:r>
              <a:rPr lang="el-GR" dirty="0" err="1" smtClean="0"/>
              <a:t>Ορθρόχρωμη</a:t>
            </a:r>
            <a:r>
              <a:rPr lang="el-GR" dirty="0" smtClean="0"/>
              <a:t> και </a:t>
            </a:r>
            <a:r>
              <a:rPr lang="el-GR" dirty="0" err="1" smtClean="0"/>
              <a:t>ορθροκυτταρική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908720"/>
          </a:xfrm>
          <a:ln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α-θαλασσαιμίες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7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Εισαγωγή</a:t>
            </a:r>
            <a:br>
              <a:rPr lang="el-GR" altLang="el-GR" dirty="0" smtClean="0"/>
            </a:br>
            <a:r>
              <a:rPr lang="el-GR" sz="3000" b="0" kern="0" dirty="0" smtClean="0"/>
              <a:t>α-θαλασσαιμίες</a:t>
            </a:r>
            <a:r>
              <a:rPr lang="el-GR" altLang="el-GR" sz="3000" b="0" dirty="0" smtClean="0"/>
              <a:t> </a:t>
            </a:r>
          </a:p>
        </p:txBody>
      </p:sp>
      <p:sp>
        <p:nvSpPr>
          <p:cNvPr id="4198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altLang="el-GR" dirty="0" smtClean="0"/>
              <a:t>4 γονίδια σύνθεσης της α-αλυσίδας.</a:t>
            </a:r>
          </a:p>
          <a:p>
            <a:r>
              <a:rPr lang="el-GR" altLang="el-GR" dirty="0" smtClean="0"/>
              <a:t>2 γονίδια σύνθεσης της β-αλυσίδας.</a:t>
            </a:r>
          </a:p>
          <a:p>
            <a:r>
              <a:rPr lang="el-GR" altLang="el-GR" dirty="0" err="1" smtClean="0"/>
              <a:t>Ασυμπτωματική</a:t>
            </a:r>
            <a:r>
              <a:rPr lang="el-GR" altLang="el-GR" dirty="0" smtClean="0"/>
              <a:t> μέχρι ασύμβατη με τη ζωή.</a:t>
            </a:r>
          </a:p>
          <a:p>
            <a:r>
              <a:rPr lang="el-GR" altLang="el-GR" dirty="0" smtClean="0"/>
              <a:t>Η</a:t>
            </a:r>
            <a:r>
              <a:rPr lang="en-US" altLang="el-GR" dirty="0" err="1" smtClean="0"/>
              <a:t>bA</a:t>
            </a:r>
            <a:r>
              <a:rPr lang="en-US" altLang="el-GR" dirty="0" smtClean="0"/>
              <a:t>, HbA2, </a:t>
            </a:r>
            <a:r>
              <a:rPr lang="en-US" altLang="el-GR" dirty="0" err="1" smtClean="0"/>
              <a:t>HbF</a:t>
            </a:r>
            <a:r>
              <a:rPr lang="en-US" altLang="el-GR" dirty="0" smtClean="0"/>
              <a:t> </a:t>
            </a:r>
            <a:r>
              <a:rPr lang="el-GR" altLang="el-GR" dirty="0" smtClean="0"/>
              <a:t>έχουν α-αλυσίδες.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6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algaryguide.ucalgary.ca/systems/Alpha%20Thalassemia%20Pathogene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58" y="1088504"/>
            <a:ext cx="7681884" cy="558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Παθογέννεση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919178" y="66083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calgaryguide.ucalgary.ca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5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4258816" cy="5040560"/>
          </a:xfrm>
        </p:spPr>
        <p:txBody>
          <a:bodyPr/>
          <a:lstStyle/>
          <a:p>
            <a:r>
              <a:rPr lang="el-GR" altLang="el-GR" dirty="0" smtClean="0"/>
              <a:t>4 γονίδια ρύθμισης της α-αλυσίδας.</a:t>
            </a:r>
          </a:p>
          <a:p>
            <a:r>
              <a:rPr lang="el-GR" altLang="el-GR" dirty="0" smtClean="0"/>
              <a:t>Μεσόγειο.</a:t>
            </a:r>
          </a:p>
          <a:p>
            <a:r>
              <a:rPr lang="el-GR" altLang="el-GR" dirty="0" smtClean="0"/>
              <a:t>α-θαλασσαιμία-2 ή ήπια </a:t>
            </a:r>
            <a:r>
              <a:rPr lang="el-GR" altLang="el-GR" dirty="0" err="1" smtClean="0"/>
              <a:t>ετερόζυγη</a:t>
            </a:r>
            <a:r>
              <a:rPr lang="el-GR" altLang="el-GR" dirty="0" smtClean="0"/>
              <a:t> α-ΜΑ.</a:t>
            </a:r>
          </a:p>
          <a:p>
            <a:r>
              <a:rPr lang="el-GR" altLang="el-GR" dirty="0" smtClean="0"/>
              <a:t>α-θαλασσαιμία-1 ή βαρεία </a:t>
            </a:r>
            <a:r>
              <a:rPr lang="el-GR" altLang="el-GR" dirty="0" err="1" smtClean="0"/>
              <a:t>ετεροζυγη</a:t>
            </a:r>
            <a:r>
              <a:rPr lang="el-GR" altLang="el-GR" dirty="0" smtClean="0"/>
              <a:t> α-ΜΑ.</a:t>
            </a:r>
          </a:p>
          <a:p>
            <a:r>
              <a:rPr lang="el-GR" altLang="el-GR" dirty="0" err="1" smtClean="0"/>
              <a:t>Αιμοσφαιρινοπάθεια</a:t>
            </a:r>
            <a:r>
              <a:rPr lang="el-GR" altLang="el-GR" dirty="0" smtClean="0"/>
              <a:t> Η.</a:t>
            </a:r>
          </a:p>
          <a:p>
            <a:r>
              <a:rPr lang="el-GR" altLang="el-GR" dirty="0" smtClean="0"/>
              <a:t>Εμβρυϊκός </a:t>
            </a:r>
            <a:r>
              <a:rPr lang="el-GR" altLang="el-GR" dirty="0" err="1" smtClean="0"/>
              <a:t>ύδρωπας</a:t>
            </a:r>
            <a:r>
              <a:rPr lang="el-GR" altLang="el-GR" dirty="0" smtClean="0"/>
              <a:t>.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44036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5004048" y="1341015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Ασύμβατη με τη ζωή η ομόζυγη.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Στην Ελλάδα μεγαλύτερη συχνότητα η </a:t>
            </a:r>
            <a:r>
              <a:rPr lang="el-GR" altLang="el-GR" sz="2200" dirty="0" err="1" smtClean="0"/>
              <a:t>ετερόζυγη</a:t>
            </a:r>
            <a:r>
              <a:rPr lang="el-GR" altLang="el-GR" sz="2200" dirty="0" smtClean="0"/>
              <a:t> μορφή της α-ΜΑ</a:t>
            </a:r>
            <a:r>
              <a:rPr lang="el-GR" altLang="el-GR" sz="2200" dirty="0"/>
              <a:t>.</a:t>
            </a:r>
            <a:endParaRPr lang="el-GR" altLang="el-GR" sz="2200" dirty="0" smtClean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Στοιχεία κλειδιά</a:t>
            </a:r>
            <a:br>
              <a:rPr lang="el-GR" altLang="el-GR" dirty="0" smtClean="0"/>
            </a:br>
            <a:r>
              <a:rPr lang="el-GR" sz="3000" b="0" kern="0" dirty="0" smtClean="0"/>
              <a:t>α-θαλασσαιμίες</a:t>
            </a:r>
            <a:r>
              <a:rPr lang="el-GR" altLang="el-GR" sz="3000" b="0" dirty="0" smtClean="0"/>
              <a:t> 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572000" y="1412776"/>
            <a:ext cx="0" cy="396044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4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α-θαλασσαιμία-2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Απώλεια ή αδρανοποίηση 1 από τα 4 γονίδια.</a:t>
            </a:r>
          </a:p>
          <a:p>
            <a:pPr eaLnBrk="1" hangingPunct="1"/>
            <a:r>
              <a:rPr lang="el-GR" altLang="el-GR" dirty="0" smtClean="0"/>
              <a:t>Ονομάζεται </a:t>
            </a:r>
            <a:r>
              <a:rPr lang="el-GR" altLang="el-GR" dirty="0" err="1" smtClean="0"/>
              <a:t>ετεροζυγη</a:t>
            </a:r>
            <a:r>
              <a:rPr lang="el-GR" altLang="el-GR" dirty="0" smtClean="0"/>
              <a:t> α-ΜΑ.</a:t>
            </a:r>
          </a:p>
          <a:p>
            <a:pPr eaLnBrk="1" hangingPunct="1"/>
            <a:r>
              <a:rPr lang="el-GR" altLang="el-GR" dirty="0" smtClean="0"/>
              <a:t>Όχι συμπτώματα.</a:t>
            </a:r>
          </a:p>
          <a:p>
            <a:pPr eaLnBrk="1" hangingPunct="1"/>
            <a:r>
              <a:rPr lang="el-GR" altLang="el-GR" dirty="0" smtClean="0"/>
              <a:t>Φυσιολογική αιματολογική εικόνα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3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α-θαλασσαιμία-1</a:t>
            </a:r>
          </a:p>
        </p:txBody>
      </p:sp>
      <p:sp>
        <p:nvSpPr>
          <p:cNvPr id="4608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2 γονίδια </a:t>
            </a:r>
            <a:r>
              <a:rPr lang="el-GR" altLang="el-GR" dirty="0"/>
              <a:t>/</a:t>
            </a:r>
            <a:r>
              <a:rPr lang="el-GR" altLang="el-GR" dirty="0" smtClean="0"/>
              <a:t> βλάβη.</a:t>
            </a:r>
          </a:p>
          <a:p>
            <a:r>
              <a:rPr lang="el-GR" altLang="el-GR" dirty="0" err="1" smtClean="0"/>
              <a:t>Ασυμπτωματική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Ήπια αναιμία.</a:t>
            </a:r>
          </a:p>
          <a:p>
            <a:r>
              <a:rPr lang="el-GR" altLang="el-GR" dirty="0" err="1" smtClean="0"/>
              <a:t>Υπόχρωμη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μικροκυτταρική</a:t>
            </a:r>
            <a:r>
              <a:rPr lang="el-GR" altLang="el-GR" dirty="0" smtClean="0"/>
              <a:t>.</a:t>
            </a:r>
          </a:p>
          <a:p>
            <a:r>
              <a:rPr lang="en-US" altLang="el-GR" dirty="0" smtClean="0"/>
              <a:t>RDW </a:t>
            </a:r>
            <a:r>
              <a:rPr lang="el-GR" altLang="el-GR" dirty="0" smtClean="0"/>
              <a:t>αυξημένο.</a:t>
            </a:r>
          </a:p>
          <a:p>
            <a:r>
              <a:rPr lang="el-GR" altLang="el-GR" dirty="0" err="1" smtClean="0"/>
              <a:t>Ποικιλοκυττάρωση</a:t>
            </a:r>
            <a:r>
              <a:rPr lang="el-GR" altLang="el-GR" dirty="0" smtClean="0"/>
              <a:t> .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2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Αιμοσφαιρινοπάθεια Η</a:t>
            </a:r>
          </a:p>
        </p:txBody>
      </p:sp>
      <p:sp>
        <p:nvSpPr>
          <p:cNvPr id="4710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3 γονίδια δεν λειτουργούν.</a:t>
            </a:r>
          </a:p>
          <a:p>
            <a:r>
              <a:rPr lang="el-GR" altLang="el-GR" dirty="0" smtClean="0"/>
              <a:t>Μειωμένα ποσοστά των α-αλυσίδων.</a:t>
            </a:r>
          </a:p>
          <a:p>
            <a:r>
              <a:rPr lang="el-GR" altLang="el-GR" dirty="0" smtClean="0"/>
              <a:t>Περισσεύουν οι β αλυσίδες.</a:t>
            </a:r>
          </a:p>
          <a:p>
            <a:r>
              <a:rPr lang="el-GR" altLang="el-GR" dirty="0" smtClean="0"/>
              <a:t>Φτιάχνουν τετραμερή β-σφαιρίνης.</a:t>
            </a:r>
          </a:p>
          <a:p>
            <a:r>
              <a:rPr lang="el-GR" altLang="el-GR" dirty="0" smtClean="0"/>
              <a:t>Ονομάζεται </a:t>
            </a:r>
            <a:r>
              <a:rPr lang="en-US" altLang="el-GR" dirty="0" err="1" smtClean="0"/>
              <a:t>HbH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Σπληνομεγαλία και ηπατομεγαλία.</a:t>
            </a:r>
          </a:p>
          <a:p>
            <a:r>
              <a:rPr lang="el-GR" altLang="el-GR" dirty="0" smtClean="0"/>
              <a:t>Χρόνια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Καρδιακή ανεπάρκεια.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Γενική εισαγωγή-Ταξινόμηση </a:t>
            </a:r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322712" cy="5040560"/>
          </a:xfrm>
        </p:spPr>
        <p:txBody>
          <a:bodyPr/>
          <a:lstStyle/>
          <a:p>
            <a:r>
              <a:rPr lang="el-GR" altLang="el-GR" dirty="0" smtClean="0"/>
              <a:t>Σύνθεση </a:t>
            </a:r>
            <a:r>
              <a:rPr lang="en-US" altLang="el-GR" dirty="0" err="1" smtClean="0"/>
              <a:t>Hb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Ποσοτικές ή ποιοτικές.</a:t>
            </a:r>
          </a:p>
          <a:p>
            <a:r>
              <a:rPr lang="el-GR" altLang="el-GR" dirty="0" smtClean="0"/>
              <a:t>Παραδείγματα;</a:t>
            </a:r>
          </a:p>
          <a:p>
            <a:r>
              <a:rPr lang="el-GR" altLang="el-GR" dirty="0" smtClean="0"/>
              <a:t>1925 </a:t>
            </a:r>
            <a:r>
              <a:rPr lang="en-US" altLang="el-GR" dirty="0" smtClean="0"/>
              <a:t>Colley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Διαταραχή ισορροπίας α- και β- αλυσίδων.</a:t>
            </a:r>
          </a:p>
          <a:p>
            <a:r>
              <a:rPr lang="el-GR" altLang="el-GR" dirty="0" smtClean="0"/>
              <a:t>Έγκλειστα.</a:t>
            </a:r>
          </a:p>
          <a:p>
            <a:r>
              <a:rPr lang="el-GR" altLang="el-GR" dirty="0" smtClean="0"/>
              <a:t>Κληρονομικές.</a:t>
            </a:r>
          </a:p>
        </p:txBody>
      </p:sp>
      <p:sp>
        <p:nvSpPr>
          <p:cNvPr id="512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700 πολυμορφισμοί.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Προστασία από τα πλασμώδια</a:t>
            </a:r>
            <a:r>
              <a:rPr lang="el-GR" altLang="el-GR" sz="2200" dirty="0"/>
              <a:t>.</a:t>
            </a:r>
            <a:endParaRPr lang="el-GR" altLang="el-GR" sz="2200" dirty="0" smtClean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572000" y="1340768"/>
            <a:ext cx="0" cy="374441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53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Εργαστηριακά ευρήματα </a:t>
            </a:r>
          </a:p>
        </p:txBody>
      </p:sp>
      <p:sp>
        <p:nvSpPr>
          <p:cNvPr id="48132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5328592"/>
          </a:xfrm>
        </p:spPr>
        <p:txBody>
          <a:bodyPr/>
          <a:lstStyle/>
          <a:p>
            <a:pPr marL="0" indent="0">
              <a:buNone/>
            </a:pPr>
            <a:r>
              <a:rPr lang="el-GR" altLang="el-GR" b="1" dirty="0"/>
              <a:t>Γενική </a:t>
            </a:r>
            <a:r>
              <a:rPr lang="el-GR" altLang="el-GR" b="1" dirty="0" smtClean="0"/>
              <a:t>αίματος</a:t>
            </a:r>
          </a:p>
          <a:p>
            <a:r>
              <a:rPr lang="el-GR" altLang="el-GR" dirty="0" smtClean="0"/>
              <a:t>Αναιμία.</a:t>
            </a:r>
          </a:p>
          <a:p>
            <a:r>
              <a:rPr lang="el-GR" altLang="el-GR" dirty="0" err="1" smtClean="0"/>
              <a:t>Υπόχρωμη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μικροκυτταρική</a:t>
            </a:r>
            <a:r>
              <a:rPr lang="el-GR" altLang="el-GR" dirty="0" smtClean="0"/>
              <a:t>.</a:t>
            </a:r>
          </a:p>
          <a:p>
            <a:r>
              <a:rPr lang="en-US" altLang="el-GR" dirty="0" smtClean="0"/>
              <a:t>RDW </a:t>
            </a:r>
            <a:r>
              <a:rPr lang="el-GR" altLang="el-GR" dirty="0" smtClean="0"/>
              <a:t>αυξημένο.</a:t>
            </a:r>
          </a:p>
          <a:p>
            <a:r>
              <a:rPr lang="en-US" altLang="el-GR" dirty="0" smtClean="0"/>
              <a:t>MCHC </a:t>
            </a:r>
            <a:r>
              <a:rPr lang="el-GR" altLang="el-GR" dirty="0" smtClean="0"/>
              <a:t>μειωμένο.</a:t>
            </a:r>
          </a:p>
          <a:p>
            <a:r>
              <a:rPr lang="en-US" altLang="el-GR" dirty="0" smtClean="0"/>
              <a:t>MCHC </a:t>
            </a:r>
            <a:r>
              <a:rPr lang="el-GR" altLang="el-GR" dirty="0" smtClean="0"/>
              <a:t>διαφορική διάγνωση α-, β-ΜΑ.</a:t>
            </a:r>
          </a:p>
          <a:p>
            <a:r>
              <a:rPr lang="el-GR" altLang="el-GR" dirty="0" smtClean="0"/>
              <a:t>ΔΕΚ αυξημένα.</a:t>
            </a:r>
          </a:p>
          <a:p>
            <a:r>
              <a:rPr lang="el-GR" altLang="el-GR" dirty="0" err="1" smtClean="0"/>
              <a:t>Θρομβοκυττάρωση</a:t>
            </a:r>
            <a:r>
              <a:rPr lang="el-GR" altLang="el-GR" dirty="0" smtClean="0"/>
              <a:t> ψευδώς.</a:t>
            </a:r>
          </a:p>
        </p:txBody>
      </p:sp>
      <p:sp>
        <p:nvSpPr>
          <p:cNvPr id="48134" name="Θέση περιεχομένου 5"/>
          <p:cNvSpPr>
            <a:spLocks noGrp="1"/>
          </p:cNvSpPr>
          <p:nvPr>
            <p:ph sz="quarter" idx="4294967295"/>
          </p:nvPr>
        </p:nvSpPr>
        <p:spPr>
          <a:xfrm>
            <a:off x="4716016" y="1268760"/>
            <a:ext cx="4041775" cy="4062413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None/>
            </a:pPr>
            <a:r>
              <a:rPr lang="el-GR" altLang="el-GR" sz="2200" b="1" dirty="0"/>
              <a:t>Επίχρισμα αίματος </a:t>
            </a:r>
            <a:endParaRPr lang="el-GR" altLang="el-GR" sz="2200" b="1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Υποχρωμία.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err="1" smtClean="0"/>
              <a:t>Μικροκυττάρωση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err="1" smtClean="0"/>
              <a:t>Ανισοποικιλοκυττάρωση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Κύτταρα φαντάσματα</a:t>
            </a:r>
            <a:r>
              <a:rPr lang="el-GR" altLang="el-GR" sz="2200" dirty="0"/>
              <a:t>.</a:t>
            </a:r>
            <a:endParaRPr lang="el-GR" altLang="el-GR" sz="2200" dirty="0" smtClean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572000" y="1412776"/>
            <a:ext cx="0" cy="453650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8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Λοιπά εργαστηριακά ευρήματα</a:t>
            </a:r>
          </a:p>
        </p:txBody>
      </p:sp>
      <p:sp>
        <p:nvSpPr>
          <p:cNvPr id="4915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err="1" smtClean="0"/>
              <a:t>HbH</a:t>
            </a:r>
            <a:r>
              <a:rPr lang="en-US" altLang="el-GR" dirty="0" smtClean="0"/>
              <a:t> 5-40%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Έμμεση </a:t>
            </a:r>
            <a:r>
              <a:rPr lang="el-GR" altLang="el-GR" dirty="0" err="1" smtClean="0"/>
              <a:t>χολερυθρίνη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Αυξημένη </a:t>
            </a:r>
            <a:r>
              <a:rPr lang="en-US" altLang="el-GR" dirty="0" smtClean="0"/>
              <a:t>LDH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Αυξημένος </a:t>
            </a:r>
            <a:r>
              <a:rPr lang="en-US" altLang="el-GR" dirty="0" smtClean="0"/>
              <a:t>Fe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φεριτίνη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Έγκλειστα.</a:t>
            </a:r>
          </a:p>
          <a:p>
            <a:endParaRPr lang="en-US" altLang="el-GR" dirty="0" smtClean="0"/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2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Εμβρυϊκός ύδρωπας </a:t>
            </a:r>
          </a:p>
        </p:txBody>
      </p:sp>
      <p:sp>
        <p:nvSpPr>
          <p:cNvPr id="5017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4 γονίδια έλλειψη.</a:t>
            </a:r>
          </a:p>
          <a:p>
            <a:r>
              <a:rPr lang="el-GR" altLang="el-GR" dirty="0" smtClean="0"/>
              <a:t>Δεν υπάρχει φυσιολογική </a:t>
            </a:r>
            <a:r>
              <a:rPr lang="en-US" altLang="el-GR" dirty="0" err="1" smtClean="0"/>
              <a:t>Hb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n-US" altLang="el-GR" dirty="0" err="1" smtClean="0"/>
              <a:t>Hb</a:t>
            </a:r>
            <a:r>
              <a:rPr lang="en-US" altLang="el-GR" dirty="0" smtClean="0"/>
              <a:t> Bart’s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Σοβαρή αναιμία και σπάνια γίνεται τοκετός.</a:t>
            </a:r>
          </a:p>
          <a:p>
            <a:r>
              <a:rPr lang="el-GR" altLang="el-GR" dirty="0" smtClean="0"/>
              <a:t>78% των μητέρων εμφανίζουν τοξιναιμία, οιδήματα, υπέρταση και </a:t>
            </a:r>
            <a:r>
              <a:rPr lang="el-GR" altLang="el-GR" dirty="0" err="1" smtClean="0"/>
              <a:t>λευκοματουρία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4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Τίτλος 1"/>
          <p:cNvSpPr>
            <a:spLocks noGrp="1"/>
          </p:cNvSpPr>
          <p:nvPr>
            <p:ph type="title"/>
          </p:nvPr>
        </p:nvSpPr>
        <p:spPr>
          <a:xfrm>
            <a:off x="467544" y="1800200"/>
            <a:ext cx="8229600" cy="908720"/>
          </a:xfrm>
          <a:ln>
            <a:solidFill>
              <a:srgbClr val="004A82"/>
            </a:solidFill>
          </a:ln>
        </p:spPr>
        <p:txBody>
          <a:bodyPr/>
          <a:lstStyle/>
          <a:p>
            <a:r>
              <a:rPr lang="el-GR" altLang="el-GR" dirty="0" smtClean="0"/>
              <a:t>Δρεπανοκυτταρικά Σύνδρομα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7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Στοιχεία </a:t>
            </a:r>
            <a:r>
              <a:rPr lang="el-GR" altLang="el-GR" dirty="0"/>
              <a:t>Κλειδιά</a:t>
            </a:r>
            <a:br>
              <a:rPr lang="el-GR" altLang="el-GR" dirty="0"/>
            </a:br>
            <a:r>
              <a:rPr lang="el-GR" altLang="el-GR" sz="3000" b="0" dirty="0"/>
              <a:t>Δρεπανοκυτταρικά Σύνδρομα</a:t>
            </a:r>
            <a:endParaRPr lang="el-GR" altLang="el-GR" sz="3000" b="0" dirty="0" smtClean="0"/>
          </a:p>
        </p:txBody>
      </p:sp>
      <p:sp>
        <p:nvSpPr>
          <p:cNvPr id="5222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4330824" cy="4824536"/>
          </a:xfrm>
        </p:spPr>
        <p:txBody>
          <a:bodyPr/>
          <a:lstStyle/>
          <a:p>
            <a:r>
              <a:rPr lang="el-GR" altLang="el-GR" dirty="0" smtClean="0"/>
              <a:t>Κεντρική Αφρική, νοτιοανατολική Ασία, Νότια Αμερική και Μεσόγειο.</a:t>
            </a:r>
          </a:p>
          <a:p>
            <a:r>
              <a:rPr lang="el-GR" altLang="el-GR" dirty="0" smtClean="0"/>
              <a:t>Παρουσία </a:t>
            </a:r>
            <a:r>
              <a:rPr lang="en-US" altLang="el-GR" dirty="0" err="1" smtClean="0"/>
              <a:t>HbS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r>
              <a:rPr lang="el-GR" altLang="el-GR" dirty="0" smtClean="0"/>
              <a:t>Χρόνια αιμολυτική αναιμία.</a:t>
            </a:r>
          </a:p>
          <a:p>
            <a:r>
              <a:rPr lang="el-GR" altLang="el-GR" dirty="0" smtClean="0"/>
              <a:t>Αιμολυτικές κρίσεις.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4932040" y="1412776"/>
            <a:ext cx="4211960" cy="4824512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Δρεπανοκύτταρα 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b="1" dirty="0" smtClean="0"/>
              <a:t>Οι κρίσεις είναι:</a:t>
            </a:r>
          </a:p>
          <a:p>
            <a:pPr lvl="1" indent="-3873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200" dirty="0" err="1" smtClean="0"/>
              <a:t>Αγγειοφρακτικές</a:t>
            </a:r>
            <a:r>
              <a:rPr lang="el-GR" sz="2200" dirty="0" smtClean="0"/>
              <a:t>-επώδυνες.</a:t>
            </a:r>
          </a:p>
          <a:p>
            <a:pPr lvl="1" indent="-3873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200" dirty="0" err="1" smtClean="0"/>
              <a:t>Απλαστικές</a:t>
            </a:r>
            <a:r>
              <a:rPr lang="el-GR" sz="2200" dirty="0" smtClean="0"/>
              <a:t>.</a:t>
            </a:r>
          </a:p>
          <a:p>
            <a:pPr lvl="1" indent="-3873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200" dirty="0" smtClean="0"/>
              <a:t>Εγκλωβισμού στα σπλάχνα.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644008" y="1412776"/>
            <a:ext cx="0" cy="288032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4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Κληρονομικότητα και </a:t>
            </a:r>
            <a:r>
              <a:rPr lang="el-GR" dirty="0" smtClean="0"/>
              <a:t>επιδημιολογία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/>
              <a:t>Αυτοσωμικό</a:t>
            </a:r>
            <a:r>
              <a:rPr lang="el-GR" sz="2400" dirty="0"/>
              <a:t> υπολειπόμενο </a:t>
            </a:r>
            <a:r>
              <a:rPr lang="el-GR" sz="2400" dirty="0" smtClean="0"/>
              <a:t>χαρακτήρα.</a:t>
            </a:r>
            <a:endParaRPr lang="el-GR" sz="2400" dirty="0"/>
          </a:p>
          <a:p>
            <a:r>
              <a:rPr lang="el-GR" sz="2400" dirty="0"/>
              <a:t>Η </a:t>
            </a:r>
            <a:r>
              <a:rPr lang="el-GR" sz="2400" dirty="0" err="1" smtClean="0"/>
              <a:t>ετερόζυγη</a:t>
            </a:r>
            <a:r>
              <a:rPr lang="el-GR" sz="2400" dirty="0" smtClean="0"/>
              <a:t> </a:t>
            </a:r>
            <a:r>
              <a:rPr lang="el-GR" sz="2400" dirty="0"/>
              <a:t>μορφή προστατεύει από πλασμώδιο </a:t>
            </a:r>
            <a:r>
              <a:rPr lang="el-GR" sz="2400" dirty="0" err="1" smtClean="0"/>
              <a:t>falciparum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Ομόζυγοι στην </a:t>
            </a:r>
            <a:r>
              <a:rPr lang="el-GR" sz="2400" dirty="0" err="1"/>
              <a:t>HbS</a:t>
            </a:r>
            <a:r>
              <a:rPr lang="el-GR" sz="2400" dirty="0"/>
              <a:t> ή διπλοί </a:t>
            </a:r>
            <a:r>
              <a:rPr lang="el-GR" sz="2400" dirty="0" err="1"/>
              <a:t>ετεροζυγώτες</a:t>
            </a:r>
            <a:r>
              <a:rPr lang="el-GR" sz="2400" dirty="0"/>
              <a:t> (δρεπανοκυτταρική και μεσογειακή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Δρεπανοκύτταρο </a:t>
            </a:r>
            <a:r>
              <a:rPr lang="el-GR" altLang="el-GR" sz="3000" b="0" dirty="0" smtClean="0"/>
              <a:t>1/2</a:t>
            </a:r>
          </a:p>
        </p:txBody>
      </p:sp>
      <p:pic>
        <p:nvPicPr>
          <p:cNvPr id="1026" name="Picture 2" descr="File:1911 Sickle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908720"/>
            <a:ext cx="5057775" cy="571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70571" y="6597352"/>
            <a:ext cx="6202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1911 Sickle </a:t>
            </a:r>
            <a:r>
              <a:rPr lang="en-US" sz="1200" dirty="0" smtClean="0">
                <a:latin typeface="+mn-lt"/>
                <a:hlinkClick r:id="rId3"/>
              </a:rPr>
              <a:t>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5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Αιτιολογία - παθοφυσιολογία</a:t>
            </a:r>
          </a:p>
        </p:txBody>
      </p:sp>
      <p:sp>
        <p:nvSpPr>
          <p:cNvPr id="55299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3754760" cy="5040560"/>
          </a:xfrm>
        </p:spPr>
        <p:txBody>
          <a:bodyPr/>
          <a:lstStyle/>
          <a:p>
            <a:r>
              <a:rPr lang="el-GR" altLang="el-GR" dirty="0" smtClean="0"/>
              <a:t>Μεταλλαγή στη θέση 6 τη β-αλυσίδας.</a:t>
            </a:r>
          </a:p>
          <a:p>
            <a:r>
              <a:rPr lang="el-GR" altLang="el-GR" dirty="0" err="1" smtClean="0"/>
              <a:t>Γλουταμινικό</a:t>
            </a:r>
            <a:r>
              <a:rPr lang="el-GR" altLang="el-GR" dirty="0" smtClean="0"/>
              <a:t> αντί </a:t>
            </a:r>
            <a:r>
              <a:rPr lang="el-GR" altLang="el-GR" dirty="0" err="1" smtClean="0"/>
              <a:t>βαλίνη</a:t>
            </a:r>
            <a:r>
              <a:rPr lang="el-GR" altLang="el-GR" dirty="0" smtClean="0"/>
              <a:t>.</a:t>
            </a:r>
          </a:p>
          <a:p>
            <a:r>
              <a:rPr lang="en-US" altLang="el-GR" dirty="0" err="1" smtClean="0"/>
              <a:t>HbS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διαφορετικό ηλεκτρικό φορτίο.</a:t>
            </a:r>
          </a:p>
          <a:p>
            <a:r>
              <a:rPr lang="el-GR" altLang="el-GR" dirty="0" err="1" smtClean="0"/>
              <a:t>Αποξυγόνωση</a:t>
            </a:r>
            <a:r>
              <a:rPr lang="el-GR" altLang="el-GR" dirty="0" smtClean="0"/>
              <a:t> της </a:t>
            </a:r>
            <a:r>
              <a:rPr lang="en-US" altLang="el-GR" dirty="0" err="1" smtClean="0"/>
              <a:t>HbS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δημιουργεί πολυμερή.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55300" name="Θέση περιεχομένου 2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Τα πολυμερή αλλάζουν το σχήμα.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Αρχικά η </a:t>
            </a:r>
            <a:r>
              <a:rPr lang="el-GR" altLang="el-GR" sz="2200" dirty="0" err="1" smtClean="0"/>
              <a:t>δρεπάνωση</a:t>
            </a:r>
            <a:r>
              <a:rPr lang="el-GR" altLang="el-GR" sz="2200" dirty="0" smtClean="0"/>
              <a:t> αναστρέψιμη.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err="1" smtClean="0"/>
              <a:t>Μικροέφρακτα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Ενεργοποίηση παραγόντων φλεγμονής και θρόμβωσης.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16016" y="1340768"/>
            <a:ext cx="0" cy="302433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74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http://upload.wikimedia.org/wikipedia/commons/a/ac/Sickle_cel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66299"/>
            <a:ext cx="3672408" cy="5876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Δρεπανοκύτταρο </a:t>
            </a:r>
            <a:r>
              <a:rPr lang="el-GR" altLang="el-GR" sz="3000" b="0" dirty="0" smtClean="0"/>
              <a:t>2/2</a:t>
            </a:r>
            <a:endParaRPr lang="el-GR" dirty="0"/>
          </a:p>
        </p:txBody>
      </p:sp>
      <p:sp>
        <p:nvSpPr>
          <p:cNvPr id="5" name="Rectangle 7"/>
          <p:cNvSpPr/>
          <p:nvPr/>
        </p:nvSpPr>
        <p:spPr>
          <a:xfrm>
            <a:off x="425121" y="6309613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Sickle cell </a:t>
            </a:r>
            <a:r>
              <a:rPr lang="en-US" sz="1200" dirty="0" smtClean="0">
                <a:latin typeface="+mn-lt"/>
                <a:hlinkClick r:id="rId3"/>
              </a:rPr>
              <a:t>01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Dr.saptarshi"/>
              </a:rPr>
              <a:t>Dr.saptarshi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36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01" y="1268760"/>
            <a:ext cx="6140399" cy="506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Κληρονομικότητα της νόσου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756167" y="6453336"/>
            <a:ext cx="1631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sickle.bwh.harvard.edu</a:t>
            </a:r>
            <a:endParaRPr lang="el-GR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4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>
          <a:xfrm>
            <a:off x="467544" y="2448272"/>
            <a:ext cx="8229600" cy="908720"/>
          </a:xfrm>
          <a:ln>
            <a:solidFill>
              <a:srgbClr val="004A82"/>
            </a:solidFill>
          </a:ln>
        </p:spPr>
        <p:txBody>
          <a:bodyPr/>
          <a:lstStyle/>
          <a:p>
            <a:r>
              <a:rPr lang="el-GR" altLang="el-GR" dirty="0" smtClean="0"/>
              <a:t>β-Θαλασσαιμίες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9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</a:t>
            </a:r>
            <a:r>
              <a:rPr lang="en-US" dirty="0"/>
              <a:t> </a:t>
            </a:r>
            <a:r>
              <a:rPr lang="el-GR" sz="3000" b="0" dirty="0" smtClean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050" name="Picture 2" descr="File:Sickle cell distrib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318699" cy="4320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297311" y="6183316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Sickle cell </a:t>
            </a:r>
            <a:r>
              <a:rPr lang="en-US" sz="1200" dirty="0" smtClean="0">
                <a:latin typeface="+mn-lt"/>
                <a:hlinkClick r:id="rId4"/>
              </a:rPr>
              <a:t>distribution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ilip em"/>
              </a:rPr>
              <a:t>Filip </a:t>
            </a:r>
            <a:r>
              <a:rPr lang="en-US" sz="1200" dirty="0" err="1">
                <a:latin typeface="+mn-lt"/>
                <a:hlinkClick r:id="rId5" tooltip="User:Filip em"/>
              </a:rPr>
              <a:t>em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Κλινική Εικόνα</a:t>
            </a:r>
          </a:p>
        </p:txBody>
      </p:sp>
      <p:sp>
        <p:nvSpPr>
          <p:cNvPr id="604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/>
          <a:lstStyle/>
          <a:p>
            <a:r>
              <a:rPr lang="el-GR" altLang="el-GR" dirty="0" smtClean="0"/>
              <a:t>Εκδηλώσεις αναιμίας.</a:t>
            </a:r>
          </a:p>
          <a:p>
            <a:r>
              <a:rPr lang="el-GR" altLang="el-GR" dirty="0" smtClean="0"/>
              <a:t>Αιμολυτικές κρίσεις.</a:t>
            </a:r>
          </a:p>
          <a:p>
            <a:r>
              <a:rPr lang="el-GR" altLang="el-GR" dirty="0" err="1" smtClean="0"/>
              <a:t>Αγγειοφρακτικές</a:t>
            </a:r>
            <a:r>
              <a:rPr lang="el-GR" altLang="el-GR" dirty="0" smtClean="0"/>
              <a:t> κρίσεις.</a:t>
            </a:r>
          </a:p>
          <a:p>
            <a:r>
              <a:rPr lang="el-GR" altLang="el-GR" dirty="0" err="1" smtClean="0"/>
              <a:t>Απλαστικές</a:t>
            </a:r>
            <a:r>
              <a:rPr lang="el-GR" altLang="el-GR" dirty="0" smtClean="0"/>
              <a:t> κρίσεις.</a:t>
            </a:r>
          </a:p>
          <a:p>
            <a:r>
              <a:rPr lang="el-GR" altLang="el-GR" dirty="0" smtClean="0"/>
              <a:t>Παγίδευση </a:t>
            </a:r>
            <a:r>
              <a:rPr lang="el-GR" altLang="el-GR" dirty="0" err="1" smtClean="0"/>
              <a:t>ερυθροκυττάρων</a:t>
            </a:r>
            <a:r>
              <a:rPr lang="el-GR" altLang="el-GR" dirty="0" smtClean="0"/>
              <a:t> στα σπλάχνα.</a:t>
            </a:r>
          </a:p>
          <a:p>
            <a:r>
              <a:rPr lang="el-GR" altLang="el-GR" dirty="0" smtClean="0"/>
              <a:t>Ορμονικές διαταραχές.</a:t>
            </a:r>
          </a:p>
        </p:txBody>
      </p:sp>
      <p:sp>
        <p:nvSpPr>
          <p:cNvPr id="60420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4932040" y="1196975"/>
            <a:ext cx="414712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Λοιμώξεις.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Βλάβες στα νεφρά.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Έλκη δέρματος.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Ινώδη στοιχεία στον </a:t>
            </a:r>
            <a:r>
              <a:rPr lang="el-GR" altLang="el-GR" sz="2200" dirty="0" err="1" smtClean="0"/>
              <a:t>πνέυμονα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err="1" smtClean="0"/>
              <a:t>Οστεονέκρωση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Σπληνομεγαλία.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err="1" smtClean="0"/>
              <a:t>Χολοληθίαση</a:t>
            </a:r>
            <a:r>
              <a:rPr lang="el-GR" altLang="el-GR" sz="2200" dirty="0" smtClean="0"/>
              <a:t>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Κύηση (</a:t>
            </a:r>
            <a:r>
              <a:rPr lang="el-GR" altLang="el-GR" sz="2200" dirty="0" err="1" smtClean="0"/>
              <a:t>έμφρακτα</a:t>
            </a:r>
            <a:r>
              <a:rPr lang="el-GR" altLang="el-GR" sz="2200" dirty="0" smtClean="0"/>
              <a:t> πλακούντα).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644008" y="1340768"/>
            <a:ext cx="0" cy="3816424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1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Γιατί λοιμώξεις;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l-GR" altLang="el-GR" sz="2400" b="1" dirty="0" smtClean="0"/>
              <a:t>Λόγω:</a:t>
            </a:r>
          </a:p>
          <a:p>
            <a:pPr eaLnBrk="1" hangingPunct="1">
              <a:defRPr/>
            </a:pPr>
            <a:r>
              <a:rPr lang="el-GR" altLang="el-GR" sz="2400" dirty="0" smtClean="0"/>
              <a:t>Λειτουργικής </a:t>
            </a:r>
            <a:r>
              <a:rPr lang="el-GR" altLang="el-GR" sz="2400" dirty="0" err="1" smtClean="0"/>
              <a:t>ασπληνίας</a:t>
            </a:r>
            <a:r>
              <a:rPr lang="el-GR" altLang="el-GR" sz="2400" dirty="0" smtClean="0"/>
              <a:t>.</a:t>
            </a:r>
          </a:p>
          <a:p>
            <a:pPr eaLnBrk="1" hangingPunct="1">
              <a:defRPr/>
            </a:pPr>
            <a:r>
              <a:rPr lang="el-GR" altLang="el-GR" sz="2400" dirty="0" smtClean="0"/>
              <a:t>Διαταραχές φαγοκυττάρων.</a:t>
            </a:r>
          </a:p>
          <a:p>
            <a:pPr eaLnBrk="1" hangingPunct="1">
              <a:defRPr/>
            </a:pPr>
            <a:r>
              <a:rPr lang="el-GR" altLang="el-GR" sz="2400" dirty="0" smtClean="0"/>
              <a:t>Διαταραχή ενεργοποίησης συμπληρώματος (εναλλακτική οδό).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5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Εργαστηριακή ευρήματα</a:t>
            </a:r>
          </a:p>
        </p:txBody>
      </p:sp>
      <p:sp>
        <p:nvSpPr>
          <p:cNvPr id="6246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l-GR" altLang="el-GR" dirty="0" err="1" smtClean="0"/>
              <a:t>Ορθρόχρωμη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ορθροκυτταρική</a:t>
            </a:r>
            <a:r>
              <a:rPr lang="el-GR" altLang="el-GR" dirty="0" smtClean="0"/>
              <a:t> αναιμία.</a:t>
            </a:r>
          </a:p>
          <a:p>
            <a:pPr marL="514350" indent="-514350">
              <a:buFontTx/>
              <a:buAutoNum type="arabicPeriod"/>
            </a:pPr>
            <a:r>
              <a:rPr lang="el-GR" altLang="el-GR" dirty="0" smtClean="0"/>
              <a:t>Η</a:t>
            </a:r>
            <a:r>
              <a:rPr lang="en-US" altLang="el-GR" dirty="0" smtClean="0"/>
              <a:t>b 6-11 g/dl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marL="514350" indent="-514350">
              <a:buFontTx/>
              <a:buAutoNum type="arabicPeriod"/>
            </a:pPr>
            <a:r>
              <a:rPr lang="el-GR" altLang="el-GR" dirty="0" smtClean="0"/>
              <a:t>ΔΕΚ αυξημένα.</a:t>
            </a:r>
          </a:p>
          <a:p>
            <a:pPr marL="514350" indent="-514350">
              <a:buFontTx/>
              <a:buAutoNum type="arabicPeriod"/>
            </a:pPr>
            <a:r>
              <a:rPr lang="el-GR" altLang="el-GR" dirty="0" smtClean="0"/>
              <a:t>Ήπια </a:t>
            </a:r>
            <a:r>
              <a:rPr lang="el-GR" altLang="el-GR" dirty="0" err="1" smtClean="0"/>
              <a:t>λευκοκυττάρωση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θρομβοκυττάρωση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8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smtClean="0"/>
              <a:t>Επίχρισμα αίματος </a:t>
            </a:r>
          </a:p>
        </p:txBody>
      </p:sp>
      <p:sp>
        <p:nvSpPr>
          <p:cNvPr id="63491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Δρεπανοκύτταρα.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2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Θεραπεία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Αντιμετώπιση λοιμώξεων.</a:t>
            </a:r>
          </a:p>
          <a:p>
            <a:pPr eaLnBrk="1" hangingPunct="1">
              <a:defRPr/>
            </a:pPr>
            <a:r>
              <a:rPr lang="el-GR" altLang="el-GR" dirty="0" smtClean="0"/>
              <a:t>Αντιμετώπιση επώδυνων κρίσεων.</a:t>
            </a:r>
          </a:p>
          <a:p>
            <a:pPr eaLnBrk="1" hangingPunct="1">
              <a:defRPr/>
            </a:pPr>
            <a:r>
              <a:rPr lang="el-GR" altLang="el-GR" dirty="0" smtClean="0"/>
              <a:t>Μεταγγίσεις.</a:t>
            </a:r>
          </a:p>
          <a:p>
            <a:pPr eaLnBrk="1" hangingPunct="1">
              <a:defRPr/>
            </a:pPr>
            <a:r>
              <a:rPr lang="el-GR" altLang="el-GR" dirty="0" smtClean="0"/>
              <a:t>Φαρμακευτική αγωγή.</a:t>
            </a:r>
          </a:p>
          <a:p>
            <a:pPr lvl="1" indent="-387350">
              <a:defRPr/>
            </a:pPr>
            <a:r>
              <a:rPr lang="el-GR" altLang="el-GR" dirty="0" err="1" smtClean="0"/>
              <a:t>Φυλλικό</a:t>
            </a:r>
            <a:r>
              <a:rPr lang="el-GR" altLang="el-GR" dirty="0" smtClean="0"/>
              <a:t> οξύ (χρόνια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),</a:t>
            </a:r>
          </a:p>
          <a:p>
            <a:pPr lvl="1" indent="-387350">
              <a:defRPr/>
            </a:pPr>
            <a:r>
              <a:rPr lang="el-GR" altLang="el-GR" dirty="0" err="1" smtClean="0"/>
              <a:t>Υδροξυουρία</a:t>
            </a:r>
            <a:r>
              <a:rPr lang="el-GR" altLang="el-GR" dirty="0" smtClean="0"/>
              <a:t>.</a:t>
            </a:r>
          </a:p>
          <a:p>
            <a:pPr eaLnBrk="1" hangingPunct="1">
              <a:defRPr/>
            </a:pPr>
            <a:r>
              <a:rPr lang="el-GR" altLang="el-GR" dirty="0" smtClean="0"/>
              <a:t>Μεταμόσχευση αρχέγονων αιμοποιητικών.</a:t>
            </a:r>
          </a:p>
          <a:p>
            <a:pPr eaLnBrk="1" hangingPunct="1">
              <a:defRPr/>
            </a:pPr>
            <a:r>
              <a:rPr lang="el-GR" altLang="el-GR" dirty="0" smtClean="0"/>
              <a:t>Γονιδιακή θεραπεία.</a:t>
            </a:r>
          </a:p>
          <a:p>
            <a:pPr eaLnBrk="1" hangingPunct="1">
              <a:defRPr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17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Γονιαδιακη θεραπεια </a:t>
            </a:r>
          </a:p>
        </p:txBody>
      </p:sp>
      <p:pic>
        <p:nvPicPr>
          <p:cNvPr id="3074" name="Picture 2" descr="pic1_blog2_121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50" y="1052736"/>
            <a:ext cx="5365300" cy="5472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286000" y="65253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hematopoiesis.info</a:t>
            </a:r>
            <a:r>
              <a:rPr lang="el-GR" sz="1200" dirty="0" smtClean="0">
                <a:latin typeface="+mn-lt"/>
              </a:rPr>
              <a:t> με άδεια </a:t>
            </a:r>
            <a:r>
              <a:rPr lang="en-US" sz="1200" dirty="0" smtClean="0">
                <a:latin typeface="+mn-lt"/>
                <a:hlinkClick r:id="rId5"/>
              </a:rPr>
              <a:t>CC </a:t>
            </a:r>
            <a:r>
              <a:rPr lang="en-US" sz="1200" dirty="0">
                <a:latin typeface="+mn-lt"/>
                <a:hlinkClick r:id="rId5"/>
              </a:rPr>
              <a:t>BY-ND 3.0</a:t>
            </a:r>
            <a:r>
              <a:rPr lang="el-GR" sz="1200" dirty="0" smtClean="0">
                <a:latin typeface="+mn-lt"/>
                <a:hlinkClick r:id="rId5"/>
              </a:rPr>
              <a:t> </a:t>
            </a:r>
            <a:r>
              <a:rPr lang="el-GR" sz="1200" dirty="0" smtClean="0">
                <a:latin typeface="+mn-lt"/>
              </a:rPr>
              <a:t> </a:t>
            </a:r>
            <a:endParaRPr lang="el-GR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56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Τίτλος 3"/>
          <p:cNvSpPr>
            <a:spLocks noGrp="1"/>
          </p:cNvSpPr>
          <p:nvPr>
            <p:ph type="title"/>
          </p:nvPr>
        </p:nvSpPr>
        <p:spPr>
          <a:xfrm>
            <a:off x="467544" y="2304256"/>
            <a:ext cx="8229600" cy="908720"/>
          </a:xfrm>
          <a:ln>
            <a:solidFill>
              <a:srgbClr val="004A82"/>
            </a:solidFill>
          </a:ln>
        </p:spPr>
        <p:txBody>
          <a:bodyPr/>
          <a:lstStyle/>
          <a:p>
            <a:r>
              <a:rPr lang="el-GR" altLang="el-GR" dirty="0" err="1" smtClean="0"/>
              <a:t>Ετερόζυγη</a:t>
            </a:r>
            <a:r>
              <a:rPr lang="el-GR" altLang="el-GR" dirty="0" smtClean="0"/>
              <a:t> δρεπανοκυτταρική αναιμία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5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Εισαγωγή </a:t>
            </a:r>
          </a:p>
        </p:txBody>
      </p:sp>
      <p:sp>
        <p:nvSpPr>
          <p:cNvPr id="67587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 smtClean="0"/>
              <a:t>Ασυμπτωματική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r>
              <a:rPr lang="el-GR" altLang="el-GR" dirty="0" smtClean="0"/>
              <a:t>Ανεξήγητη αιματουρία.</a:t>
            </a:r>
          </a:p>
          <a:p>
            <a:r>
              <a:rPr lang="el-GR" altLang="el-GR" dirty="0" smtClean="0"/>
              <a:t>Ουρολοιμώξεις.</a:t>
            </a:r>
          </a:p>
          <a:p>
            <a:r>
              <a:rPr lang="el-GR" altLang="el-GR" dirty="0" smtClean="0"/>
              <a:t>ΦΤ γενική αίματος.</a:t>
            </a:r>
          </a:p>
          <a:p>
            <a:r>
              <a:rPr lang="el-GR" altLang="el-GR" dirty="0" smtClean="0"/>
              <a:t>ΦΤ επίχρισμα.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294967295"/>
          </p:nvPr>
        </p:nvSpPr>
        <p:spPr>
          <a:xfrm>
            <a:off x="5091380" y="1340768"/>
            <a:ext cx="4041775" cy="2625725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Διάγνωση με </a:t>
            </a:r>
            <a:r>
              <a:rPr lang="el-GR" sz="2200" dirty="0" err="1" smtClean="0"/>
              <a:t>ηλεκτροφόρηση</a:t>
            </a:r>
            <a:r>
              <a:rPr lang="el-GR" sz="2200" dirty="0" smtClean="0"/>
              <a:t> αιμοσφαιρίνης</a:t>
            </a:r>
          </a:p>
          <a:p>
            <a:pPr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200" dirty="0" smtClean="0"/>
              <a:t>40% </a:t>
            </a:r>
            <a:r>
              <a:rPr lang="en-US" sz="2200" dirty="0" err="1" smtClean="0"/>
              <a:t>HbS</a:t>
            </a:r>
            <a:endParaRPr lang="en-US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644008" y="1340768"/>
            <a:ext cx="0" cy="223224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Άλλες αιμοσφαιρινοπάθειες…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b="1" dirty="0" err="1" smtClean="0"/>
              <a:t>Αιμοσφαιρινοπάθειες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D</a:t>
            </a:r>
          </a:p>
          <a:p>
            <a:pPr>
              <a:defRPr/>
            </a:pPr>
            <a:r>
              <a:rPr lang="en-US" dirty="0" smtClean="0"/>
              <a:t>E</a:t>
            </a:r>
          </a:p>
          <a:p>
            <a:pPr>
              <a:defRPr/>
            </a:pPr>
            <a:r>
              <a:rPr lang="en-US" dirty="0" smtClean="0"/>
              <a:t>O-Arab</a:t>
            </a:r>
          </a:p>
          <a:p>
            <a:pPr>
              <a:defRPr/>
            </a:pPr>
            <a:r>
              <a:rPr lang="en-US" dirty="0" err="1" smtClean="0"/>
              <a:t>HbS</a:t>
            </a:r>
            <a:r>
              <a:rPr lang="en-US" dirty="0" smtClean="0"/>
              <a:t>/</a:t>
            </a:r>
            <a:r>
              <a:rPr lang="en-US" dirty="0" err="1" smtClean="0"/>
              <a:t>Bdthal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SC</a:t>
            </a:r>
          </a:p>
          <a:p>
            <a:pPr>
              <a:defRPr/>
            </a:pPr>
            <a:r>
              <a:rPr lang="en-US" dirty="0" smtClean="0"/>
              <a:t>HPFH</a:t>
            </a:r>
            <a:endParaRPr lang="el-GR" dirty="0"/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248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91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Στοιχεία κλειδιά</a:t>
            </a:r>
            <a:r>
              <a:rPr lang="el-GR" altLang="el-GR" dirty="0"/>
              <a:t/>
            </a:r>
            <a:br>
              <a:rPr lang="el-GR" altLang="el-GR" dirty="0"/>
            </a:br>
            <a:r>
              <a:rPr lang="el-GR" altLang="el-GR" sz="3000" b="0" dirty="0"/>
              <a:t>β-Θαλασσαιμίες </a:t>
            </a:r>
            <a:endParaRPr lang="el-GR" altLang="el-GR" sz="3000" b="0" dirty="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dirty="0" smtClean="0"/>
              <a:t>Συχνή στη μεσόγειο.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dirty="0" smtClean="0"/>
              <a:t>Τρεις κλινικές μορφές:</a:t>
            </a:r>
          </a:p>
          <a:p>
            <a:pPr marL="857250" lvl="1" indent="-457200">
              <a:lnSpc>
                <a:spcPct val="90000"/>
              </a:lnSpc>
              <a:buFontTx/>
              <a:buAutoNum type="arabicPeriod"/>
              <a:defRPr/>
            </a:pPr>
            <a:r>
              <a:rPr lang="el-GR" altLang="el-GR" sz="2400" dirty="0" smtClean="0"/>
              <a:t>Μείζων,</a:t>
            </a:r>
          </a:p>
          <a:p>
            <a:pPr marL="857250" lvl="1" indent="-457200">
              <a:lnSpc>
                <a:spcPct val="90000"/>
              </a:lnSpc>
              <a:buFontTx/>
              <a:buAutoNum type="arabicPeriod"/>
              <a:defRPr/>
            </a:pPr>
            <a:r>
              <a:rPr lang="el-GR" altLang="el-GR" sz="2400" dirty="0" smtClean="0"/>
              <a:t>Ενδιάμεση,</a:t>
            </a:r>
          </a:p>
          <a:p>
            <a:pPr marL="857250" lvl="1" indent="-457200">
              <a:lnSpc>
                <a:spcPct val="90000"/>
              </a:lnSpc>
              <a:buFontTx/>
              <a:buAutoNum type="arabicPeriod"/>
              <a:defRPr/>
            </a:pPr>
            <a:r>
              <a:rPr lang="el-GR" altLang="el-GR" sz="2400" dirty="0" err="1" smtClean="0"/>
              <a:t>Ετερόζυγη</a:t>
            </a:r>
            <a:r>
              <a:rPr lang="el-GR" altLang="el-GR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dirty="0" smtClean="0"/>
              <a:t>Μείωση </a:t>
            </a:r>
            <a:r>
              <a:rPr lang="en-US" altLang="el-GR" sz="2400" dirty="0" err="1" smtClean="0"/>
              <a:t>HbA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dirty="0" smtClean="0"/>
              <a:t>Αύξηση </a:t>
            </a:r>
            <a:r>
              <a:rPr lang="en-US" altLang="el-GR" sz="2400" dirty="0" smtClean="0"/>
              <a:t>HbA2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dirty="0" smtClean="0"/>
              <a:t>Αύξηση </a:t>
            </a:r>
            <a:r>
              <a:rPr lang="en-US" altLang="el-GR" sz="2400" dirty="0" err="1" smtClean="0"/>
              <a:t>HbF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040" y="1413023"/>
            <a:ext cx="4038600" cy="5040313"/>
          </a:xfrm>
        </p:spPr>
        <p:txBody>
          <a:bodyPr/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Κλινικές εκδηλώσεις.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Χρόνια αναιμία.</a:t>
            </a:r>
            <a:endParaRPr lang="en-US" altLang="el-GR" sz="2400" dirty="0" smtClean="0"/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err="1" smtClean="0"/>
              <a:t>Ιστική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υποξία</a:t>
            </a:r>
            <a:r>
              <a:rPr lang="el-GR" altLang="el-GR" sz="2400" dirty="0" smtClean="0"/>
              <a:t>.</a:t>
            </a:r>
          </a:p>
          <a:p>
            <a:pPr eaLnBrk="1" hangingPunct="1"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Υπερφόρτωση με σίδηρο</a:t>
            </a:r>
            <a:r>
              <a:rPr lang="el-GR" altLang="el-GR" sz="2400" dirty="0"/>
              <a:t>.</a:t>
            </a:r>
            <a:endParaRPr lang="el-GR" altLang="el-GR" sz="2400" dirty="0" smtClean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572000" y="1556792"/>
            <a:ext cx="0" cy="367240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1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altLang="el-GR" sz="4000" dirty="0" smtClean="0"/>
              <a:t>Διαγνωστική προσπέλαση </a:t>
            </a:r>
            <a:r>
              <a:rPr lang="el-GR" altLang="el-GR" sz="4000" dirty="0" err="1" smtClean="0"/>
              <a:t>αιμοσφαιρινοπαθειών</a:t>
            </a:r>
            <a:endParaRPr lang="el-GR" altLang="el-GR" sz="4000" dirty="0" smtClean="0"/>
          </a:p>
        </p:txBody>
      </p:sp>
      <p:sp>
        <p:nvSpPr>
          <p:cNvPr id="696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/>
          <a:lstStyle/>
          <a:p>
            <a:r>
              <a:rPr lang="el-GR" altLang="el-GR" dirty="0" smtClean="0"/>
              <a:t>Γενική αίματος.</a:t>
            </a:r>
          </a:p>
          <a:p>
            <a:r>
              <a:rPr lang="el-GR" altLang="el-GR" dirty="0" smtClean="0"/>
              <a:t>Δείκτες.</a:t>
            </a:r>
          </a:p>
          <a:p>
            <a:r>
              <a:rPr lang="el-GR" altLang="el-GR" dirty="0" smtClean="0"/>
              <a:t>Επίχρισμα.</a:t>
            </a:r>
          </a:p>
          <a:p>
            <a:r>
              <a:rPr lang="el-GR" altLang="el-GR" dirty="0" smtClean="0"/>
              <a:t>Κλάσματα αιμοσφαιρίνης.</a:t>
            </a:r>
          </a:p>
          <a:p>
            <a:r>
              <a:rPr lang="el-GR" altLang="el-GR" dirty="0" err="1" smtClean="0"/>
              <a:t>Φεριτίνη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Έγκλειστα.</a:t>
            </a:r>
          </a:p>
          <a:p>
            <a:r>
              <a:rPr lang="el-GR" altLang="el-GR" dirty="0" smtClean="0"/>
              <a:t>Δοκιμασία </a:t>
            </a:r>
            <a:r>
              <a:rPr lang="el-GR" altLang="el-GR" dirty="0" err="1" smtClean="0"/>
              <a:t>δρεπάνωσης</a:t>
            </a:r>
            <a:r>
              <a:rPr lang="el-GR" altLang="el-GR" dirty="0" smtClean="0"/>
              <a:t>.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69636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5105400" y="1557015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200" dirty="0" smtClean="0"/>
              <a:t>Έλεγχος οικογένειας.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n-US" altLang="el-GR" sz="2200" dirty="0" smtClean="0"/>
              <a:t>DNA</a:t>
            </a:r>
            <a:r>
              <a:rPr lang="el-GR" altLang="el-GR" sz="22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44008" y="1628800"/>
            <a:ext cx="0" cy="360040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encrypted-tbn2.gstatic.com/images?q=tbn:ANd9GcS-fjlrD-1Xsvgf8JvYaoGqvKskOHA5qDzqAz4c-iQL_Ux3mWQg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08" y="1374775"/>
            <a:ext cx="6199584" cy="46252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Ηλέκτροφόρηση αιμοσφαιρινης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3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Αιμοσφαιρινοπάθειες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860032" y="1484784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112000"/>
              </a:lnSpc>
              <a:spcBef>
                <a:spcPts val="1200"/>
              </a:spcBef>
              <a:buFontTx/>
              <a:buNone/>
              <a:defRPr/>
            </a:pPr>
            <a:r>
              <a:rPr lang="el-GR" altLang="el-GR" sz="2200" kern="0" dirty="0" smtClean="0"/>
              <a:t>Γιατί οι </a:t>
            </a:r>
            <a:r>
              <a:rPr lang="el-GR" altLang="el-GR" sz="2200" kern="0" dirty="0" err="1" smtClean="0"/>
              <a:t>ετεροζυγώτες</a:t>
            </a:r>
            <a:r>
              <a:rPr lang="el-GR" altLang="el-GR" sz="2200" kern="0" dirty="0" smtClean="0"/>
              <a:t> β-μεσογειακής είναι ανθεκτικοί στο παράσιτο της ελονοσίας;</a:t>
            </a:r>
            <a:endParaRPr lang="el-GR" altLang="el-GR" sz="2200" kern="0" dirty="0"/>
          </a:p>
          <a:p>
            <a:pPr marL="457200" indent="-457200" eaLnBrk="1" hangingPunct="1">
              <a:lnSpc>
                <a:spcPct val="112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l-GR" altLang="el-GR" sz="2200" kern="0" dirty="0" smtClean="0"/>
              <a:t>Περιορίζεται ενδοκυττάρια ο πολλαπλασιασμός του.</a:t>
            </a:r>
            <a:endParaRPr lang="el-GR" altLang="el-GR" sz="2200" kern="0" dirty="0"/>
          </a:p>
          <a:p>
            <a:pPr marL="457200" indent="-457200" eaLnBrk="1" hangingPunct="1">
              <a:lnSpc>
                <a:spcPct val="112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l-GR" altLang="el-GR" sz="2200" kern="0" dirty="0" smtClean="0"/>
              <a:t>Μειωμένη τάση για συγκόλληση σε ροζέτες.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altLang="el-GR" kern="0" dirty="0"/>
              <a:t>Επιδημιολογία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β-Θαλασσαιμίες</a:t>
            </a:r>
            <a:endParaRPr lang="el-GR" sz="3000" b="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412776"/>
            <a:ext cx="4402832" cy="4824536"/>
          </a:xfrm>
        </p:spPr>
        <p:txBody>
          <a:bodyPr/>
          <a:lstStyle/>
          <a:p>
            <a:r>
              <a:rPr lang="el-GR" dirty="0" smtClean="0"/>
              <a:t>Μεσόγειο.</a:t>
            </a:r>
            <a:endParaRPr lang="el-GR" dirty="0"/>
          </a:p>
          <a:p>
            <a:r>
              <a:rPr lang="el-GR" dirty="0"/>
              <a:t>Βόρεια και δυτική </a:t>
            </a:r>
            <a:r>
              <a:rPr lang="el-GR" dirty="0" smtClean="0"/>
              <a:t>Αφρική.</a:t>
            </a:r>
            <a:endParaRPr lang="el-GR" dirty="0"/>
          </a:p>
          <a:p>
            <a:r>
              <a:rPr lang="el-GR" dirty="0" smtClean="0"/>
              <a:t>Ινδία.</a:t>
            </a:r>
            <a:endParaRPr lang="el-GR" dirty="0"/>
          </a:p>
          <a:p>
            <a:r>
              <a:rPr lang="el-GR" dirty="0" smtClean="0"/>
              <a:t>Πακιστάν.</a:t>
            </a:r>
            <a:endParaRPr lang="el-GR" dirty="0"/>
          </a:p>
          <a:p>
            <a:r>
              <a:rPr lang="el-GR" dirty="0" err="1"/>
              <a:t>Νότιοανατολική</a:t>
            </a:r>
            <a:r>
              <a:rPr lang="el-GR" dirty="0"/>
              <a:t> </a:t>
            </a:r>
            <a:r>
              <a:rPr lang="el-GR" dirty="0" smtClean="0"/>
              <a:t>Ασία.</a:t>
            </a:r>
            <a:endParaRPr lang="el-GR" dirty="0"/>
          </a:p>
          <a:p>
            <a:r>
              <a:rPr lang="el-GR" dirty="0"/>
              <a:t>Ελλάδα οι </a:t>
            </a:r>
            <a:r>
              <a:rPr lang="el-GR" dirty="0" err="1"/>
              <a:t>ετροζυγώτες</a:t>
            </a:r>
            <a:r>
              <a:rPr lang="el-GR" dirty="0"/>
              <a:t> 2-20</a:t>
            </a:r>
            <a:r>
              <a:rPr lang="el-GR" dirty="0" smtClean="0"/>
              <a:t>%.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572000" y="1556792"/>
            <a:ext cx="0" cy="288032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79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paspama.gr/PASPAMA-Thalassemia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484784"/>
            <a:ext cx="7432675" cy="401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Κατανομή</a:t>
            </a:r>
            <a:r>
              <a:rPr lang="en-US" dirty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/>
              <a:t>2</a:t>
            </a:r>
            <a:r>
              <a:rPr lang="el-GR" dirty="0"/>
              <a:t>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286000" y="55892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paspama.gr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1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atrikionline.gr/Deltio_51c/eik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20" y="893854"/>
            <a:ext cx="5067300" cy="599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Ελληνική κατανομή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716016" y="6581000"/>
            <a:ext cx="244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iatrikionline.gr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6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611e93aa1a0e11ca6328b2764c318da45d88322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144</TotalTime>
  <Words>1933</Words>
  <Application>Microsoft Office PowerPoint</Application>
  <PresentationFormat>On-screen Show (4:3)</PresentationFormat>
  <Paragraphs>504</Paragraphs>
  <Slides>68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OC_template</vt:lpstr>
      <vt:lpstr>OC_template_updated</vt:lpstr>
      <vt:lpstr>Αιματολογία ΙΙ (Θ)</vt:lpstr>
      <vt:lpstr>Αιμοσφαινοπάθειες</vt:lpstr>
      <vt:lpstr>Αλγόριθμος </vt:lpstr>
      <vt:lpstr>Γενική εισαγωγή-Ταξινόμηση </vt:lpstr>
      <vt:lpstr>β-Θαλασσαιμίες </vt:lpstr>
      <vt:lpstr>Στοιχεία κλειδιά β-Θαλασσαιμίες </vt:lpstr>
      <vt:lpstr>Επιδημιολογία  β-Θαλασσαιμίες</vt:lpstr>
      <vt:lpstr>Κατανομή 1/2 </vt:lpstr>
      <vt:lpstr>Ελληνική κατανομή </vt:lpstr>
      <vt:lpstr>Παθογέννεση </vt:lpstr>
      <vt:lpstr>Μεταλλαγές 1/2</vt:lpstr>
      <vt:lpstr>Μεταλλαγές 2/2</vt:lpstr>
      <vt:lpstr>Διάκριση κλινικών μορφών</vt:lpstr>
      <vt:lpstr>Μείζων β-Μεσογειακή αναιμία</vt:lpstr>
      <vt:lpstr>Κλινικές επιπλοκές μεταγγίσεων</vt:lpstr>
      <vt:lpstr>Εργαστηριακά ευρήματα 1/2 </vt:lpstr>
      <vt:lpstr>Εργαστηριακά ευρήματα 2/2 </vt:lpstr>
      <vt:lpstr>Βιοχημικός έλεγχος</vt:lpstr>
      <vt:lpstr>Ακτινολογικά ευρήματα</vt:lpstr>
      <vt:lpstr>Θεραπευτική αντιμετώπιση</vt:lpstr>
      <vt:lpstr>Μεταγγίσεις</vt:lpstr>
      <vt:lpstr>Υδροξυουρία και Epo</vt:lpstr>
      <vt:lpstr>Αποσιδήρωση</vt:lpstr>
      <vt:lpstr>Αλλογενής μεταμόσχευση στελεχιαίων</vt:lpstr>
      <vt:lpstr>Γονιδιακή θεραπεία</vt:lpstr>
      <vt:lpstr>Μεταμόσχευση μυελού των οστών</vt:lpstr>
      <vt:lpstr>Μεσογειακή αναιμία και κύηση</vt:lpstr>
      <vt:lpstr>Γενικά Ενδιάμεση β-ΜΑ</vt:lpstr>
      <vt:lpstr>Γενικά Ετερόζυγη β-ΜΑ</vt:lpstr>
      <vt:lpstr>Γενικά δβ-θαλασσαιμία </vt:lpstr>
      <vt:lpstr>Γενικά Αιμοσφαιρινοπάθεια Lepore</vt:lpstr>
      <vt:lpstr>Γενικά Κληρονομική παραμονή HbF</vt:lpstr>
      <vt:lpstr>α-θαλασσαιμίες</vt:lpstr>
      <vt:lpstr>Εισαγωγή α-θαλασσαιμίες </vt:lpstr>
      <vt:lpstr>Παθογέννεση</vt:lpstr>
      <vt:lpstr>Στοιχεία κλειδιά α-θαλασσαιμίες </vt:lpstr>
      <vt:lpstr>α-θαλασσαιμία-2</vt:lpstr>
      <vt:lpstr>α-θαλασσαιμία-1</vt:lpstr>
      <vt:lpstr>Αιμοσφαιρινοπάθεια Η</vt:lpstr>
      <vt:lpstr>Εργαστηριακά ευρήματα </vt:lpstr>
      <vt:lpstr>Λοιπά εργαστηριακά ευρήματα</vt:lpstr>
      <vt:lpstr>Εμβρυϊκός ύδρωπας </vt:lpstr>
      <vt:lpstr>Δρεπανοκυτταρικά Σύνδρομα</vt:lpstr>
      <vt:lpstr>Στοιχεία Κλειδιά Δρεπανοκυτταρικά Σύνδρομα</vt:lpstr>
      <vt:lpstr>Κληρονομικότητα και επιδημιολογία</vt:lpstr>
      <vt:lpstr>Δρεπανοκύτταρο 1/2</vt:lpstr>
      <vt:lpstr>Αιτιολογία - παθοφυσιολογία</vt:lpstr>
      <vt:lpstr>Δρεπανοκύτταρο 2/2</vt:lpstr>
      <vt:lpstr>Κληρονομικότητα της νόσου</vt:lpstr>
      <vt:lpstr>Κατανομή 2/2 </vt:lpstr>
      <vt:lpstr>Κλινική Εικόνα</vt:lpstr>
      <vt:lpstr>Γιατί λοιμώξεις; </vt:lpstr>
      <vt:lpstr>Εργαστηριακή ευρήματα</vt:lpstr>
      <vt:lpstr>Επίχρισμα αίματος </vt:lpstr>
      <vt:lpstr>Θεραπεία </vt:lpstr>
      <vt:lpstr>Γονιαδιακη θεραπεια </vt:lpstr>
      <vt:lpstr>Ετερόζυγη δρεπανοκυτταρική αναιμία </vt:lpstr>
      <vt:lpstr>Εισαγωγή </vt:lpstr>
      <vt:lpstr>Άλλες αιμοσφαιρινοπάθειες…</vt:lpstr>
      <vt:lpstr>Διαγνωστική προσπέλαση αιμοσφαιρινοπαθειών</vt:lpstr>
      <vt:lpstr>Ηλέκτροφόρηση αιμοσφαιρινης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alex</cp:lastModifiedBy>
  <cp:revision>21</cp:revision>
  <dcterms:created xsi:type="dcterms:W3CDTF">2014-11-19T14:11:31Z</dcterms:created>
  <dcterms:modified xsi:type="dcterms:W3CDTF">2015-03-02T10:24:33Z</dcterms:modified>
</cp:coreProperties>
</file>