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8" r:id="rId2"/>
  </p:sldMasterIdLst>
  <p:notesMasterIdLst>
    <p:notesMasterId r:id="rId29"/>
  </p:notesMasterIdLst>
  <p:handoutMasterIdLst>
    <p:handoutMasterId r:id="rId30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57" r:id="rId22"/>
    <p:sldId id="262" r:id="rId23"/>
    <p:sldId id="264" r:id="rId24"/>
    <p:sldId id="285" r:id="rId25"/>
    <p:sldId id="286" r:id="rId26"/>
    <p:sldId id="266" r:id="rId27"/>
    <p:sldId id="261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820000"/>
    <a:srgbClr val="003300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89108" autoAdjust="0"/>
  </p:normalViewPr>
  <p:slideViewPr>
    <p:cSldViewPr>
      <p:cViewPr>
        <p:scale>
          <a:sx n="100" d="100"/>
          <a:sy n="100" d="100"/>
        </p:scale>
        <p:origin x="-211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3579-6D48-4CFE-A7B0-87CF50F4D7B7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A44-4478-47C0-AB62-BB3A827614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38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EE16A-FE70-4B47-8C51-9A776165018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638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5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2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3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1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6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4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3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rcemedicalequipment.com/LW-Scientific-M2-Semen-Evaluation-Scope-Heated-S-p/m2s-seb4-dpl3.ht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www.crcpress.com/product/isbn/978184214277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slideshare.net/netopenscienart/manual-on-basic-semen-analysis" TargetMode="External"/><Relationship Id="rId4" Type="http://schemas.openxmlformats.org/officeDocument/2006/relationships/hyperlink" Target="http://www.who.int/reproductivehealth/publications/infertility/9789241547789/e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catalogue.oup.com/product/9780195065954.do" TargetMode="External"/><Relationship Id="rId3" Type="http://schemas.openxmlformats.org/officeDocument/2006/relationships/image" Target="http://www.autosperm.com/books/mortimer.jpg" TargetMode="External"/><Relationship Id="rId7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a248.e.akamai.net/f/248/17214/7d/ccimg.shop.com/op/41730000/41736600/41736625/image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amazon.com/exec/obidos/search-handle-url?_encoding=UTF8&amp;search-type=ss&amp;index=books&amp;field-author=Marilyn%20Marx%20Adelman" TargetMode="External"/><Relationship Id="rId9" Type="http://schemas.openxmlformats.org/officeDocument/2006/relationships/hyperlink" Target="http://www.cambridge.org/us/academic/subjects/medicine/obstetrics-and-gynecology-reproductive-medicine/who-laboratory-manual-examination-human-semen-and-sperm-cervical-mucus-interaction-4th-edi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rine_therapy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Alexbr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Ανάλυση Βιολογικών Υγρών &amp; Εκκριμάτων (Ε)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Προσδιορισμός φυσικών χαρακτήρων σπέρματος και κινητικότητας σπερματοζωαρίων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Οσμή &amp; Όψη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004B82"/>
                </a:solidFill>
              </a:rPr>
              <a:t>Οσμή</a:t>
            </a:r>
            <a:endParaRPr lang="el-GR" b="1" dirty="0" smtClean="0">
              <a:solidFill>
                <a:srgbClr val="004B82"/>
              </a:solidFill>
            </a:endParaRPr>
          </a:p>
          <a:p>
            <a:pPr marL="0" indent="0" algn="ctr"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Τιμή </a:t>
            </a:r>
            <a:r>
              <a:rPr lang="el-GR" sz="2400" b="1" dirty="0">
                <a:solidFill>
                  <a:srgbClr val="004B82"/>
                </a:solidFill>
              </a:rPr>
              <a:t>αναφοράς</a:t>
            </a:r>
            <a:r>
              <a:rPr lang="en-US" sz="2400" b="1" dirty="0">
                <a:solidFill>
                  <a:srgbClr val="004B82"/>
                </a:solidFill>
              </a:rPr>
              <a:t>:</a:t>
            </a:r>
            <a:r>
              <a:rPr lang="el-GR" sz="2400" b="1" dirty="0">
                <a:solidFill>
                  <a:srgbClr val="004B82"/>
                </a:solidFill>
              </a:rPr>
              <a:t> Ιδιάζουσα</a:t>
            </a:r>
          </a:p>
          <a:p>
            <a:r>
              <a:rPr lang="el-GR" sz="2400" dirty="0"/>
              <a:t>Πρόκειται για την χαρακτηριστική οσμή που θυμίζει μούχλα ή βρασμένα κάστανα. Σημειώνεται αν είναι παθολογική</a:t>
            </a:r>
            <a:r>
              <a:rPr lang="el-GR" sz="2400" dirty="0" smtClean="0"/>
              <a:t>.</a:t>
            </a:r>
          </a:p>
          <a:p>
            <a:endParaRPr lang="el-GR" sz="2400" dirty="0"/>
          </a:p>
          <a:p>
            <a:pPr marL="0" indent="0" algn="ctr">
              <a:buNone/>
            </a:pPr>
            <a:r>
              <a:rPr lang="el-GR" b="1" dirty="0">
                <a:solidFill>
                  <a:srgbClr val="004B82"/>
                </a:solidFill>
              </a:rPr>
              <a:t>Όψη</a:t>
            </a:r>
            <a:endParaRPr lang="el-GR" sz="2400" b="1" dirty="0">
              <a:solidFill>
                <a:srgbClr val="004B82"/>
              </a:solidFill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rgbClr val="004B82"/>
                </a:solidFill>
              </a:rPr>
              <a:t>Τιμή αναφοράς</a:t>
            </a:r>
            <a:r>
              <a:rPr lang="en-US" sz="2400" b="1" dirty="0">
                <a:solidFill>
                  <a:srgbClr val="004B82"/>
                </a:solidFill>
              </a:rPr>
              <a:t>:</a:t>
            </a:r>
            <a:r>
              <a:rPr lang="el-GR" sz="2400" b="1" dirty="0">
                <a:solidFill>
                  <a:srgbClr val="004B82"/>
                </a:solidFill>
              </a:rPr>
              <a:t> Ημιδιαφανής</a:t>
            </a:r>
          </a:p>
          <a:p>
            <a:pPr>
              <a:lnSpc>
                <a:spcPct val="125000"/>
              </a:lnSpc>
            </a:pPr>
            <a:r>
              <a:rPr lang="el-GR" sz="2400" dirty="0"/>
              <a:t>Παρατηρείται μακροσκοπικά σηκώνοντας το δοχείο στο φως. </a:t>
            </a:r>
          </a:p>
          <a:p>
            <a:pPr>
              <a:lnSpc>
                <a:spcPct val="125000"/>
              </a:lnSpc>
            </a:pPr>
            <a:r>
              <a:rPr lang="el-GR" sz="2400" dirty="0"/>
              <a:t>Σημειώνεται η παρουσία κολλοειδών σωματίων ή βλέννας.</a:t>
            </a:r>
          </a:p>
          <a:p>
            <a:pPr marL="0" indent="0" algn="ctr">
              <a:buNone/>
            </a:pPr>
            <a:endParaRPr lang="el-GR" sz="2400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G_000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6889" y="1037230"/>
            <a:ext cx="6696075" cy="427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78001" y="5670267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latin typeface="+mn-lt"/>
              </a:rPr>
              <a:t>Επωαστικός κλίβανος</a:t>
            </a:r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 flipV="1">
            <a:off x="1409914" y="3366804"/>
            <a:ext cx="863600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5442164" y="5886167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latin typeface="+mn-lt"/>
              </a:rPr>
              <a:t>Οριζόντιος ανακινητήρας </a:t>
            </a:r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 flipH="1" flipV="1">
            <a:off x="3786401" y="3654142"/>
            <a:ext cx="2447925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257389" y="6175092"/>
            <a:ext cx="4824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latin typeface="+mn-lt"/>
              </a:rPr>
              <a:t>Θέση τοποθέτησης δειγμάτων σπέρματος</a:t>
            </a:r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V="1">
            <a:off x="2921214" y="3006442"/>
            <a:ext cx="576262" cy="3097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2813264" y="6535454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latin typeface="+mn-lt"/>
              </a:rPr>
              <a:t>Θερμαινόμενες αντικειμενοφόρες πλάκες και καλυπτρίδες</a:t>
            </a:r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 flipV="1">
            <a:off x="4721439" y="3438242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 flipV="1">
            <a:off x="4721439" y="3511267"/>
            <a:ext cx="288925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Επωαστικός κλίβανος για αναλύσεις σπέρματος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64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Εκτίμηση της κινητικότητας των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50000"/>
              </a:spcBef>
              <a:buNone/>
            </a:pPr>
            <a:endParaRPr lang="el-GR" sz="2800" dirty="0" smtClean="0"/>
          </a:p>
          <a:p>
            <a:pPr marL="0" indent="0" algn="ctr">
              <a:spcBef>
                <a:spcPct val="50000"/>
              </a:spcBef>
              <a:buNone/>
            </a:pPr>
            <a:endParaRPr lang="el-GR" sz="2800" dirty="0"/>
          </a:p>
          <a:p>
            <a:pPr marL="0" indent="0" algn="ctr">
              <a:spcBef>
                <a:spcPct val="50000"/>
              </a:spcBef>
              <a:buNone/>
              <a:tabLst>
                <a:tab pos="1882775" algn="l"/>
              </a:tabLst>
            </a:pPr>
            <a:r>
              <a:rPr lang="el-GR" sz="2600" dirty="0" smtClean="0"/>
              <a:t>Η </a:t>
            </a:r>
            <a:r>
              <a:rPr lang="el-GR" sz="2600" dirty="0"/>
              <a:t>διαδικασία πρέπει να ολοκληρωθεί μέσα στην 1</a:t>
            </a:r>
            <a:r>
              <a:rPr lang="el-GR" sz="2600" baseline="30000" dirty="0"/>
              <a:t>η</a:t>
            </a:r>
            <a:r>
              <a:rPr lang="el-GR" sz="2600" dirty="0"/>
              <a:t> ώρα </a:t>
            </a:r>
          </a:p>
          <a:p>
            <a:pPr marL="0" indent="0" algn="ctr">
              <a:spcBef>
                <a:spcPct val="50000"/>
              </a:spcBef>
              <a:buNone/>
              <a:tabLst>
                <a:tab pos="1882775" algn="l"/>
              </a:tabLst>
            </a:pPr>
            <a:r>
              <a:rPr lang="el-GR" sz="2600" dirty="0"/>
              <a:t>ή μόλις ολοκληρωθεί η ρευστοποίηση</a:t>
            </a:r>
          </a:p>
          <a:p>
            <a:pPr marL="0" indent="0" algn="ctr">
              <a:spcBef>
                <a:spcPct val="50000"/>
              </a:spcBef>
              <a:buNone/>
              <a:tabLst>
                <a:tab pos="1882775" algn="l"/>
              </a:tabLst>
            </a:pPr>
            <a:r>
              <a:rPr lang="el-GR" sz="2600" dirty="0" smtClean="0"/>
              <a:t>Μετά </a:t>
            </a:r>
            <a:r>
              <a:rPr lang="el-GR" sz="2600" dirty="0"/>
              <a:t>τις 2 ώρες χωρίς ρευστοποίηση το δείγμα απορρίπτεται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9775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cx.images-amazon.com/images/I/41NMHLddKg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152134"/>
            <a:ext cx="3386521" cy="37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6"/>
          <p:cNvSpPr txBox="1">
            <a:spLocks noChangeArrowheads="1"/>
          </p:cNvSpPr>
          <p:nvPr/>
        </p:nvSpPr>
        <p:spPr bwMode="auto">
          <a:xfrm>
            <a:off x="900113" y="5373688"/>
            <a:ext cx="7848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000" dirty="0">
                <a:latin typeface="+mn-lt"/>
              </a:rPr>
              <a:t>H </a:t>
            </a:r>
            <a:r>
              <a:rPr lang="el-GR" sz="2000" dirty="0">
                <a:latin typeface="+mn-lt"/>
              </a:rPr>
              <a:t>μέτρηση της κινητικότητας γίνεται με μικροσκόπιο </a:t>
            </a:r>
            <a:r>
              <a:rPr lang="el-GR" sz="2000" b="1" dirty="0">
                <a:solidFill>
                  <a:srgbClr val="004B82"/>
                </a:solidFill>
                <a:latin typeface="+mn-lt"/>
              </a:rPr>
              <a:t>αντίθετης φάσης </a:t>
            </a:r>
            <a:r>
              <a:rPr lang="el-GR" sz="2000" dirty="0">
                <a:latin typeface="+mn-lt"/>
              </a:rPr>
              <a:t>και με την χρήση </a:t>
            </a:r>
            <a:r>
              <a:rPr lang="el-GR" sz="2000" b="1" dirty="0">
                <a:solidFill>
                  <a:srgbClr val="004B82"/>
                </a:solidFill>
                <a:latin typeface="+mn-lt"/>
              </a:rPr>
              <a:t>προθερμασμένων</a:t>
            </a:r>
            <a:r>
              <a:rPr lang="el-GR" sz="2000" dirty="0">
                <a:latin typeface="+mn-lt"/>
              </a:rPr>
              <a:t> αντικειμενοφόρων πλακών.</a:t>
            </a:r>
          </a:p>
        </p:txBody>
      </p:sp>
      <p:sp>
        <p:nvSpPr>
          <p:cNvPr id="14340" name="3 - TextBox"/>
          <p:cNvSpPr txBox="1">
            <a:spLocks noChangeArrowheads="1"/>
          </p:cNvSpPr>
          <p:nvPr/>
        </p:nvSpPr>
        <p:spPr bwMode="auto">
          <a:xfrm>
            <a:off x="4932363" y="2636838"/>
            <a:ext cx="3240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Μικροσκόπιο αντίθετης φάσης </a:t>
            </a: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>
            <a:off x="3851275" y="2420938"/>
            <a:ext cx="1008063" cy="36036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7 - TextBox"/>
          <p:cNvSpPr txBox="1">
            <a:spLocks noChangeArrowheads="1"/>
          </p:cNvSpPr>
          <p:nvPr/>
        </p:nvSpPr>
        <p:spPr bwMode="auto">
          <a:xfrm>
            <a:off x="4859338" y="4652963"/>
            <a:ext cx="3529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Συσκευή θέρμανσης τράπεζας</a:t>
            </a:r>
          </a:p>
        </p:txBody>
      </p:sp>
      <p:cxnSp>
        <p:nvCxnSpPr>
          <p:cNvPr id="10" name="9 - Ευθύγραμμο βέλος σύνδεσης"/>
          <p:cNvCxnSpPr>
            <a:stCxn id="14342" idx="1"/>
          </p:cNvCxnSpPr>
          <p:nvPr/>
        </p:nvCxnSpPr>
        <p:spPr>
          <a:xfrm flipH="1" flipV="1">
            <a:off x="2051050" y="3644901"/>
            <a:ext cx="2808288" cy="120811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Μέτρηση κινητικότητας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1388268" y="4853018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sourcemedicalequipment.com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12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2"/>
          <p:cNvSpPr txBox="1">
            <a:spLocks noChangeArrowheads="1"/>
          </p:cNvSpPr>
          <p:nvPr/>
        </p:nvSpPr>
        <p:spPr bwMode="auto">
          <a:xfrm>
            <a:off x="683568" y="1412776"/>
            <a:ext cx="77771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400" b="1" dirty="0">
                <a:latin typeface="+mn-lt"/>
              </a:rPr>
              <a:t>Είδος κινητικότητας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+mn-lt"/>
              </a:rPr>
              <a:t>Ζωηρή προωθητική %        Τιμή αναφοράς την 1</a:t>
            </a:r>
            <a:r>
              <a:rPr lang="el-GR" sz="2400" baseline="30000" dirty="0">
                <a:latin typeface="+mn-lt"/>
              </a:rPr>
              <a:t>η</a:t>
            </a:r>
            <a:r>
              <a:rPr lang="el-GR" sz="2400" dirty="0">
                <a:latin typeface="+mn-lt"/>
              </a:rPr>
              <a:t> ώρα &gt; 25%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+mn-lt"/>
              </a:rPr>
              <a:t>Νωθρή προωθητική %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+mn-lt"/>
              </a:rPr>
              <a:t>Μη προωθητική %</a:t>
            </a:r>
          </a:p>
          <a:p>
            <a:pPr>
              <a:spcBef>
                <a:spcPts val="600"/>
              </a:spcBef>
            </a:pPr>
            <a:r>
              <a:rPr lang="el-GR" sz="2400" b="1" dirty="0">
                <a:latin typeface="+mn-lt"/>
              </a:rPr>
              <a:t>Ακίνητη %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+mn-lt"/>
              </a:rPr>
              <a:t>Σύνολο προωθητικής %      Τιμή αναφοράς την 1</a:t>
            </a:r>
            <a:r>
              <a:rPr lang="el-GR" sz="2400" baseline="30000" dirty="0">
                <a:latin typeface="+mn-lt"/>
              </a:rPr>
              <a:t>η</a:t>
            </a:r>
            <a:r>
              <a:rPr lang="el-GR" sz="2400" dirty="0">
                <a:latin typeface="+mn-lt"/>
              </a:rPr>
              <a:t> ώρα &gt; 50%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+mn-lt"/>
              </a:rPr>
              <a:t>Σύνολο κινούμενης %</a:t>
            </a:r>
          </a:p>
        </p:txBody>
      </p:sp>
      <p:sp>
        <p:nvSpPr>
          <p:cNvPr id="15363" name="Line 33"/>
          <p:cNvSpPr>
            <a:spLocks noChangeShapeType="1"/>
          </p:cNvSpPr>
          <p:nvPr/>
        </p:nvSpPr>
        <p:spPr bwMode="auto">
          <a:xfrm>
            <a:off x="754062" y="1844824"/>
            <a:ext cx="77066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5364" name="Line 34"/>
          <p:cNvSpPr>
            <a:spLocks noChangeShapeType="1"/>
          </p:cNvSpPr>
          <p:nvPr/>
        </p:nvSpPr>
        <p:spPr bwMode="auto">
          <a:xfrm>
            <a:off x="754063" y="3573016"/>
            <a:ext cx="77423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5366" name="Text Box 36"/>
          <p:cNvSpPr txBox="1">
            <a:spLocks noChangeArrowheads="1"/>
          </p:cNvSpPr>
          <p:nvPr/>
        </p:nvSpPr>
        <p:spPr bwMode="auto">
          <a:xfrm>
            <a:off x="683568" y="4725144"/>
            <a:ext cx="78486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l-GR" sz="2400" dirty="0">
                <a:latin typeface="+mn-lt"/>
              </a:rPr>
              <a:t>Σύνολο προωθητικής%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Άθροισμα Ζωηρής% και Νωθρής προωθητικής% κίνησης.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+mn-lt"/>
              </a:rPr>
              <a:t>Σύνολο κινούμενης%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Άθροισμα Ζωηρής προωθητικής%, Νωθρής προωθητικής% και Μη προωθητικής% κίνησης.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Απάντηση της κινητικότητας των </a:t>
            </a:r>
            <a:r>
              <a:rPr lang="el-GR" dirty="0" smtClean="0"/>
              <a:t>σπερματοζωαρίων</a:t>
            </a:r>
            <a:r>
              <a:rPr lang="en-US" dirty="0" smtClean="0"/>
              <a:t> </a:t>
            </a:r>
            <a:r>
              <a:rPr lang="en-US" b="0" dirty="0" smtClean="0"/>
              <a:t>1/2</a:t>
            </a:r>
            <a:endParaRPr lang="el-GR" b="0" dirty="0"/>
          </a:p>
        </p:txBody>
      </p:sp>
    </p:spTree>
    <p:extLst>
      <p:ext uri="{BB962C8B-B14F-4D97-AF65-F5344CB8AC3E}">
        <p14:creationId xmlns:p14="http://schemas.microsoft.com/office/powerpoint/2010/main" val="19772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Απάντηση της κινητικότητας των </a:t>
            </a:r>
            <a:r>
              <a:rPr lang="el-GR" dirty="0" smtClean="0"/>
              <a:t>σπερματοζωαρίων</a:t>
            </a:r>
            <a:r>
              <a:rPr lang="en-US" dirty="0" smtClean="0"/>
              <a:t> </a:t>
            </a:r>
            <a:r>
              <a:rPr lang="en-US" b="0" dirty="0" smtClean="0"/>
              <a:t>2/2</a:t>
            </a:r>
            <a:endParaRPr lang="el-GR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Αφήνουμε το δείγμα στους 37</a:t>
            </a:r>
            <a:r>
              <a:rPr lang="el-GR" sz="2400" baseline="30000" dirty="0"/>
              <a:t>ο</a:t>
            </a:r>
            <a:r>
              <a:rPr lang="en-US" sz="2400" dirty="0"/>
              <a:t> C</a:t>
            </a:r>
            <a:r>
              <a:rPr lang="el-GR" sz="2400" dirty="0"/>
              <a:t>, τουλάχιστον 20 λεπτά με ανάδευση.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Τοποθετούμε 10 μ</a:t>
            </a:r>
            <a:r>
              <a:rPr lang="en-US" sz="2400" dirty="0"/>
              <a:t>l </a:t>
            </a:r>
            <a:r>
              <a:rPr lang="el-GR" sz="2400" dirty="0"/>
              <a:t>σπέρματος πάνω σε προθερμασμένη πλάκα στους 37</a:t>
            </a:r>
            <a:r>
              <a:rPr lang="el-GR" sz="2400" baseline="30000" dirty="0"/>
              <a:t>ο</a:t>
            </a:r>
            <a:r>
              <a:rPr lang="el-GR" sz="2400" dirty="0"/>
              <a:t> </a:t>
            </a:r>
            <a:r>
              <a:rPr lang="en-US" sz="2400" dirty="0"/>
              <a:t>C.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sz="2400" dirty="0"/>
              <a:t>T</a:t>
            </a:r>
            <a:r>
              <a:rPr lang="el-GR" sz="2400" dirty="0"/>
              <a:t>οποθετούμε</a:t>
            </a:r>
            <a:r>
              <a:rPr lang="el-GR" sz="2400" dirty="0"/>
              <a:t> πάνω από την σταγόνα μία καλυπτρίδα 22 </a:t>
            </a:r>
            <a:r>
              <a:rPr lang="en-US" sz="2400" dirty="0"/>
              <a:t>x 22</a:t>
            </a:r>
            <a:r>
              <a:rPr lang="el-GR" sz="2400" dirty="0"/>
              <a:t> </a:t>
            </a:r>
            <a:r>
              <a:rPr lang="en-US" sz="2400" dirty="0"/>
              <a:t>mm </a:t>
            </a:r>
            <a:r>
              <a:rPr lang="el-GR" sz="2400" dirty="0"/>
              <a:t>η οποία καλύπτει πλήρως την σταγόνα.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Μικροσκοπούμε σε μεγέθυνση 40Χ.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Εκτιμούμε την κινητικότητα 200 σπερματοζωαρίων σε τουλάχιστον 4 οπτικά πεδία.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Επαναλαμβάνουμε την προηγούμενη διαδικασία για άλλα 200 σπερματοζωάρια.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Η τελική κατηγοριοποίηση της κινητικότητας θα είναι η μέση τιμή των δύο μετρήσεων.</a:t>
            </a:r>
            <a:r>
              <a:rPr lang="en-US" sz="2400" dirty="0"/>
              <a:t>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686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2" y="1196752"/>
            <a:ext cx="6767512" cy="1906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221088"/>
            <a:ext cx="6769100" cy="1719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411412" y="3251722"/>
            <a:ext cx="3744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Σωστή τοποθέτηση καλυπτρίδας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285542" y="6100763"/>
            <a:ext cx="4572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dirty="0">
                <a:latin typeface="+mn-lt"/>
              </a:rPr>
              <a:t>Λανθασμένη τοποθέτηση καλυπτρίδας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σωστή τοποθέτηση της καλυπτρίδας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90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3" t="156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1042988" y="-2159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1692275" y="-188913"/>
            <a:ext cx="215900" cy="188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 flipV="1">
            <a:off x="2484438" y="-188913"/>
            <a:ext cx="215900" cy="188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7667625" y="-188913"/>
            <a:ext cx="217488" cy="188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8926513" y="-188913"/>
            <a:ext cx="217487" cy="188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1116013" y="2420938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8243888" y="407670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84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4335E-6 C 0.00868 0.00393 0.01302 0.01248 0.0158 0.02381 C 0.01632 0.0393 0.01666 0.05456 0.01753 0.07006 C 0.01788 0.0756 0.01805 0.08138 0.01944 0.08693 C 0.02153 0.09711 0.02291 0.09271 0.02812 0.09688 C 0.03177 0.09942 0.03489 0.10451 0.03889 0.10636 C 0.04601 0.10982 0.05295 0.11283 0.06007 0.11607 C 0.07639 0.15006 0.05382 0.21688 0.08298 0.24485 C 0.08559 0.2504 0.08698 0.25688 0.0901 0.26173 C 0.09166 0.26404 0.09375 0.26474 0.09531 0.26659 C 0.11007 0.28347 0.11753 0.28832 0.13628 0.29318 C 0.13767 0.29433 0.14722 0.29988 0.14861 0.30312 C 0.15052 0.30751 0.15208 0.31745 0.15208 0.31792 C 0.15156 0.32485 0.15035 0.33202 0.15035 0.33919 C 0.15035 0.38566 0.14878 0.41757 0.16614 0.45341 C 0.16857 0.45803 0.17448 0.45688 0.17847 0.45803 C 0.19132 0.47006 0.20295 0.48277 0.2158 0.4948 C 0.21996 0.49849 0.22656 0.50936 0.22656 0.50959 C 0.22934 0.52046 0.23038 0.53133 0.23177 0.54312 C 0.23246 0.57225 0.22673 0.60693 0.23889 0.63306 C 0.2408 0.6467 0.24427 0.65942 0.25295 0.66705 C 0.26232 0.68647 0.28038 0.68693 0.29531 0.69387 C 0.29774 0.69618 0.30087 0.69711 0.3026 0.70104 C 0.30486 0.7052 0.30382 0.71144 0.30607 0.7156 C 0.30729 0.71792 0.30833 0.72 0.30972 0.72277 C 0.31285 0.75283 0.31614 0.78289 0.32014 0.81248 C 0.32187 0.82451 0.33489 0.83167 0.34149 0.83676 C 0.35104 0.84416 0.34288 0.83815 0.35208 0.84901 C 0.35955 0.85826 0.3691 0.86058 0.37847 0.86335 C 0.38524 0.86959 0.39184 0.87306 0.39982 0.8756 C 0.40156 0.87699 0.40312 0.8793 0.40521 0.88046 C 0.40694 0.88138 0.41024 0.88046 0.41041 0.88277 C 0.41302 0.91006 0.40121 0.96138 0.42465 0.97757 C 0.43125 0.99052 0.43906 0.99098 0.4493 0.99445 C 0.45781 0.99722 0.46597 1.00162 0.4743 1.00416 C 0.48246 1.01595 0.48298 1.01017 0.49184 1.01641 C 0.50399 1.0252 0.49028 1.01873 0.5026 1.02358 C 0.50416 1.03098 0.5026 1.04994 0.50798 1.04323 " pathEditMode="relative" rAng="0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5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46 C 0.02014 0.00555 0.00329 -0.00301 0.01025 0.043 C 0.01129 0.04925 0.02396 0.04948 0.03004 0.05017 C 0.05244 0.05988 0.02379 0.10497 0.04237 0.12254 C 0.0481 0.14497 0.06181 0.14243 0.07622 0.14404 C 0.09601 0.16254 0.08386 0.21618 0.08507 0.23769 C 0.08525 0.24069 0.08681 0.24324 0.08855 0.24509 C 0.09584 0.25087 0.11789 0.25988 0.12587 0.26196 C 0.13438 0.26589 0.13143 0.27098 0.13664 0.28115 C 0.1415 0.30266 0.13612 0.32693 0.14185 0.34844 C 0.14341 0.35445 0.14636 0.35769 0.15087 0.36023 C 0.15417 0.36231 0.16129 0.36532 0.16129 0.36555 C 0.1724 0.38613 0.16928 0.38381 0.17396 0.40832 C 0.17518 0.44532 0.17101 0.47537 0.20035 0.48763 C 0.20678 0.49641 0.21389 0.50011 0.22171 0.50705 C 0.22344 0.50867 0.22726 0.51167 0.22726 0.51214 C 0.23351 0.52485 0.23525 0.53988 0.23785 0.55491 C 0.23855 0.57665 0.23351 0.64416 0.25886 0.65595 C 0.2757 0.6726 0.29497 0.6652 0.31042 0.68717 C 0.31389 0.71884 0.30348 0.75607 0.3231 0.7785 C 0.32865 0.7852 0.33751 0.79329 0.34428 0.79769 C 0.35105 0.80231 0.35886 0.803 0.36563 0.80717 C 0.37622 0.81433 0.36997 0.81087 0.38334 0.81711 C 0.38525 0.8178 0.38872 0.81942 0.38872 0.81965 C 0.39428 0.83098 0.39428 0.84254 0.39757 0.85526 C 0.39948 0.91006 0.39323 0.91445 0.41702 0.94682 C 0.4224 0.95399 0.4257 0.95769 0.43316 0.96115 C 0.44011 0.9704 0.44532 0.97202 0.45261 0.98058 C 0.46407 0.99352 0.47744 1.00971 0.48976 1.02127 C 0.49219 1.02589 0.49445 1.03098 0.49705 1.03561 C 0.4981 1.03769 0.4974 1.04139 0.49879 1.043 C 0.50244 1.04786 0.50452 1.04485 0.50782 1.043 " pathEditMode="relative" rAng="0" ptsTypes="fffffffffffffffffffffffffffffffA">
                                      <p:cBhvr>
                                        <p:cTn id="10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5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23 C 0.021 0.00532 0.00347 -0.00324 0.01076 0.04324 C 0.01163 0.04948 0.025 0.04971 0.03142 0.05063 C 0.05486 0.06011 0.02482 0.10566 0.04427 0.12347 C 0.05034 0.14613 0.06458 0.14358 0.07968 0.1452 C 0.10052 0.16393 0.08767 0.21826 0.08889 0.24 C 0.08906 0.24277 0.0908 0.24555 0.09253 0.24717 C 0.10034 0.25341 0.12326 0.26219 0.13159 0.26428 C 0.14062 0.26821 0.1375 0.27376 0.14271 0.2837 C 0.14809 0.30543 0.14218 0.32994 0.14843 0.35167 C 0.15 0.35769 0.15312 0.36092 0.15781 0.3637 C 0.16128 0.36578 0.16857 0.36878 0.16857 0.36925 C 0.18038 0.39006 0.17708 0.38728 0.18194 0.41248 C 0.18316 0.44948 0.17882 0.47977 0.20955 0.49225 C 0.21614 0.50127 0.22396 0.50497 0.23194 0.51191 C 0.23385 0.51352 0.23767 0.51676 0.23767 0.51699 C 0.24444 0.53017 0.24618 0.54497 0.24878 0.56023 C 0.24948 0.58219 0.24444 0.6504 0.271 0.66243 C 0.28837 0.67954 0.3085 0.67191 0.32482 0.6941 C 0.32847 0.72578 0.31771 0.7637 0.33819 0.78636 C 0.34375 0.79306 0.35312 0.80115 0.36007 0.80578 C 0.36718 0.8104 0.37552 0.8111 0.38246 0.81526 C 0.39357 0.82219 0.38715 0.81896 0.40121 0.82497 C 0.40295 0.82589 0.40659 0.82774 0.40659 0.82798 C 0.41267 0.8393 0.41267 0.85087 0.41597 0.86381 C 0.41805 0.9193 0.41163 0.9237 0.43646 0.9563 C 0.44201 0.96324 0.44548 0.9674 0.45312 0.97087 C 0.46041 0.98011 0.46597 0.98173 0.47343 0.99052 C 0.48559 1.00347 0.49948 1.01988 0.5125 1.03144 C 0.5151 1.0363 0.51736 1.04139 0.51996 1.04601 C 0.521 1.04809 0.52031 1.05179 0.52187 1.05341 C 0.52569 1.0585 0.52795 1.05526 0.53142 1.05341 " pathEditMode="relative" rAng="0" ptsTypes="fffffffffffffffffffffffffffffffA">
                                      <p:cBhvr>
                                        <p:cTn id="14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0" y="5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1.6185E-6 C -0.00938 0.01087 -0.00764 0.00509 -0.00469 0.02497 C -0.00434 0.02728 -0.00417 0.03006 -0.00295 0.03167 C -0.00157 0.03329 0.00087 0.03283 0.00243 0.03399 C 0.00434 0.03514 0.0059 0.03699 0.00764 0.03861 C 0.01232 0.05688 0.01684 0.08185 -0.00104 0.08902 C -0.01181 0.08832 -0.02257 0.08809 -0.03316 0.08693 C -0.04011 0.08601 -0.04601 0.07838 -0.05261 0.07537 C -0.06094 0.07167 -0.06945 0.07006 -0.07761 0.06636 C -0.0915 0.06705 -0.12327 0.0548 -0.12934 0.07977 C -0.12847 0.09595 -0.13177 0.11399 -0.12587 0.12809 C -0.1191 0.14312 -0.10886 0.14982 -0.09722 0.15792 C -0.08698 0.16532 -0.079 0.17641 -0.06875 0.18312 C -0.06459 0.19167 -0.06181 0.19167 -0.05452 0.19445 C -0.04775 0.20347 -0.04566 0.20254 -0.03681 0.20601 C -0.03264 0.2141 -0.02969 0.21688 -0.02257 0.21988 C -0.02118 0.22219 -0.01979 0.22404 -0.01893 0.22659 C -0.01719 0.23098 -0.01528 0.24046 -0.01528 0.24069 C -0.01684 0.25526 -0.01771 0.26798 -0.02969 0.27237 C -0.0349 0.28324 -0.03629 0.28046 -0.04566 0.28393 C -0.04913 0.28532 -0.05625 0.28855 -0.05625 0.28878 C -0.06875 0.28786 -0.08125 0.2874 -0.09358 0.28624 C -0.0967 0.28601 -0.09966 0.28485 -0.10278 0.28393 C -0.10625 0.28277 -0.1132 0.27954 -0.1132 0.27977 C -0.13264 0.26266 -0.10313 0.28693 -0.12587 0.27237 C -0.1283 0.27075 -0.13038 0.26728 -0.13282 0.26566 C -0.13872 0.26196 -0.14653 0.25988 -0.15243 0.25665 C -0.15469 0.25526 -0.15712 0.25364 -0.15938 0.25202 C -0.16198 0.25063 -0.16302 0.24855 -0.16511 0.2474 C -0.17032 0.24439 -0.17552 0.24115 -0.18091 0.23815 C -0.18438 0.2363 -0.18802 0.23491 -0.19167 0.23352 C -0.19341 0.2326 -0.19688 0.23121 -0.19688 0.23144 C -0.20417 0.22497 -0.21285 0.22173 -0.22014 0.21526 C -0.22222 0.21341 -0.22396 0.2104 -0.22535 0.20832 C -0.23073 0.20277 -0.24722 0.19283 -0.254 0.18982 C -0.26459 0.17641 -0.27379 0.17202 -0.28768 0.16693 C -0.29011 0.16601 -0.29236 0.16555 -0.29479 0.16485 C -0.29966 0.16347 -0.30903 0.16023 -0.30903 0.16046 C -0.33455 0.16092 -0.36025 0.15977 -0.38559 0.16254 C -0.39948 0.16416 -0.39132 0.20347 -0.38038 0.21318 C -0.37188 0.2289 -0.37674 0.22358 -0.36771 0.23121 C -0.36216 0.24231 -0.35504 0.24948 -0.34653 0.25665 C -0.34097 0.26728 -0.34497 0.26243 -0.33282 0.26798 C -0.3191 0.27352 -0.325 0.27653 -0.31615 0.28393 C -0.30747 0.29133 -0.29427 0.28717 -0.28438 0.29063 C -0.2757 0.29387 -0.2691 0.2985 -0.26111 0.30243 C -0.25573 0.30497 -0.24983 0.30543 -0.24514 0.30936 C -0.23802 0.31514 -0.24184 0.31283 -0.2342 0.31607 C -0.23073 0.32069 -0.2283 0.32485 -0.22431 0.32763 C -0.21094 0.33549 -0.22552 0.32393 -0.21285 0.33202 C -0.19931 0.3415 -0.21563 0.33318 -0.20243 0.33919 C -0.19636 0.34682 -0.18889 0.35167 -0.18091 0.35514 C -0.18004 0.35653 -0.17309 0.36809 -0.17205 0.3711 C -0.16667 0.38705 -0.16476 0.39954 -0.15052 0.40578 C -0.14462 0.41156 -0.13629 0.41688 -0.13108 0.42404 C -0.12969 0.42589 -0.12934 0.42913 -0.12761 0.43075 C -0.12622 0.43237 -0.12379 0.43191 -0.12222 0.43306 C -0.11841 0.43561 -0.11493 0.4393 -0.11163 0.44231 C -0.10365 0.44925 -0.09775 0.45873 -0.08837 0.46289 C -0.07639 0.47815 -0.08247 0.47445 -0.0724 0.47884 C -0.06771 0.48485 -0.06302 0.49225 -0.05625 0.49503 C -0.05261 0.49665 -0.04566 0.49965 -0.04566 0.49988 C -0.03733 0.51537 -0.03959 0.50798 -0.03681 0.52023 C -0.0382 0.56139 -0.03143 0.57456 -0.0599 0.58682 C -0.06945 0.58613 -0.07882 0.58566 -0.08837 0.58428 C -0.0974 0.58312 -0.10625 0.57826 -0.11493 0.57526 C -0.13091 0.56948 -0.14722 0.56393 -0.1632 0.5593 C -0.18247 0.54659 -0.20226 0.53618 -0.22188 0.52462 C -0.22761 0.52139 -0.23229 0.5163 -0.23785 0.51329 C -0.24757 0.50774 -0.25625 0.50751 -0.26459 0.49734 C -0.26597 0.49549 -0.26667 0.49248 -0.26823 0.49063 C -0.27188 0.48624 -0.27691 0.48509 -0.28073 0.48115 C -0.29792 0.46289 -0.26858 0.48948 -0.29653 0.46497 C -0.30035 0.46196 -0.30382 0.45896 -0.30747 0.45595 C -0.3092 0.45456 -0.31268 0.45156 -0.31268 0.45179 C -0.31771 0.44277 -0.33577 0.42821 -0.34306 0.42613 C -0.34497 0.42543 -0.35295 0.42335 -0.35538 0.4215 C -0.36493 0.4141 -0.37188 0.40509 -0.38038 0.39653 C -0.39341 0.38335 -0.40782 0.37248 -0.42136 0.35954 C -0.42275 0.35815 -0.42483 0.35838 -0.42691 0.35746 C -0.43698 0.35214 -0.44636 0.34613 -0.45712 0.3415 C -0.45903 0.34035 -0.46025 0.3378 -0.46233 0.33665 C -0.4658 0.3348 -0.47275 0.33202 -0.47275 0.33225 C -0.48663 0.33341 -0.49584 0.33202 -0.50677 0.3415 C -0.5125 0.36416 -0.51528 0.39399 -0.50486 0.4148 C -0.5 0.42474 -0.49375 0.43167 -0.48716 0.44 C -0.47917 0.45063 -0.48125 0.4578 -0.47118 0.46751 C -0.46563 0.47815 -0.45816 0.48277 -0.44983 0.49063 C -0.43941 0.49988 -0.42986 0.51075 -0.41962 0.52023 C -0.41563 0.5237 -0.41129 0.52578 -0.40695 0.52925 C -0.40504 0.53133 -0.40382 0.53433 -0.40174 0.53641 C -0.39549 0.54266 -0.39584 0.53873 -0.38924 0.54543 C -0.37396 0.56277 -0.38177 0.55746 -0.36962 0.56832 C -0.36476 0.57318 -0.35799 0.57618 -0.35347 0.58196 C -0.34705 0.59075 -0.3507 0.58821 -0.34306 0.59121 C -0.33733 0.59653 -0.33542 0.60208 -0.32882 0.60509 C -0.32639 0.6074 -0.32413 0.60971 -0.3217 0.61179 C -0.31823 0.61503 -0.31094 0.62104 -0.31094 0.62127 C -0.30972 0.62335 -0.30886 0.62613 -0.30747 0.62798 C -0.30591 0.62982 -0.30278 0.62982 -0.30261 0.63237 C -0.29948 0.643 -0.30157 0.65433 -0.29861 0.66474 C -0.30035 0.7015 -0.29462 0.70104 -0.31615 0.71052 C -0.32622 0.70982 -0.33646 0.70936 -0.34653 0.70821 C -0.35903 0.70659 -0.37014 0.69803 -0.38229 0.69456 C -0.40782 0.67722 -0.37674 0.69618 -0.40521 0.68555 C -0.40729 0.68485 -0.40868 0.68185 -0.41111 0.68069 C -0.42309 0.6726 -0.4165 0.67954 -0.43021 0.67144 C -0.46059 0.65364 -0.49097 0.63491 -0.52275 0.62104 C -0.52934 0.61826 -0.53403 0.61225 -0.54045 0.60971 C -0.54236 0.60809 -0.54393 0.60624 -0.54601 0.60509 C -0.54931 0.60324 -0.55347 0.603 -0.5566 0.60046 C -0.56615 0.59237 -0.57674 0.58844 -0.58681 0.58196 C -0.60278 0.57179 -0.57847 0.58358 -0.60295 0.57295 C -0.60469 0.57225 -0.60816 0.57063 -0.60816 0.57087 C -0.65816 0.57364 -0.63993 0.55907 -0.64913 0.59376 C -0.6474 0.6185 -0.64584 0.64439 -0.63143 0.66243 C -0.62952 0.66982 -0.62865 0.67838 -0.62604 0.68555 C -0.62413 0.69017 -0.6191 0.69757 -0.61754 0.7015 C -0.60782 0.71815 -0.61407 0.71167 -0.60469 0.71954 C -0.60035 0.72786 -0.59879 0.7348 -0.59236 0.74035 C -0.58108 0.76231 -0.56823 0.78474 -0.55538 0.80439 C -0.55174 0.80902 -0.54879 0.81364 -0.54601 0.81826 C -0.54271 0.82335 -0.53716 0.83445 -0.53716 0.83468 C -0.53351 0.84832 -0.52309 0.85641 -0.51927 0.87098 C -0.52188 0.89503 -0.52709 0.90404 -0.5441 0.91468 C -0.54653 0.91607 -0.54861 0.91792 -0.55122 0.91907 C -0.55591 0.92092 -0.56545 0.9237 -0.56545 0.92393 C -0.58212 0.92254 -0.59636 0.92254 -0.61198 0.91699 C -0.62726 0.91144 -0.6408 0.90335 -0.6566 0.90081 C -0.67466 0.89318 -0.69271 0.88069 -0.71163 0.87561 C -0.71927 0.8689 -0.72795 0.86705 -0.73646 0.86173 C -0.73941 0.85965 -0.74219 0.85665 -0.74532 0.85503 C -0.75052 0.85225 -0.75677 0.85248 -0.76129 0.84832 C -0.76354 0.84647 -0.76459 0.84462 -0.76667 0.84347 C -0.77344 0.83977 -0.78091 0.83907 -0.78802 0.83676 C -0.79045 0.83607 -0.79532 0.83445 -0.79532 0.83468 C -0.85851 0.83815 -0.81719 0.8326 -0.84497 0.84347 C -0.85209 0.84971 -0.85591 0.85063 -0.85903 0.85965 C -0.86059 0.86404 -0.86268 0.87329 -0.86268 0.87352 C -0.86372 0.89202 -0.8632 0.9348 -0.87153 0.95376 C -0.87795 0.96855 -0.87865 0.96416 -0.88577 0.97456 " pathEditMode="relative" rAng="0" ptsTypes="ffffffffffffffffffffffffffffffffffffffffffffffffffffffffffffffffffffffffffff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4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5156 C 0.00886 -0.03954 0.01111 -0.04601 0.01458 -0.02312 C 0.01493 -0.02035 0.01511 -0.01711 0.01667 -0.01526 C 0.01788 -0.01341 0.02083 -0.01364 0.02257 -0.01272 C 0.02448 -0.0111 0.02656 -0.00925 0.02865 -0.00717 C 0.03386 0.01295 0.03924 0.04092 0.01875 0.04878 C 0.00625 0.04809 -0.00573 0.04786 -0.01788 0.04647 C -0.02604 0.04555 -0.03264 0.03699 -0.04028 0.03352 C -0.04948 0.02936 -0.0592 0.02751 -0.0684 0.02312 C -0.08403 0.02404 -0.12049 0.01063 -0.12743 0.03861 C -0.12621 0.05688 -0.13003 0.07699 -0.12344 0.09295 C -0.1158 0.11006 -0.10417 0.11722 -0.09097 0.12647 C -0.07917 0.1348 -0.07031 0.14751 -0.05851 0.15514 C -0.05364 0.16485 -0.05017 0.16485 -0.04219 0.16786 C -0.03455 0.1778 -0.03194 0.17688 -0.02205 0.18081 C -0.01701 0.18982 -0.01406 0.19306 -0.00573 0.19653 C -0.00434 0.19907 -0.00295 0.20139 -0.00174 0.20416 C 0.00017 0.20925 0.00243 0.21965 0.00243 0.22011 C 0.0007 0.2363 -0.00069 0.25087 -0.01406 0.25572 C -0.02014 0.26798 -0.0217 0.26497 -0.03194 0.2689 C -0.03628 0.27029 -0.04427 0.27422 -0.04427 0.27445 C -0.05851 0.27329 -0.07257 0.27283 -0.0868 0.27144 C -0.09045 0.27121 -0.09358 0.26982 -0.09705 0.2689 C -0.10104 0.26751 -0.10903 0.26381 -0.10903 0.26404 C -0.13142 0.24485 -0.09739 0.27237 -0.12344 0.25572 C -0.12621 0.25387 -0.12847 0.24994 -0.13142 0.24809 C -0.13819 0.24393 -0.14705 0.24139 -0.15364 0.23792 C -0.15642 0.2363 -0.1592 0.23468 -0.1618 0.23283 C -0.16441 0.23121 -0.1658 0.2289 -0.16823 0.22751 C -0.17378 0.22404 -0.18021 0.22058 -0.18576 0.21711 C -0.18993 0.21503 -0.19392 0.21341 -0.19826 0.21179 C -0.20017 0.2111 -0.20417 0.20948 -0.20417 0.20971 C -0.2125 0.20231 -0.22257 0.19861 -0.23055 0.19121 C -0.23299 0.18913 -0.23507 0.18589 -0.2368 0.18335 C -0.24271 0.17711 -0.26146 0.16601 -0.26927 0.16277 C -0.28142 0.14751 -0.29167 0.14266 -0.30764 0.13688 C -0.31024 0.13595 -0.31302 0.13549 -0.3158 0.13433 C -0.32101 0.13295 -0.33212 0.12925 -0.33212 0.12948 C -0.36128 0.12994 -0.39028 0.12878 -0.41927 0.13179 C -0.43455 0.13364 -0.42552 0.1778 -0.41319 0.1889 C -0.40364 0.2067 -0.40903 0.20092 -0.39878 0.20948 C -0.39219 0.22196 -0.38437 0.23006 -0.37448 0.23792 C -0.36823 0.24994 -0.37309 0.24462 -0.3592 0.25087 C -0.34323 0.25711 -0.35 0.26035 -0.3401 0.2689 C -0.33003 0.27722 -0.31545 0.2726 -0.30382 0.27653 C -0.2941 0.28 -0.28646 0.28485 -0.27726 0.28948 C -0.27135 0.29225 -0.26458 0.29295 -0.25903 0.29734 C -0.25139 0.30404 -0.25555 0.3015 -0.24705 0.3052 C -0.24271 0.31029 -0.23993 0.31514 -0.23559 0.31815 C -0.21996 0.32717 -0.23715 0.31376 -0.22257 0.32324 C -0.20694 0.33341 -0.22569 0.32462 -0.21059 0.3311 C -0.20382 0.33965 -0.19514 0.3452 -0.18576 0.34913 C -0.18489 0.35052 -0.17743 0.3637 -0.17621 0.36717 C -0.16979 0.3852 -0.16736 0.39907 -0.15139 0.40601 C -0.14462 0.41272 -0.13542 0.41873 -0.12917 0.42682 C -0.1276 0.4289 -0.12743 0.4326 -0.12535 0.43445 C -0.12378 0.4363 -0.12101 0.43561 -0.11927 0.43722 C -0.11493 0.44 -0.11128 0.44393 -0.10694 0.4474 C -0.09826 0.45503 -0.09167 0.46613 -0.0809 0.47075 C -0.06719 0.48809 -0.07396 0.4837 -0.06267 0.48878 C -0.05712 0.49572 -0.05174 0.50358 -0.04427 0.50682 C -0.04028 0.50844 -0.03194 0.51214 -0.03194 0.51237 C -0.02274 0.52971 -0.02535 0.52162 -0.02205 0.53526 C -0.02361 0.58196 -0.0158 0.59676 -0.04844 0.6104 C -0.0592 0.60971 -0.06996 0.60902 -0.0809 0.60763 C -0.09114 0.60647 -0.10104 0.60069 -0.11128 0.59746 C -0.12899 0.59098 -0.14757 0.58474 -0.1658 0.57942 C -0.1875 0.56509 -0.21042 0.55329 -0.23281 0.54058 C -0.23906 0.53665 -0.24444 0.5311 -0.25104 0.5274 C -0.26215 0.52139 -0.27187 0.52115 -0.28142 0.50959 C -0.28316 0.50728 -0.28368 0.50381 -0.28542 0.50196 C -0.28941 0.49734 -0.29549 0.49595 -0.29965 0.49133 C -0.31927 0.47075 -0.28611 0.50035 -0.31788 0.47329 C -0.32205 0.46959 -0.32587 0.46636 -0.33003 0.46289 C -0.33229 0.46127 -0.33611 0.45757 -0.33611 0.45803 C -0.34201 0.44786 -0.3625 0.43167 -0.37066 0.42913 C -0.37309 0.42821 -0.38177 0.42613 -0.38489 0.42428 C -0.39566 0.41572 -0.40364 0.40532 -0.41319 0.39584 C -0.42795 0.38104 -0.44462 0.36878 -0.45937 0.35422 C -0.46094 0.3526 -0.46371 0.35283 -0.46597 0.35191 C -0.47743 0.34566 -0.48854 0.33873 -0.50035 0.33341 C -0.50243 0.33248 -0.50417 0.32994 -0.50625 0.32832 C -0.51024 0.32624 -0.51823 0.32324 -0.51823 0.32347 C -0.5342 0.32485 -0.54462 0.32324 -0.55712 0.33341 C -0.56371 0.3593 -0.56649 0.39283 -0.55503 0.41641 C -0.54913 0.42751 -0.54201 0.43537 -0.53472 0.44485 C -0.52552 0.45665 -0.52795 0.46474 -0.51632 0.47584 C -0.51007 0.48809 -0.50174 0.49318 -0.49236 0.50196 C -0.47986 0.51237 -0.46979 0.52462 -0.45799 0.53526 C -0.45312 0.53942 -0.44844 0.54173 -0.44358 0.54589 C -0.44097 0.54798 -0.43958 0.55121 -0.43733 0.55352 C -0.43055 0.56069 -0.43073 0.55607 -0.42344 0.5637 C -0.40573 0.58335 -0.41458 0.57734 -0.40087 0.58982 C -0.39514 0.59491 -0.38767 0.59838 -0.38264 0.60509 C -0.37517 0.6148 -0.37917 0.61202 -0.37066 0.61526 C -0.36424 0.62127 -0.36198 0.62751 -0.35451 0.63121 C -0.35156 0.63376 -0.34878 0.6363 -0.34618 0.63884 C -0.34219 0.64208 -0.33403 0.64902 -0.33403 0.64925 C -0.33264 0.65156 -0.33194 0.65503 -0.33003 0.65711 C -0.32847 0.65896 -0.32465 0.65896 -0.32448 0.66219 C -0.32083 0.67352 -0.32361 0.6867 -0.32014 0.6985 C -0.32205 0.73988 -0.31562 0.73919 -0.3401 0.75006 C -0.35139 0.74936 -0.36302 0.74867 -0.37448 0.74751 C -0.38889 0.74543 -0.40139 0.73595 -0.41493 0.73202 C -0.44462 0.7126 -0.40903 0.73387 -0.44114 0.72162 C -0.44392 0.72092 -0.44514 0.71792 -0.44844 0.7163 C -0.4618 0.70728 -0.45417 0.71491 -0.46996 0.70613 C -0.50434 0.68578 -0.53889 0.66474 -0.57517 0.64902 C -0.58281 0.64601 -0.58767 0.6393 -0.59531 0.6363 C -0.59739 0.63445 -0.5993 0.63237 -0.60156 0.63121 C -0.60555 0.6289 -0.60989 0.62867 -0.61354 0.62589 C -0.62465 0.61688 -0.63646 0.61225 -0.64792 0.60509 C -0.66614 0.59352 -0.63854 0.60693 -0.66632 0.59468 C -0.66823 0.59399 -0.67239 0.59237 -0.67239 0.5926 C -0.72951 0.59561 -0.70851 0.57896 -0.7191 0.61826 C -0.71701 0.64624 -0.71562 0.67537 -0.69861 0.69595 C -0.6967 0.70428 -0.69601 0.71376 -0.69271 0.72162 C -0.69062 0.72693 -0.68472 0.73549 -0.68299 0.73988 C -0.67205 0.75861 -0.67882 0.75121 -0.66823 0.76046 C -0.66354 0.76971 -0.66163 0.77734 -0.65434 0.78381 C -0.64132 0.80855 -0.62674 0.83352 -0.6125 0.85618 C -0.60799 0.86127 -0.60503 0.86636 -0.60156 0.87167 C -0.59774 0.87746 -0.59149 0.88948 -0.59149 0.89017 C -0.58715 0.90543 -0.57552 0.91468 -0.57101 0.93087 C -0.57396 0.95815 -0.58021 0.96832 -0.59948 0.98035 C -0.60208 0.98173 -0.60486 0.98404 -0.60746 0.98543 C -0.61285 0.98751 -0.62378 0.99075 -0.62378 0.99098 C -0.64253 0.98913 -0.65903 0.98913 -0.67674 0.98289 C -0.6941 0.97665 -0.70937 0.96763 -0.72726 0.96462 C -0.74792 0.95607 -0.7684 0.94196 -0.7901 0.93641 C -0.79878 0.92855 -0.80868 0.92693 -0.81823 0.92069 C -0.82187 0.91815 -0.82483 0.91491 -0.82847 0.91306 C -0.83437 0.90982 -0.84167 0.91006 -0.8467 0.90543 C -0.8493 0.90335 -0.85035 0.90127 -0.8526 0.90011 C -0.86059 0.89572 -0.86875 0.89503 -0.87708 0.89248 C -0.87969 0.89156 -0.88524 0.88948 -0.88524 0.89017 C -0.95746 0.89387 -0.91024 0.88763 -0.94167 0.90011 C -0.95017 0.90705 -0.95451 0.90798 -0.95816 0.91815 C -0.95989 0.92324 -0.96233 0.93387 -0.96233 0.9341 C -0.96337 0.95468 -0.96302 1.00277 -0.97222 1.02428 C -0.97951 1.04139 -0.98021 1.0363 -0.98802 1.04786 " pathEditMode="relative" rAng="0" ptsTypes="fffffffffffffffffffffffffffffffffffffffffffffffffffffffffffffffffffffffffffffffffffffffffffffff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00" y="5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7168E-6 C -0.00104 -0.00231 -0.00208 -0.00509 -0.00365 -0.0067 C -0.00712 -0.01063 -0.01528 -0.01595 -0.01528 -0.01572 C -0.01996 0.00301 -0.01597 0.00671 -0.00191 0.0111 C -0.00226 0.01642 -0.00104 0.02266 -0.00365 0.02682 C -0.00521 0.0289 -0.0066 0.02266 -0.00764 0.02035 C -0.00937 0.01596 -0.0099 0.0111 -0.01146 0.00671 C -0.01076 -0.00092 -0.01163 -0.00878 -0.00937 -0.01595 C -0.00885 -0.01826 -0.00538 -0.01919 -0.00365 -0.01803 C -0.00208 -0.01688 -0.00226 -0.01364 -0.00191 -0.0111 C -0.00104 0.00139 -0.00278 0.01434 -5.55556E-7 0.02682 C 0.0007 0.02983 0.00451 0.02451 0.00608 0.02243 C 0.00799 0.01942 0.01233 0.00648 0.01354 0.00231 C 0.01406 0.0111 0.01285 0.02058 0.01528 0.02913 C 0.01615 0.03191 0.01823 0.02474 0.0191 0.02243 C 0.02066 0.01896 0.0224 0.00971 0.02326 0.00671 C 0.02379 -0.00231 0.02344 -0.01156 0.025 -0.02035 C 0.02517 -0.02266 0.02708 -0.01595 0.02708 -0.01364 C 0.02708 0.00116 0.02552 0.00856 0.01719 0.01804 C 0.0033 0.01202 0.00851 -0.00948 0.00747 -0.02474 C -0.00555 -0.01942 -0.00226 -0.02474 -0.00555 -0.01364 C -0.00417 0.00023 -0.00156 0.01295 -0.00555 0.02682 C -0.00642 0.03006 -0.0066 0.02058 -0.00764 0.01804 C -0.01858 -0.01202 -0.00521 0.0333 -0.01319 0.00439 C -0.01406 -0.00092 -0.01267 -0.0067 -0.01528 -0.0111 C -0.01649 -0.01318 -0.01962 -0.01063 -0.02101 -0.00925 C -0.0224 -0.0074 -0.0224 -0.00462 -0.02274 -0.00231 C -0.0224 0.00231 -0.02187 0.00671 -0.02101 0.0111 C -0.02049 0.01364 -0.02101 0.01804 -0.0191 0.01804 C -0.01858 0.01804 -0.01528 0.00439 -0.01528 0.00463 C -0.01476 -0.00393 -0.01424 -0.01202 -0.01319 -0.02035 C -0.01319 -0.02266 -0.01319 -0.02774 -0.01146 -0.02682 C -0.00816 -0.02589 -0.00764 -0.02081 -0.00555 -0.01803 C -0.00191 0.00023 -0.00139 0.00624 -5.55556E-7 0.02913 C 0.00521 0.01064 -0.00191 -0.04555 0.00955 -0.0067 C 0.01354 0.05226 0.01406 0.00648 0.01528 -0.01364 C 0.01823 -0.00139 0.0191 0.00971 0.0191 0.02243 C 0.0191 0.02266 -5.55556E-7 -1.27168E-6 -5.55556E-7 0.00023 Z " pathEditMode="relative" rAng="0" ptsTypes="ffffffffffffffffffffffffffffffffffffff">
                                      <p:cBhvr>
                                        <p:cTn id="29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583 -0.25804 C -0.84687 -0.26035 -0.84757 -0.26312 -0.84913 -0.26497 C -0.85225 -0.26867 -0.85937 -0.27399 -0.85937 -0.27376 C -0.86354 -0.25503 -0.86007 -0.2511 -0.84739 -0.24671 C -0.84791 -0.24139 -0.8467 -0.23515 -0.84913 -0.23099 C -0.85034 -0.2289 -0.85173 -0.23515 -0.8526 -0.23769 C -0.85416 -0.24208 -0.85469 -0.24671 -0.8559 -0.25133 C -0.85538 -0.25896 -0.85607 -0.26682 -0.85416 -0.27399 C -0.85364 -0.2763 -0.85069 -0.27723 -0.84913 -0.27607 C -0.84757 -0.27492 -0.84791 -0.27168 -0.84739 -0.26937 C -0.84687 -0.25665 -0.84826 -0.24347 -0.84583 -0.23099 C -0.84531 -0.22821 -0.84184 -0.23353 -0.84062 -0.23561 C -0.83871 -0.23862 -0.83489 -0.25156 -0.83385 -0.25573 C -0.83333 -0.24671 -0.83437 -0.23723 -0.83229 -0.22867 C -0.83159 -0.22613 -0.82969 -0.23307 -0.82882 -0.23561 C -0.8276 -0.23908 -0.82587 -0.24833 -0.82534 -0.25133 C -0.82482 -0.26035 -0.82517 -0.2696 -0.82378 -0.27838 C -0.82344 -0.2807 -0.82205 -0.27399 -0.82205 -0.27168 C -0.82205 -0.25688 -0.82326 -0.24948 -0.83055 -0.24 C -0.84288 -0.24578 -0.83819 -0.26752 -0.83906 -0.28301 C -0.85087 -0.27769 -0.84791 -0.28278 -0.85087 -0.27168 C -0.84948 -0.25781 -0.84722 -0.24509 -0.85087 -0.23099 C -0.85156 -0.22798 -0.85173 -0.23723 -0.8526 -0.24 C -0.86232 -0.27029 -0.85034 -0.22451 -0.85764 -0.25364 C -0.85816 -0.25896 -0.85712 -0.26497 -0.85937 -0.26937 C -0.86041 -0.27122 -0.86319 -0.26867 -0.86441 -0.26705 C -0.86562 -0.26544 -0.86562 -0.26266 -0.86614 -0.26035 C -0.86562 -0.25573 -0.8651 -0.2511 -0.86441 -0.24671 C -0.86406 -0.2444 -0.86441 -0.24 -0.86267 -0.24 C -0.86232 -0.24 -0.85937 -0.25364 -0.85937 -0.25341 C -0.85885 -0.26197 -0.8585 -0.27029 -0.85764 -0.27838 C -0.85746 -0.2807 -0.85764 -0.28578 -0.8559 -0.28509 C -0.85312 -0.28416 -0.8526 -0.27908 -0.85087 -0.27607 C -0.84739 -0.25781 -0.84705 -0.25179 -0.84583 -0.22867 C -0.84114 -0.2474 -0.84739 -0.30405 -0.83732 -0.26497 C -0.83385 -0.20578 -0.83333 -0.25156 -0.83229 -0.27168 C -0.82986 -0.25942 -0.82882 -0.24833 -0.82882 -0.23561 " pathEditMode="relative" rAng="0" ptsTypes="ffffffffffffffffffffffffffffffffffffA">
                                      <p:cBhvr>
                                        <p:cTn id="36" dur="5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3" grpId="1" animBg="1"/>
      <p:bldP spid="18444" grpId="0" animBg="1"/>
      <p:bldP spid="184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688" y="1916113"/>
            <a:ext cx="2881312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6227763" cy="4752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019925" y="4797425"/>
            <a:ext cx="18716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el-GR" dirty="0"/>
              <a:t>Οπτικό πεδίο </a:t>
            </a:r>
          </a:p>
          <a:p>
            <a:pPr>
              <a:spcBef>
                <a:spcPct val="15000"/>
              </a:spcBef>
            </a:pPr>
            <a:r>
              <a:rPr lang="el-GR" dirty="0"/>
              <a:t>με μικροπλέγμα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Δύο τεχνικές εκτίμησης της </a:t>
            </a:r>
            <a:r>
              <a:rPr lang="el-GR" dirty="0" smtClean="0"/>
              <a:t>κινητικότητας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40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MG_00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597" y="1196752"/>
            <a:ext cx="5688806" cy="333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468312" y="5078011"/>
            <a:ext cx="86756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Χρησιμεύει για τον προσδιορισμό της κινητικότητας, ζωτικότητας, μορφολογίας και συγκέντρωσης των σπερματοζωαρίων.</a:t>
            </a:r>
          </a:p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Επιπλέον χρησιμεύει για την μέτρηση στρογγυλών κυττάρων και αντισπερματικών αντισωμάτων.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l-GR" dirty="0"/>
              <a:t>Μηχανικός μετρητής κυττάρων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4529453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Ανάλυσης Βιολογικών Υγρών και Εκκριμάτων ΤΕΙ Αθήνας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1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3" y="1700808"/>
            <a:ext cx="2447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http://apps.who.int/bookorders/MDIbookJPG/Book/115007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76" y="1700808"/>
            <a:ext cx="2305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Εγχειρίδια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Rectangle 2"/>
          <p:cNvSpPr/>
          <p:nvPr/>
        </p:nvSpPr>
        <p:spPr>
          <a:xfrm>
            <a:off x="1418300" y="5129808"/>
            <a:ext cx="1090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  <a:hlinkClick r:id="rId4"/>
              </a:rPr>
              <a:t>who.int</a:t>
            </a:r>
            <a:endParaRPr lang="el-GR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7436" y="5129808"/>
            <a:ext cx="1671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  <a:hlinkClick r:id="rId5"/>
              </a:rPr>
              <a:t>slideshare.net</a:t>
            </a:r>
            <a:endParaRPr lang="el-GR" dirty="0">
              <a:latin typeface="+mn-lt"/>
            </a:endParaRPr>
          </a:p>
        </p:txBody>
      </p:sp>
      <p:pic>
        <p:nvPicPr>
          <p:cNvPr id="1026" name="Picture 2" descr="Atlas of Human Sperm Morphology Evalu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4396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1681" y="5129808"/>
            <a:ext cx="1728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  <a:hlinkClick r:id="rId7"/>
              </a:rPr>
              <a:t>crcpress.com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24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</a:t>
            </a:r>
            <a:r>
              <a:rPr lang="el-GR" sz="2000" dirty="0" smtClean="0"/>
              <a:t>«Ανάλυση Βιολογικών Υγρών &amp; Εκκριμάτων (Ε). </a:t>
            </a:r>
            <a:r>
              <a:rPr lang="el-GR" sz="2000" dirty="0"/>
              <a:t>Ενότητα </a:t>
            </a:r>
            <a:r>
              <a:rPr lang="en-US" sz="2000" dirty="0" smtClean="0"/>
              <a:t>6:</a:t>
            </a:r>
            <a:r>
              <a:rPr lang="el-GR" sz="2000" dirty="0" smtClean="0"/>
              <a:t> Προσδιορισμός φυσικών χαρακτήρων σπέρματος και κινητικότητας σπερματοζωαρίων». 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9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over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97658" y="1684981"/>
            <a:ext cx="26193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Clinical Atlas of Sperm Morphology 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229537" y="1684981"/>
            <a:ext cx="251936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45308" y="2288493"/>
            <a:ext cx="3744912" cy="253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Εγχειρίδια </a:t>
            </a:r>
            <a:r>
              <a:rPr lang="el-GR" sz="3600" b="0" dirty="0" smtClean="0"/>
              <a:t>(2 από 2)</a:t>
            </a:r>
            <a:endParaRPr lang="el-GR" sz="3600" dirty="0"/>
          </a:p>
        </p:txBody>
      </p:sp>
      <p:sp>
        <p:nvSpPr>
          <p:cNvPr id="3" name="Rectangle 2"/>
          <p:cNvSpPr/>
          <p:nvPr/>
        </p:nvSpPr>
        <p:spPr>
          <a:xfrm>
            <a:off x="466082" y="5429893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  <a:hlinkClick r:id="rId8"/>
              </a:rPr>
              <a:t>ukcatalogue.oup.com</a:t>
            </a:r>
            <a:endParaRPr lang="el-GR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6428" y="5431094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  <a:hlinkClick r:id="rId9"/>
              </a:rPr>
              <a:t>cambridge.org</a:t>
            </a:r>
            <a:endParaRPr lang="el-GR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8620" y="5431094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  <a:hlinkClick r:id="rId9"/>
              </a:rPr>
              <a:t>cambridge.org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2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Φυσικοί χαρακτήρες </a:t>
            </a:r>
            <a:r>
              <a:rPr lang="el-GR" dirty="0" smtClean="0"/>
              <a:t>σπέρματος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>
            <a:normAutofit/>
          </a:bodyPr>
          <a:lstStyle/>
          <a:p>
            <a:r>
              <a:rPr lang="el-GR" sz="2800" dirty="0"/>
              <a:t>Η διαδικασία πρέπει να ολοκληρωθεί μέσα στην 1</a:t>
            </a:r>
            <a:r>
              <a:rPr lang="el-GR" sz="2800" baseline="30000" dirty="0"/>
              <a:t>η</a:t>
            </a:r>
            <a:r>
              <a:rPr lang="el-GR" sz="2800" dirty="0"/>
              <a:t> ώρα</a:t>
            </a:r>
          </a:p>
          <a:p>
            <a:endParaRPr lang="el-GR" sz="2800" dirty="0"/>
          </a:p>
        </p:txBody>
      </p:sp>
      <p:pic>
        <p:nvPicPr>
          <p:cNvPr id="2050" name="Picture 2" descr="http://upload.wikimedia.org/wikipedia/commons/c/c9/Urine_samp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9542" y="2254646"/>
            <a:ext cx="3324914" cy="33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58362" y="5579559"/>
            <a:ext cx="3627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Urine sample</a:t>
            </a:r>
            <a:r>
              <a:rPr lang="en-US" sz="1200" dirty="0" smtClean="0">
                <a:latin typeface="+mn-lt"/>
              </a:rPr>
              <a:t>” </a:t>
            </a:r>
            <a:r>
              <a:rPr lang="el-GR" sz="1200" dirty="0" smtClean="0"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4"/>
              </a:rPr>
              <a:t>Alexbrn</a:t>
            </a:r>
            <a:r>
              <a:rPr lang="el-GR" sz="1200" dirty="0" smtClean="0">
                <a:latin typeface="+mn-lt"/>
              </a:rPr>
              <a:t> διαθέσιμο ως κοινό κτήμα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5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Αντίδραση </a:t>
            </a:r>
            <a:r>
              <a:rPr lang="en-US" dirty="0" smtClean="0"/>
              <a:t>pH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el-GR" sz="2600" b="1" dirty="0">
                <a:solidFill>
                  <a:srgbClr val="004B82"/>
                </a:solidFill>
              </a:rPr>
              <a:t>Τιμή </a:t>
            </a:r>
            <a:r>
              <a:rPr lang="el-GR" sz="2600" b="1" dirty="0" smtClean="0">
                <a:solidFill>
                  <a:srgbClr val="004B82"/>
                </a:solidFill>
              </a:rPr>
              <a:t>αναφοράς</a:t>
            </a:r>
            <a:r>
              <a:rPr lang="en-US" sz="2600" b="1" dirty="0" smtClean="0">
                <a:solidFill>
                  <a:srgbClr val="004B82"/>
                </a:solidFill>
              </a:rPr>
              <a:t>:</a:t>
            </a:r>
            <a:r>
              <a:rPr lang="el-GR" sz="2600" b="1" dirty="0" smtClean="0">
                <a:solidFill>
                  <a:srgbClr val="004B82"/>
                </a:solidFill>
              </a:rPr>
              <a:t> </a:t>
            </a:r>
            <a:r>
              <a:rPr lang="en-US" sz="2600" b="1" dirty="0" smtClean="0">
                <a:solidFill>
                  <a:srgbClr val="004B82"/>
                </a:solidFill>
              </a:rPr>
              <a:t>pH &gt; 7,2</a:t>
            </a:r>
            <a:endParaRPr lang="el-GR" sz="2600" b="1" dirty="0" smtClean="0">
              <a:solidFill>
                <a:srgbClr val="004B82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sz="2400" dirty="0"/>
              <a:t>Μετριέται με πεχαμετρικό χαρτί κατάλληλου εύρους ή με πεχάμετρο</a:t>
            </a:r>
          </a:p>
          <a:p>
            <a:pPr marL="263525" indent="-263525">
              <a:lnSpc>
                <a:spcPct val="130000"/>
              </a:lnSpc>
              <a:spcBef>
                <a:spcPct val="25000"/>
              </a:spcBef>
              <a:buFontTx/>
              <a:buChar char="•"/>
            </a:pPr>
            <a:r>
              <a:rPr lang="el-GR" sz="2400" dirty="0"/>
              <a:t>Το </a:t>
            </a:r>
            <a:r>
              <a:rPr lang="en-US" sz="2400" dirty="0"/>
              <a:t>pH</a:t>
            </a:r>
            <a:r>
              <a:rPr lang="el-GR" sz="2400" dirty="0"/>
              <a:t> εξαρτάται από τις εκκρίσεις των επικουρικών αδένων</a:t>
            </a:r>
            <a:r>
              <a:rPr lang="en-US" sz="2400" dirty="0"/>
              <a:t> </a:t>
            </a:r>
            <a:r>
              <a:rPr lang="el-GR" sz="2400" dirty="0"/>
              <a:t>του ανδρικού αναπαραγωγικού συστήματος. </a:t>
            </a:r>
            <a:endParaRPr lang="en-US" sz="2400" dirty="0"/>
          </a:p>
          <a:p>
            <a:pPr marL="263525" indent="-263525">
              <a:lnSpc>
                <a:spcPct val="130000"/>
              </a:lnSpc>
              <a:spcBef>
                <a:spcPct val="25000"/>
              </a:spcBef>
              <a:buFontTx/>
              <a:buChar char="•"/>
            </a:pPr>
            <a:r>
              <a:rPr lang="el-GR" sz="2400" dirty="0"/>
              <a:t>Όταν το </a:t>
            </a:r>
            <a:r>
              <a:rPr lang="en-US" sz="2400" dirty="0"/>
              <a:t>pH</a:t>
            </a:r>
            <a:r>
              <a:rPr lang="el-GR" sz="2400" dirty="0"/>
              <a:t> είναι πολύ μικρό (</a:t>
            </a:r>
            <a:r>
              <a:rPr lang="en-US" sz="2400" dirty="0"/>
              <a:t>pH</a:t>
            </a:r>
            <a:r>
              <a:rPr lang="el-GR" sz="2400" dirty="0"/>
              <a:t> &lt; 7,2) υπάρχει απόφραξη διαφόρων τμημάτων του αναπαραγωγικού συστήματος. </a:t>
            </a:r>
          </a:p>
          <a:p>
            <a:pPr marL="263525" indent="-263525">
              <a:lnSpc>
                <a:spcPct val="130000"/>
              </a:lnSpc>
              <a:spcBef>
                <a:spcPct val="25000"/>
              </a:spcBef>
              <a:buFontTx/>
              <a:buChar char="•"/>
            </a:pPr>
            <a:r>
              <a:rPr lang="el-GR" sz="2400" dirty="0"/>
              <a:t>Αντίθετα όταν </a:t>
            </a:r>
            <a:r>
              <a:rPr lang="en-US" sz="2400" dirty="0"/>
              <a:t>pH</a:t>
            </a:r>
            <a:r>
              <a:rPr lang="el-GR" sz="2400" dirty="0"/>
              <a:t> &gt; 8 υπάρχει η υποψία λοίμωξης. </a:t>
            </a:r>
          </a:p>
          <a:p>
            <a:pPr marL="263525" indent="-263525">
              <a:lnSpc>
                <a:spcPct val="130000"/>
              </a:lnSpc>
              <a:spcBef>
                <a:spcPct val="25000"/>
              </a:spcBef>
              <a:buFontTx/>
              <a:buChar char="•"/>
            </a:pPr>
            <a:r>
              <a:rPr lang="el-GR" sz="2400" dirty="0"/>
              <a:t>Στο εργαστήριο το </a:t>
            </a:r>
            <a:r>
              <a:rPr lang="en-US" sz="2400" dirty="0"/>
              <a:t>pH</a:t>
            </a:r>
            <a:r>
              <a:rPr lang="el-GR" sz="2400" dirty="0"/>
              <a:t> αυξάνει λόγω απωλειών </a:t>
            </a:r>
            <a:r>
              <a:rPr lang="en-US" sz="2400" dirty="0"/>
              <a:t>CO</a:t>
            </a:r>
            <a:r>
              <a:rPr lang="el-GR" sz="2400" baseline="-25000" dirty="0"/>
              <a:t>2</a:t>
            </a:r>
            <a:r>
              <a:rPr lang="el-GR" sz="2400" dirty="0"/>
              <a:t>. Αργότερα ελαττώνεται λόγω συσσώρευσης γαλακτικού οξέος. Σε όξινο </a:t>
            </a:r>
            <a:r>
              <a:rPr lang="en-US" sz="2400" dirty="0"/>
              <a:t>pH</a:t>
            </a:r>
            <a:r>
              <a:rPr lang="el-GR" sz="2400" dirty="0"/>
              <a:t> ακινητοποιούνται τα σπερματοζωάρια. Γι’ αυτό το λόγο το </a:t>
            </a:r>
            <a:r>
              <a:rPr lang="en-US" sz="2400" dirty="0"/>
              <a:t>pH </a:t>
            </a:r>
            <a:r>
              <a:rPr lang="el-GR" sz="2400" dirty="0"/>
              <a:t>μετριέται αμέσως μετά την λήψη του δείγματος.  </a:t>
            </a:r>
          </a:p>
          <a:p>
            <a:pPr marL="0" indent="0" algn="ctr">
              <a:spcBef>
                <a:spcPct val="50000"/>
              </a:spcBef>
              <a:buNone/>
            </a:pPr>
            <a:endParaRPr lang="el-GR" sz="2400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Όγκος </a:t>
            </a:r>
            <a:r>
              <a:rPr lang="el-GR" dirty="0" smtClean="0"/>
              <a:t>εκσπερμάτισης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el-GR" sz="2400" b="1" dirty="0">
                <a:solidFill>
                  <a:srgbClr val="004B82"/>
                </a:solidFill>
              </a:rPr>
              <a:t>Τιμή </a:t>
            </a:r>
            <a:r>
              <a:rPr lang="el-GR" sz="2400" b="1" dirty="0" smtClean="0">
                <a:solidFill>
                  <a:srgbClr val="004B82"/>
                </a:solidFill>
              </a:rPr>
              <a:t>αναφοράς</a:t>
            </a:r>
            <a:r>
              <a:rPr lang="en-US" sz="2400" b="1" dirty="0" smtClean="0">
                <a:solidFill>
                  <a:srgbClr val="004B82"/>
                </a:solidFill>
              </a:rPr>
              <a:t>:</a:t>
            </a:r>
            <a:r>
              <a:rPr lang="el-GR" sz="2400" b="1" dirty="0" smtClean="0">
                <a:solidFill>
                  <a:srgbClr val="004B82"/>
                </a:solidFill>
              </a:rPr>
              <a:t> </a:t>
            </a:r>
            <a:r>
              <a:rPr lang="en-US" sz="2400" b="1" dirty="0" smtClean="0">
                <a:solidFill>
                  <a:srgbClr val="004B82"/>
                </a:solidFill>
              </a:rPr>
              <a:t>2 – 5 mL</a:t>
            </a:r>
            <a:endParaRPr lang="el-GR" sz="2400" b="1" dirty="0" smtClean="0">
              <a:solidFill>
                <a:srgbClr val="004B82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2400" dirty="0" smtClean="0"/>
              <a:t>Ο </a:t>
            </a:r>
            <a:r>
              <a:rPr lang="el-GR" sz="2400" dirty="0"/>
              <a:t>όγκος μετριέται με βαθμονομημένη πλαστική πιπέττα των 5 ή 10 </a:t>
            </a:r>
            <a:r>
              <a:rPr lang="en-US" sz="2400" dirty="0" smtClean="0"/>
              <a:t>mL</a:t>
            </a:r>
            <a:r>
              <a:rPr lang="el-GR" sz="2400" dirty="0" smtClean="0"/>
              <a:t> </a:t>
            </a:r>
            <a:r>
              <a:rPr lang="el-GR" sz="2400" dirty="0"/>
              <a:t>ανάλογα με τον όγκο του. Ο όγκος αναγράφεται με ακρίβεια ενός εκατοστού π.χ. 4,4 </a:t>
            </a:r>
            <a:r>
              <a:rPr lang="en-US" sz="2400" dirty="0" smtClean="0"/>
              <a:t>mL</a:t>
            </a:r>
            <a:r>
              <a:rPr lang="el-GR" sz="2400" dirty="0" smtClean="0"/>
              <a:t>.</a:t>
            </a:r>
          </a:p>
          <a:p>
            <a:pPr>
              <a:lnSpc>
                <a:spcPct val="125000"/>
              </a:lnSpc>
              <a:spcBef>
                <a:spcPct val="40000"/>
              </a:spcBef>
              <a:tabLst>
                <a:tab pos="342900" algn="l"/>
              </a:tabLst>
            </a:pPr>
            <a:r>
              <a:rPr lang="el-GR" sz="2400" dirty="0"/>
              <a:t>Όγκος &lt; 1 </a:t>
            </a:r>
            <a:r>
              <a:rPr lang="en-US" sz="2400" dirty="0" smtClean="0"/>
              <a:t>mL</a:t>
            </a:r>
            <a:r>
              <a:rPr lang="el-GR" sz="2400" dirty="0" smtClean="0"/>
              <a:t>  </a:t>
            </a:r>
            <a:r>
              <a:rPr lang="el-GR" sz="2400" dirty="0"/>
              <a:t>δυσχεραίνει την είσοδο των σπερματοζωαρίων μέσω του τραχήλου της μήτρας. Συνήθως οφείλεται σε ανεπαρκή συλλογή του δείγματος.</a:t>
            </a:r>
          </a:p>
          <a:p>
            <a:pPr>
              <a:lnSpc>
                <a:spcPct val="125000"/>
              </a:lnSpc>
              <a:spcBef>
                <a:spcPct val="40000"/>
              </a:spcBef>
              <a:tabLst>
                <a:tab pos="342900" algn="l"/>
              </a:tabLst>
            </a:pPr>
            <a:r>
              <a:rPr lang="el-GR" sz="2400" dirty="0"/>
              <a:t>Όγκος &gt;  5 </a:t>
            </a:r>
            <a:r>
              <a:rPr lang="en-US" sz="2400" dirty="0" smtClean="0"/>
              <a:t>mL</a:t>
            </a:r>
            <a:r>
              <a:rPr lang="el-GR" sz="2400" dirty="0" smtClean="0"/>
              <a:t> </a:t>
            </a:r>
            <a:r>
              <a:rPr lang="el-GR" sz="2400" dirty="0"/>
              <a:t>οδηγεί σε μεγάλη αραίωση των σπερματοζωαρίων και μειωμένη κινητικότητα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877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Γλοιότητα (ιξώδες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sz="2600" b="1" dirty="0">
                <a:solidFill>
                  <a:srgbClr val="004B82"/>
                </a:solidFill>
              </a:rPr>
              <a:t>Τιμή αναφοράς: </a:t>
            </a:r>
            <a:r>
              <a:rPr lang="el-GR" sz="2600" b="1" dirty="0" smtClean="0">
                <a:solidFill>
                  <a:srgbClr val="004B82"/>
                </a:solidFill>
              </a:rPr>
              <a:t>μηδέν</a:t>
            </a:r>
          </a:p>
          <a:p>
            <a:pPr>
              <a:lnSpc>
                <a:spcPct val="125000"/>
              </a:lnSpc>
              <a:spcBef>
                <a:spcPct val="55000"/>
              </a:spcBef>
            </a:pPr>
            <a:r>
              <a:rPr lang="el-GR" sz="2400" dirty="0"/>
              <a:t>Η ύπαρξη υψηλού ιξώδους επηρεάζει τον προσδιορισμό πολλών παραμέτρων του σπερμοδιαγράμματος (π.χ. κινητικότητα). </a:t>
            </a:r>
          </a:p>
          <a:p>
            <a:pPr>
              <a:lnSpc>
                <a:spcPct val="125000"/>
              </a:lnSpc>
              <a:spcBef>
                <a:spcPct val="55000"/>
              </a:spcBef>
            </a:pPr>
            <a:r>
              <a:rPr lang="el-GR" sz="2400" u="sng" dirty="0"/>
              <a:t>Τεχνική</a:t>
            </a:r>
          </a:p>
          <a:p>
            <a:pPr>
              <a:lnSpc>
                <a:spcPct val="125000"/>
              </a:lnSpc>
              <a:spcBef>
                <a:spcPct val="55000"/>
              </a:spcBef>
            </a:pPr>
            <a:r>
              <a:rPr lang="el-GR" sz="2400" dirty="0"/>
              <a:t>Το σπέρμα αναρροφάται μαλακά μέσα στην πιπέτα και ύστερα αφήνεται να πέσει με την βαρύτητα. </a:t>
            </a:r>
          </a:p>
          <a:p>
            <a:pPr>
              <a:lnSpc>
                <a:spcPct val="125000"/>
              </a:lnSpc>
              <a:spcBef>
                <a:spcPct val="55000"/>
              </a:spcBef>
            </a:pPr>
            <a:r>
              <a:rPr lang="el-GR" sz="2400" dirty="0"/>
              <a:t>Αν οι σταγόνες πέφτουν πλήρεις, χωρίς να αφήνουν ίνες, η γλοιότητα χαρακτηρίζεται ως μηδέν.</a:t>
            </a:r>
          </a:p>
          <a:p>
            <a:pPr>
              <a:lnSpc>
                <a:spcPct val="125000"/>
              </a:lnSpc>
              <a:spcBef>
                <a:spcPct val="55000"/>
              </a:spcBef>
            </a:pPr>
            <a:r>
              <a:rPr lang="el-GR" sz="2400" dirty="0"/>
              <a:t>Αν εμφανίζεται πίσω από την σταγόνα ίνα &gt; 2 εκατοστών σημειώνεται αυξημένη γλοιότητα στην απάντηση του ασθενούς</a:t>
            </a:r>
            <a:r>
              <a:rPr lang="el-GR" sz="2400" dirty="0" smtClean="0"/>
              <a:t>.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  <a:endParaRPr lang="el-GR" sz="2400" b="1" dirty="0">
              <a:solidFill>
                <a:srgbClr val="820000"/>
              </a:solidFill>
            </a:endParaRPr>
          </a:p>
          <a:p>
            <a:pPr marL="0" indent="0" algn="ctr">
              <a:buNone/>
            </a:pPr>
            <a:endParaRPr lang="el-GR" sz="2400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Ρευστοποίηση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l-GR" sz="2600" b="1" dirty="0">
                <a:solidFill>
                  <a:srgbClr val="820000"/>
                </a:solidFill>
              </a:rPr>
              <a:t>Τιμή αναφοράς</a:t>
            </a:r>
            <a:r>
              <a:rPr lang="en-US" sz="2600" b="1" dirty="0">
                <a:solidFill>
                  <a:srgbClr val="820000"/>
                </a:solidFill>
              </a:rPr>
              <a:t>:</a:t>
            </a:r>
            <a:r>
              <a:rPr lang="el-GR" sz="2600" b="1" dirty="0">
                <a:solidFill>
                  <a:srgbClr val="820000"/>
                </a:solidFill>
              </a:rPr>
              <a:t> &lt; 60 λεπτά</a:t>
            </a:r>
          </a:p>
          <a:p>
            <a:pPr>
              <a:lnSpc>
                <a:spcPct val="125000"/>
              </a:lnSpc>
              <a:spcBef>
                <a:spcPct val="60000"/>
              </a:spcBef>
            </a:pPr>
            <a:r>
              <a:rPr lang="el-GR" sz="2400" dirty="0"/>
              <a:t>Ατελής ρευστοποίηση είναι ενδεικτική λοίμωξης των επικουρικών αδένων, των σπερματικών σωληναρίων ή του προστάτη.</a:t>
            </a:r>
          </a:p>
          <a:p>
            <a:pPr>
              <a:lnSpc>
                <a:spcPct val="125000"/>
              </a:lnSpc>
              <a:spcBef>
                <a:spcPct val="60000"/>
              </a:spcBef>
            </a:pPr>
            <a:r>
              <a:rPr lang="el-GR" sz="2400" dirty="0"/>
              <a:t>Η ρευστοποίηση φαίνεται στο μικροσκόπιο σε νωπό παρασκεύασμα. Συγκεκριμένα παρατηρούμε αν φαίνονται μέσα σε αυτό «πηγαδάκια» ή «νερά».</a:t>
            </a:r>
          </a:p>
          <a:p>
            <a:pPr>
              <a:lnSpc>
                <a:spcPct val="125000"/>
              </a:lnSpc>
              <a:spcBef>
                <a:spcPct val="60000"/>
              </a:spcBef>
            </a:pPr>
            <a:r>
              <a:rPr lang="el-GR" sz="2400" dirty="0"/>
              <a:t>Η ρευστοποίηση προσδιορίζεται για πρώτη φορά 30 λεπτά μετά την λήψη του σπέρματος. Αν μετά 30 λεπτά η ρευστοποίηση δεν έχει ολοκληρωθεί ο έλεγχος επαναλαμβάνεται κάθε 10 – 15 λεπτά. </a:t>
            </a:r>
          </a:p>
        </p:txBody>
      </p:sp>
    </p:spTree>
    <p:extLst>
      <p:ext uri="{BB962C8B-B14F-4D97-AF65-F5344CB8AC3E}">
        <p14:creationId xmlns:p14="http://schemas.microsoft.com/office/powerpoint/2010/main" val="27593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Χροιά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el-GR" sz="2400" b="1" dirty="0">
                <a:solidFill>
                  <a:srgbClr val="004B82"/>
                </a:solidFill>
              </a:rPr>
              <a:t>Τιμή αναφοράς</a:t>
            </a:r>
            <a:r>
              <a:rPr lang="en-US" sz="2400" b="1" dirty="0">
                <a:solidFill>
                  <a:srgbClr val="004B82"/>
                </a:solidFill>
              </a:rPr>
              <a:t>:</a:t>
            </a:r>
            <a:r>
              <a:rPr lang="el-GR" sz="2400" b="1" dirty="0">
                <a:solidFill>
                  <a:srgbClr val="004B82"/>
                </a:solidFill>
              </a:rPr>
              <a:t> Τεφρόχροη ή φαίον </a:t>
            </a:r>
            <a:r>
              <a:rPr lang="el-GR" sz="2400" b="1" dirty="0" smtClean="0">
                <a:solidFill>
                  <a:srgbClr val="004B82"/>
                </a:solidFill>
              </a:rPr>
              <a:t>ιριδίζον</a:t>
            </a:r>
          </a:p>
          <a:p>
            <a:pPr>
              <a:lnSpc>
                <a:spcPct val="125000"/>
              </a:lnSpc>
              <a:spcBef>
                <a:spcPct val="40000"/>
              </a:spcBef>
              <a:tabLst>
                <a:tab pos="342900" algn="l"/>
              </a:tabLst>
            </a:pPr>
            <a:r>
              <a:rPr lang="el-GR" sz="2400" dirty="0"/>
              <a:t>Παρατηρείται μακροσκοπικά σηκώνοντας το δοχείο στο φως. </a:t>
            </a:r>
          </a:p>
          <a:p>
            <a:pPr>
              <a:lnSpc>
                <a:spcPct val="125000"/>
              </a:lnSpc>
              <a:spcBef>
                <a:spcPct val="40000"/>
              </a:spcBef>
              <a:tabLst>
                <a:tab pos="342900" algn="l"/>
              </a:tabLst>
            </a:pPr>
            <a:r>
              <a:rPr lang="el-GR" sz="2400" dirty="0" smtClean="0"/>
              <a:t>Σε </a:t>
            </a:r>
            <a:r>
              <a:rPr lang="el-GR" sz="2400" dirty="0"/>
              <a:t>παθολογικές καταστάσεις παρατηρούνται:</a:t>
            </a:r>
          </a:p>
          <a:p>
            <a:pPr>
              <a:lnSpc>
                <a:spcPct val="125000"/>
              </a:lnSpc>
              <a:spcBef>
                <a:spcPct val="40000"/>
              </a:spcBef>
              <a:tabLst>
                <a:tab pos="342900" algn="l"/>
              </a:tabLst>
            </a:pPr>
            <a:r>
              <a:rPr lang="el-GR" sz="2400" b="1" dirty="0">
                <a:solidFill>
                  <a:srgbClr val="004B82"/>
                </a:solidFill>
              </a:rPr>
              <a:t>Αραιό γαλακτώδες </a:t>
            </a:r>
            <a:r>
              <a:rPr lang="el-GR" sz="2400" dirty="0"/>
              <a:t>χρώμα αν η συγκέντρωση των σπερματοζωαρίων είναι μικρή,</a:t>
            </a:r>
          </a:p>
          <a:p>
            <a:pPr>
              <a:lnSpc>
                <a:spcPct val="125000"/>
              </a:lnSpc>
              <a:spcBef>
                <a:spcPct val="40000"/>
              </a:spcBef>
              <a:tabLst>
                <a:tab pos="342900" algn="l"/>
              </a:tabLst>
            </a:pPr>
            <a:r>
              <a:rPr lang="el-GR" sz="2400" b="1" dirty="0">
                <a:solidFill>
                  <a:srgbClr val="004B82"/>
                </a:solidFill>
              </a:rPr>
              <a:t>Κοκκινωπό-καφέ</a:t>
            </a:r>
            <a:r>
              <a:rPr lang="el-GR" sz="2400" b="1" dirty="0">
                <a:solidFill>
                  <a:srgbClr val="820000"/>
                </a:solidFill>
              </a:rPr>
              <a:t> </a:t>
            </a:r>
            <a:r>
              <a:rPr lang="el-GR" sz="2400" dirty="0"/>
              <a:t>αν υπάρχει πρόσμειξη ερυθροκυττάρων.</a:t>
            </a:r>
          </a:p>
          <a:p>
            <a:pPr>
              <a:lnSpc>
                <a:spcPct val="125000"/>
              </a:lnSpc>
              <a:spcBef>
                <a:spcPct val="40000"/>
              </a:spcBef>
              <a:tabLst>
                <a:tab pos="342900" algn="l"/>
              </a:tabLst>
            </a:pPr>
            <a:r>
              <a:rPr lang="el-GR" sz="2400" b="1" dirty="0">
                <a:solidFill>
                  <a:srgbClr val="004B82"/>
                </a:solidFill>
              </a:rPr>
              <a:t>Κιτρινωπό</a:t>
            </a:r>
            <a:r>
              <a:rPr lang="el-GR" sz="2400" dirty="0"/>
              <a:t> αν υπάρχει ίκτερος, λήψη σκευασμάτων βιταμινών ή ακόμα παρατεταμένη αποχή. </a:t>
            </a:r>
          </a:p>
          <a:p>
            <a:pPr marL="0" indent="0" algn="ctr">
              <a:spcBef>
                <a:spcPct val="50000"/>
              </a:spcBef>
              <a:buNone/>
            </a:pPr>
            <a:endParaRPr lang="el-GR" sz="2400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aafa1498b4d74f34756d09691193eeacf177"/>
  <p:tag name="ISPRING_RESOURCE_PATHS_HASH_PRESENTER" val="25cf73c5e311d8b1db6967c8b4808eaa853f3d5c"/>
</p:tagLst>
</file>

<file path=ppt/theme/theme1.xml><?xml version="1.0" encoding="utf-8"?>
<a:theme xmlns:a="http://schemas.openxmlformats.org/drawingml/2006/main" name="OC_template_updated">
  <a:themeElements>
    <a:clrScheme name="Προσαρμοσμένο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1361</Words>
  <Application>Microsoft Office PowerPoint</Application>
  <PresentationFormat>Προβολή στην οθόνη (4:3)</PresentationFormat>
  <Paragraphs>161</Paragraphs>
  <Slides>26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OC_template_updated</vt:lpstr>
      <vt:lpstr>1_OC_template_updated</vt:lpstr>
      <vt:lpstr>Ανάλυση Βιολογικών Υγρών &amp; Εκκριμάτων (Ε)</vt:lpstr>
      <vt:lpstr>Εγχειρίδια (1 από 2)</vt:lpstr>
      <vt:lpstr>Εγχειρίδια (2 από 2)</vt:lpstr>
      <vt:lpstr>Φυσικοί χαρακτήρες σπέρματος</vt:lpstr>
      <vt:lpstr>Αντίδραση pH</vt:lpstr>
      <vt:lpstr>Όγκος εκσπερμάτισης</vt:lpstr>
      <vt:lpstr>Γλοιότητα (ιξώδες)</vt:lpstr>
      <vt:lpstr>Ρευστοποίηση</vt:lpstr>
      <vt:lpstr>Χροιά</vt:lpstr>
      <vt:lpstr>Οσμή &amp; Όψη</vt:lpstr>
      <vt:lpstr>Επωαστικός κλίβανος για αναλύσεις σπέρματος</vt:lpstr>
      <vt:lpstr>Εκτίμηση της κινητικότητας των σπερματοζωαρίων</vt:lpstr>
      <vt:lpstr>Μέτρηση κινητικότητας</vt:lpstr>
      <vt:lpstr>Απάντηση της κινητικότητας των σπερματοζωαρίων 1/2</vt:lpstr>
      <vt:lpstr>Απάντηση της κινητικότητας των σπερματοζωαρίων 2/2</vt:lpstr>
      <vt:lpstr>Η σωστή τοποθέτηση της καλυπτρίδας</vt:lpstr>
      <vt:lpstr>Παρουσίαση του PowerPoint</vt:lpstr>
      <vt:lpstr>Δύο τεχνικές εκτίμησης της κινητικότητας</vt:lpstr>
      <vt:lpstr>Μηχανικός μετρητής κυττάρων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81</cp:revision>
  <dcterms:created xsi:type="dcterms:W3CDTF">2013-03-04T13:35:19Z</dcterms:created>
  <dcterms:modified xsi:type="dcterms:W3CDTF">2015-03-26T09:29:53Z</dcterms:modified>
</cp:coreProperties>
</file>