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8" r:id="rId2"/>
  </p:sldMasterIdLst>
  <p:notesMasterIdLst>
    <p:notesMasterId r:id="rId27"/>
  </p:notesMasterIdLst>
  <p:handoutMasterIdLst>
    <p:handoutMasterId r:id="rId28"/>
  </p:handoutMasterIdLst>
  <p:sldIdLst>
    <p:sldId id="256" r:id="rId3"/>
    <p:sldId id="322" r:id="rId4"/>
    <p:sldId id="285" r:id="rId5"/>
    <p:sldId id="286" r:id="rId6"/>
    <p:sldId id="287" r:id="rId7"/>
    <p:sldId id="288" r:id="rId8"/>
    <p:sldId id="321" r:id="rId9"/>
    <p:sldId id="289" r:id="rId10"/>
    <p:sldId id="290" r:id="rId11"/>
    <p:sldId id="291" r:id="rId12"/>
    <p:sldId id="292" r:id="rId13"/>
    <p:sldId id="315" r:id="rId14"/>
    <p:sldId id="316" r:id="rId15"/>
    <p:sldId id="317" r:id="rId16"/>
    <p:sldId id="318" r:id="rId17"/>
    <p:sldId id="319" r:id="rId18"/>
    <p:sldId id="320" r:id="rId19"/>
    <p:sldId id="257" r:id="rId20"/>
    <p:sldId id="262" r:id="rId21"/>
    <p:sldId id="264" r:id="rId22"/>
    <p:sldId id="323" r:id="rId23"/>
    <p:sldId id="324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820000"/>
    <a:srgbClr val="003300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9108" autoAdjust="0"/>
  </p:normalViewPr>
  <p:slideViewPr>
    <p:cSldViewPr>
      <p:cViewPr>
        <p:scale>
          <a:sx n="100" d="100"/>
          <a:sy n="100" d="100"/>
        </p:scale>
        <p:origin x="-211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3579-6D48-4CFE-A7B0-87CF50F4D7B7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A44-4478-47C0-AB62-BB3A827614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38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EE16A-FE70-4B47-8C51-9A776165018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638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2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1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6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4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3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Ανάλυση Βιολογικών Υγρών &amp; Εκκριμάτων (Ε)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91663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9</a:t>
            </a:r>
            <a:r>
              <a:rPr lang="el-GR" sz="2800" dirty="0" smtClean="0"/>
              <a:t>:</a:t>
            </a:r>
            <a:r>
              <a:rPr lang="en-US" sz="2800" dirty="0" smtClean="0"/>
              <a:t> O </a:t>
            </a:r>
            <a:r>
              <a:rPr lang="el-GR" sz="2800" dirty="0" smtClean="0"/>
              <a:t>προσδιορισμός των πυοσφαιρίων και της ζωτικότητας των σπερματοζωαρίων στη γενική εξέταση σπέρματος. Τα αντισπερματικά αντισώματα.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91680" y="1012740"/>
            <a:ext cx="5543525" cy="5508972"/>
            <a:chOff x="1763713" y="333375"/>
            <a:chExt cx="6551612" cy="6156325"/>
          </a:xfrm>
        </p:grpSpPr>
        <p:pic>
          <p:nvPicPr>
            <p:cNvPr id="26626" name="Picture 4" descr="Neubauer - Μέτρηση στρογγυλών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333375"/>
              <a:ext cx="6119812" cy="615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8" name="Line 6"/>
            <p:cNvSpPr>
              <a:spLocks noChangeShapeType="1"/>
            </p:cNvSpPr>
            <p:nvPr/>
          </p:nvSpPr>
          <p:spPr bwMode="auto">
            <a:xfrm flipV="1">
              <a:off x="1763713" y="1341438"/>
              <a:ext cx="5040312" cy="71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6629" name="Line 7"/>
            <p:cNvSpPr>
              <a:spLocks noChangeShapeType="1"/>
            </p:cNvSpPr>
            <p:nvPr/>
          </p:nvSpPr>
          <p:spPr bwMode="auto">
            <a:xfrm>
              <a:off x="1763713" y="1412875"/>
              <a:ext cx="1368425" cy="3529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Θέσεις μέτρησης αριθμού πυοσφαιρίων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43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3766" y="1171770"/>
            <a:ext cx="8425060" cy="5575300"/>
            <a:chOff x="179388" y="476250"/>
            <a:chExt cx="8964612" cy="6080125"/>
          </a:xfrm>
        </p:grpSpPr>
        <p:pic>
          <p:nvPicPr>
            <p:cNvPr id="27650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563" y="476250"/>
              <a:ext cx="7056437" cy="608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1" name="Text Box 6"/>
            <p:cNvSpPr txBox="1">
              <a:spLocks noChangeArrowheads="1"/>
            </p:cNvSpPr>
            <p:nvPr/>
          </p:nvSpPr>
          <p:spPr bwMode="auto">
            <a:xfrm>
              <a:off x="179388" y="981075"/>
              <a:ext cx="158432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dirty="0">
                  <a:latin typeface="+mn-lt"/>
                </a:rPr>
                <a:t>Επιθηλιακά </a:t>
              </a:r>
            </a:p>
            <a:p>
              <a:r>
                <a:rPr lang="el-GR" dirty="0">
                  <a:latin typeface="+mn-lt"/>
                </a:rPr>
                <a:t>κύτταρα</a:t>
              </a:r>
            </a:p>
          </p:txBody>
        </p:sp>
        <p:sp>
          <p:nvSpPr>
            <p:cNvPr id="27652" name="Text Box 7"/>
            <p:cNvSpPr txBox="1">
              <a:spLocks noChangeArrowheads="1"/>
            </p:cNvSpPr>
            <p:nvPr/>
          </p:nvSpPr>
          <p:spPr bwMode="auto">
            <a:xfrm>
              <a:off x="250825" y="2349500"/>
              <a:ext cx="1619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>
                  <a:latin typeface="+mn-lt"/>
                </a:rPr>
                <a:t>Πυοσφαίρια</a:t>
              </a:r>
            </a:p>
          </p:txBody>
        </p:sp>
        <p:sp>
          <p:nvSpPr>
            <p:cNvPr id="27653" name="Text Box 8"/>
            <p:cNvSpPr txBox="1">
              <a:spLocks noChangeArrowheads="1"/>
            </p:cNvSpPr>
            <p:nvPr/>
          </p:nvSpPr>
          <p:spPr bwMode="auto">
            <a:xfrm>
              <a:off x="250825" y="3357563"/>
              <a:ext cx="1619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>
                  <a:latin typeface="+mn-lt"/>
                </a:rPr>
                <a:t>Φυσαλίδες</a:t>
              </a:r>
            </a:p>
          </p:txBody>
        </p:sp>
        <p:sp>
          <p:nvSpPr>
            <p:cNvPr id="27654" name="Text Box 9"/>
            <p:cNvSpPr txBox="1">
              <a:spLocks noChangeArrowheads="1"/>
            </p:cNvSpPr>
            <p:nvPr/>
          </p:nvSpPr>
          <p:spPr bwMode="auto">
            <a:xfrm>
              <a:off x="250825" y="4437063"/>
              <a:ext cx="16192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>
                  <a:latin typeface="+mn-lt"/>
                </a:rPr>
                <a:t>Στρογγυλά κύτταρα</a:t>
              </a:r>
            </a:p>
          </p:txBody>
        </p:sp>
        <p:sp>
          <p:nvSpPr>
            <p:cNvPr id="27655" name="Line 10"/>
            <p:cNvSpPr>
              <a:spLocks noChangeShapeType="1"/>
            </p:cNvSpPr>
            <p:nvPr/>
          </p:nvSpPr>
          <p:spPr bwMode="auto">
            <a:xfrm flipV="1">
              <a:off x="1258888" y="1052513"/>
              <a:ext cx="1873250" cy="360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27656" name="Line 11"/>
            <p:cNvSpPr>
              <a:spLocks noChangeShapeType="1"/>
            </p:cNvSpPr>
            <p:nvPr/>
          </p:nvSpPr>
          <p:spPr bwMode="auto">
            <a:xfrm>
              <a:off x="1258888" y="1412875"/>
              <a:ext cx="252095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27657" name="Line 12"/>
            <p:cNvSpPr>
              <a:spLocks noChangeShapeType="1"/>
            </p:cNvSpPr>
            <p:nvPr/>
          </p:nvSpPr>
          <p:spPr bwMode="auto">
            <a:xfrm>
              <a:off x="1619250" y="2565400"/>
              <a:ext cx="3313113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27658" name="Line 13"/>
            <p:cNvSpPr>
              <a:spLocks noChangeShapeType="1"/>
            </p:cNvSpPr>
            <p:nvPr/>
          </p:nvSpPr>
          <p:spPr bwMode="auto">
            <a:xfrm flipV="1">
              <a:off x="1619250" y="2492375"/>
              <a:ext cx="936625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27659" name="Line 14"/>
            <p:cNvSpPr>
              <a:spLocks noChangeShapeType="1"/>
            </p:cNvSpPr>
            <p:nvPr/>
          </p:nvSpPr>
          <p:spPr bwMode="auto">
            <a:xfrm>
              <a:off x="1547813" y="3573463"/>
              <a:ext cx="1944687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27660" name="Line 15"/>
            <p:cNvSpPr>
              <a:spLocks noChangeShapeType="1"/>
            </p:cNvSpPr>
            <p:nvPr/>
          </p:nvSpPr>
          <p:spPr bwMode="auto">
            <a:xfrm flipV="1">
              <a:off x="1547813" y="1916113"/>
              <a:ext cx="5329237" cy="1657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27661" name="Line 16"/>
            <p:cNvSpPr>
              <a:spLocks noChangeShapeType="1"/>
            </p:cNvSpPr>
            <p:nvPr/>
          </p:nvSpPr>
          <p:spPr bwMode="auto">
            <a:xfrm>
              <a:off x="1258888" y="4941888"/>
              <a:ext cx="1441450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l-GR" dirty="0" smtClean="0"/>
              <a:t>ρώση</a:t>
            </a:r>
            <a:r>
              <a:rPr lang="el-GR" dirty="0" smtClean="0"/>
              <a:t> </a:t>
            </a:r>
            <a:r>
              <a:rPr lang="en-US" dirty="0" smtClean="0"/>
              <a:t>Leucoscreen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73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Συγκολλήσεις - </a:t>
            </a:r>
            <a:r>
              <a:rPr lang="el-GR" dirty="0" smtClean="0"/>
              <a:t>Συσσωρεύσεις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Ο τρόπος διαχωρισμού </a:t>
            </a:r>
            <a:r>
              <a:rPr lang="el-GR" dirty="0" smtClean="0"/>
              <a:t>τους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0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12775"/>
            <a:ext cx="2643187" cy="190976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222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320" y="3789040"/>
            <a:ext cx="30257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Συγκολλήσεις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554960" cy="549200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sz="2400" dirty="0"/>
              <a:t>Η συγκόλληση είναι η ένωση πολυάριθμων σπερματοζωαρίων λόγω της ύπαρξης μέσα στο σπερματικό υγρό </a:t>
            </a:r>
            <a:r>
              <a:rPr lang="el-GR" sz="2400" b="1" dirty="0">
                <a:solidFill>
                  <a:srgbClr val="820000"/>
                </a:solidFill>
              </a:rPr>
              <a:t>αντισπερματικών αντισωμάτων</a:t>
            </a:r>
            <a:r>
              <a:rPr lang="el-GR" sz="2400" dirty="0"/>
              <a:t>. 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Στις ενώσεις αυτές συμμετέχουν μόνο σπερματοζωάρια τα οποία είναι συνήθως </a:t>
            </a:r>
            <a:r>
              <a:rPr lang="el-GR" sz="2400" b="1" dirty="0">
                <a:solidFill>
                  <a:srgbClr val="820000"/>
                </a:solidFill>
              </a:rPr>
              <a:t>ενωμένα στο κεφάλι ή στον αυχένα</a:t>
            </a:r>
            <a:r>
              <a:rPr lang="el-GR" sz="2400" dirty="0"/>
              <a:t>. Όλα τα σπερματοζωάρια είναι </a:t>
            </a:r>
            <a:r>
              <a:rPr lang="el-GR" sz="2400" b="1" dirty="0">
                <a:solidFill>
                  <a:srgbClr val="820000"/>
                </a:solidFill>
              </a:rPr>
              <a:t>κινούμενα</a:t>
            </a:r>
            <a:r>
              <a:rPr lang="el-GR" sz="2400" dirty="0"/>
              <a:t>.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Στις ενώσεις αυτές συμμετέχουν </a:t>
            </a:r>
            <a:r>
              <a:rPr lang="el-GR" sz="2400" b="1" dirty="0">
                <a:solidFill>
                  <a:srgbClr val="820000"/>
                </a:solidFill>
              </a:rPr>
              <a:t>λίγα συνήθως σπερματοζωάρια</a:t>
            </a:r>
            <a:r>
              <a:rPr lang="el-GR" sz="2400" dirty="0"/>
              <a:t> είναι όμως </a:t>
            </a:r>
            <a:r>
              <a:rPr lang="el-GR" sz="2400" b="1" dirty="0">
                <a:solidFill>
                  <a:srgbClr val="820000"/>
                </a:solidFill>
              </a:rPr>
              <a:t>πολυάριθμες</a:t>
            </a:r>
            <a:r>
              <a:rPr lang="el-GR" sz="2400" dirty="0"/>
              <a:t> και καλύπτουν μεγάλο μέρος του οπτικού πεδίου.</a:t>
            </a: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983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547301"/>
            <a:ext cx="2880320" cy="19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Συσσωρεύσεις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74441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sz="2400" dirty="0"/>
              <a:t>Πρόκειται για την ένωση </a:t>
            </a:r>
            <a:r>
              <a:rPr lang="el-GR" sz="2400" b="1" dirty="0">
                <a:solidFill>
                  <a:srgbClr val="820000"/>
                </a:solidFill>
              </a:rPr>
              <a:t>πολυάριθμων σπερματοζωαρίων </a:t>
            </a:r>
            <a:r>
              <a:rPr lang="el-GR" sz="2400" dirty="0"/>
              <a:t>με την συμμετοχή όμως και άλλων κυττάρων (π.χ. στρογγυλών κυττάρων ή κυτταρικών υπολειμμάτων.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Οι συσσωρεύσεις </a:t>
            </a:r>
            <a:r>
              <a:rPr lang="el-GR" sz="2400" b="1" dirty="0">
                <a:solidFill>
                  <a:srgbClr val="820000"/>
                </a:solidFill>
              </a:rPr>
              <a:t>καταλαμβάνουν μεγάλο τμήμα του οπτικού πεδίου </a:t>
            </a:r>
            <a:r>
              <a:rPr lang="el-GR" sz="2400" dirty="0"/>
              <a:t>και είναι συνήθως λίγες σε αριθμό.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Η ύπαρξή τους </a:t>
            </a:r>
            <a:r>
              <a:rPr lang="el-GR" sz="2400" b="1" dirty="0">
                <a:solidFill>
                  <a:srgbClr val="820000"/>
                </a:solidFill>
              </a:rPr>
              <a:t>αποδίδεται σε μηχανικά αίτια </a:t>
            </a:r>
            <a:r>
              <a:rPr lang="el-GR" sz="2400" dirty="0"/>
              <a:t>(π.χ. ατελή ρευστοποίηση λόγω βλένης πολύ μεγάλη συγκέντρωση σπερματοζωαρίων πιθανότατα λόγω παρατεταμένης αποχής). </a:t>
            </a:r>
            <a:endParaRPr lang="el-GR" sz="2400" dirty="0" smtClean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47747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Η παρουσία συσσωρεύσεων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μειώνει τον αριθμό των ζωντανών σπερματοζωαρίων </a:t>
            </a:r>
            <a:r>
              <a:rPr lang="el-GR" sz="2400" dirty="0">
                <a:latin typeface="+mn-lt"/>
              </a:rPr>
              <a:t>(ζωτικότητα).</a:t>
            </a:r>
          </a:p>
        </p:txBody>
      </p:sp>
    </p:spTree>
    <p:extLst>
      <p:ext uri="{BB962C8B-B14F-4D97-AF65-F5344CB8AC3E}">
        <p14:creationId xmlns:p14="http://schemas.microsoft.com/office/powerpoint/2010/main" val="1038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αντισπερματικά </a:t>
            </a:r>
            <a:r>
              <a:rPr lang="el-GR" dirty="0" smtClean="0"/>
              <a:t>αντισώματα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T</a:t>
            </a:r>
            <a:r>
              <a:rPr lang="el-GR" sz="2400" dirty="0"/>
              <a:t>α </a:t>
            </a:r>
            <a:r>
              <a:rPr lang="el-GR" sz="2400" b="1" dirty="0">
                <a:solidFill>
                  <a:srgbClr val="820000"/>
                </a:solidFill>
              </a:rPr>
              <a:t>αντισπερματικά αντισώματα </a:t>
            </a:r>
            <a:r>
              <a:rPr lang="el-GR" sz="2400" dirty="0"/>
              <a:t>παράγονται στον άνδρα ή στην γυναίκα και δρουν εναντίον των σπερματοζωαρίων τα οποία αναγνωρίζουν ως ξένες ουσίες (αντιγόνα). 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l-GR" sz="2400" dirty="0"/>
              <a:t>Πρόκειται για αντισώματα της τάξεως των </a:t>
            </a:r>
            <a:r>
              <a:rPr lang="el-GR" sz="2400" b="1" dirty="0">
                <a:solidFill>
                  <a:srgbClr val="820000"/>
                </a:solidFill>
              </a:rPr>
              <a:t>Ι</a:t>
            </a:r>
            <a:r>
              <a:rPr lang="en-US" sz="2400" b="1" dirty="0">
                <a:solidFill>
                  <a:srgbClr val="820000"/>
                </a:solidFill>
              </a:rPr>
              <a:t>gA</a:t>
            </a:r>
            <a:r>
              <a:rPr lang="el-GR" sz="2400" b="1" dirty="0">
                <a:solidFill>
                  <a:srgbClr val="820000"/>
                </a:solidFill>
              </a:rPr>
              <a:t> και </a:t>
            </a:r>
            <a:r>
              <a:rPr lang="en-US" sz="2400" b="1" dirty="0">
                <a:solidFill>
                  <a:srgbClr val="820000"/>
                </a:solidFill>
              </a:rPr>
              <a:t>IgG</a:t>
            </a:r>
            <a:r>
              <a:rPr lang="el-GR" sz="2400" dirty="0"/>
              <a:t>. </a:t>
            </a:r>
            <a:r>
              <a:rPr lang="en-US" sz="2400" dirty="0"/>
              <a:t>T</a:t>
            </a:r>
            <a:r>
              <a:rPr lang="el-GR" sz="2400" dirty="0"/>
              <a:t>α αντισώματα αυτά είναι ενωμένα στην κεφαλή ή στον αυχένα των σπερματοζωαρίων και προκαλούν την συγκόλληση των σπερματοζωαρίων μεταξύ τους. 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l-GR" sz="2400" dirty="0"/>
              <a:t>Η συγκόλληση αυτή είναι ορατή στο μικροσκόπιο και </a:t>
            </a:r>
            <a:r>
              <a:rPr lang="el-GR" sz="2400" b="1" dirty="0">
                <a:solidFill>
                  <a:srgbClr val="820000"/>
                </a:solidFill>
              </a:rPr>
              <a:t>μειώνει την γονιμότητα</a:t>
            </a:r>
            <a:r>
              <a:rPr lang="el-GR" sz="2400" dirty="0"/>
              <a:t> του άνδρα.  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Ο προσδιορισμός τους μπορεί να γίνει με </a:t>
            </a:r>
            <a:r>
              <a:rPr lang="el-GR" sz="2400" b="1" dirty="0">
                <a:solidFill>
                  <a:srgbClr val="820000"/>
                </a:solidFill>
              </a:rPr>
              <a:t>άμεση</a:t>
            </a:r>
            <a:r>
              <a:rPr lang="el-GR" sz="2400" dirty="0"/>
              <a:t> ή </a:t>
            </a:r>
            <a:r>
              <a:rPr lang="el-GR" sz="2400" b="1" dirty="0">
                <a:solidFill>
                  <a:srgbClr val="820000"/>
                </a:solidFill>
              </a:rPr>
              <a:t>έμμεση μέτρηση</a:t>
            </a:r>
            <a:r>
              <a:rPr lang="el-GR" sz="2400" dirty="0"/>
              <a:t>. 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l-GR" sz="2400" dirty="0"/>
              <a:t>Η άμεση μέτρηση γίνεται στο σπέρμα και η έμμεση στον ορό του άνδρα ή της συντρόφου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141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μέθοδος προσδιορισμού των αντισπερματικών </a:t>
            </a:r>
            <a:r>
              <a:rPr lang="el-GR" dirty="0" smtClean="0"/>
              <a:t>αντισωμάτων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Ελέγχεται χωριστά η παρουσία των </a:t>
            </a:r>
            <a:r>
              <a:rPr lang="en-US" sz="2400" dirty="0"/>
              <a:t>IgG </a:t>
            </a:r>
            <a:r>
              <a:rPr lang="el-GR" sz="2400" dirty="0"/>
              <a:t>και </a:t>
            </a:r>
            <a:r>
              <a:rPr lang="en-US" sz="2400" dirty="0"/>
              <a:t>IgA </a:t>
            </a:r>
            <a:r>
              <a:rPr lang="el-GR" sz="2400" dirty="0"/>
              <a:t>αντισπερματικών αντισωμάτων</a:t>
            </a:r>
            <a:r>
              <a:rPr lang="el-GR" sz="2400" dirty="0" smtClean="0"/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Ελέγχουμε το ποσοστό των ζωηρώς κινούμενων σπερματοζωαρίων που είναι κολλημένα πάνω σε μπίλιες στο κεφάλι ή στον αυχένα.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Μετράμε 200 σπερματοζωάρια και υπολογίζουμε το ποσοστό τους.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Σημειώνουμε που βρίσκονται οι συγκολλήσεις (αυχένα ή ουρά</a:t>
            </a:r>
            <a:r>
              <a:rPr lang="el-GR" sz="2400" dirty="0" smtClean="0"/>
              <a:t>).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Ανάλογα με τον αριθμό των συγκολλημένων σπερματοζωαρίων η απάντηση των αντισπερματικών αντισωμάτων ερμηνεύεται ως εξής: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b="1" dirty="0"/>
              <a:t>&lt; 10%:</a:t>
            </a:r>
            <a:r>
              <a:rPr lang="el-GR" sz="2400" dirty="0"/>
              <a:t> Αρνητικό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b="1" dirty="0"/>
              <a:t>10 – 39%:</a:t>
            </a:r>
            <a:r>
              <a:rPr lang="el-GR" sz="2400" dirty="0"/>
              <a:t> Υπάρχει πιθανότητα υπογονιμότητας ανοσολογικής αιτίας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b="1" dirty="0"/>
              <a:t>&gt; 40%:</a:t>
            </a:r>
            <a:r>
              <a:rPr lang="el-GR" sz="2400" dirty="0"/>
              <a:t> Μεγάλη πιθανότητα υπογονιμότητας ανοσολογικής αιτιολογίας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080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022828"/>
            <a:ext cx="338455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109402"/>
            <a:ext cx="3382963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56440"/>
            <a:ext cx="3529012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50285"/>
            <a:ext cx="345598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10"/>
          <p:cNvSpPr txBox="1">
            <a:spLocks noChangeArrowheads="1"/>
          </p:cNvSpPr>
          <p:nvPr/>
        </p:nvSpPr>
        <p:spPr bwMode="auto">
          <a:xfrm>
            <a:off x="4500935" y="2095853"/>
            <a:ext cx="3600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Προσθέτουμε 10 μ</a:t>
            </a:r>
            <a:r>
              <a:rPr lang="en-US" sz="2000" dirty="0">
                <a:latin typeface="+mn-lt"/>
              </a:rPr>
              <a:t>l </a:t>
            </a:r>
            <a:r>
              <a:rPr lang="el-GR" sz="2000" dirty="0">
                <a:latin typeface="+mn-lt"/>
              </a:rPr>
              <a:t>σπέρματος σε μία αντικειμενοφόρο πλάκα</a:t>
            </a:r>
          </a:p>
        </p:txBody>
      </p:sp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4500935" y="3248378"/>
            <a:ext cx="3600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Προσθέτουμε 10 μ</a:t>
            </a:r>
            <a:r>
              <a:rPr lang="en-US" sz="2000" dirty="0">
                <a:latin typeface="+mn-lt"/>
              </a:rPr>
              <a:t>l </a:t>
            </a:r>
            <a:r>
              <a:rPr lang="el-GR" sz="2000" dirty="0">
                <a:latin typeface="+mn-lt"/>
              </a:rPr>
              <a:t>ανοσοσφαιριδίων</a:t>
            </a:r>
          </a:p>
        </p:txBody>
      </p:sp>
      <p:pic>
        <p:nvPicPr>
          <p:cNvPr id="56329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197" y="3319815"/>
            <a:ext cx="7207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Text Box 13"/>
          <p:cNvSpPr txBox="1">
            <a:spLocks noChangeArrowheads="1"/>
          </p:cNvSpPr>
          <p:nvPr/>
        </p:nvSpPr>
        <p:spPr bwMode="auto">
          <a:xfrm>
            <a:off x="4500935" y="4256440"/>
            <a:ext cx="2376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Προσθέτουμε 10 μ</a:t>
            </a:r>
            <a:r>
              <a:rPr lang="en-US" sz="2000" dirty="0">
                <a:latin typeface="+mn-lt"/>
              </a:rPr>
              <a:t>l </a:t>
            </a:r>
            <a:r>
              <a:rPr lang="el-GR" sz="2000" dirty="0">
                <a:latin typeface="+mn-lt"/>
              </a:rPr>
              <a:t>αντιορού (αντι-</a:t>
            </a:r>
            <a:r>
              <a:rPr lang="en-US" sz="2000" dirty="0">
                <a:latin typeface="+mn-lt"/>
              </a:rPr>
              <a:t>IgG)</a:t>
            </a:r>
            <a:endParaRPr lang="el-GR" sz="2000" dirty="0">
              <a:latin typeface="+mn-lt"/>
            </a:endParaRPr>
          </a:p>
        </p:txBody>
      </p:sp>
      <p:pic>
        <p:nvPicPr>
          <p:cNvPr id="56331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9222" y="4399315"/>
            <a:ext cx="647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5"/>
          <p:cNvSpPr txBox="1">
            <a:spLocks noChangeArrowheads="1"/>
          </p:cNvSpPr>
          <p:nvPr/>
        </p:nvSpPr>
        <p:spPr bwMode="auto">
          <a:xfrm>
            <a:off x="4500935" y="5407378"/>
            <a:ext cx="42481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Ελέγχουμε στο μικροσκόπιο αντίθετης φάσης αν συγκολλήθηκαν τα κινούμενα σπερματοζωάρια μετά 10 </a:t>
            </a:r>
            <a:r>
              <a:rPr lang="en-US" sz="2000" dirty="0">
                <a:latin typeface="+mn-lt"/>
              </a:rPr>
              <a:t>min</a:t>
            </a:r>
            <a:endParaRPr lang="el-GR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αντισπερματικών </a:t>
            </a:r>
            <a:r>
              <a:rPr lang="el-GR" dirty="0" smtClean="0"/>
              <a:t>αντισωμάτων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>
            <a:normAutofit/>
          </a:bodyPr>
          <a:lstStyle/>
          <a:p>
            <a:r>
              <a:rPr lang="el-GR" sz="2400" dirty="0"/>
              <a:t>Άμεσος προσδιορισμός με την μέθοδο </a:t>
            </a:r>
            <a:r>
              <a:rPr lang="en-US" sz="2400" dirty="0"/>
              <a:t>SpermMAR </a:t>
            </a:r>
            <a:r>
              <a:rPr lang="el-GR" sz="2400" dirty="0"/>
              <a:t>για αναζήτηση </a:t>
            </a:r>
            <a:r>
              <a:rPr lang="en-US" sz="2400" dirty="0"/>
              <a:t>IgG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388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Autofit/>
          </a:bodyPr>
          <a:lstStyle/>
          <a:p>
            <a:r>
              <a:rPr lang="el-GR" dirty="0" smtClean="0"/>
              <a:t>Ο προσδιορισμός της ζωτικότητας των σπερματοζωαρίων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00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«Ανάλυση Βιολογικών Υγρών &amp; Εκκριμάτων (Ε). </a:t>
            </a:r>
            <a:r>
              <a:rPr lang="el-GR" sz="2000" dirty="0"/>
              <a:t>Ενότητα </a:t>
            </a:r>
            <a:r>
              <a:rPr lang="el-GR" sz="2000" dirty="0" smtClean="0"/>
              <a:t>9: Προσδιορισμός ζωτικότητας, πυοσφαιρίων και αντισπερματικών αντισωμάτων».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9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Εκτίμηση της ζωτικότητας των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50000"/>
              </a:spcBef>
              <a:buNone/>
            </a:pPr>
            <a:endParaRPr lang="el-GR" sz="2600" dirty="0" smtClean="0"/>
          </a:p>
          <a:p>
            <a:pPr marL="0" indent="0" algn="ctr">
              <a:spcBef>
                <a:spcPct val="50000"/>
              </a:spcBef>
              <a:buNone/>
            </a:pPr>
            <a:endParaRPr lang="el-GR" sz="2600" dirty="0" smtClean="0"/>
          </a:p>
          <a:p>
            <a:pPr marL="0" indent="0" algn="ctr">
              <a:spcBef>
                <a:spcPct val="50000"/>
              </a:spcBef>
              <a:buNone/>
            </a:pPr>
            <a:r>
              <a:rPr lang="el-GR" sz="2600" dirty="0" smtClean="0"/>
              <a:t>Η </a:t>
            </a:r>
            <a:r>
              <a:rPr lang="el-GR" sz="2600" dirty="0"/>
              <a:t>χρώση πρέπει να ολοκληρωθεί μέσα στην 1</a:t>
            </a:r>
            <a:r>
              <a:rPr lang="el-GR" sz="2600" baseline="30000" dirty="0"/>
              <a:t>η</a:t>
            </a:r>
            <a:r>
              <a:rPr lang="el-GR" sz="2600" dirty="0"/>
              <a:t> ώρα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l-GR" sz="2600" dirty="0"/>
              <a:t>ή μόλις ολοκληρωθεί η ρευστοποίηση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l-GR" sz="2600" dirty="0" smtClean="0"/>
              <a:t>Τα </a:t>
            </a:r>
            <a:r>
              <a:rPr lang="el-GR" sz="2600" dirty="0"/>
              <a:t>βαμμένα παρασκευάσματα διατηρούνται επί μακρόν</a:t>
            </a:r>
          </a:p>
          <a:p>
            <a:pPr marL="0" indent="0">
              <a:buNone/>
            </a:pP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1039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437063"/>
            <a:ext cx="338455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437063"/>
            <a:ext cx="3384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ζωτικότητας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Η εκτίμηση του ποσοστού των ζωντανών σπερματοζωαρίων γίνεται με την χρώση </a:t>
            </a:r>
            <a:r>
              <a:rPr lang="el-GR" sz="2400" b="1" dirty="0">
                <a:solidFill>
                  <a:srgbClr val="004B82"/>
                </a:solidFill>
              </a:rPr>
              <a:t>εωσίνης – νιγκροσίνης</a:t>
            </a:r>
            <a:r>
              <a:rPr lang="el-GR" sz="2400" dirty="0"/>
              <a:t>.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Η</a:t>
            </a:r>
            <a:r>
              <a:rPr lang="el-GR" sz="2400" dirty="0">
                <a:solidFill>
                  <a:srgbClr val="004B82"/>
                </a:solidFill>
              </a:rPr>
              <a:t> </a:t>
            </a:r>
            <a:r>
              <a:rPr lang="el-GR" sz="2400" b="1" dirty="0">
                <a:solidFill>
                  <a:srgbClr val="004B82"/>
                </a:solidFill>
              </a:rPr>
              <a:t>εωσίνη </a:t>
            </a:r>
            <a:r>
              <a:rPr lang="el-GR" sz="2400" dirty="0"/>
              <a:t>διεισδύει μέσα στα νεκρά σπερματοζωάρια και βάφει τις κεφαλές τους </a:t>
            </a:r>
            <a:r>
              <a:rPr lang="el-GR" sz="2400" b="1" dirty="0">
                <a:solidFill>
                  <a:srgbClr val="004B82"/>
                </a:solidFill>
              </a:rPr>
              <a:t>ροζ</a:t>
            </a:r>
            <a:r>
              <a:rPr lang="el-GR" sz="2400" dirty="0"/>
              <a:t>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Τα ζωντανά σπερματοζωάρια μένουν λευκά.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Η </a:t>
            </a:r>
            <a:r>
              <a:rPr lang="el-GR" sz="2400" b="1" dirty="0">
                <a:solidFill>
                  <a:srgbClr val="004B82"/>
                </a:solidFill>
              </a:rPr>
              <a:t>νιγκροσίνη</a:t>
            </a:r>
            <a:r>
              <a:rPr lang="el-GR" sz="2400" dirty="0"/>
              <a:t> δημιουργεί ερυθρό υπόστρωμα για να είναι δυνατή η παρατήρηση των σπερματοζωαρίων.  </a:t>
            </a:r>
          </a:p>
        </p:txBody>
      </p:sp>
    </p:spTree>
    <p:extLst>
      <p:ext uri="{BB962C8B-B14F-4D97-AF65-F5344CB8AC3E}">
        <p14:creationId xmlns:p14="http://schemas.microsoft.com/office/powerpoint/2010/main" val="36056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pk\Desktop\Image0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941" y="1218456"/>
            <a:ext cx="5782118" cy="47308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Δύο νεκρά και δύο ζωντανά </a:t>
            </a:r>
            <a:r>
              <a:rPr lang="el-GR" dirty="0" smtClean="0"/>
              <a:t>σπερματοζωάρια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5909365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Ανάλυσης Βιολογικών Υγρών και Εκκριμάτων ΤΕΙ Αθήνας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11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0356" y="1340768"/>
            <a:ext cx="3598863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Τεχνική προσδιορισμού ζωτικότητας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978896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dirty="0"/>
              <a:t>Σε μία αντικειμενοφόρο πλάκα προσθέτουμε 50 </a:t>
            </a:r>
            <a:r>
              <a:rPr lang="el-GR" sz="2400" dirty="0" smtClean="0"/>
              <a:t>μ</a:t>
            </a:r>
            <a:r>
              <a:rPr lang="en-US" sz="2400" dirty="0" smtClean="0"/>
              <a:t>L </a:t>
            </a:r>
            <a:r>
              <a:rPr lang="el-GR" sz="2400" dirty="0"/>
              <a:t>χρωστικής και 50 </a:t>
            </a:r>
            <a:r>
              <a:rPr lang="el-GR" sz="2400" dirty="0" smtClean="0"/>
              <a:t>μ</a:t>
            </a:r>
            <a:r>
              <a:rPr lang="en-US" sz="2400" dirty="0" smtClean="0"/>
              <a:t>L </a:t>
            </a:r>
            <a:r>
              <a:rPr lang="el-GR" sz="2400" dirty="0"/>
              <a:t>σπέρματος.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Μεταφέρουμε 10 </a:t>
            </a:r>
            <a:r>
              <a:rPr lang="el-GR" sz="2400" dirty="0" smtClean="0"/>
              <a:t>μ</a:t>
            </a:r>
            <a:r>
              <a:rPr lang="en-US" sz="2400" dirty="0" smtClean="0"/>
              <a:t>L </a:t>
            </a:r>
            <a:r>
              <a:rPr lang="el-GR" sz="2400" dirty="0"/>
              <a:t>σπέρματος σε μία άλλη πλάκα και την επιστρώνουμε.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Αφήνουμε την πλάκα να στεγνώσει και μικροσκοπούμε με 40</a:t>
            </a:r>
            <a:r>
              <a:rPr lang="en-US" sz="2400" dirty="0"/>
              <a:t>X </a:t>
            </a:r>
            <a:r>
              <a:rPr lang="el-GR" sz="2400" dirty="0"/>
              <a:t>ή 100Χ μεγέθυνση.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Μετράμε τον αριθμό των ζωντανών (λευκών) σπερματοζωαρίων σε 200 σπερματοζωάρια.</a:t>
            </a: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093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Autofit/>
          </a:bodyPr>
          <a:lstStyle/>
          <a:p>
            <a:r>
              <a:rPr lang="el-GR" sz="4800" dirty="0" smtClean="0"/>
              <a:t>Ο προσδιορισμός των πυοσφαιρίων στο σπέρμα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14000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l-GR" sz="3600" dirty="0"/>
              <a:t>Μέτρηση στρογγυλών </a:t>
            </a:r>
            <a:r>
              <a:rPr lang="el-GR" sz="3600" dirty="0" smtClean="0"/>
              <a:t>κυττάρων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Διάκριση πυοσφαιρίων από τα υπόλοιπα στρογγυλά </a:t>
            </a:r>
            <a:r>
              <a:rPr lang="el-GR" sz="2400" b="1" dirty="0" smtClean="0"/>
              <a:t>κύτταρα</a:t>
            </a:r>
          </a:p>
          <a:p>
            <a:pPr marL="0" indent="0" algn="ctr">
              <a:spcBef>
                <a:spcPct val="50000"/>
              </a:spcBef>
              <a:buNone/>
            </a:pPr>
            <a:endParaRPr lang="el-GR" sz="2400" dirty="0" smtClean="0"/>
          </a:p>
          <a:p>
            <a:pPr marL="0" indent="0" algn="ctr">
              <a:spcBef>
                <a:spcPct val="5000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διαδικασία πρέπει να ολοκληρωθεί μέσα στην 1</a:t>
            </a:r>
            <a:r>
              <a:rPr lang="el-GR" sz="2400" baseline="30000" dirty="0"/>
              <a:t>η</a:t>
            </a:r>
            <a:r>
              <a:rPr lang="el-GR" sz="2400" dirty="0"/>
              <a:t> ώρα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l-GR" sz="2400" dirty="0"/>
              <a:t>ή μόλις ολοκληρωθεί η ρευστοποίηση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l-GR" sz="2400" dirty="0" smtClean="0"/>
              <a:t>Μετά </a:t>
            </a:r>
            <a:r>
              <a:rPr lang="el-GR" sz="2400" dirty="0"/>
              <a:t>τις 2 ώρες χωρίς ρευστοποίηση το δείγμα απορρίπτεται</a:t>
            </a:r>
          </a:p>
          <a:p>
            <a:pPr marL="0" indent="0">
              <a:buNone/>
            </a:pP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6844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Διάκριση στρογγυλών και </a:t>
            </a:r>
            <a:r>
              <a:rPr lang="el-GR" dirty="0" smtClean="0"/>
              <a:t>πυοσφαιρίων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l-GR" sz="2400" dirty="0" smtClean="0"/>
                  <a:t>Σε ένα φυσιολογικό σπέρμα μπορεί να υπάρχουν μέχρι</a:t>
                </a:r>
                <a:r>
                  <a:rPr lang="en-US" sz="2400" dirty="0"/>
                  <a:t>:</a:t>
                </a:r>
                <a:r>
                  <a:rPr lang="el-GR" sz="2400" dirty="0"/>
                  <a:t> </a:t>
                </a:r>
              </a:p>
              <a:p>
                <a:pPr marL="0" indent="1706563">
                  <a:spcBef>
                    <a:spcPts val="1200"/>
                  </a:spcBef>
                  <a:buNone/>
                </a:pPr>
                <a:r>
                  <a:rPr lang="el-GR" sz="2400" dirty="0" smtClean="0"/>
                  <a:t>5 </a:t>
                </a:r>
                <a:r>
                  <a:rPr lang="en-US" sz="2400" dirty="0"/>
                  <a:t>x 10</a:t>
                </a:r>
                <a:r>
                  <a:rPr lang="en-US" sz="2400" baseline="30000" dirty="0"/>
                  <a:t>6 </a:t>
                </a:r>
                <a:r>
                  <a:rPr lang="el-GR" sz="2400" dirty="0"/>
                  <a:t>στρογγυλά κύτταρα / </a:t>
                </a:r>
                <a:r>
                  <a:rPr lang="en-US" sz="2400" dirty="0"/>
                  <a:t>ml         </a:t>
                </a:r>
              </a:p>
              <a:p>
                <a:pPr marL="0" indent="1706563">
                  <a:spcBef>
                    <a:spcPts val="1200"/>
                  </a:spcBef>
                  <a:buNone/>
                </a:pPr>
                <a:r>
                  <a:rPr lang="en-US" sz="2400" dirty="0" smtClean="0"/>
                  <a:t>1</a:t>
                </a:r>
                <a:r>
                  <a:rPr lang="el-GR" sz="2400" dirty="0" smtClean="0"/>
                  <a:t> </a:t>
                </a:r>
                <a:r>
                  <a:rPr lang="en-US" sz="2400" dirty="0"/>
                  <a:t>x 10</a:t>
                </a:r>
                <a:r>
                  <a:rPr lang="en-US" sz="2400" baseline="30000" dirty="0"/>
                  <a:t>6</a:t>
                </a:r>
                <a:r>
                  <a:rPr lang="en-US" sz="2400" dirty="0"/>
                  <a:t> </a:t>
                </a:r>
                <a:r>
                  <a:rPr lang="el-GR" sz="2400" dirty="0"/>
                  <a:t>πυοσφαίρια / </a:t>
                </a:r>
                <a:r>
                  <a:rPr lang="en-US" sz="2400" dirty="0"/>
                  <a:t>ml</a:t>
                </a:r>
                <a:r>
                  <a:rPr lang="en-US" sz="2400" dirty="0" smtClean="0"/>
                  <a:t>.</a:t>
                </a:r>
                <a:endParaRPr lang="el-GR" sz="240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A</a:t>
                </a:r>
                <a:r>
                  <a:rPr lang="el-GR" sz="2400" dirty="0"/>
                  <a:t>ν ο αριθμός των στρογγυλών κυττάρων υπερβεί τα</a:t>
                </a:r>
                <a:r>
                  <a:rPr lang="en-US" sz="2400" dirty="0"/>
                  <a:t> 5 x 10</a:t>
                </a:r>
                <a:r>
                  <a:rPr lang="en-US" sz="2400" baseline="30000" dirty="0"/>
                  <a:t>6</a:t>
                </a:r>
                <a:r>
                  <a:rPr lang="en-US" sz="2400" dirty="0"/>
                  <a:t> / ml </a:t>
                </a:r>
                <a:r>
                  <a:rPr lang="el-GR" sz="2400" dirty="0"/>
                  <a:t>τότε θα πρέπει να διακριθούν από τα πυοσφαίρια. </a:t>
                </a:r>
                <a:r>
                  <a:rPr lang="en-US" sz="2400" dirty="0"/>
                  <a:t> </a:t>
                </a:r>
                <a:endParaRPr lang="el-GR" sz="2400" dirty="0"/>
              </a:p>
              <a:p>
                <a:pPr>
                  <a:spcBef>
                    <a:spcPts val="1200"/>
                  </a:spcBef>
                </a:pPr>
                <a:r>
                  <a:rPr lang="el-GR" sz="2400" dirty="0"/>
                  <a:t>Η μέτρηση της συγκέντρωσης των στρογγυλών κυττάρων μπορεί να γίνει είτε με τον παρακάτω τύπο που συσχετίζει τον αριθμό τους με τα πυοσφαίρια είτε στη πλάκα </a:t>
                </a:r>
                <a:r>
                  <a:rPr lang="en-US" sz="2400" dirty="0"/>
                  <a:t>Neubauer.</a:t>
                </a:r>
                <a:endParaRPr lang="el-GR" sz="2400" dirty="0"/>
              </a:p>
              <a:p>
                <a:pPr marL="0" indent="1706563">
                  <a:spcBef>
                    <a:spcPct val="50000"/>
                  </a:spcBef>
                  <a:buNone/>
                </a:pPr>
                <a:endParaRPr lang="en-US" sz="2300" dirty="0"/>
              </a:p>
              <a:p>
                <a:pPr marL="0" indent="0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300" b="0" i="0" smtClean="0">
                          <a:latin typeface="Cambria Math"/>
                        </a:rPr>
                        <m:t>Σ</m:t>
                      </m:r>
                      <m:r>
                        <a:rPr lang="el-GR" sz="2300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l-GR" sz="2300" b="0" i="0" smtClean="0">
                          <a:latin typeface="Cambria Math"/>
                        </a:rPr>
                        <m:t>Κ</m:t>
                      </m:r>
                      <m:r>
                        <a:rPr lang="el-GR" sz="2300" b="0" i="0" smtClean="0">
                          <a:latin typeface="Cambria Math"/>
                        </a:rPr>
                        <m:t>. =</m:t>
                      </m:r>
                      <m:f>
                        <m:fPr>
                          <m:ctrlPr>
                            <a:rPr lang="el-GR" sz="23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300" b="0" i="0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l-GR" sz="23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300">
                                  <a:latin typeface="Cambria Math"/>
                                </a:rPr>
                                <m:t>Αριθμός</m:t>
                              </m:r>
                              <m:r>
                                <a:rPr lang="el-GR" sz="23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2300">
                                  <a:latin typeface="Cambria Math"/>
                                </a:rPr>
                                <m:t>Σ</m:t>
                              </m:r>
                              <m:r>
                                <a:rPr lang="el-GR" sz="2300">
                                  <a:latin typeface="Cambria Math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l-GR" sz="2300">
                                  <a:latin typeface="Cambria Math"/>
                                </a:rPr>
                                <m:t>Κ</m:t>
                              </m:r>
                            </m:num>
                            <m:den>
                              <m:r>
                                <a:rPr lang="el-GR" sz="2300">
                                  <a:latin typeface="Cambria Math"/>
                                </a:rPr>
                                <m:t>100</m:t>
                              </m:r>
                              <m:r>
                                <a:rPr lang="el-GR" sz="23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2300">
                                  <a:latin typeface="Cambria Math"/>
                                </a:rPr>
                                <m:t>σπερματοζωάρια</m:t>
                              </m:r>
                            </m:den>
                          </m:f>
                          <m:r>
                            <a:rPr lang="el-GR" sz="23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l-GR" sz="2300" b="0" i="1" smtClean="0">
                              <a:latin typeface="Cambria Math"/>
                              <a:ea typeface="Cambria Math"/>
                            </a:rPr>
                            <m:t>×(</m:t>
                          </m:r>
                          <m:r>
                            <m:rPr>
                              <m:sty m:val="p"/>
                            </m:rPr>
                            <a:rPr lang="el-GR" sz="2300" b="0" i="0" smtClean="0">
                              <a:latin typeface="Cambria Math"/>
                              <a:ea typeface="Cambria Math"/>
                            </a:rPr>
                            <m:t>Συγκέντρωση</m:t>
                          </m:r>
                          <m:r>
                            <a:rPr lang="el-GR" sz="23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300" b="0" i="0" smtClean="0">
                              <a:latin typeface="Cambria Math"/>
                              <a:ea typeface="Cambria Math"/>
                            </a:rPr>
                            <m:t>σπερματοζωαρίων</m:t>
                          </m:r>
                          <m:r>
                            <a:rPr lang="el-GR" sz="2300" b="0" i="0" smtClean="0">
                              <a:latin typeface="Cambria Math"/>
                              <a:ea typeface="Cambria Math"/>
                            </a:rPr>
                            <m:t>) </m:t>
                          </m:r>
                        </m:num>
                        <m:den>
                          <m:r>
                            <a:rPr lang="el-GR" sz="2300" b="0" i="0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l-GR" sz="2300" dirty="0"/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89" t="-7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8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aafa1498b4d74f34756d09691193eeacf177"/>
  <p:tag name="ISPRING_RESOURCE_PATHS_HASH_PRESENTER" val="3c75e083d3ca42705a2aca66341d2bc7debb28"/>
</p:tagLst>
</file>

<file path=ppt/theme/theme1.xml><?xml version="1.0" encoding="utf-8"?>
<a:theme xmlns:a="http://schemas.openxmlformats.org/drawingml/2006/main" name="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1302</Words>
  <Application>Microsoft Office PowerPoint</Application>
  <PresentationFormat>Προβολή στην οθόνη (4:3)</PresentationFormat>
  <Paragraphs>139</Paragraphs>
  <Slides>24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OC_template_updated</vt:lpstr>
      <vt:lpstr>1_OC_template_updated</vt:lpstr>
      <vt:lpstr>Ανάλυση Βιολογικών Υγρών &amp; Εκκριμάτων (Ε)</vt:lpstr>
      <vt:lpstr>Ο προσδιορισμός της ζωτικότητας των σπερματοζωαρίων</vt:lpstr>
      <vt:lpstr>Εκτίμηση της ζωτικότητας των σπερματοζωαρίων</vt:lpstr>
      <vt:lpstr>Προσδιορισμός ζωτικότητας σπερματοζωαρίων</vt:lpstr>
      <vt:lpstr>Δύο νεκρά και δύο ζωντανά σπερματοζωάρια</vt:lpstr>
      <vt:lpstr>Τεχνική προσδιορισμού ζωτικότητας σπερματοζωαρίων</vt:lpstr>
      <vt:lpstr>Ο προσδιορισμός των πυοσφαιρίων στο σπέρμα</vt:lpstr>
      <vt:lpstr>Μέτρηση στρογγυλών κυττάρων</vt:lpstr>
      <vt:lpstr>Διάκριση στρογγυλών και πυοσφαιρίων</vt:lpstr>
      <vt:lpstr>Θέσεις μέτρησης αριθμού πυοσφαιρίων</vt:lpstr>
      <vt:lpstr>Xρώση Leucoscreen</vt:lpstr>
      <vt:lpstr>Συγκολλήσεις - Συσσωρεύσεις</vt:lpstr>
      <vt:lpstr>Συγκολλήσεις σπερματοζωαρίων</vt:lpstr>
      <vt:lpstr>Συσσωρεύσεις σπερματοζωαρίων</vt:lpstr>
      <vt:lpstr>Τα αντισπερματικά αντισώματα</vt:lpstr>
      <vt:lpstr>Η μέθοδος προσδιορισμού των αντισπερματικών αντισωμάτων</vt:lpstr>
      <vt:lpstr>Προσδιορισμός αντισπερματικών αντισωμάτων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84</cp:revision>
  <dcterms:created xsi:type="dcterms:W3CDTF">2013-03-04T13:35:19Z</dcterms:created>
  <dcterms:modified xsi:type="dcterms:W3CDTF">2015-03-26T09:56:36Z</dcterms:modified>
</cp:coreProperties>
</file>