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1"/>
  </p:notesMasterIdLst>
  <p:handoutMasterIdLst>
    <p:handoutMasterId r:id="rId32"/>
  </p:handoutMasterIdLst>
  <p:sldIdLst>
    <p:sldId id="256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257" r:id="rId24"/>
    <p:sldId id="262" r:id="rId25"/>
    <p:sldId id="264" r:id="rId26"/>
    <p:sldId id="345" r:id="rId27"/>
    <p:sldId id="346" r:id="rId28"/>
    <p:sldId id="266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003300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9108" autoAdjust="0"/>
  </p:normalViewPr>
  <p:slideViewPr>
    <p:cSldViewPr>
      <p:cViewPr>
        <p:scale>
          <a:sx n="100" d="100"/>
          <a:sy n="100" d="100"/>
        </p:scale>
        <p:origin x="-212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455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3579-6D48-4CFE-A7B0-87CF50F4D7B7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A44-4478-47C0-AB62-BB3A827614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38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b/b9/Trichomonas_Giemsa_DPDx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Ανάλυση Βιολογικών Υγρών &amp; Εκκριμάτων (Ε)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Μικροσκόπηση κολπικού υγρού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 ablicans </a:t>
            </a:r>
            <a:r>
              <a:rPr lang="el-GR" dirty="0" smtClean="0"/>
              <a:t>σε </a:t>
            </a:r>
            <a:r>
              <a:rPr lang="en-US" dirty="0" smtClean="0"/>
              <a:t>gram </a:t>
            </a:r>
            <a:r>
              <a:rPr lang="el-GR" dirty="0" smtClean="0"/>
              <a:t>χρώση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3721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15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Κολπίτιδα από τριχομονάδες</a:t>
            </a:r>
            <a:endParaRPr lang="el-GR" dirty="0"/>
          </a:p>
        </p:txBody>
      </p:sp>
      <p:pic>
        <p:nvPicPr>
          <p:cNvPr id="1026" name="Picture 2" descr="File:Trichomonas Giemsa DPD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3566000" cy="3460601"/>
          </a:xfrm>
          <a:prstGeom prst="rect">
            <a:avLst/>
          </a:prstGeom>
          <a:noFill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76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Βακτηριακή κολπίτιδα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467544" y="2133694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latin typeface="+mn-lt"/>
              </a:rPr>
              <a:t>Κριτήρια βακτηριακής </a:t>
            </a:r>
            <a:r>
              <a:rPr lang="el-GR" sz="2400" b="1" dirty="0" smtClean="0">
                <a:latin typeface="+mn-lt"/>
              </a:rPr>
              <a:t>κολπίτιδας 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+mn-lt"/>
              </a:rPr>
              <a:t>pH &gt; 5</a:t>
            </a:r>
            <a:r>
              <a:rPr lang="el-GR" sz="2400" dirty="0" smtClean="0">
                <a:latin typeface="+mn-lt"/>
              </a:rPr>
              <a:t>,</a:t>
            </a:r>
            <a:endParaRPr lang="en-US" sz="24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Οσμή ψαριού </a:t>
            </a:r>
            <a:r>
              <a:rPr lang="en-US" sz="2400" dirty="0" smtClean="0">
                <a:latin typeface="+mn-lt"/>
              </a:rPr>
              <a:t>(Fishy odor) (90 %)</a:t>
            </a:r>
            <a:r>
              <a:rPr lang="el-GR" sz="2400" dirty="0" smtClean="0">
                <a:latin typeface="+mn-lt"/>
              </a:rPr>
              <a:t>,</a:t>
            </a:r>
            <a:endParaRPr lang="en-US" sz="24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Λευκωπή έκκριση,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+mn-lt"/>
              </a:rPr>
              <a:t>Clue cells (90%)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2263568" cy="387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59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</a:t>
            </a:r>
            <a:r>
              <a:rPr lang="el-GR" dirty="0" smtClean="0"/>
              <a:t>ριτήρια </a:t>
            </a:r>
            <a:r>
              <a:rPr lang="en-US" dirty="0" smtClean="0"/>
              <a:t>Amsel </a:t>
            </a:r>
            <a:r>
              <a:rPr lang="el-GR" dirty="0" smtClean="0"/>
              <a:t>για τη διάγνωση της βακτηριακής κολπίτιδας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256584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el-GR" sz="2000" dirty="0" smtClean="0"/>
              <a:t>Ομοιογενές έκκριμα</a:t>
            </a:r>
          </a:p>
          <a:p>
            <a:pPr lvl="0">
              <a:lnSpc>
                <a:spcPct val="170000"/>
              </a:lnSpc>
            </a:pPr>
            <a:r>
              <a:rPr lang="en-US" sz="2000" dirty="0" smtClean="0"/>
              <a:t>pH &gt; 4,5</a:t>
            </a:r>
            <a:endParaRPr lang="el-GR" sz="2000" dirty="0" smtClean="0"/>
          </a:p>
          <a:p>
            <a:pPr lvl="0">
              <a:lnSpc>
                <a:spcPct val="170000"/>
              </a:lnSpc>
            </a:pPr>
            <a:r>
              <a:rPr lang="el-GR" sz="2000" dirty="0" smtClean="0"/>
              <a:t>Δοκιμασία αμινών θετική (με 10% </a:t>
            </a:r>
            <a:r>
              <a:rPr lang="en-US" sz="2000" dirty="0" smtClean="0"/>
              <a:t>KOH</a:t>
            </a:r>
            <a:r>
              <a:rPr lang="el-GR" sz="2000" dirty="0" smtClean="0"/>
              <a:t>)</a:t>
            </a:r>
          </a:p>
          <a:p>
            <a:pPr lvl="0">
              <a:lnSpc>
                <a:spcPct val="170000"/>
              </a:lnSpc>
            </a:pPr>
            <a:r>
              <a:rPr lang="el-GR" sz="2000" dirty="0" smtClean="0"/>
              <a:t>Οσμή ψαριού</a:t>
            </a:r>
          </a:p>
          <a:p>
            <a:pPr lvl="1">
              <a:lnSpc>
                <a:spcPct val="170000"/>
              </a:lnSpc>
            </a:pPr>
            <a:r>
              <a:rPr lang="el-GR" sz="1800" dirty="0" smtClean="0"/>
              <a:t>Κατά την έμμηνο ρύση</a:t>
            </a:r>
          </a:p>
          <a:p>
            <a:pPr lvl="1">
              <a:lnSpc>
                <a:spcPct val="170000"/>
              </a:lnSpc>
            </a:pPr>
            <a:r>
              <a:rPr lang="el-GR" sz="1800" dirty="0" smtClean="0"/>
              <a:t>Μετά την σεξουαλική επαφή</a:t>
            </a:r>
          </a:p>
          <a:p>
            <a:pPr lvl="0">
              <a:lnSpc>
                <a:spcPct val="170000"/>
              </a:lnSpc>
            </a:pPr>
            <a:r>
              <a:rPr lang="en-US" sz="2000" dirty="0" smtClean="0"/>
              <a:t>Clue cells</a:t>
            </a:r>
            <a:r>
              <a:rPr lang="el-GR" sz="2000" dirty="0" smtClean="0"/>
              <a:t> στη χρώση </a:t>
            </a:r>
            <a:r>
              <a:rPr lang="en-US" sz="2000" dirty="0" smtClean="0"/>
              <a:t>Gram</a:t>
            </a:r>
            <a:endParaRPr lang="el-GR" sz="2000" dirty="0" smtClean="0"/>
          </a:p>
          <a:p>
            <a:pPr lvl="0">
              <a:lnSpc>
                <a:spcPct val="170000"/>
              </a:lnSpc>
            </a:pPr>
            <a:r>
              <a:rPr lang="el-GR" sz="2000" dirty="0" smtClean="0"/>
              <a:t>Ήπιος κνησμός ή ερεθισμός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l-GR" sz="2000" dirty="0" smtClean="0"/>
              <a:t>Θα πρέπει να είναι θετικά τα </a:t>
            </a:r>
            <a:r>
              <a:rPr lang="el-GR" sz="2000" b="1" dirty="0" smtClean="0">
                <a:solidFill>
                  <a:srgbClr val="9B0000"/>
                </a:solidFill>
              </a:rPr>
              <a:t>3 από 6 κριτήρια </a:t>
            </a:r>
            <a:r>
              <a:rPr lang="el-GR" sz="2000" dirty="0" smtClean="0"/>
              <a:t>για να είναι θετικό το δείγμα.</a:t>
            </a: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Clue cells </a:t>
            </a:r>
            <a:r>
              <a:rPr lang="el-GR" dirty="0" smtClean="0"/>
              <a:t>και βακτήρια σε χρώση </a:t>
            </a:r>
            <a:r>
              <a:rPr lang="en-US" dirty="0" smtClean="0"/>
              <a:t>Gram </a:t>
            </a:r>
            <a:r>
              <a:rPr lang="el-GR" dirty="0" smtClean="0"/>
              <a:t>κολπικού υγρού </a:t>
            </a:r>
            <a:r>
              <a:rPr lang="el-GR" sz="3600" b="0" dirty="0" smtClean="0"/>
              <a:t>(1 από 2)</a:t>
            </a:r>
            <a:endParaRPr lang="el-GR" b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886" y="1253512"/>
            <a:ext cx="74390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943405" y="528258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b: Bacteroides</a:t>
            </a:r>
            <a:endParaRPr lang="el-GR" sz="2000" dirty="0"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671597" y="5282587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c: Mobiluncus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350244" y="5282587"/>
            <a:ext cx="1522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g: Garderella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872905" y="5263267"/>
            <a:ext cx="2501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p: Peptostreptococcus</a:t>
            </a:r>
            <a:endParaRPr lang="el-GR" sz="20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39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4" y="1484784"/>
            <a:ext cx="60960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683568" y="332656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B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Clue cells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B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 βακτήρια σε χρώση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B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B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κολπικού υγρού 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B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 από 2)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srgbClr val="004B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90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Απάντηση κολπικού </a:t>
            </a:r>
            <a:r>
              <a:rPr lang="el-GR" dirty="0" smtClean="0"/>
              <a:t>υγρού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763688" y="1772816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Πυοσφαίρια 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………………..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+mn-lt"/>
              </a:rPr>
              <a:t>Clue cells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…………………..</a:t>
            </a:r>
            <a:endParaRPr lang="en-US" sz="2400" dirty="0" smtClean="0">
              <a:latin typeface="+mn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+mn-lt"/>
              </a:rPr>
              <a:t>T</a:t>
            </a:r>
            <a:r>
              <a:rPr lang="el-GR" sz="2400" dirty="0" smtClean="0">
                <a:latin typeface="+mn-lt"/>
              </a:rPr>
              <a:t>ριχομονάδες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………………</a:t>
            </a:r>
            <a:endParaRPr lang="en-US" sz="2400" dirty="0" smtClean="0">
              <a:latin typeface="+mn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+mn-lt"/>
              </a:rPr>
              <a:t>M</a:t>
            </a:r>
            <a:r>
              <a:rPr lang="el-GR" sz="2400" dirty="0" smtClean="0">
                <a:latin typeface="+mn-lt"/>
              </a:rPr>
              <a:t>ύκητες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…………………</a:t>
            </a:r>
            <a:endParaRPr lang="en-US" sz="2400" dirty="0" smtClean="0">
              <a:latin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l-GR" sz="2400" dirty="0" smtClean="0">
                <a:latin typeface="+mn-lt"/>
              </a:rPr>
              <a:t>Φυσιολογική χλωρίδα 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………………...</a:t>
            </a:r>
            <a:endParaRPr lang="el-GR" sz="2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63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Autofit/>
          </a:bodyPr>
          <a:lstStyle/>
          <a:p>
            <a:r>
              <a:rPr lang="en-US" dirty="0" smtClean="0"/>
              <a:t>M</a:t>
            </a:r>
            <a:r>
              <a:rPr lang="el-GR" dirty="0" smtClean="0"/>
              <a:t>ικροσκόπηση</a:t>
            </a:r>
            <a:r>
              <a:rPr lang="el-GR" dirty="0" smtClean="0"/>
              <a:t> κολπικού υγρού </a:t>
            </a:r>
            <a:br>
              <a:rPr lang="el-GR" dirty="0" smtClean="0"/>
            </a:br>
            <a:r>
              <a:rPr lang="el-GR" dirty="0" smtClean="0"/>
              <a:t>νωπό παρασκεύασμα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11760" y="1916832"/>
            <a:ext cx="4453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Αραιώνεται σε 1</a:t>
            </a:r>
            <a:r>
              <a:rPr kumimoji="0" lang="el-G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mL </a:t>
            </a:r>
            <a:r>
              <a:rPr kumimoji="0" lang="el-G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φυσιολογικού ορού.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l-GR" sz="2000" dirty="0" smtClean="0"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2000" dirty="0" smtClean="0">
                <a:latin typeface="+mn-lt"/>
                <a:ea typeface="Calibri" pitchFamily="34" charset="0"/>
                <a:cs typeface="Arial" pitchFamily="34" charset="0"/>
              </a:rPr>
              <a:t>Δίνει πληροφορίες</a:t>
            </a:r>
            <a:r>
              <a:rPr lang="en-US" sz="2000" dirty="0" smtClean="0">
                <a:latin typeface="+mn-lt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l-GR" sz="2000" dirty="0" smtClean="0">
              <a:latin typeface="+mn-lt"/>
              <a:ea typeface="Calibri" pitchFamily="34" charset="0"/>
              <a:cs typeface="Arial" pitchFamily="34" charset="0"/>
            </a:endParaRPr>
          </a:p>
          <a:p>
            <a:pPr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sz="2000" dirty="0" smtClean="0">
                <a:latin typeface="+mn-lt"/>
                <a:ea typeface="Calibri" pitchFamily="34" charset="0"/>
                <a:cs typeface="Arial" pitchFamily="34" charset="0"/>
              </a:rPr>
              <a:t>Φυσιολογική ή μη χλωρίδα κόλπου,</a:t>
            </a:r>
          </a:p>
          <a:p>
            <a:pPr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sz="2000" dirty="0" smtClean="0">
                <a:latin typeface="+mn-lt"/>
                <a:ea typeface="Calibri" pitchFamily="34" charset="0"/>
                <a:cs typeface="Arial" pitchFamily="34" charset="0"/>
              </a:rPr>
              <a:t>Επιθηλιακά κύτταρα, </a:t>
            </a:r>
            <a:r>
              <a:rPr lang="en-US" sz="2000" dirty="0" smtClean="0">
                <a:latin typeface="+mn-lt"/>
                <a:ea typeface="Calibri" pitchFamily="34" charset="0"/>
                <a:cs typeface="Arial" pitchFamily="34" charset="0"/>
              </a:rPr>
              <a:t>clue cells</a:t>
            </a:r>
            <a:r>
              <a:rPr lang="el-GR" sz="2000" dirty="0" smtClean="0">
                <a:latin typeface="+mn-lt"/>
                <a:ea typeface="Calibri" pitchFamily="34" charset="0"/>
                <a:cs typeface="Arial" pitchFamily="34" charset="0"/>
              </a:rPr>
              <a:t>,</a:t>
            </a:r>
            <a:endParaRPr lang="en-US" sz="2000" dirty="0" smtClean="0">
              <a:latin typeface="+mn-lt"/>
              <a:ea typeface="Calibri" pitchFamily="34" charset="0"/>
              <a:cs typeface="Arial" pitchFamily="34" charset="0"/>
            </a:endParaRPr>
          </a:p>
          <a:p>
            <a:pPr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sz="2000" dirty="0" smtClean="0">
                <a:latin typeface="+mn-lt"/>
                <a:ea typeface="Calibri" pitchFamily="34" charset="0"/>
                <a:cs typeface="Arial" pitchFamily="34" charset="0"/>
              </a:rPr>
              <a:t>Τριχομονάδες.</a:t>
            </a: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08720"/>
          </a:xfrm>
        </p:spPr>
        <p:txBody>
          <a:bodyPr>
            <a:noAutofit/>
          </a:bodyPr>
          <a:lstStyle/>
          <a:p>
            <a:r>
              <a:rPr lang="en-US" dirty="0" smtClean="0"/>
              <a:t>M</a:t>
            </a:r>
            <a:r>
              <a:rPr lang="el-GR" dirty="0" smtClean="0"/>
              <a:t>ικροσκόπηση</a:t>
            </a:r>
            <a:r>
              <a:rPr lang="el-GR" dirty="0" smtClean="0"/>
              <a:t> κολπικού υγρού </a:t>
            </a:r>
            <a:br>
              <a:rPr lang="el-GR" dirty="0" smtClean="0"/>
            </a:br>
            <a:r>
              <a:rPr lang="el-GR" dirty="0" smtClean="0"/>
              <a:t>παρασκεύασμα με </a:t>
            </a:r>
            <a:r>
              <a:rPr lang="en-US" dirty="0" smtClean="0"/>
              <a:t>KOH%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Τεστ αμινών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395048"/>
            <a:ext cx="813690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l-GR" sz="2000" dirty="0" smtClean="0">
                <a:latin typeface="+mn-lt"/>
              </a:rPr>
              <a:t>Πάνω σε μία αντικειμενοφόρο πλάκα τοποθετείται μία σταγόνα </a:t>
            </a:r>
            <a:r>
              <a:rPr lang="el-GR" sz="2000" b="1" dirty="0" smtClean="0">
                <a:solidFill>
                  <a:srgbClr val="004B82"/>
                </a:solidFill>
                <a:latin typeface="+mn-lt"/>
              </a:rPr>
              <a:t>ΚΟΗ 10%. </a:t>
            </a:r>
            <a:endParaRPr lang="el-GR" sz="2000" dirty="0" smtClean="0">
              <a:solidFill>
                <a:srgbClr val="004B82"/>
              </a:solidFill>
              <a:latin typeface="+mn-lt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l-GR" sz="2000" dirty="0" smtClean="0">
                <a:latin typeface="+mn-lt"/>
              </a:rPr>
              <a:t>Πάνω σε αυτή τη σταγόνα ακουμπάει η κεφαλή του στειλεού του κολπικού επιχρίσματος και στη συνέχεια απλώνεται πάνω στην αντικειμενοφόρο πλάκα.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l-GR" sz="2000" dirty="0" smtClean="0">
                <a:latin typeface="+mn-lt"/>
              </a:rPr>
              <a:t>Οσφραινόμαστε τη μυρωδιά που αναδύει το παρασκεύασμα. Αν είναι </a:t>
            </a:r>
            <a:r>
              <a:rPr lang="el-GR" sz="2000" b="1" dirty="0" smtClean="0">
                <a:solidFill>
                  <a:srgbClr val="004B82"/>
                </a:solidFill>
                <a:latin typeface="+mn-lt"/>
              </a:rPr>
              <a:t>οσμή ψαριού </a:t>
            </a:r>
            <a:r>
              <a:rPr lang="el-GR" sz="2000" dirty="0" smtClean="0">
                <a:latin typeface="+mn-lt"/>
              </a:rPr>
              <a:t>η ασθενής πάσχει από </a:t>
            </a:r>
            <a:r>
              <a:rPr lang="el-GR" sz="2000" b="1" dirty="0" smtClean="0">
                <a:solidFill>
                  <a:srgbClr val="004B82"/>
                </a:solidFill>
                <a:latin typeface="+mn-lt"/>
              </a:rPr>
              <a:t>βακτηριακή κολπίτιδα</a:t>
            </a:r>
            <a:r>
              <a:rPr lang="el-GR" sz="2000" dirty="0" smtClean="0">
                <a:solidFill>
                  <a:srgbClr val="004B82"/>
                </a:solidFill>
                <a:latin typeface="+mn-lt"/>
              </a:rPr>
              <a:t>.</a:t>
            </a:r>
          </a:p>
          <a:p>
            <a:pPr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Μικροσκόπηση κολπικού υγρού </a:t>
            </a:r>
            <a:br>
              <a:rPr lang="el-GR" dirty="0" smtClean="0"/>
            </a:br>
            <a:r>
              <a:rPr lang="el-GR" dirty="0" smtClean="0"/>
              <a:t>παρασκεύασμα με </a:t>
            </a:r>
            <a:r>
              <a:rPr lang="en-US" dirty="0" smtClean="0"/>
              <a:t>KOH%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μικροσκόπηση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2420888"/>
            <a:ext cx="799288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Πάνω σε μία αντικειμενοφόρο πλάκα τοποθετείται μία σταγόνα </a:t>
            </a:r>
            <a:r>
              <a:rPr lang="el-GR" sz="2000" b="1" dirty="0" smtClean="0">
                <a:solidFill>
                  <a:srgbClr val="004B82"/>
                </a:solidFill>
                <a:latin typeface="+mn-lt"/>
              </a:rPr>
              <a:t>ΚΟΗ 10%. </a:t>
            </a:r>
            <a:endParaRPr lang="el-GR" sz="2000" dirty="0" smtClean="0">
              <a:solidFill>
                <a:srgbClr val="004B82"/>
              </a:solidFill>
              <a:latin typeface="+mn-lt"/>
            </a:endParaRPr>
          </a:p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Πάνω σε αυτή τη σταγόνα ακουμπάει η κεφαλή του στειλεού του κολπικού επιχρίσματος και στη συνέχεια τοποθετείται από επάνω μία καλυπτρίδα.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endParaRPr lang="el-GR" sz="2000" dirty="0" smtClean="0">
              <a:latin typeface="+mn-lt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l-GR" sz="2000" dirty="0" smtClean="0">
                <a:latin typeface="+mn-lt"/>
              </a:rPr>
              <a:t>Κατά τη μικροσκόπηση οι στρογγυλές μορφές είναι </a:t>
            </a:r>
            <a:r>
              <a:rPr lang="el-GR" sz="2000" b="1" dirty="0" smtClean="0">
                <a:solidFill>
                  <a:srgbClr val="004B82"/>
                </a:solidFill>
                <a:latin typeface="+mn-lt"/>
              </a:rPr>
              <a:t>μύκητες.</a:t>
            </a:r>
          </a:p>
          <a:p>
            <a:pPr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Μεθοδολογία ελέγχου κολποτραχηλικού υγρού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755576" y="1124744"/>
            <a:ext cx="6696744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latin typeface="+mn-lt"/>
              </a:rPr>
              <a:t>Έλεγχος κολπικού </a:t>
            </a:r>
            <a:r>
              <a:rPr lang="el-GR" sz="2400" b="1" dirty="0" smtClean="0">
                <a:latin typeface="+mn-lt"/>
              </a:rPr>
              <a:t>υγρού</a:t>
            </a:r>
            <a:endParaRPr lang="el-GR" sz="2400" dirty="0" smtClean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AutoNum type="arabicPeriod"/>
            </a:pPr>
            <a:r>
              <a:rPr lang="el-GR" sz="2400" dirty="0" smtClean="0">
                <a:latin typeface="+mn-lt"/>
              </a:rPr>
              <a:t>Άμεσο παρασκεύασμα,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AutoNum type="arabicPeriod"/>
            </a:pPr>
            <a:r>
              <a:rPr lang="el-GR" sz="2400" dirty="0" smtClean="0">
                <a:latin typeface="+mn-lt"/>
              </a:rPr>
              <a:t>Ξηρό παρασκεύασμα – χρώση </a:t>
            </a:r>
            <a:r>
              <a:rPr lang="en-US" sz="2400" dirty="0" smtClean="0">
                <a:latin typeface="+mn-lt"/>
              </a:rPr>
              <a:t>Gram</a:t>
            </a:r>
            <a:r>
              <a:rPr lang="el-GR" sz="2400" dirty="0" smtClean="0">
                <a:latin typeface="+mn-lt"/>
              </a:rPr>
              <a:t>,</a:t>
            </a:r>
            <a:endParaRPr lang="en-US" sz="2400" dirty="0" smtClean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AutoNum type="arabicPeriod"/>
            </a:pPr>
            <a:r>
              <a:rPr lang="el-GR" sz="2400" dirty="0" smtClean="0">
                <a:latin typeface="+mn-lt"/>
              </a:rPr>
              <a:t>Καλλιέργεια,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AutoNum type="arabicPeriod"/>
            </a:pPr>
            <a:r>
              <a:rPr lang="el-GR" sz="2400" dirty="0" smtClean="0">
                <a:latin typeface="+mn-lt"/>
              </a:rPr>
              <a:t>Μυκοπλάσματα.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>
                <a:latin typeface="+mn-lt"/>
              </a:rPr>
              <a:t>Έλεγχος τραχηλικού υγρού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AutoNum type="arabicPeriod"/>
            </a:pPr>
            <a:r>
              <a:rPr lang="el-GR" sz="2400" dirty="0">
                <a:latin typeface="+mn-lt"/>
              </a:rPr>
              <a:t>Ξηρό παρασκεύασμα – χρώση </a:t>
            </a:r>
            <a:r>
              <a:rPr lang="en-US" sz="2400" dirty="0" smtClean="0">
                <a:latin typeface="+mn-lt"/>
              </a:rPr>
              <a:t>Gram</a:t>
            </a:r>
            <a:r>
              <a:rPr lang="el-GR" sz="2400" dirty="0">
                <a:latin typeface="+mn-lt"/>
              </a:rPr>
              <a:t>,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AutoNum type="arabicPeriod"/>
            </a:pPr>
            <a:r>
              <a:rPr lang="el-GR" sz="2400" dirty="0" smtClean="0">
                <a:latin typeface="+mn-lt"/>
              </a:rPr>
              <a:t>Καλλιέργεια,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AutoNum type="arabicPeriod"/>
            </a:pPr>
            <a:r>
              <a:rPr lang="el-GR" sz="2400" dirty="0" smtClean="0">
                <a:latin typeface="+mn-lt"/>
              </a:rPr>
              <a:t>Χλαμύδια.</a:t>
            </a:r>
            <a:endParaRPr lang="el-GR" sz="2400" dirty="0">
              <a:latin typeface="+mn-lt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1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Μικροσκόπηση κολπικού υγρού</a:t>
            </a:r>
            <a:br>
              <a:rPr lang="el-GR" dirty="0" smtClean="0"/>
            </a:br>
            <a:r>
              <a:rPr lang="el-GR" dirty="0" smtClean="0"/>
              <a:t>χρώση </a:t>
            </a:r>
            <a:r>
              <a:rPr lang="en-US" dirty="0" smtClean="0"/>
              <a:t>Gram</a:t>
            </a:r>
            <a:r>
              <a:rPr lang="el-GR" dirty="0" smtClean="0"/>
              <a:t> </a:t>
            </a:r>
            <a:r>
              <a:rPr lang="el-GR" sz="3600" b="0" dirty="0" smtClean="0"/>
              <a:t>(1 από 2)</a:t>
            </a:r>
            <a:endParaRPr lang="el-GR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217080" y="1556792"/>
            <a:ext cx="8568952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To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κολπικό και γενικά το μικροβιολογικό δείγμα τοποθετείται με τη βοήθεια στειλεού πάνω σε αντικειμενοφόρο πλάκα και αναμιγνύεται με μία σταγόνα αποσταγμένου νερού.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Δείγμα και σταγόνα αναδεύονται για να σχηματιστεί ένα ομοιογενές γαλάκτωμα.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Το παρασκεύασμα μονιμοποιείται με ένα ελαφρό πέρασμα πάνω από τη φλόγα ενός λύχνου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Bunsen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457200" lvl="0" indent="-457200" eaLnBrk="0" hangingPunct="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l-GR" sz="2000" dirty="0">
                <a:latin typeface="+mn-lt"/>
                <a:ea typeface="Times New Roman" pitchFamily="18" charset="0"/>
                <a:cs typeface="Arial" pitchFamily="34" charset="0"/>
              </a:rPr>
              <a:t>Πάνω στο παρασκεύασμα αφήνονται λίγες σταγόνες </a:t>
            </a:r>
            <a:r>
              <a:rPr lang="el-GR" sz="2000" b="1" dirty="0">
                <a:solidFill>
                  <a:srgbClr val="004B82"/>
                </a:solidFill>
                <a:latin typeface="+mn-lt"/>
                <a:ea typeface="Times New Roman" pitchFamily="18" charset="0"/>
                <a:cs typeface="Arial" pitchFamily="34" charset="0"/>
              </a:rPr>
              <a:t>κρυσταλλικού ιώδους </a:t>
            </a:r>
            <a:r>
              <a:rPr lang="el-GR" sz="2000" dirty="0">
                <a:latin typeface="+mn-lt"/>
                <a:ea typeface="Times New Roman" pitchFamily="18" charset="0"/>
                <a:cs typeface="Arial" pitchFamily="34" charset="0"/>
              </a:rPr>
              <a:t>και αφήνονται να δράσουν επί </a:t>
            </a:r>
            <a:r>
              <a:rPr lang="el-GR" sz="2000" b="1" dirty="0">
                <a:solidFill>
                  <a:srgbClr val="004B82"/>
                </a:solidFill>
                <a:latin typeface="+mn-lt"/>
                <a:ea typeface="Times New Roman" pitchFamily="18" charset="0"/>
                <a:cs typeface="Arial" pitchFamily="34" charset="0"/>
              </a:rPr>
              <a:t>1 λεπτό</a:t>
            </a:r>
            <a:r>
              <a:rPr lang="el-GR" sz="2000" dirty="0">
                <a:solidFill>
                  <a:srgbClr val="004B82"/>
                </a:solidFill>
                <a:latin typeface="+mn-lt"/>
                <a:ea typeface="Times New Roman" pitchFamily="18" charset="0"/>
                <a:cs typeface="Arial" pitchFamily="34" charset="0"/>
              </a:rPr>
              <a:t>. </a:t>
            </a:r>
            <a:r>
              <a:rPr lang="el-GR" sz="2000" dirty="0">
                <a:latin typeface="+mn-lt"/>
                <a:ea typeface="Times New Roman" pitchFamily="18" charset="0"/>
                <a:cs typeface="Arial" pitchFamily="34" charset="0"/>
              </a:rPr>
              <a:t>Το κρυσταλλικό ιώδες χρωματίζει με βαθύ κυανό χρώμα όλα ανεξαιρέτως τα βακτηριακά κύτταρα.</a:t>
            </a:r>
            <a:endParaRPr lang="el-GR" sz="2000" dirty="0">
              <a:latin typeface="+mn-lt"/>
              <a:cs typeface="Arial" pitchFamily="34" charset="0"/>
            </a:endParaRPr>
          </a:p>
          <a:p>
            <a:pPr marL="457200" lvl="0" indent="-457200" eaLnBrk="0" hangingPunct="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l-GR" sz="2000" dirty="0">
                <a:latin typeface="+mn-lt"/>
                <a:ea typeface="Times New Roman" pitchFamily="18" charset="0"/>
                <a:cs typeface="Arial" pitchFamily="34" charset="0"/>
              </a:rPr>
              <a:t>Το παρασκεύασμα πλένεται με νερό και απομακρύνεται η περίσσεια της χρωστικής. </a:t>
            </a:r>
            <a:endParaRPr lang="el-GR" sz="2000" dirty="0">
              <a:latin typeface="+mn-lt"/>
              <a:cs typeface="Arial" pitchFamily="34" charset="0"/>
            </a:endParaRPr>
          </a:p>
          <a:p>
            <a:pPr marL="457200" lvl="0" indent="-457200" eaLnBrk="0" hangingPunct="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l-GR" sz="2000" dirty="0">
                <a:latin typeface="+mn-lt"/>
                <a:ea typeface="Times New Roman" pitchFamily="18" charset="0"/>
                <a:cs typeface="Arial" pitchFamily="34" charset="0"/>
              </a:rPr>
              <a:t>Στο παρασκεύασμα προστίθεται διάλυμα </a:t>
            </a:r>
            <a:r>
              <a:rPr lang="el-GR" sz="2000" b="1" dirty="0">
                <a:solidFill>
                  <a:srgbClr val="004B82"/>
                </a:solidFill>
                <a:latin typeface="+mn-lt"/>
                <a:ea typeface="Times New Roman" pitchFamily="18" charset="0"/>
                <a:cs typeface="Arial" pitchFamily="34" charset="0"/>
              </a:rPr>
              <a:t>Ι</a:t>
            </a:r>
            <a:r>
              <a:rPr lang="el-GR" sz="2000" b="1" baseline="-30000" dirty="0">
                <a:solidFill>
                  <a:srgbClr val="004B82"/>
                </a:solidFill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lang="el-GR" sz="2000" b="1" dirty="0">
                <a:solidFill>
                  <a:srgbClr val="004B82"/>
                </a:solidFill>
                <a:latin typeface="+mn-lt"/>
                <a:ea typeface="Times New Roman" pitchFamily="18" charset="0"/>
                <a:cs typeface="Arial" pitchFamily="34" charset="0"/>
              </a:rPr>
              <a:t>/ΚΙ (</a:t>
            </a:r>
            <a:r>
              <a:rPr lang="en-US" sz="2000" b="1" dirty="0">
                <a:solidFill>
                  <a:srgbClr val="004B82"/>
                </a:solidFill>
                <a:latin typeface="+mn-lt"/>
                <a:ea typeface="Times New Roman" pitchFamily="18" charset="0"/>
                <a:cs typeface="Arial" pitchFamily="34" charset="0"/>
              </a:rPr>
              <a:t>lugol</a:t>
            </a:r>
            <a:r>
              <a:rPr lang="el-GR" sz="2000" b="1" dirty="0">
                <a:solidFill>
                  <a:srgbClr val="004B82"/>
                </a:solidFill>
                <a:latin typeface="+mn-lt"/>
                <a:ea typeface="Times New Roman" pitchFamily="18" charset="0"/>
                <a:cs typeface="Arial" pitchFamily="34" charset="0"/>
              </a:rPr>
              <a:t>) </a:t>
            </a:r>
            <a:r>
              <a:rPr lang="el-GR" sz="2000" dirty="0">
                <a:latin typeface="+mn-lt"/>
                <a:ea typeface="Times New Roman" pitchFamily="18" charset="0"/>
                <a:cs typeface="Arial" pitchFamily="34" charset="0"/>
              </a:rPr>
              <a:t>και αφήνεται να δράσει για 1 λεπτό. 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Μικροσκόπηση κολπικού υγρού</a:t>
            </a:r>
            <a:br>
              <a:rPr lang="el-GR" dirty="0" smtClean="0"/>
            </a:br>
            <a:r>
              <a:rPr lang="el-GR" dirty="0" smtClean="0"/>
              <a:t>χρώση </a:t>
            </a:r>
            <a:r>
              <a:rPr lang="en-US" dirty="0" smtClean="0"/>
              <a:t>Gram</a:t>
            </a:r>
            <a:r>
              <a:rPr lang="el-GR" dirty="0" smtClean="0"/>
              <a:t> </a:t>
            </a:r>
            <a:r>
              <a:rPr lang="el-GR" sz="3600" b="0" dirty="0" smtClean="0"/>
              <a:t>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040560"/>
          </a:xfrm>
        </p:spPr>
        <p:txBody>
          <a:bodyPr>
            <a:noAutofit/>
          </a:bodyPr>
          <a:lstStyle/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el-GR" sz="2000" dirty="0" smtClean="0">
                <a:ea typeface="Times New Roman" pitchFamily="18" charset="0"/>
                <a:cs typeface="Arial" pitchFamily="34" charset="0"/>
              </a:rPr>
              <a:t>Το παρασκεύασμα ξεπλένεται με </a:t>
            </a:r>
            <a:r>
              <a:rPr lang="el-GR" sz="2000" b="1" dirty="0" smtClean="0">
                <a:solidFill>
                  <a:srgbClr val="004B82"/>
                </a:solidFill>
                <a:ea typeface="Times New Roman" pitchFamily="18" charset="0"/>
                <a:cs typeface="Arial" pitchFamily="34" charset="0"/>
              </a:rPr>
              <a:t>αιθυλική αλκοόλη </a:t>
            </a:r>
            <a:r>
              <a:rPr lang="el-GR" sz="2000" dirty="0" smtClean="0">
                <a:ea typeface="Times New Roman" pitchFamily="18" charset="0"/>
                <a:cs typeface="Arial" pitchFamily="34" charset="0"/>
              </a:rPr>
              <a:t>σταγόνα – σταγόνα για  1 – 3 λεπτά.</a:t>
            </a:r>
            <a:endParaRPr lang="el-GR" sz="2000" dirty="0" smtClean="0">
              <a:cs typeface="Arial" pitchFamily="34" charset="0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el-GR" sz="2000" dirty="0" smtClean="0">
                <a:ea typeface="Times New Roman" pitchFamily="18" charset="0"/>
                <a:cs typeface="Arial" pitchFamily="34" charset="0"/>
              </a:rPr>
              <a:t>Το παρασκεύασμα ξεπλένεται με άφθονο νερό σταγόνα – σταγόνα. Τα κύτταρα αποχρωματίζονται εκτός από τα θετικά κατά 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Gram</a:t>
            </a:r>
            <a:r>
              <a:rPr lang="el-GR" sz="2000" dirty="0" smtClean="0">
                <a:ea typeface="Times New Roman" pitchFamily="18" charset="0"/>
                <a:cs typeface="Arial" pitchFamily="34" charset="0"/>
              </a:rPr>
              <a:t> βακτήρια που διατηρούν το κυανό τους χρώμα. </a:t>
            </a:r>
            <a:endParaRPr lang="el-GR" sz="2000" dirty="0" smtClean="0">
              <a:cs typeface="Arial" pitchFamily="34" charset="0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el-GR" sz="2000" dirty="0" smtClean="0">
                <a:ea typeface="Times New Roman" pitchFamily="18" charset="0"/>
                <a:cs typeface="Arial" pitchFamily="34" charset="0"/>
              </a:rPr>
              <a:t>Το παρασκεύασμα καλύπτεται με </a:t>
            </a:r>
            <a:r>
              <a:rPr lang="el-GR" sz="2000" b="1" dirty="0" smtClean="0">
                <a:solidFill>
                  <a:srgbClr val="004B82"/>
                </a:solidFill>
                <a:ea typeface="Times New Roman" pitchFamily="18" charset="0"/>
                <a:cs typeface="Arial" pitchFamily="34" charset="0"/>
              </a:rPr>
              <a:t>σαφρανίνη (1 λεπτό).</a:t>
            </a:r>
            <a:endParaRPr lang="el-GR" sz="2000" b="1" dirty="0" smtClean="0">
              <a:solidFill>
                <a:srgbClr val="004B82"/>
              </a:solidFill>
              <a:cs typeface="Arial" pitchFamily="34" charset="0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el-GR" sz="2000" dirty="0" smtClean="0">
                <a:ea typeface="Times New Roman" pitchFamily="18" charset="0"/>
                <a:cs typeface="Arial" pitchFamily="34" charset="0"/>
              </a:rPr>
              <a:t>Νέο ξέπλυμα της περίσσειας με νερό.</a:t>
            </a:r>
            <a:endParaRPr lang="el-GR" sz="2000" dirty="0" smtClean="0">
              <a:cs typeface="Arial" pitchFamily="34" charset="0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el-GR" sz="2000" dirty="0" smtClean="0">
                <a:ea typeface="Times New Roman" pitchFamily="18" charset="0"/>
                <a:cs typeface="Arial" pitchFamily="34" charset="0"/>
              </a:rPr>
              <a:t>Η περίσσεια του νερού απομακρύνεται προσεκτικά με απορροφητικό χαρτί. </a:t>
            </a:r>
            <a:endParaRPr lang="el-GR" sz="2000" dirty="0" smtClean="0">
              <a:cs typeface="Arial" pitchFamily="34" charset="0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el-GR" sz="2000" dirty="0" smtClean="0">
                <a:ea typeface="Times New Roman" pitchFamily="18" charset="0"/>
                <a:cs typeface="Arial" pitchFamily="34" charset="0"/>
              </a:rPr>
              <a:t>Το παρασκεύασμα είναι έτοιμο για μικροσκόπηση σε μεγέθυνση Χ40 και στη συνέχεια Χ100.</a:t>
            </a: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«Ανάλυση Βιολογικών Υγρών &amp; Εκκριμάτων (Ε). </a:t>
            </a:r>
            <a:r>
              <a:rPr lang="el-GR" sz="2000" dirty="0"/>
              <a:t>Ενότητα </a:t>
            </a:r>
            <a:r>
              <a:rPr lang="el-GR" sz="2000" dirty="0" smtClean="0"/>
              <a:t>11: Μικροσκόπηση </a:t>
            </a:r>
            <a:r>
              <a:rPr lang="en-US" sz="2000" dirty="0" smtClean="0"/>
              <a:t> </a:t>
            </a:r>
            <a:r>
              <a:rPr lang="el-GR" sz="2000" dirty="0" smtClean="0"/>
              <a:t>κολπικού υγρού». Έκδοση: 1.0. Αθήνα 201</a:t>
            </a:r>
            <a:r>
              <a:rPr lang="en-US" sz="2000" dirty="0" smtClean="0"/>
              <a:t>5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9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Λήψη κολπικού υγρού με κολποδιαστολέα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663032" y="1783198"/>
            <a:ext cx="30134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+mn-lt"/>
              </a:rPr>
              <a:t>T</a:t>
            </a:r>
            <a:r>
              <a:rPr lang="el-GR" sz="2400" dirty="0" smtClean="0">
                <a:latin typeface="+mn-lt"/>
              </a:rPr>
              <a:t>ράχηλος,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Κόλπος,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Ορθό,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Ου</a:t>
            </a:r>
            <a:r>
              <a:rPr lang="el-GR" sz="2400" dirty="0">
                <a:latin typeface="+mn-lt"/>
              </a:rPr>
              <a:t>ρ</a:t>
            </a:r>
            <a:r>
              <a:rPr lang="el-GR" sz="2400" dirty="0" smtClean="0">
                <a:latin typeface="+mn-lt"/>
              </a:rPr>
              <a:t>οδόχος </a:t>
            </a:r>
            <a:r>
              <a:rPr lang="el-GR" sz="2400" dirty="0" smtClean="0">
                <a:latin typeface="+mn-lt"/>
              </a:rPr>
              <a:t>κύστη,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Στυλεός,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Κολποδιαστολέας,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Μήτρα.</a:t>
            </a:r>
            <a:endParaRPr lang="el-GR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4333382" cy="335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99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Λήψη κολποτραχηλικού υγρού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3499" y="1484784"/>
            <a:ext cx="24955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3717032"/>
            <a:ext cx="24669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3665" y="3702666"/>
            <a:ext cx="24574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9310" y="3688300"/>
            <a:ext cx="2438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196752"/>
            <a:ext cx="4588245" cy="95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82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Λήψη κολποτραχηλικού υγρού </a:t>
            </a:r>
            <a:r>
              <a:rPr lang="el-GR" sz="3600" b="0" dirty="0" smtClean="0"/>
              <a:t>(2 από 2)</a:t>
            </a:r>
            <a:endParaRPr lang="el-GR" dirty="0"/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76872"/>
            <a:ext cx="24288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2400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2447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0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Αίτια </a:t>
            </a:r>
            <a:r>
              <a:rPr lang="el-GR" dirty="0" smtClean="0"/>
              <a:t>κολπίτιδας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043608" y="1556792"/>
            <a:ext cx="659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l-GR" sz="2400" dirty="0" smtClean="0">
                <a:latin typeface="+mn-lt"/>
              </a:rPr>
              <a:t>Βακτήρια</a:t>
            </a:r>
            <a:r>
              <a:rPr lang="en-US" sz="2400" dirty="0" smtClean="0">
                <a:latin typeface="+mn-lt"/>
              </a:rPr>
              <a:t> (</a:t>
            </a:r>
            <a:r>
              <a:rPr lang="el-GR" sz="2400" dirty="0" smtClean="0">
                <a:latin typeface="+mn-lt"/>
              </a:rPr>
              <a:t>κυρίως </a:t>
            </a:r>
            <a:r>
              <a:rPr lang="en-US" sz="2400" dirty="0" smtClean="0">
                <a:latin typeface="+mn-lt"/>
              </a:rPr>
              <a:t>Gardneralla vaginallis)</a:t>
            </a:r>
            <a:r>
              <a:rPr lang="el-GR" sz="2400" dirty="0" smtClean="0">
                <a:latin typeface="+mn-lt"/>
              </a:rPr>
              <a:t>,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Μύκητες</a:t>
            </a:r>
            <a:r>
              <a:rPr lang="en-US" sz="2400" dirty="0" smtClean="0">
                <a:latin typeface="+mn-lt"/>
              </a:rPr>
              <a:t> (</a:t>
            </a:r>
            <a:r>
              <a:rPr lang="el-GR" sz="2400" dirty="0" smtClean="0">
                <a:latin typeface="+mn-lt"/>
              </a:rPr>
              <a:t>κυρίως </a:t>
            </a:r>
            <a:r>
              <a:rPr lang="en-US" sz="2400" dirty="0" smtClean="0">
                <a:latin typeface="+mn-lt"/>
              </a:rPr>
              <a:t>Candida ablicans)</a:t>
            </a:r>
            <a:r>
              <a:rPr lang="el-GR" sz="2400" dirty="0" smtClean="0">
                <a:latin typeface="+mn-lt"/>
              </a:rPr>
              <a:t>,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400" dirty="0" smtClean="0">
                <a:latin typeface="+mn-lt"/>
              </a:rPr>
              <a:t>Τριχομονάδες.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03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χλωρίδα του κόλπου</a:t>
            </a:r>
            <a:endParaRPr lang="el-GR" dirty="0"/>
          </a:p>
        </p:txBody>
      </p:sp>
      <p:sp>
        <p:nvSpPr>
          <p:cNvPr id="2" name="1 - TextBox"/>
          <p:cNvSpPr txBox="1"/>
          <p:nvPr/>
        </p:nvSpPr>
        <p:spPr>
          <a:xfrm>
            <a:off x="522067" y="1128271"/>
            <a:ext cx="432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Φυσιολογική χλωρίδα κόλπου</a:t>
            </a:r>
            <a:endParaRPr lang="el-GR" sz="2400" b="1" dirty="0">
              <a:latin typeface="+mn-lt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39552" y="158993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Γαλακτοβάκιλλοι (</a:t>
            </a:r>
            <a:r>
              <a:rPr lang="en-US" sz="2400" dirty="0" smtClean="0">
                <a:latin typeface="+mn-lt"/>
              </a:rPr>
              <a:t>Gram </a:t>
            </a:r>
            <a:r>
              <a:rPr lang="el-GR" sz="2400" dirty="0" smtClean="0">
                <a:latin typeface="+mn-lt"/>
              </a:rPr>
              <a:t>θετικοί).</a:t>
            </a:r>
            <a:endParaRPr lang="el-GR" sz="2400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233622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Μη φυσιολογική χλωρίδα κόλπου</a:t>
            </a:r>
            <a:endParaRPr lang="el-GR" sz="2400" b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39552" y="2797885"/>
            <a:ext cx="57606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400" dirty="0" smtClean="0">
                <a:latin typeface="+mn-lt"/>
              </a:rPr>
              <a:t>Μείωση ή εξαφάνιση γαλακτοβάκιλλων,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400" dirty="0" smtClean="0">
                <a:latin typeface="+mn-lt"/>
              </a:rPr>
              <a:t>Σταφυλόκοκκοι,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400" dirty="0" smtClean="0">
                <a:latin typeface="+mn-lt"/>
              </a:rPr>
              <a:t>Στρεπτόκοκκοι,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400" dirty="0" smtClean="0">
                <a:latin typeface="+mn-lt"/>
              </a:rPr>
              <a:t>Εντερόκοκκοι,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400" dirty="0" smtClean="0">
                <a:latin typeface="+mn-lt"/>
              </a:rPr>
              <a:t>Ανερόβια βακτηρίδια,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400" dirty="0" smtClean="0">
                <a:latin typeface="+mn-lt"/>
              </a:rPr>
              <a:t>Σπορογόνοι βάκιλλοι,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400" dirty="0" smtClean="0">
                <a:latin typeface="+mn-lt"/>
              </a:rPr>
              <a:t>Στρεπτόκοκκος της αγαλαξίας,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400" dirty="0" smtClean="0">
                <a:latin typeface="+mn-lt"/>
              </a:rPr>
              <a:t>Διφθεροειδή,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l-GR" sz="2400" dirty="0" smtClean="0">
                <a:latin typeface="+mn-lt"/>
              </a:rPr>
              <a:t>Εντεροβακτηριακά.</a:t>
            </a:r>
            <a:endParaRPr lang="el-GR" sz="2400" dirty="0">
              <a:latin typeface="+mn-lt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1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Χρώση </a:t>
            </a:r>
            <a:r>
              <a:rPr lang="en-US" dirty="0" smtClean="0"/>
              <a:t>Gram</a:t>
            </a:r>
            <a:endParaRPr lang="el-GR" sz="3600" b="0" dirty="0"/>
          </a:p>
        </p:txBody>
      </p:sp>
      <p:pic>
        <p:nvPicPr>
          <p:cNvPr id="1026" name="Picture 2" descr="C:\Documents and Settings\ΠΕΤΡΟΣ\Επιφάνεια εργασίας\Kolpik;o\WP_00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00" y="1043349"/>
            <a:ext cx="7200800" cy="5359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6453336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+mn-lt"/>
              </a:rPr>
              <a:t>Εργαστήριο βιολογικών υγρών – ΤΕΙ Αθηνών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4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Μικροσκοπική εικόνα μυκητίασης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983" y="1268760"/>
            <a:ext cx="72485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41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aafa1498b4d74f34756d09691193eeacf177"/>
  <p:tag name="ISPRING_RESOURCE_PATHS_HASH_PRESENTER" val="bc15feab8455de87994b1e6478c712ba591de9d7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1245</Words>
  <Application>Microsoft Office PowerPoint</Application>
  <PresentationFormat>Προβολή στην οθόνη (4:3)</PresentationFormat>
  <Paragraphs>193</Paragraphs>
  <Slides>28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0" baseType="lpstr">
      <vt:lpstr>OC_template_updated</vt:lpstr>
      <vt:lpstr>1_OC_template_updated</vt:lpstr>
      <vt:lpstr>Ανάλυση Βιολογικών Υγρών &amp; Εκκριμάτων (Ε)</vt:lpstr>
      <vt:lpstr>Μεθοδολογία ελέγχου κολποτραχηλικού υγρού</vt:lpstr>
      <vt:lpstr>Λήψη κολπικού υγρού με κολποδιαστολέα</vt:lpstr>
      <vt:lpstr>Λήψη κολποτραχηλικού υγρού (1 από 2)</vt:lpstr>
      <vt:lpstr>Λήψη κολποτραχηλικού υγρού (2 από 2)</vt:lpstr>
      <vt:lpstr>Αίτια κολπίτιδας</vt:lpstr>
      <vt:lpstr>Η χλωρίδα του κόλπου</vt:lpstr>
      <vt:lpstr>Χρώση Gram</vt:lpstr>
      <vt:lpstr>Μικροσκοπική εικόνα μυκητίασης</vt:lpstr>
      <vt:lpstr>Candida ablicans σε gram χρώση</vt:lpstr>
      <vt:lpstr>Κολπίτιδα από τριχομονάδες</vt:lpstr>
      <vt:lpstr>Βακτηριακή κολπίτιδα</vt:lpstr>
      <vt:lpstr>Kριτήρια Amsel για τη διάγνωση της βακτηριακής κολπίτιδας</vt:lpstr>
      <vt:lpstr>Clue cells και βακτήρια σε χρώση Gram κολπικού υγρού (1 από 2)</vt:lpstr>
      <vt:lpstr>Παρουσίαση του PowerPoint</vt:lpstr>
      <vt:lpstr>Απάντηση κολπικού υγρού</vt:lpstr>
      <vt:lpstr>Mικροσκόπηση κολπικού υγρού  νωπό παρασκεύασμα</vt:lpstr>
      <vt:lpstr>Mικροσκόπηση κολπικού υγρού  παρασκεύασμα με KOH% Τεστ αμινών</vt:lpstr>
      <vt:lpstr>Μικροσκόπηση κολπικού υγρού  παρασκεύασμα με KOH% μικροσκόπηση</vt:lpstr>
      <vt:lpstr>Μικροσκόπηση κολπικού υγρού χρώση Gram (1 από 2)</vt:lpstr>
      <vt:lpstr>Μικροσκόπηση κολπικού υγρού χρώση Gram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74</cp:revision>
  <dcterms:created xsi:type="dcterms:W3CDTF">2013-03-04T13:35:19Z</dcterms:created>
  <dcterms:modified xsi:type="dcterms:W3CDTF">2015-03-26T10:01:35Z</dcterms:modified>
</cp:coreProperties>
</file>