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74"/>
  </p:notesMasterIdLst>
  <p:handoutMasterIdLst>
    <p:handoutMasterId r:id="rId75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329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257" r:id="rId67"/>
    <p:sldId id="262" r:id="rId68"/>
    <p:sldId id="264" r:id="rId69"/>
    <p:sldId id="330" r:id="rId70"/>
    <p:sldId id="331" r:id="rId71"/>
    <p:sldId id="266" r:id="rId72"/>
    <p:sldId id="261" r:id="rId73"/>
  </p:sldIdLst>
  <p:sldSz cx="9144000" cy="6858000" type="screen4x3"/>
  <p:notesSz cx="7104063" cy="10234613"/>
  <p:custDataLst>
    <p:tags r:id="rId7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159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2046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Ανοσοηλεκτροφόρηση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467544" y="4077072"/>
            <a:ext cx="7993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800" dirty="0">
                <a:latin typeface="+mj-lt"/>
              </a:rPr>
              <a:t>Πλεονέκτημα</a:t>
            </a:r>
            <a:r>
              <a:rPr lang="en-US" altLang="el-GR" sz="2800" dirty="0">
                <a:latin typeface="+mj-lt"/>
              </a:rPr>
              <a:t>: </a:t>
            </a:r>
            <a:r>
              <a:rPr lang="el-GR" altLang="el-GR" sz="2800" dirty="0">
                <a:latin typeface="+mj-lt"/>
              </a:rPr>
              <a:t>Ταχύτατη (λίγες ώρες) σε σχέση με την ανοσοδιάχυση.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είναι η ανοσοηλεκτροφόρηση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12368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Συνδυασμός ηλεκτροφόρησης και ανοσοδιάχυσης.</a:t>
            </a:r>
          </a:p>
          <a:p>
            <a:r>
              <a:rPr lang="el-GR" altLang="el-GR" sz="2800" dirty="0" smtClean="0"/>
              <a:t>Πρώτα </a:t>
            </a:r>
            <a:r>
              <a:rPr lang="el-GR" altLang="el-GR" sz="2800" dirty="0"/>
              <a:t>γίνει η ηλεκτροφόρηση αντιγόνων, αντισωμάτων ή και των δύο.</a:t>
            </a:r>
          </a:p>
          <a:p>
            <a:r>
              <a:rPr lang="el-GR" altLang="el-GR" sz="2800" dirty="0" smtClean="0"/>
              <a:t>Ακολουθεί </a:t>
            </a:r>
            <a:r>
              <a:rPr lang="el-GR" altLang="el-GR" sz="2800" dirty="0"/>
              <a:t>ή γίνεται ταυτόχρονα η ανοσοδιάχυση. 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867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820000"/>
                </a:solidFill>
              </a:rPr>
              <a:t>Αντίθετη </a:t>
            </a:r>
            <a:r>
              <a:rPr lang="el-GR" dirty="0" smtClean="0">
                <a:solidFill>
                  <a:srgbClr val="820000"/>
                </a:solidFill>
              </a:rPr>
              <a:t>ανοσοηλεκτρ</a:t>
            </a:r>
            <a:r>
              <a:rPr lang="en-US" dirty="0" smtClean="0">
                <a:solidFill>
                  <a:srgbClr val="820000"/>
                </a:solidFill>
              </a:rPr>
              <a:t>o</a:t>
            </a:r>
            <a:r>
              <a:rPr lang="el-GR" dirty="0" smtClean="0">
                <a:solidFill>
                  <a:srgbClr val="820000"/>
                </a:solidFill>
              </a:rPr>
              <a:t>φόρηση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Counter Immunoelectrophoresis</a:t>
            </a:r>
          </a:p>
          <a:p>
            <a:r>
              <a:rPr lang="en-US" dirty="0" smtClean="0"/>
              <a:t>CIEP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9996"/>
            <a:ext cx="813752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Τυπικό </a:t>
            </a:r>
            <a:r>
              <a:rPr lang="en-US" dirty="0"/>
              <a:t>Kit </a:t>
            </a:r>
            <a:r>
              <a:rPr lang="el-GR" dirty="0"/>
              <a:t>ανοσοηλεκτροφόρησης </a:t>
            </a:r>
            <a:r>
              <a:rPr lang="el-GR" dirty="0" smtClean="0"/>
              <a:t>πύραυλος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81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820000"/>
                </a:solidFill>
              </a:rPr>
              <a:t>Ανοσοηλεκτροφόρηση </a:t>
            </a:r>
            <a:r>
              <a:rPr lang="el-GR" dirty="0" smtClean="0">
                <a:solidFill>
                  <a:srgbClr val="820000"/>
                </a:solidFill>
              </a:rPr>
              <a:t>πύραυλος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Rocket Immunoelectrophoresis</a:t>
            </a:r>
          </a:p>
          <a:p>
            <a:r>
              <a:rPr lang="en-US" dirty="0" smtClean="0"/>
              <a:t>RIEP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39813"/>
            <a:ext cx="62484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047750"/>
            <a:ext cx="6324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2613"/>
            <a:ext cx="74676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40" y="910853"/>
            <a:ext cx="7453313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1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6" y="1844824"/>
            <a:ext cx="4830763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 The name of referred object is jcinvest00702-0089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47923"/>
            <a:ext cx="248443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5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 The name of referred object is jcinvest00702-0086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800"/>
            <a:ext cx="39544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προσδιορισμός της συγκέντρωσης του αντιγόνου </a:t>
            </a:r>
            <a:r>
              <a:rPr lang="el-GR" dirty="0" smtClean="0"/>
              <a:t>γίνεται </a:t>
            </a:r>
            <a:r>
              <a:rPr lang="el-GR" dirty="0"/>
              <a:t>με καμπύλη </a:t>
            </a:r>
            <a:r>
              <a:rPr lang="el-GR" dirty="0" smtClean="0"/>
              <a:t>αναφοράς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79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44" y="2564904"/>
            <a:ext cx="5903912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3 - TextBox"/>
          <p:cNvSpPr txBox="1">
            <a:spLocks noChangeArrowheads="1"/>
          </p:cNvSpPr>
          <p:nvPr/>
        </p:nvSpPr>
        <p:spPr bwMode="auto">
          <a:xfrm>
            <a:off x="2195512" y="2031206"/>
            <a:ext cx="4752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800" dirty="0">
                <a:latin typeface="+mj-lt"/>
              </a:rPr>
              <a:t>Περιεχόμενα </a:t>
            </a:r>
            <a:r>
              <a:rPr lang="en-US" altLang="el-GR" sz="2800" dirty="0">
                <a:latin typeface="+mj-lt"/>
              </a:rPr>
              <a:t>Kit</a:t>
            </a:r>
            <a:endParaRPr lang="el-GR" altLang="el-GR" sz="2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Τυπικό </a:t>
            </a:r>
            <a:r>
              <a:rPr lang="en-US" dirty="0"/>
              <a:t>Kit </a:t>
            </a:r>
            <a:r>
              <a:rPr lang="el-GR" dirty="0"/>
              <a:t>ανοσοηλεκτροφόρηση </a:t>
            </a:r>
            <a:r>
              <a:rPr lang="el-GR" dirty="0" smtClean="0"/>
              <a:t>πύραυλο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88" y="1576809"/>
            <a:ext cx="28813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65" y="2509515"/>
            <a:ext cx="492899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Τρέξιμο και μέτρηση</a:t>
            </a:r>
          </a:p>
        </p:txBody>
      </p:sp>
    </p:spTree>
    <p:extLst>
      <p:ext uri="{BB962C8B-B14F-4D97-AF65-F5344CB8AC3E}">
        <p14:creationId xmlns:p14="http://schemas.microsoft.com/office/powerpoint/2010/main" val="181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1556792"/>
            <a:ext cx="39782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Καμπύλη </a:t>
            </a:r>
            <a:r>
              <a:rPr lang="el-GR" altLang="el-GR" dirty="0" smtClean="0"/>
              <a:t>αναφοράς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80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Είδη </a:t>
            </a:r>
            <a:r>
              <a:rPr lang="el-GR" dirty="0" smtClean="0"/>
              <a:t>ανοσοηλεκτροφόρησης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l-GR" altLang="el-GR" b="1" dirty="0">
                <a:solidFill>
                  <a:srgbClr val="820000"/>
                </a:solidFill>
              </a:rPr>
              <a:t>Απλή ανοσοηλεκτροφόρηση</a:t>
            </a:r>
          </a:p>
          <a:p>
            <a:pPr>
              <a:lnSpc>
                <a:spcPct val="150000"/>
              </a:lnSpc>
            </a:pPr>
            <a:r>
              <a:rPr lang="el-GR" altLang="el-GR" dirty="0"/>
              <a:t>Ποιοτικός προσδιορισμός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altLang="el-GR" b="1" dirty="0">
                <a:solidFill>
                  <a:srgbClr val="820000"/>
                </a:solidFill>
              </a:rPr>
              <a:t>Ανοσοκαθήλωση</a:t>
            </a:r>
          </a:p>
          <a:p>
            <a:pPr>
              <a:lnSpc>
                <a:spcPct val="150000"/>
              </a:lnSpc>
            </a:pPr>
            <a:r>
              <a:rPr lang="el-GR" altLang="el-GR" dirty="0"/>
              <a:t>Ποιοτικός προσδιορισμός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altLang="el-GR" b="1" dirty="0">
                <a:solidFill>
                  <a:srgbClr val="820000"/>
                </a:solidFill>
              </a:rPr>
              <a:t>Ανοσοηλεκτροφόρηση πύραυλος</a:t>
            </a:r>
          </a:p>
          <a:p>
            <a:pPr>
              <a:lnSpc>
                <a:spcPct val="150000"/>
              </a:lnSpc>
            </a:pPr>
            <a:r>
              <a:rPr lang="el-GR" altLang="el-GR" dirty="0"/>
              <a:t>Ποσοτικός προσδιορισμός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altLang="el-GR" b="1" dirty="0">
                <a:solidFill>
                  <a:srgbClr val="820000"/>
                </a:solidFill>
              </a:rPr>
              <a:t>Αντίθετη ανοσοηλεκτροφόρηση</a:t>
            </a:r>
          </a:p>
          <a:p>
            <a:pPr>
              <a:lnSpc>
                <a:spcPct val="150000"/>
              </a:lnSpc>
            </a:pPr>
            <a:r>
              <a:rPr lang="el-GR" altLang="el-GR" dirty="0"/>
              <a:t>Ποιοτικός προσδιορισμός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67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Μονοκλωνικές υπεργαμμασφαιρινοπάθειες</a:t>
            </a:r>
            <a:br>
              <a:rPr lang="el-GR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l-GR" dirty="0" smtClean="0"/>
              <a:t>Πολλαπλού μυέλωμα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dirty="0"/>
              <a:t>Διάγνωση με ανοσοηλεκτροφόρηση ή ανοσοκαθήλωση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16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100" dirty="0"/>
              <a:t>Oρισμός </a:t>
            </a:r>
            <a:r>
              <a:rPr lang="el-GR" sz="3100" dirty="0" smtClean="0"/>
              <a:t>μονοκλωνικών</a:t>
            </a:r>
            <a:r>
              <a:rPr lang="en-US" sz="3100" dirty="0" smtClean="0"/>
              <a:t> </a:t>
            </a:r>
            <a:r>
              <a:rPr lang="el-GR" sz="3100" dirty="0" smtClean="0"/>
              <a:t>υπεργαμμασφαιρινοπαθειών </a:t>
            </a:r>
            <a:r>
              <a:rPr lang="el-GR" sz="3100" dirty="0"/>
              <a:t>ή </a:t>
            </a:r>
            <a:r>
              <a:rPr lang="el-GR" sz="3100" dirty="0" smtClean="0"/>
              <a:t>παραπρωτε</a:t>
            </a:r>
            <a:r>
              <a:rPr lang="el-GR" sz="3100" dirty="0"/>
              <a:t>ϊ</a:t>
            </a:r>
            <a:r>
              <a:rPr lang="el-GR" sz="3100" dirty="0" smtClean="0"/>
              <a:t>ναιμιών</a:t>
            </a:r>
            <a:endParaRPr lang="el-GR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>
                <a:ea typeface="Times New Roman" pitchFamily="18" charset="0"/>
                <a:cs typeface="Arial" charset="0"/>
              </a:rPr>
              <a:t>Οι μονοκλωνικές υπερ-γ-σφαιριναιμίες ή παραπρωτεϊναιμίες είναι ομάδα νοσημάτων, που χαρακτηρίζονται από την παρουσία στον ορό </a:t>
            </a:r>
            <a:r>
              <a:rPr lang="el-GR" altLang="el-GR" sz="2400" b="1" dirty="0">
                <a:ea typeface="Times New Roman" pitchFamily="18" charset="0"/>
                <a:cs typeface="Arial" charset="0"/>
              </a:rPr>
              <a:t>μεγάλου αριθμού </a:t>
            </a:r>
            <a:r>
              <a:rPr lang="el-GR" altLang="el-GR" sz="2400" dirty="0">
                <a:ea typeface="Times New Roman" pitchFamily="18" charset="0"/>
                <a:cs typeface="Arial" charset="0"/>
              </a:rPr>
              <a:t>μορίων ανοσοσφαιρινών, που όλα έχουν την ίδια σύνθεση και προέρχονται από τον ίδιο λεμφο-πλασματοκυτταρικό κλώνο.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089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Πολλαπλούν μυέλωμα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l-GR" altLang="el-GR" dirty="0"/>
              <a:t>Η σοβαρότερη </a:t>
            </a:r>
            <a:r>
              <a:rPr lang="el-GR" altLang="el-GR" dirty="0" smtClean="0"/>
              <a:t>παραπρωτεϊναιμία </a:t>
            </a:r>
            <a:r>
              <a:rPr lang="el-GR" altLang="el-GR" dirty="0"/>
              <a:t>είναι το </a:t>
            </a:r>
            <a:r>
              <a:rPr lang="el-GR" altLang="el-GR" b="1" dirty="0">
                <a:solidFill>
                  <a:srgbClr val="820000"/>
                </a:solidFill>
              </a:rPr>
              <a:t>πολλαπλούν μυέλωμα</a:t>
            </a:r>
            <a:r>
              <a:rPr lang="el-GR" altLang="el-GR" dirty="0"/>
              <a:t>. </a:t>
            </a:r>
          </a:p>
          <a:p>
            <a:pPr>
              <a:lnSpc>
                <a:spcPct val="150000"/>
              </a:lnSpc>
            </a:pPr>
            <a:r>
              <a:rPr lang="el-GR" altLang="el-GR" dirty="0" smtClean="0"/>
              <a:t>Το </a:t>
            </a:r>
            <a:r>
              <a:rPr lang="el-GR" altLang="el-GR" dirty="0"/>
              <a:t>πολλαπλούν μυέλωμα είναι όγκος που αποτελείται από έναν κλώνο (σπάνια 2 ή 3 κλώνους) νεοπλασματικών κυττάρων, που παράγουν </a:t>
            </a:r>
            <a:r>
              <a:rPr lang="el-GR" altLang="el-GR" b="1" dirty="0" smtClean="0">
                <a:solidFill>
                  <a:srgbClr val="820000"/>
                </a:solidFill>
              </a:rPr>
              <a:t>παραπρωτεΐνες </a:t>
            </a:r>
            <a:r>
              <a:rPr lang="el-GR" altLang="el-GR" b="1" dirty="0">
                <a:solidFill>
                  <a:srgbClr val="820000"/>
                </a:solidFill>
              </a:rPr>
              <a:t>της τάξης </a:t>
            </a:r>
            <a:r>
              <a:rPr lang="en-US" altLang="el-GR" b="1" dirty="0">
                <a:solidFill>
                  <a:srgbClr val="820000"/>
                </a:solidFill>
              </a:rPr>
              <a:t>IgG</a:t>
            </a:r>
            <a:r>
              <a:rPr lang="el-GR" altLang="el-GR" b="1" dirty="0">
                <a:solidFill>
                  <a:srgbClr val="820000"/>
                </a:solidFill>
              </a:rPr>
              <a:t> ή Ι</a:t>
            </a:r>
            <a:r>
              <a:rPr lang="en-US" altLang="el-GR" b="1" dirty="0">
                <a:solidFill>
                  <a:srgbClr val="820000"/>
                </a:solidFill>
              </a:rPr>
              <a:t>gA</a:t>
            </a:r>
            <a:r>
              <a:rPr lang="el-GR" altLang="el-GR" b="1" dirty="0">
                <a:solidFill>
                  <a:srgbClr val="820000"/>
                </a:solidFill>
              </a:rPr>
              <a:t> ή σπανιώτερα </a:t>
            </a:r>
            <a:r>
              <a:rPr lang="en-US" altLang="el-GR" b="1" dirty="0">
                <a:solidFill>
                  <a:srgbClr val="820000"/>
                </a:solidFill>
              </a:rPr>
              <a:t>IgD</a:t>
            </a:r>
            <a:r>
              <a:rPr lang="el-GR" altLang="el-GR" b="1" dirty="0">
                <a:solidFill>
                  <a:srgbClr val="820000"/>
                </a:solidFill>
              </a:rPr>
              <a:t> ή </a:t>
            </a:r>
            <a:r>
              <a:rPr lang="en-US" altLang="el-GR" b="1" dirty="0">
                <a:solidFill>
                  <a:srgbClr val="820000"/>
                </a:solidFill>
              </a:rPr>
              <a:t>IgE</a:t>
            </a:r>
            <a:r>
              <a:rPr lang="el-GR" altLang="el-GR" dirty="0"/>
              <a:t>.</a:t>
            </a:r>
            <a:r>
              <a:rPr lang="el-GR" altLang="el-GR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altLang="el-GR" dirty="0" smtClean="0"/>
              <a:t>Όταν </a:t>
            </a:r>
            <a:r>
              <a:rPr lang="el-GR" altLang="el-GR" dirty="0"/>
              <a:t>λόγω πολλαπλού μυελώματος υπάρχουν ελαφριές  αλυσίδες στα ούρα, αυτές ονομάζονται </a:t>
            </a:r>
            <a:r>
              <a:rPr lang="el-GR" altLang="el-GR" b="1" dirty="0">
                <a:solidFill>
                  <a:srgbClr val="820000"/>
                </a:solidFill>
              </a:rPr>
              <a:t>πρωτεΐνη </a:t>
            </a:r>
            <a:r>
              <a:rPr lang="en-US" altLang="el-GR" b="1" dirty="0">
                <a:solidFill>
                  <a:srgbClr val="820000"/>
                </a:solidFill>
              </a:rPr>
              <a:t>Bence-Jones</a:t>
            </a:r>
            <a:r>
              <a:rPr lang="en-US" altLang="el-GR" dirty="0"/>
              <a:t>.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11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036017"/>
            <a:ext cx="5400675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Αλυσίδες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84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2 - TextBox"/>
          <p:cNvSpPr txBox="1">
            <a:spLocks noChangeArrowheads="1"/>
          </p:cNvSpPr>
          <p:nvPr/>
        </p:nvSpPr>
        <p:spPr bwMode="auto">
          <a:xfrm>
            <a:off x="899592" y="1196752"/>
            <a:ext cx="7058025" cy="442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l-GR" altLang="el-GR" sz="2400" u="sng" dirty="0">
                <a:latin typeface="+mj-lt"/>
              </a:rPr>
              <a:t>Τάξεις  </a:t>
            </a:r>
            <a:r>
              <a:rPr lang="el-GR" altLang="el-GR" sz="2400" dirty="0">
                <a:latin typeface="+mj-lt"/>
              </a:rPr>
              <a:t>                  </a:t>
            </a:r>
            <a:r>
              <a:rPr lang="en-US" altLang="el-GR" sz="2400" dirty="0">
                <a:latin typeface="+mj-lt"/>
              </a:rPr>
              <a:t> </a:t>
            </a:r>
            <a:r>
              <a:rPr lang="el-GR" altLang="el-GR" sz="2400" u="sng" dirty="0">
                <a:latin typeface="+mj-lt"/>
              </a:rPr>
              <a:t>Υποτάξεις</a:t>
            </a:r>
            <a:r>
              <a:rPr lang="en-US" altLang="el-GR" sz="2400" u="sng" dirty="0">
                <a:latin typeface="+mj-lt"/>
              </a:rPr>
              <a:t>   </a:t>
            </a:r>
            <a:r>
              <a:rPr lang="en-US" altLang="el-GR" sz="2400" dirty="0">
                <a:latin typeface="+mj-lt"/>
              </a:rPr>
              <a:t>                           </a:t>
            </a:r>
            <a:endParaRPr lang="el-GR" altLang="el-GR" sz="2400" dirty="0">
              <a:latin typeface="+mj-lt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l-GR" sz="2400" dirty="0">
                <a:latin typeface="+mj-lt"/>
              </a:rPr>
              <a:t>IgG		     IgG</a:t>
            </a:r>
            <a:r>
              <a:rPr lang="en-US" altLang="el-GR" sz="2400" baseline="-25000" dirty="0">
                <a:latin typeface="+mj-lt"/>
              </a:rPr>
              <a:t>1</a:t>
            </a:r>
            <a:r>
              <a:rPr lang="en-US" altLang="el-GR" sz="2400" dirty="0">
                <a:latin typeface="+mj-lt"/>
              </a:rPr>
              <a:t>, IgG</a:t>
            </a:r>
            <a:r>
              <a:rPr lang="en-US" altLang="el-GR" sz="2400" baseline="-25000" dirty="0">
                <a:latin typeface="+mj-lt"/>
              </a:rPr>
              <a:t>2</a:t>
            </a:r>
            <a:r>
              <a:rPr lang="en-US" altLang="el-GR" sz="2400" dirty="0">
                <a:latin typeface="+mj-lt"/>
              </a:rPr>
              <a:t>, IgG</a:t>
            </a:r>
            <a:r>
              <a:rPr lang="en-US" altLang="el-GR" sz="2400" baseline="-25000" dirty="0">
                <a:latin typeface="+mj-lt"/>
              </a:rPr>
              <a:t>3</a:t>
            </a:r>
            <a:r>
              <a:rPr lang="en-US" altLang="el-GR" sz="2400" dirty="0">
                <a:latin typeface="+mj-lt"/>
              </a:rPr>
              <a:t>, IgG</a:t>
            </a:r>
            <a:r>
              <a:rPr lang="en-US" altLang="el-GR" sz="2400" baseline="-25000" dirty="0">
                <a:latin typeface="+mj-lt"/>
              </a:rPr>
              <a:t>4</a:t>
            </a:r>
            <a:r>
              <a:rPr lang="en-US" altLang="el-GR" sz="2400" dirty="0">
                <a:latin typeface="+mj-lt"/>
              </a:rPr>
              <a:t>, IgG</a:t>
            </a:r>
            <a:r>
              <a:rPr lang="en-US" altLang="el-GR" sz="2400" baseline="-25000" dirty="0">
                <a:latin typeface="+mj-lt"/>
              </a:rPr>
              <a:t>5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l-GR" sz="2400" dirty="0">
                <a:latin typeface="+mj-lt"/>
              </a:rPr>
              <a:t>IgA                          IgA</a:t>
            </a:r>
            <a:r>
              <a:rPr lang="en-US" altLang="el-GR" sz="2400" baseline="-25000" dirty="0">
                <a:latin typeface="+mj-lt"/>
              </a:rPr>
              <a:t>1</a:t>
            </a:r>
            <a:r>
              <a:rPr lang="en-US" altLang="el-GR" sz="2400" dirty="0">
                <a:latin typeface="+mj-lt"/>
              </a:rPr>
              <a:t>, IgA</a:t>
            </a:r>
            <a:r>
              <a:rPr lang="en-US" altLang="el-GR" sz="2400" baseline="-25000" dirty="0">
                <a:latin typeface="+mj-lt"/>
              </a:rPr>
              <a:t>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l-GR" sz="2400" dirty="0">
                <a:latin typeface="+mj-lt"/>
              </a:rPr>
              <a:t>IgM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l-GR" sz="2400" dirty="0">
                <a:latin typeface="+mj-lt"/>
              </a:rPr>
              <a:t>IgE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l-GR" sz="2400" dirty="0">
                <a:latin typeface="+mj-lt"/>
              </a:rPr>
              <a:t>IgD </a:t>
            </a:r>
            <a:endParaRPr lang="el-GR" altLang="el-GR" sz="2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Τάξεις και υποτάξεις </a:t>
            </a:r>
            <a:r>
              <a:rPr lang="el-GR" dirty="0" smtClean="0"/>
              <a:t>ανοσοσφαιρινών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8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2 - TextBox"/>
          <p:cNvSpPr txBox="1">
            <a:spLocks noChangeArrowheads="1"/>
          </p:cNvSpPr>
          <p:nvPr/>
        </p:nvSpPr>
        <p:spPr bwMode="auto">
          <a:xfrm>
            <a:off x="684212" y="1140564"/>
            <a:ext cx="7704137" cy="515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l-GR" altLang="el-GR" sz="2400" u="sng" dirty="0">
                <a:latin typeface="+mn-lt"/>
              </a:rPr>
              <a:t>Τάξεις  </a:t>
            </a:r>
            <a:r>
              <a:rPr lang="el-GR" altLang="el-GR" sz="2400" dirty="0">
                <a:latin typeface="+mn-lt"/>
              </a:rPr>
              <a:t>     ΜΒ             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u="sng" dirty="0">
                <a:latin typeface="+mn-lt"/>
              </a:rPr>
              <a:t>Βαριές αλυσίδες</a:t>
            </a:r>
            <a:r>
              <a:rPr lang="en-US" altLang="el-GR" sz="2400" u="sng" dirty="0">
                <a:latin typeface="+mn-lt"/>
              </a:rPr>
              <a:t>   </a:t>
            </a:r>
            <a:r>
              <a:rPr lang="en-US" altLang="el-GR" sz="2400" dirty="0">
                <a:latin typeface="+mn-lt"/>
              </a:rPr>
              <a:t>                           </a:t>
            </a:r>
            <a:endParaRPr lang="el-GR" altLang="el-GR" sz="2400" dirty="0">
              <a:latin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l-GR" sz="2400" dirty="0">
                <a:latin typeface="+mn-lt"/>
              </a:rPr>
              <a:t>IgG	</a:t>
            </a:r>
            <a:r>
              <a:rPr lang="en-US" altLang="el-GR" sz="2400" dirty="0" smtClean="0">
                <a:latin typeface="+mn-lt"/>
              </a:rPr>
              <a:t>150 </a:t>
            </a:r>
            <a:r>
              <a:rPr lang="en-US" altLang="el-GR" sz="2400" dirty="0">
                <a:latin typeface="+mn-lt"/>
              </a:rPr>
              <a:t>Kd</a:t>
            </a:r>
            <a:r>
              <a:rPr lang="el-GR" altLang="el-GR" sz="2400" dirty="0">
                <a:latin typeface="+mn-lt"/>
              </a:rPr>
              <a:t>           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γ</a:t>
            </a:r>
            <a:r>
              <a:rPr lang="el-GR" altLang="el-GR" sz="2400" baseline="-25000" dirty="0">
                <a:latin typeface="+mn-lt"/>
              </a:rPr>
              <a:t>1</a:t>
            </a:r>
            <a:r>
              <a:rPr lang="el-GR" altLang="el-GR" sz="2400" dirty="0">
                <a:latin typeface="+mn-lt"/>
              </a:rPr>
              <a:t>, γ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, γ</a:t>
            </a:r>
            <a:r>
              <a:rPr lang="el-GR" altLang="el-GR" sz="2400" baseline="-25000" dirty="0">
                <a:latin typeface="+mn-lt"/>
              </a:rPr>
              <a:t>3</a:t>
            </a:r>
            <a:r>
              <a:rPr lang="el-GR" altLang="el-GR" sz="2400" dirty="0">
                <a:latin typeface="+mn-lt"/>
              </a:rPr>
              <a:t>, γ</a:t>
            </a:r>
            <a:r>
              <a:rPr lang="el-GR" altLang="el-GR" sz="2400" baseline="-25000" dirty="0">
                <a:latin typeface="+mn-lt"/>
              </a:rPr>
              <a:t>4</a:t>
            </a:r>
            <a:r>
              <a:rPr lang="el-GR" altLang="el-GR" sz="2400" dirty="0">
                <a:latin typeface="+mn-lt"/>
              </a:rPr>
              <a:t>, γ</a:t>
            </a:r>
            <a:r>
              <a:rPr lang="el-GR" altLang="el-GR" sz="2400" baseline="-25000" dirty="0">
                <a:latin typeface="+mn-lt"/>
              </a:rPr>
              <a:t>5</a:t>
            </a:r>
            <a:endParaRPr lang="en-US" altLang="el-GR" sz="2400" baseline="-25000" dirty="0">
              <a:latin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l-GR" sz="2400" dirty="0">
                <a:latin typeface="+mn-lt"/>
              </a:rPr>
              <a:t>IgA          160 Kd  </a:t>
            </a:r>
            <a:r>
              <a:rPr lang="el-GR" altLang="el-GR" sz="2400" dirty="0">
                <a:latin typeface="+mn-lt"/>
              </a:rPr>
              <a:t>       α</a:t>
            </a:r>
            <a:r>
              <a:rPr lang="el-GR" altLang="el-GR" sz="2400" baseline="-25000" dirty="0">
                <a:latin typeface="+mn-lt"/>
              </a:rPr>
              <a:t>1</a:t>
            </a:r>
            <a:r>
              <a:rPr lang="el-GR" altLang="el-GR" sz="2400" dirty="0">
                <a:latin typeface="+mn-lt"/>
              </a:rPr>
              <a:t> (90% στο ορό), α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 (40 – 60% των εκκρίσεων)</a:t>
            </a:r>
            <a:endParaRPr lang="en-US" altLang="el-GR" sz="2400" baseline="-25000" dirty="0">
              <a:latin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l-GR" sz="2400" dirty="0">
                <a:latin typeface="+mn-lt"/>
              </a:rPr>
              <a:t>IgM</a:t>
            </a:r>
            <a:r>
              <a:rPr lang="el-GR" altLang="el-GR" sz="2400" dirty="0">
                <a:latin typeface="+mn-lt"/>
              </a:rPr>
              <a:t>          </a:t>
            </a:r>
            <a:r>
              <a:rPr lang="en-US" altLang="el-GR" sz="2400" dirty="0">
                <a:latin typeface="+mn-lt"/>
              </a:rPr>
              <a:t>900 Kd</a:t>
            </a:r>
            <a:r>
              <a:rPr lang="el-GR" altLang="el-GR" sz="2400" dirty="0">
                <a:latin typeface="+mn-lt"/>
              </a:rPr>
              <a:t>       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 μ</a:t>
            </a:r>
            <a:endParaRPr lang="en-US" altLang="el-GR" sz="2400" dirty="0">
              <a:latin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l-GR" sz="2400" dirty="0">
                <a:latin typeface="+mn-lt"/>
              </a:rPr>
              <a:t>IgE</a:t>
            </a:r>
            <a:r>
              <a:rPr lang="el-GR" altLang="el-GR" sz="2400" dirty="0">
                <a:latin typeface="+mn-lt"/>
              </a:rPr>
              <a:t>          </a:t>
            </a:r>
            <a:r>
              <a:rPr lang="en-US" altLang="el-GR" sz="2400" dirty="0">
                <a:latin typeface="+mn-lt"/>
              </a:rPr>
              <a:t>185 Kd</a:t>
            </a:r>
            <a:r>
              <a:rPr lang="el-GR" altLang="el-GR" sz="2400" dirty="0">
                <a:latin typeface="+mn-lt"/>
              </a:rPr>
              <a:t>         ε</a:t>
            </a:r>
            <a:endParaRPr lang="en-US" altLang="el-GR" sz="2400" dirty="0">
              <a:latin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l-GR" sz="2400" dirty="0">
                <a:latin typeface="+mn-lt"/>
              </a:rPr>
              <a:t>IgD </a:t>
            </a:r>
            <a:r>
              <a:rPr lang="el-GR" altLang="el-GR" sz="2400" dirty="0">
                <a:latin typeface="+mn-lt"/>
              </a:rPr>
              <a:t>         200 Κ</a:t>
            </a:r>
            <a:r>
              <a:rPr lang="en-US" altLang="el-GR" sz="2400" dirty="0">
                <a:latin typeface="+mn-lt"/>
              </a:rPr>
              <a:t>d</a:t>
            </a:r>
            <a:r>
              <a:rPr lang="el-GR" altLang="el-GR" sz="2400" dirty="0">
                <a:latin typeface="+mn-lt"/>
              </a:rPr>
              <a:t>         δ</a:t>
            </a:r>
          </a:p>
        </p:txBody>
      </p:sp>
      <p:sp>
        <p:nvSpPr>
          <p:cNvPr id="26628" name="3 - TextBox"/>
          <p:cNvSpPr txBox="1">
            <a:spLocks noChangeArrowheads="1"/>
          </p:cNvSpPr>
          <p:nvPr/>
        </p:nvSpPr>
        <p:spPr bwMode="auto">
          <a:xfrm>
            <a:off x="5076056" y="4377709"/>
            <a:ext cx="2808312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 dirty="0">
                <a:latin typeface="+mn-lt"/>
              </a:rPr>
              <a:t>Ελαφριές αλυσίδες παντού</a:t>
            </a:r>
            <a:r>
              <a:rPr lang="en-US" altLang="el-GR" sz="2400" dirty="0">
                <a:latin typeface="+mn-lt"/>
              </a:rPr>
              <a:t>: </a:t>
            </a:r>
            <a:r>
              <a:rPr lang="el-GR" altLang="el-GR" sz="2400" dirty="0">
                <a:latin typeface="+mn-lt"/>
              </a:rPr>
              <a:t>κ και 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Τάξεις, ΜΒ και αλυσίδες </a:t>
            </a:r>
            <a:r>
              <a:rPr lang="el-GR" dirty="0" smtClean="0"/>
              <a:t>ανοσοσφαιρινών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77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3638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2 - TextBox"/>
          <p:cNvSpPr txBox="1">
            <a:spLocks noChangeArrowheads="1"/>
          </p:cNvSpPr>
          <p:nvPr/>
        </p:nvSpPr>
        <p:spPr bwMode="auto">
          <a:xfrm>
            <a:off x="755650" y="5084763"/>
            <a:ext cx="792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dirty="0"/>
              <a:t>     Φυσιολογική ηλεκτροφόρηση             Ηλεκτροφόρηση με μονοκλωνικό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Ηλεκτροφόρηση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9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16113"/>
            <a:ext cx="27241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Μονοκλωνικό αντίσωμα σε </a:t>
            </a:r>
            <a:r>
              <a:rPr lang="el-GR" dirty="0" smtClean="0"/>
              <a:t>ηλεκτροφόρηση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38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Πρωτόκολλο για την διάγνωση μονοκλωνικών </a:t>
            </a:r>
            <a:r>
              <a:rPr lang="el-GR" dirty="0" smtClean="0"/>
              <a:t>υπεργαμμασφαιριναιμιών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alibri" pitchFamily="34" charset="0"/>
              <a:buAutoNum type="arabicPeriod"/>
            </a:pPr>
            <a:endParaRPr lang="en-US" altLang="el-GR" sz="2400" dirty="0" smtClean="0"/>
          </a:p>
          <a:p>
            <a:pPr>
              <a:buFont typeface="Calibri" pitchFamily="34" charset="0"/>
              <a:buAutoNum type="arabicPeriod"/>
            </a:pPr>
            <a:r>
              <a:rPr lang="el-GR" altLang="el-GR" sz="2400" dirty="0" smtClean="0"/>
              <a:t>Ηλεκτροφόρηση </a:t>
            </a:r>
            <a:r>
              <a:rPr lang="el-GR" altLang="el-GR" sz="2400" dirty="0"/>
              <a:t>ορού ή ούρων 24ώρου. </a:t>
            </a:r>
          </a:p>
          <a:p>
            <a:pPr>
              <a:buFont typeface="Calibri" pitchFamily="34" charset="0"/>
              <a:buAutoNum type="arabicPeriod"/>
            </a:pPr>
            <a:endParaRPr lang="el-GR" altLang="el-GR" sz="2400" dirty="0"/>
          </a:p>
          <a:p>
            <a:pPr>
              <a:buFont typeface="Calibri" pitchFamily="34" charset="0"/>
              <a:buAutoNum type="arabicPeriod"/>
            </a:pPr>
            <a:r>
              <a:rPr lang="el-GR" altLang="el-GR" sz="2400" dirty="0"/>
              <a:t>Ποσοτική μέτρηση ανοσοσφαιρινών με νεφελομετρία ή ανοσοδιάχυση.</a:t>
            </a:r>
          </a:p>
          <a:p>
            <a:pPr>
              <a:buFont typeface="Calibri" pitchFamily="34" charset="0"/>
              <a:buAutoNum type="arabicPeriod"/>
            </a:pPr>
            <a:endParaRPr lang="el-GR" altLang="el-GR" sz="2400" dirty="0"/>
          </a:p>
          <a:p>
            <a:pPr>
              <a:buFont typeface="Calibri" pitchFamily="34" charset="0"/>
              <a:buAutoNum type="arabicPeriod"/>
            </a:pPr>
            <a:r>
              <a:rPr lang="el-GR" altLang="el-GR" sz="2400" dirty="0"/>
              <a:t>Μέτρηση του λόγου κ/λ.</a:t>
            </a:r>
          </a:p>
          <a:p>
            <a:pPr>
              <a:buFont typeface="Calibri" pitchFamily="34" charset="0"/>
              <a:buAutoNum type="arabicPeriod"/>
            </a:pPr>
            <a:endParaRPr lang="el-GR" altLang="el-GR" sz="2400" dirty="0"/>
          </a:p>
          <a:p>
            <a:pPr>
              <a:buFont typeface="Calibri" pitchFamily="34" charset="0"/>
              <a:buAutoNum type="arabicPeriod"/>
            </a:pPr>
            <a:r>
              <a:rPr lang="el-GR" altLang="el-GR" sz="2400" dirty="0"/>
              <a:t>Ανοσοηλεκτροφόρηση ή ανοσοκαθήλωση ορού ή ούρων.</a:t>
            </a:r>
          </a:p>
          <a:p>
            <a:pPr>
              <a:buFont typeface="Calibri" pitchFamily="34" charset="0"/>
              <a:buAutoNum type="arabicPeriod"/>
            </a:pPr>
            <a:endParaRPr lang="el-GR" alt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220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Πρωτόκολλο για την παρακολούθηση μονοκλωνικών υπεργαμμασφαιριναιμιών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l-GR" altLang="el-GR" sz="2800" dirty="0"/>
              <a:t>Μέτρηση του λόγου κ/λ.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l-GR" altLang="el-GR" sz="2800" dirty="0"/>
              <a:t>Μέτρηση των ανοσοσφαιρινών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839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820000"/>
                </a:solidFill>
              </a:rPr>
              <a:t>Η ηλεκτροφόρηση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dirty="0"/>
              <a:t>συνήθως προηγείται της </a:t>
            </a:r>
            <a:r>
              <a:rPr lang="el-GR" altLang="el-GR" dirty="0" smtClean="0"/>
              <a:t>ανοσοηλεκτροφόρησης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8619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5717"/>
              </p:ext>
            </p:extLst>
          </p:nvPr>
        </p:nvGraphicFramePr>
        <p:xfrm>
          <a:off x="2051844" y="1988840"/>
          <a:ext cx="5040312" cy="2570722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536639"/>
                <a:gridCol w="1503673"/>
              </a:tblGrid>
              <a:tr h="36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IgG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marL="0" indent="8731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52%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</a:tr>
              <a:tr h="36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IgA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21%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</a:tr>
              <a:tr h="36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IgM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12%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</a:tr>
              <a:tr h="36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IgD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2%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</a:tr>
              <a:tr h="36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IgE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&lt; 0,01 %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</a:tr>
              <a:tr h="36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Ελαφρές αλύσεις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11%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</a:tr>
              <a:tr h="36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Δύο ή περισσότερες μονοκλωνικές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0,50%</a:t>
                      </a:r>
                      <a:endParaRPr lang="el-G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Συχνότητα μονοκλωνικών </a:t>
            </a:r>
            <a:r>
              <a:rPr lang="el-GR" dirty="0" smtClean="0"/>
              <a:t>παραπρωτεϊνών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41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Μέτρηση πρωτεΐνης Bence-Jones στα </a:t>
            </a:r>
            <a:r>
              <a:rPr lang="el-GR" dirty="0" smtClean="0"/>
              <a:t>ούρα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sz="2400" dirty="0"/>
              <a:t>H </a:t>
            </a:r>
            <a:r>
              <a:rPr lang="el-GR" sz="2400" dirty="0"/>
              <a:t>ποσοτική μέτρηση της πρωτεΐνης </a:t>
            </a:r>
            <a:r>
              <a:rPr lang="en-US" sz="2400" dirty="0"/>
              <a:t>Bence-Jones </a:t>
            </a:r>
            <a:r>
              <a:rPr lang="el-GR" sz="2400" dirty="0"/>
              <a:t>μπορεί να γίνει σε ούρα 24ώρου</a:t>
            </a:r>
            <a:r>
              <a:rPr lang="en-US" sz="2400" dirty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/>
              <a:t>Με </a:t>
            </a:r>
            <a:r>
              <a:rPr lang="el-GR" sz="2400" dirty="0"/>
              <a:t>σουλφοσαλυκιλικό οξύ.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/>
              <a:t>Με ηλεκτροφόρηση ούρων.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el-GR" sz="2400" dirty="0" smtClean="0"/>
              <a:t>Η </a:t>
            </a:r>
            <a:r>
              <a:rPr lang="el-GR" sz="2400" dirty="0"/>
              <a:t>ποιοτική εκτίμηση της </a:t>
            </a:r>
            <a:r>
              <a:rPr lang="el-GR" sz="2400" dirty="0" smtClean="0"/>
              <a:t>πρωτεΐνης </a:t>
            </a:r>
            <a:r>
              <a:rPr lang="en-US" sz="2400" dirty="0"/>
              <a:t>Bence-Jones </a:t>
            </a:r>
            <a:r>
              <a:rPr lang="el-GR" sz="2400" dirty="0"/>
              <a:t>μπορεί να γίνει σε ούρα 24ώρου</a:t>
            </a:r>
            <a:r>
              <a:rPr lang="en-US" sz="2400" dirty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/>
              <a:t>Με </a:t>
            </a:r>
            <a:r>
              <a:rPr lang="el-GR" sz="2400" dirty="0"/>
              <a:t>ανοσοηλεκτροφόρηση.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/>
              <a:t>Με ανοσοκαθήλωση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en-US" altLang="el-GR" sz="2400" dirty="0" smtClean="0"/>
              <a:t>To </a:t>
            </a:r>
            <a:r>
              <a:rPr lang="en-US" altLang="el-GR" sz="2400" dirty="0"/>
              <a:t>stick </a:t>
            </a:r>
            <a:r>
              <a:rPr lang="el-GR" altLang="el-GR" sz="2400" dirty="0"/>
              <a:t>ούρων δεν μπορεί να προσδιορίσει πρωτεΐνη </a:t>
            </a:r>
            <a:r>
              <a:rPr lang="en-US" altLang="el-GR" sz="2400" dirty="0"/>
              <a:t>Bence-Jones</a:t>
            </a:r>
            <a:r>
              <a:rPr lang="el-GR" altLang="el-GR" sz="2400" dirty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474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30114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Δείγματα προσδιορισμού πρωτεΐνης </a:t>
            </a:r>
            <a:r>
              <a:rPr lang="en-US" dirty="0" smtClean="0"/>
              <a:t>Bence-Jones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56612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altLang="el-GR" sz="2400" dirty="0" smtClean="0"/>
              <a:t>Για </a:t>
            </a:r>
            <a:r>
              <a:rPr lang="el-GR" altLang="el-GR" sz="2400" dirty="0"/>
              <a:t>τον προσδιορισμό πρωτεΐνης </a:t>
            </a:r>
            <a:r>
              <a:rPr lang="en-US" altLang="el-GR" sz="2400" dirty="0"/>
              <a:t>Bence-Jones  (</a:t>
            </a:r>
            <a:r>
              <a:rPr lang="el-GR" altLang="el-GR" sz="2400" dirty="0"/>
              <a:t>ανοσοκαθήλωση</a:t>
            </a:r>
            <a:r>
              <a:rPr lang="en-US" altLang="el-GR" sz="2400" dirty="0"/>
              <a:t>)</a:t>
            </a:r>
            <a:r>
              <a:rPr lang="el-GR" altLang="el-GR" sz="2400" dirty="0"/>
              <a:t> μπορούν να χρησιμοποιηθούν δείγματα </a:t>
            </a:r>
            <a:r>
              <a:rPr lang="el-GR" altLang="el-GR" sz="2400" b="1" dirty="0">
                <a:solidFill>
                  <a:srgbClr val="820000"/>
                </a:solidFill>
              </a:rPr>
              <a:t>ορού, ούρων  24ώρου και ΕΝΥ</a:t>
            </a:r>
            <a:r>
              <a:rPr lang="el-GR" altLang="el-GR" sz="2400" dirty="0"/>
              <a:t> τα οποία θα πρέπει να περιέχουν 800 – 1000 </a:t>
            </a:r>
            <a:r>
              <a:rPr lang="en-US" altLang="el-GR" sz="2400" dirty="0"/>
              <a:t>mg/</a:t>
            </a:r>
            <a:r>
              <a:rPr lang="el-GR" altLang="el-GR" sz="2400" dirty="0"/>
              <a:t>πρωτεΐνης.</a:t>
            </a:r>
          </a:p>
          <a:p>
            <a:pPr>
              <a:lnSpc>
                <a:spcPct val="120000"/>
              </a:lnSpc>
            </a:pPr>
            <a:r>
              <a:rPr lang="el-GR" altLang="el-GR" sz="2400" dirty="0" smtClean="0"/>
              <a:t>Τα </a:t>
            </a:r>
            <a:r>
              <a:rPr lang="el-GR" altLang="el-GR" sz="2400" dirty="0"/>
              <a:t>δείγματα ούρων και ΕΝΥ συμπυκνώνονται 10Χ, 40Χ κλπ με συσκευή συμπύκνωσης.</a:t>
            </a:r>
          </a:p>
          <a:p>
            <a:pPr>
              <a:lnSpc>
                <a:spcPct val="120000"/>
              </a:lnSpc>
            </a:pPr>
            <a:r>
              <a:rPr lang="el-GR" altLang="el-GR" sz="2400" dirty="0" smtClean="0"/>
              <a:t>Τα </a:t>
            </a:r>
            <a:r>
              <a:rPr lang="el-GR" altLang="el-GR" sz="2400" dirty="0"/>
              <a:t>δείγματα ορού αραιώνονται κατάλληλα</a:t>
            </a:r>
            <a:r>
              <a:rPr lang="el-GR" alt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136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Θερμική δοκιμασία </a:t>
            </a:r>
            <a:r>
              <a:rPr lang="en-US" dirty="0"/>
              <a:t>Bence - </a:t>
            </a:r>
            <a:r>
              <a:rPr lang="en-US" dirty="0" smtClean="0"/>
              <a:t>Jones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lnSpc>
                <a:spcPct val="130000"/>
              </a:lnSpc>
              <a:buNone/>
              <a:defRPr/>
            </a:pPr>
            <a:r>
              <a:rPr lang="el-GR" sz="2800" dirty="0">
                <a:ea typeface="Times New Roman" pitchFamily="18" charset="0"/>
                <a:cs typeface="Arial" pitchFamily="34" charset="0"/>
              </a:rPr>
              <a:t>Οι πρωτεΐνες Β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ence</a:t>
            </a:r>
            <a:r>
              <a:rPr lang="el-GR" sz="2800" dirty="0">
                <a:ea typeface="Times New Roman" pitchFamily="18" charset="0"/>
                <a:cs typeface="Arial" pitchFamily="34" charset="0"/>
              </a:rPr>
              <a:t>-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Jones</a:t>
            </a:r>
            <a:r>
              <a:rPr lang="el-GR" sz="2800" dirty="0">
                <a:ea typeface="Times New Roman" pitchFamily="18" charset="0"/>
                <a:cs typeface="Arial" pitchFamily="34" charset="0"/>
              </a:rPr>
              <a:t> έχουν χαρακτηριστικές </a:t>
            </a:r>
            <a:r>
              <a:rPr lang="el-GR" sz="2800" b="1" dirty="0">
                <a:ea typeface="Times New Roman" pitchFamily="18" charset="0"/>
                <a:cs typeface="Arial" pitchFamily="34" charset="0"/>
              </a:rPr>
              <a:t>θερμικές ιδιότητες</a:t>
            </a:r>
            <a:r>
              <a:rPr lang="el-GR" sz="2800" dirty="0"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457200" indent="-457200" eaLnBrk="0" hangingPunct="0">
              <a:lnSpc>
                <a:spcPct val="130000"/>
              </a:lnSpc>
              <a:buFont typeface="+mj-lt"/>
              <a:buAutoNum type="arabicPeriod"/>
              <a:defRPr/>
            </a:pPr>
            <a:r>
              <a:rPr lang="el-GR" sz="2800" dirty="0" smtClean="0">
                <a:ea typeface="Times New Roman" pitchFamily="18" charset="0"/>
                <a:cs typeface="Arial" pitchFamily="34" charset="0"/>
              </a:rPr>
              <a:t>Κροκιδώνονται </a:t>
            </a:r>
            <a:r>
              <a:rPr lang="el-GR" sz="2800" dirty="0">
                <a:ea typeface="Times New Roman" pitchFamily="18" charset="0"/>
                <a:cs typeface="Arial" pitchFamily="34" charset="0"/>
              </a:rPr>
              <a:t>όταν θερμανθούν στους 55 – 60 </a:t>
            </a:r>
            <a:r>
              <a:rPr lang="el-GR" sz="2800" baseline="30000" dirty="0">
                <a:ea typeface="Times New Roman" pitchFamily="18" charset="0"/>
                <a:cs typeface="Arial" pitchFamily="34" charset="0"/>
              </a:rPr>
              <a:t>ο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C.</a:t>
            </a:r>
          </a:p>
          <a:p>
            <a:pPr marL="457200" indent="-457200" eaLnBrk="0" hangingPunct="0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US" sz="2800" dirty="0">
                <a:ea typeface="Times New Roman" pitchFamily="18" charset="0"/>
                <a:cs typeface="Arial" pitchFamily="34" charset="0"/>
              </a:rPr>
              <a:t>A</a:t>
            </a:r>
            <a:r>
              <a:rPr lang="el-GR" sz="2800" dirty="0">
                <a:ea typeface="Times New Roman" pitchFamily="18" charset="0"/>
                <a:cs typeface="Arial" pitchFamily="34" charset="0"/>
              </a:rPr>
              <a:t>ναδιαλύονται</a:t>
            </a:r>
            <a:r>
              <a:rPr lang="el-GR" sz="2800" dirty="0">
                <a:ea typeface="Times New Roman" pitchFamily="18" charset="0"/>
                <a:cs typeface="Arial" pitchFamily="34" charset="0"/>
              </a:rPr>
              <a:t> σε θερμοκρασίες άνω των 80 </a:t>
            </a:r>
            <a:r>
              <a:rPr lang="el-GR" sz="2800" baseline="30000" dirty="0">
                <a:ea typeface="Times New Roman" pitchFamily="18" charset="0"/>
                <a:cs typeface="Arial" pitchFamily="34" charset="0"/>
              </a:rPr>
              <a:t>ο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C.</a:t>
            </a:r>
          </a:p>
          <a:p>
            <a:pPr marL="457200" indent="-457200" eaLnBrk="0" hangingPunct="0">
              <a:lnSpc>
                <a:spcPct val="130000"/>
              </a:lnSpc>
              <a:buFont typeface="+mj-lt"/>
              <a:buAutoNum type="arabicPeriod"/>
              <a:defRPr/>
            </a:pPr>
            <a:r>
              <a:rPr lang="el-GR" sz="2800" dirty="0">
                <a:ea typeface="Times New Roman" pitchFamily="18" charset="0"/>
                <a:cs typeface="Arial" pitchFamily="34" charset="0"/>
              </a:rPr>
              <a:t>Ξανακροκιδώνονται, όταν κατέβει πάλι η θερμοκρασία κάτω από τους 55</a:t>
            </a:r>
            <a:r>
              <a:rPr lang="el-GR" sz="2800" baseline="30000" dirty="0">
                <a:ea typeface="Times New Roman" pitchFamily="18" charset="0"/>
                <a:cs typeface="Arial" pitchFamily="34" charset="0"/>
              </a:rPr>
              <a:t>ο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C</a:t>
            </a:r>
            <a:r>
              <a:rPr lang="el-GR" sz="2800" dirty="0">
                <a:ea typeface="Times New Roman" pitchFamily="18" charset="0"/>
                <a:cs typeface="Arial" pitchFamily="34" charset="0"/>
              </a:rPr>
              <a:t>.</a:t>
            </a:r>
            <a:endParaRPr lang="el-GR" sz="2800" dirty="0"/>
          </a:p>
          <a:p>
            <a:pPr>
              <a:lnSpc>
                <a:spcPct val="130000"/>
              </a:lnSpc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238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dirty="0"/>
              <a:t>Ανοσοηλεκτροφόρηση</a:t>
            </a:r>
            <a:br>
              <a:rPr lang="el-GR" altLang="el-GR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Ιmmunoelectrophoresis (IEP)</a:t>
            </a:r>
          </a:p>
          <a:p>
            <a:r>
              <a:rPr lang="en-US" dirty="0"/>
              <a:t>Grabar, Williams </a:t>
            </a:r>
            <a:r>
              <a:rPr lang="en-US" dirty="0" smtClean="0"/>
              <a:t>1953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31796"/>
          <a:stretch/>
        </p:blipFill>
        <p:spPr bwMode="auto">
          <a:xfrm>
            <a:off x="2197100" y="1841500"/>
            <a:ext cx="4894263" cy="200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9357" b="8574"/>
          <a:stretch/>
        </p:blipFill>
        <p:spPr bwMode="auto">
          <a:xfrm>
            <a:off x="2286000" y="4139159"/>
            <a:ext cx="4805363" cy="21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H βασική αρχή της </a:t>
            </a:r>
            <a:r>
              <a:rPr lang="el-GR" dirty="0" smtClean="0"/>
              <a:t>ανοσοηλεκτροφόρησης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90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08050"/>
            <a:ext cx="2035175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81075"/>
            <a:ext cx="2119312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708400" y="549275"/>
            <a:ext cx="358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800" dirty="0">
                <a:latin typeface="+mj-lt"/>
              </a:rPr>
              <a:t>+</a:t>
            </a:r>
            <a:endParaRPr lang="el-GR" altLang="el-GR" sz="2800" dirty="0">
              <a:latin typeface="+mj-lt"/>
            </a:endParaRP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3851275" y="5805488"/>
            <a:ext cx="360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800" dirty="0">
                <a:latin typeface="+mj-lt"/>
              </a:rPr>
              <a:t>-</a:t>
            </a:r>
            <a:endParaRPr lang="el-GR" altLang="el-GR" sz="2800" dirty="0">
              <a:latin typeface="+mj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08050"/>
            <a:ext cx="21336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971550" y="3357563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dirty="0">
                <a:latin typeface="+mj-lt"/>
              </a:rPr>
              <a:t>T</a:t>
            </a:r>
            <a:r>
              <a:rPr lang="el-GR" altLang="el-GR" dirty="0">
                <a:latin typeface="+mj-lt"/>
              </a:rPr>
              <a:t>οποθέτηση</a:t>
            </a:r>
            <a:r>
              <a:rPr lang="el-GR" altLang="el-GR" dirty="0">
                <a:latin typeface="+mj-lt"/>
              </a:rPr>
              <a:t> δείγματος</a:t>
            </a: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5435600" y="3068638"/>
            <a:ext cx="3386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dirty="0">
                <a:latin typeface="+mj-lt"/>
              </a:rPr>
              <a:t>Στο αυλάκι τοποθετείται αντιορός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944563"/>
            <a:ext cx="23161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- Ορθογώνιο"/>
          <p:cNvSpPr/>
          <p:nvPr/>
        </p:nvSpPr>
        <p:spPr>
          <a:xfrm>
            <a:off x="5508625" y="2636838"/>
            <a:ext cx="3384550" cy="1223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latin typeface="+mj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0" y="3068638"/>
            <a:ext cx="3384550" cy="1223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92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81088"/>
            <a:ext cx="852805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00138"/>
            <a:ext cx="845820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08075"/>
            <a:ext cx="848201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096963"/>
            <a:ext cx="8558213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250825" y="6021388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 dirty="0">
                <a:latin typeface="+mn-lt"/>
              </a:rPr>
              <a:t>       αντι-γ           αντι-α        αντι-μ          αντι-κ        αντι-λ                  </a:t>
            </a:r>
          </a:p>
        </p:txBody>
      </p:sp>
      <p:sp>
        <p:nvSpPr>
          <p:cNvPr id="37895" name="6 - TextBox"/>
          <p:cNvSpPr txBox="1">
            <a:spLocks noChangeArrowheads="1"/>
          </p:cNvSpPr>
          <p:nvPr/>
        </p:nvSpPr>
        <p:spPr bwMode="auto">
          <a:xfrm>
            <a:off x="250825" y="692150"/>
            <a:ext cx="842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dirty="0">
                <a:latin typeface="+mn-lt"/>
              </a:rPr>
              <a:t>     </a:t>
            </a:r>
            <a:r>
              <a:rPr lang="en-US" altLang="el-GR" dirty="0">
                <a:latin typeface="+mn-lt"/>
              </a:rPr>
              <a:t>    C                  S                     C                      S                   C                      S</a:t>
            </a:r>
            <a:endParaRPr lang="el-GR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6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5076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Διαδικασία ανοσοηλεκτροφόρησης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/>
              <a:t>in house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100" b="0" dirty="0" smtClean="0"/>
              <a:t>(1 από 5)</a:t>
            </a:r>
            <a:endParaRPr lang="el-GR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24847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l-GR" altLang="el-GR" sz="2400" dirty="0" smtClean="0"/>
              <a:t>Πάνω </a:t>
            </a:r>
            <a:r>
              <a:rPr lang="el-GR" altLang="el-GR" sz="2400" dirty="0"/>
              <a:t>σε μία αντικειμενοφόρο πλάκα τοποθετείται επιστρώνεται αραιό διάλυμα άγαρ ή αγαρόζης 0,5%. Το αφήνουμε να κρυώσει.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l-GR" altLang="el-GR" sz="2400" dirty="0" smtClean="0"/>
              <a:t>Πάνω </a:t>
            </a:r>
            <a:r>
              <a:rPr lang="el-GR" altLang="el-GR" sz="2400" dirty="0"/>
              <a:t>στο επίχρισμα τοποθετείται πυκνότερο διάλυμα άγαρ 2%.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l-GR" altLang="el-GR" sz="2400" dirty="0" smtClean="0"/>
              <a:t>Ανοίγονται </a:t>
            </a:r>
            <a:r>
              <a:rPr lang="el-GR" altLang="el-GR" sz="2400" dirty="0"/>
              <a:t>δύο οπές στη μία άκρη όπου και τοποθετούνται οι οροί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19195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636912"/>
            <a:ext cx="65055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Διαδικασία ανοσοηλεκτροφόρησης 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(</a:t>
            </a:r>
            <a:r>
              <a:rPr lang="en-US" dirty="0"/>
              <a:t>in house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100" b="0" dirty="0" smtClean="0"/>
              <a:t>(2 </a:t>
            </a:r>
            <a:r>
              <a:rPr lang="el-GR" sz="3100" b="0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l-GR" altLang="el-GR" sz="2400" dirty="0" smtClean="0"/>
              <a:t>Γίνεται </a:t>
            </a:r>
            <a:r>
              <a:rPr lang="el-GR" altLang="el-GR" sz="2400" dirty="0"/>
              <a:t>ηλεκτροφόρηση μέσα σε ειδική συσκευή. Ως καλός αγωγός του ηλεκτρισμού χρησιμοποιείται το διάλυμα βαρβιτόλης.  </a:t>
            </a:r>
          </a:p>
          <a:p>
            <a:pPr marL="514350" indent="-514350">
              <a:buFont typeface="+mj-lt"/>
              <a:buAutoNum type="arabicPeriod" startAt="4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24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57175"/>
            <a:ext cx="831532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968552" cy="90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α κλάσματα μιας φυσιολογικής ηλεκτροφόρησης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69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l-GR" altLang="el-GR" sz="2400" dirty="0" smtClean="0"/>
              <a:t>Κατά </a:t>
            </a:r>
            <a:r>
              <a:rPr lang="el-GR" altLang="el-GR" sz="2400" dirty="0"/>
              <a:t>την ηλεκτροφόρηση τα αντιγόνα οδεύουν προς την άνοδο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marL="514350" indent="-514350">
              <a:buFont typeface="+mj-lt"/>
              <a:buAutoNum type="arabicPeriod" startAt="5"/>
            </a:pPr>
            <a:endParaRPr lang="en-US" altLang="el-GR" sz="2400" dirty="0"/>
          </a:p>
          <a:p>
            <a:pPr marL="514350" indent="-514350">
              <a:buFont typeface="+mj-lt"/>
              <a:buAutoNum type="arabicPeriod" startAt="5"/>
            </a:pPr>
            <a:endParaRPr lang="en-US" altLang="el-GR" sz="2400" dirty="0" smtClean="0"/>
          </a:p>
          <a:p>
            <a:pPr marL="514350" indent="-514350">
              <a:buFont typeface="+mj-lt"/>
              <a:buAutoNum type="arabicPeriod" startAt="5"/>
            </a:pPr>
            <a:endParaRPr lang="en-US" altLang="el-GR" sz="24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l-GR" altLang="el-GR" sz="2400" dirty="0" smtClean="0"/>
              <a:t>Παρεμβολή </a:t>
            </a:r>
            <a:r>
              <a:rPr lang="el-GR" altLang="el-GR" sz="2400" dirty="0"/>
              <a:t>στη κίνηση των αντιγόνων μπορεί να προκαλέσει το φαινόμενο της ηλεκτροώσμωσης.</a:t>
            </a:r>
          </a:p>
          <a:p>
            <a:endParaRPr lang="el-GR" altLang="el-GR" sz="2400" dirty="0"/>
          </a:p>
          <a:p>
            <a:endParaRPr lang="el-GR" sz="2400" dirty="0"/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4" y="1772816"/>
            <a:ext cx="4543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28306"/>
            <a:ext cx="4252912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Διαδικασία ανοσοηλεκτροφόρησης 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(</a:t>
            </a:r>
            <a:r>
              <a:rPr lang="en-US" dirty="0"/>
              <a:t>in house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100" b="0" dirty="0" smtClean="0"/>
              <a:t>(3 </a:t>
            </a:r>
            <a:r>
              <a:rPr lang="el-GR" sz="3100" b="0" dirty="0"/>
              <a:t>από 5)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92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717032"/>
            <a:ext cx="4838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Διαδικασία ανοσοηλεκτροφόρησης 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(</a:t>
            </a:r>
            <a:r>
              <a:rPr lang="en-US" dirty="0"/>
              <a:t>in house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100" b="0" dirty="0" smtClean="0"/>
              <a:t>(4 </a:t>
            </a:r>
            <a:r>
              <a:rPr lang="el-GR" sz="3100" b="0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el-GR" altLang="el-GR" sz="2400" dirty="0" smtClean="0"/>
              <a:t>Στο </a:t>
            </a:r>
            <a:r>
              <a:rPr lang="el-GR" altLang="el-GR" sz="2400" dirty="0"/>
              <a:t>κέντρο της αντικειμενοφόρου πλάκας δημιουργούμε ένα μικρό αυλάκι.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el-GR" altLang="el-GR" sz="2400" dirty="0" smtClean="0"/>
              <a:t>Μέσα </a:t>
            </a:r>
            <a:r>
              <a:rPr lang="el-GR" altLang="el-GR" sz="2400" dirty="0"/>
              <a:t>στο αυλάκι τοποθετείται αντιορός (αντισώματα), μονοκλωνικά ή πολυκλωνικά.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185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41168"/>
            <a:ext cx="4495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Διαδικασία ανοσοηλεκτροφόρησης 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(</a:t>
            </a:r>
            <a:r>
              <a:rPr lang="en-US" dirty="0"/>
              <a:t>in house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100" b="0" dirty="0" smtClean="0"/>
              <a:t>(5 </a:t>
            </a:r>
            <a:r>
              <a:rPr lang="el-GR" sz="3100" b="0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el-GR" altLang="el-GR" dirty="0" smtClean="0"/>
              <a:t>Διαβάζουμε </a:t>
            </a:r>
            <a:r>
              <a:rPr lang="el-GR" altLang="el-GR" dirty="0"/>
              <a:t>το αποτέλεσμα.</a:t>
            </a:r>
          </a:p>
          <a:p>
            <a:pPr marL="901700" indent="-368300">
              <a:lnSpc>
                <a:spcPct val="150000"/>
              </a:lnSpc>
            </a:pPr>
            <a:r>
              <a:rPr lang="el-GR" altLang="el-GR" dirty="0"/>
              <a:t>Στη μία οπή έχει μπει δείγμα και στην άλλη μάρτυρας </a:t>
            </a:r>
            <a:r>
              <a:rPr lang="en-US" altLang="el-GR" dirty="0"/>
              <a:t>control</a:t>
            </a:r>
            <a:r>
              <a:rPr lang="el-GR" altLang="el-GR" dirty="0"/>
              <a:t>. </a:t>
            </a:r>
          </a:p>
          <a:p>
            <a:pPr marL="901700" indent="-368300">
              <a:lnSpc>
                <a:spcPct val="150000"/>
              </a:lnSpc>
            </a:pPr>
            <a:r>
              <a:rPr lang="el-GR" altLang="el-GR" dirty="0"/>
              <a:t>Το </a:t>
            </a:r>
            <a:r>
              <a:rPr lang="en-US" altLang="el-GR" dirty="0"/>
              <a:t>control </a:t>
            </a:r>
            <a:r>
              <a:rPr lang="el-GR" altLang="el-GR" dirty="0"/>
              <a:t>περιέχει όλες τις πιθανές πρωτεΐνες του δείγματος και εμφανίζει τόξα (ζώνες ιζηματίνης) με όλα τα αντισώματα που υπάρχουν στο αυλάκι.</a:t>
            </a:r>
          </a:p>
          <a:p>
            <a:pPr marL="901700" indent="-368300">
              <a:lnSpc>
                <a:spcPct val="150000"/>
              </a:lnSpc>
            </a:pPr>
            <a:r>
              <a:rPr lang="el-GR" altLang="el-GR" dirty="0"/>
              <a:t>Το δείγμα εμφανίζει τόξα με τα αντισώματα που περιέχουν στο αυλάκι (λιγότερα ή ίσα με το </a:t>
            </a:r>
            <a:r>
              <a:rPr lang="en-US" altLang="el-GR" dirty="0"/>
              <a:t>control). </a:t>
            </a:r>
            <a:endParaRPr lang="el-GR" altLang="el-GR" dirty="0"/>
          </a:p>
          <a:p>
            <a:pPr marL="901700" indent="-368300">
              <a:lnSpc>
                <a:spcPct val="150000"/>
              </a:lnSpc>
            </a:pPr>
            <a:r>
              <a:rPr lang="el-GR" altLang="el-GR" dirty="0"/>
              <a:t>Το πάχος του τόξου είναι ενδεικτικό και της ποσότητας της πρωτεΐνης στο </a:t>
            </a:r>
            <a:r>
              <a:rPr lang="el-GR" altLang="el-GR" dirty="0" smtClean="0"/>
              <a:t>δείγμα</a:t>
            </a:r>
            <a:r>
              <a:rPr lang="en-US" altLang="el-GR" dirty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8638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680085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2 - TextBox"/>
          <p:cNvSpPr txBox="1">
            <a:spLocks noChangeArrowheads="1"/>
          </p:cNvSpPr>
          <p:nvPr/>
        </p:nvSpPr>
        <p:spPr bwMode="auto">
          <a:xfrm>
            <a:off x="1042988" y="1557338"/>
            <a:ext cx="7850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dirty="0"/>
              <a:t>Control           C     S          C     S         C       S      C        S         C     S    </a:t>
            </a:r>
            <a:endParaRPr lang="el-GR" altLang="el-GR" dirty="0"/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971550" y="5229225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sz="2000" dirty="0"/>
              <a:t>Y</a:t>
            </a:r>
            <a:r>
              <a:rPr lang="el-GR" altLang="el-GR" sz="2000" dirty="0"/>
              <a:t>πάρχουν</a:t>
            </a:r>
            <a:r>
              <a:rPr lang="el-GR" altLang="el-GR" sz="2000" dirty="0"/>
              <a:t> αλυσίδες γ, α και κ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Αποτελέσματα </a:t>
            </a:r>
            <a:br>
              <a:rPr lang="el-GR" dirty="0" smtClean="0"/>
            </a:br>
            <a:r>
              <a:rPr lang="el-GR" dirty="0" smtClean="0"/>
              <a:t>ανοσοηλεκτροφόρησης </a:t>
            </a:r>
            <a:r>
              <a:rPr lang="el-GR" sz="3600" b="0" dirty="0" smtClean="0"/>
              <a:t>(1 από 3)</a:t>
            </a:r>
            <a:endParaRPr lang="el-GR" b="0" dirty="0"/>
          </a:p>
        </p:txBody>
      </p:sp>
    </p:spTree>
    <p:extLst>
      <p:ext uri="{BB962C8B-B14F-4D97-AF65-F5344CB8AC3E}">
        <p14:creationId xmlns:p14="http://schemas.microsoft.com/office/powerpoint/2010/main" val="12677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1484784"/>
            <a:ext cx="36798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863600" y="5890567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sz="2000" dirty="0">
                <a:latin typeface="+mj-lt"/>
              </a:rPr>
              <a:t>Y</a:t>
            </a:r>
            <a:r>
              <a:rPr lang="el-GR" altLang="el-GR" sz="2000" dirty="0">
                <a:latin typeface="+mj-lt"/>
              </a:rPr>
              <a:t>πάρχουν</a:t>
            </a:r>
            <a:r>
              <a:rPr lang="el-GR" altLang="el-GR" sz="2000" dirty="0">
                <a:latin typeface="+mj-lt"/>
              </a:rPr>
              <a:t> αλυσίδες γ, α και 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/>
              <a:t>Αποτελέσματα </a:t>
            </a:r>
            <a:br>
              <a:rPr lang="el-GR" dirty="0"/>
            </a:br>
            <a:r>
              <a:rPr lang="el-GR" dirty="0"/>
              <a:t>ανοσοηλεκτροφόρησης </a:t>
            </a:r>
            <a:r>
              <a:rPr lang="el-GR" sz="3600" b="0" dirty="0"/>
              <a:t>(2 από 3</a:t>
            </a:r>
            <a:r>
              <a:rPr lang="el-GR" sz="3600" b="0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1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94" y="1296516"/>
            <a:ext cx="4824413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863600" y="6232525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+mn-lt"/>
              </a:rPr>
              <a:t>Υπάρχουν αλυσίδες γ, μ και κ, 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/>
              <a:t>Αποτελέσματα </a:t>
            </a:r>
            <a:br>
              <a:rPr lang="el-GR" dirty="0"/>
            </a:br>
            <a:r>
              <a:rPr lang="el-GR" dirty="0"/>
              <a:t>ανοσοηλεκτροφόρησης </a:t>
            </a:r>
            <a:r>
              <a:rPr lang="el-GR" sz="3600" b="0" dirty="0"/>
              <a:t>(3 από 3</a:t>
            </a:r>
            <a:r>
              <a:rPr lang="el-GR" sz="3600" b="0" dirty="0" smtClean="0"/>
              <a:t>)</a:t>
            </a:r>
            <a:endParaRPr lang="el-GR" b="0" dirty="0"/>
          </a:p>
        </p:txBody>
      </p:sp>
    </p:spTree>
    <p:extLst>
      <p:ext uri="{BB962C8B-B14F-4D97-AF65-F5344CB8AC3E}">
        <p14:creationId xmlns:p14="http://schemas.microsoft.com/office/powerpoint/2010/main" val="2125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24" y="1371526"/>
            <a:ext cx="5256213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863600" y="6162675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+mj-lt"/>
              </a:rPr>
              <a:t>Υπάρχουν αλυσίδες γ, μ και κ, λ</a:t>
            </a:r>
          </a:p>
        </p:txBody>
      </p:sp>
    </p:spTree>
    <p:extLst>
      <p:ext uri="{BB962C8B-B14F-4D97-AF65-F5344CB8AC3E}">
        <p14:creationId xmlns:p14="http://schemas.microsoft.com/office/powerpoint/2010/main" val="37755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Ανοσοκαθήλωση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Ι</a:t>
            </a:r>
            <a:r>
              <a:rPr lang="en-US" dirty="0"/>
              <a:t>mmunoelectrophoresis</a:t>
            </a:r>
            <a:endParaRPr lang="en-US" dirty="0"/>
          </a:p>
          <a:p>
            <a:r>
              <a:rPr lang="en-US" dirty="0" smtClean="0"/>
              <a:t>IEP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76350"/>
            <a:ext cx="61912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Απάντηση</a:t>
            </a:r>
            <a:r>
              <a:rPr lang="en-US" altLang="el-GR" dirty="0"/>
              <a:t>: IgM, </a:t>
            </a:r>
            <a:r>
              <a:rPr lang="el-GR" altLang="el-GR" dirty="0" smtClean="0"/>
              <a:t>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84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0483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Απάντηση</a:t>
            </a:r>
            <a:r>
              <a:rPr lang="en-US" altLang="el-GR" dirty="0"/>
              <a:t>: </a:t>
            </a:r>
            <a:r>
              <a:rPr lang="el-GR" altLang="el-GR" dirty="0"/>
              <a:t>Δικλωνικό </a:t>
            </a:r>
            <a:r>
              <a:rPr lang="en-US" altLang="el-GR" dirty="0"/>
              <a:t>IgG, </a:t>
            </a:r>
            <a:r>
              <a:rPr lang="el-GR" altLang="el-GR" dirty="0" smtClean="0"/>
              <a:t>κ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33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84313"/>
            <a:ext cx="42291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2 - TextBox"/>
          <p:cNvSpPr txBox="1">
            <a:spLocks noChangeArrowheads="1"/>
          </p:cNvSpPr>
          <p:nvPr/>
        </p:nvSpPr>
        <p:spPr bwMode="auto">
          <a:xfrm>
            <a:off x="1979613" y="2636838"/>
            <a:ext cx="431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100" dirty="0"/>
              <a:t>α2</a:t>
            </a:r>
          </a:p>
        </p:txBody>
      </p:sp>
      <p:sp>
        <p:nvSpPr>
          <p:cNvPr id="6148" name="3 - TextBox"/>
          <p:cNvSpPr txBox="1">
            <a:spLocks noChangeArrowheads="1"/>
          </p:cNvSpPr>
          <p:nvPr/>
        </p:nvSpPr>
        <p:spPr bwMode="auto">
          <a:xfrm>
            <a:off x="2051050" y="2133600"/>
            <a:ext cx="504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100" dirty="0"/>
              <a:t>γ</a:t>
            </a:r>
          </a:p>
        </p:txBody>
      </p:sp>
      <p:sp>
        <p:nvSpPr>
          <p:cNvPr id="6149" name="4 - TextBox"/>
          <p:cNvSpPr txBox="1">
            <a:spLocks noChangeArrowheads="1"/>
          </p:cNvSpPr>
          <p:nvPr/>
        </p:nvSpPr>
        <p:spPr bwMode="auto">
          <a:xfrm>
            <a:off x="1547813" y="3068638"/>
            <a:ext cx="936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100" dirty="0"/>
              <a:t>Αλβουμίνη</a:t>
            </a:r>
          </a:p>
        </p:txBody>
      </p:sp>
      <p:sp>
        <p:nvSpPr>
          <p:cNvPr id="6150" name="5 - TextBox"/>
          <p:cNvSpPr txBox="1">
            <a:spLocks noChangeArrowheads="1"/>
          </p:cNvSpPr>
          <p:nvPr/>
        </p:nvSpPr>
        <p:spPr bwMode="auto">
          <a:xfrm>
            <a:off x="2051050" y="2420938"/>
            <a:ext cx="2889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100" dirty="0"/>
              <a:t>β</a:t>
            </a:r>
          </a:p>
        </p:txBody>
      </p:sp>
      <p:sp>
        <p:nvSpPr>
          <p:cNvPr id="6151" name="6 - TextBox"/>
          <p:cNvSpPr txBox="1">
            <a:spLocks noChangeArrowheads="1"/>
          </p:cNvSpPr>
          <p:nvPr/>
        </p:nvSpPr>
        <p:spPr bwMode="auto">
          <a:xfrm>
            <a:off x="1979613" y="2852738"/>
            <a:ext cx="431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100" dirty="0"/>
              <a:t>α1</a:t>
            </a: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2268538" y="2276475"/>
            <a:ext cx="503237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stCxn id="6150" idx="3"/>
          </p:cNvCxnSpPr>
          <p:nvPr/>
        </p:nvCxnSpPr>
        <p:spPr>
          <a:xfrm>
            <a:off x="2339975" y="2551113"/>
            <a:ext cx="503238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2195513" y="2781300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V="1">
            <a:off x="2268538" y="2924175"/>
            <a:ext cx="574675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flipV="1">
            <a:off x="2268538" y="3068638"/>
            <a:ext cx="503237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Αποτέλεσμα ηλεκτροφόρησης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38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40" y="1340767"/>
            <a:ext cx="34559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168650" cy="244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40" y="4010943"/>
            <a:ext cx="34559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10943"/>
            <a:ext cx="3168650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 ανοσοκαθήλωσης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20819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0471"/>
            <a:ext cx="3313113" cy="24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96" y="1200471"/>
            <a:ext cx="3241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7321"/>
            <a:ext cx="331311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96" y="3937321"/>
            <a:ext cx="32416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 ανοσοκαθήλωσης </a:t>
            </a:r>
            <a:r>
              <a:rPr lang="el-GR" sz="3200" b="0" dirty="0" smtClean="0"/>
              <a:t>(2 από 5)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6333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41" y="1340222"/>
            <a:ext cx="31686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222"/>
            <a:ext cx="3025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6" y="4077072"/>
            <a:ext cx="31972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0257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Εκτέλεση ανοσοκαθήλωσης </a:t>
            </a:r>
            <a:r>
              <a:rPr lang="el-GR" sz="3200" b="0" dirty="0" smtClean="0"/>
              <a:t>(3 από 5)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0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37605"/>
            <a:ext cx="3384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37605"/>
            <a:ext cx="33337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61792"/>
            <a:ext cx="33845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61792"/>
            <a:ext cx="33131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 ανοσοκαθήλωσης </a:t>
            </a:r>
            <a:r>
              <a:rPr lang="el-GR" sz="3200" b="0" dirty="0" smtClean="0"/>
              <a:t>(4 από 5)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21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42" y="1159197"/>
            <a:ext cx="30241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29" y="1159197"/>
            <a:ext cx="28194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7" y="3879899"/>
            <a:ext cx="3054151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29" y="3879898"/>
            <a:ext cx="28082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 ανοσοκαθήλωσης </a:t>
            </a:r>
            <a:r>
              <a:rPr lang="el-GR" sz="3200" b="0" dirty="0" smtClean="0"/>
              <a:t>(5 από 5)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05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38250"/>
            <a:ext cx="431958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Μονοκλωνικό </a:t>
            </a:r>
            <a:r>
              <a:rPr lang="en-US" altLang="el-GR" dirty="0"/>
              <a:t>IgG, </a:t>
            </a:r>
            <a:r>
              <a:rPr lang="el-GR" altLang="el-GR" dirty="0"/>
              <a:t>κ</a:t>
            </a:r>
          </a:p>
        </p:txBody>
      </p:sp>
    </p:spTree>
    <p:extLst>
      <p:ext uri="{BB962C8B-B14F-4D97-AF65-F5344CB8AC3E}">
        <p14:creationId xmlns:p14="http://schemas.microsoft.com/office/powerpoint/2010/main" val="2020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5720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Δεν απομονώθηκε </a:t>
            </a:r>
            <a:r>
              <a:rPr lang="el-GR" altLang="el-GR" dirty="0" smtClean="0"/>
              <a:t>παραπρωτεΐνη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0919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96975"/>
            <a:ext cx="4391025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Δικλωνικό </a:t>
            </a:r>
            <a:r>
              <a:rPr lang="en-US" altLang="el-GR" dirty="0"/>
              <a:t>IgG, </a:t>
            </a:r>
            <a:r>
              <a:rPr lang="el-GR" altLang="el-GR" dirty="0"/>
              <a:t>κ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/>
              <a:t>IgA, </a:t>
            </a:r>
            <a:r>
              <a:rPr lang="el-GR" altLang="el-GR" dirty="0" smtClean="0"/>
              <a:t>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20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16050"/>
            <a:ext cx="424815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Δικλωνικό </a:t>
            </a:r>
            <a:r>
              <a:rPr lang="en-US" altLang="el-GR" dirty="0"/>
              <a:t>IgG, </a:t>
            </a:r>
            <a:r>
              <a:rPr lang="el-GR" altLang="el-GR" dirty="0" smtClean="0"/>
              <a:t>λ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/>
              <a:t>Μη ειδική δέσμευση </a:t>
            </a:r>
            <a:r>
              <a:rPr lang="en-US" altLang="el-GR" dirty="0" smtClean="0"/>
              <a:t>IgM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9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319588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40132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Μόνο λ αλυσίδες</a:t>
            </a:r>
            <a:br>
              <a:rPr lang="el-GR" altLang="el-GR" dirty="0"/>
            </a:br>
            <a:r>
              <a:rPr lang="el-GR" altLang="el-GR" dirty="0" smtClean="0"/>
              <a:t>Νόσος </a:t>
            </a:r>
            <a:r>
              <a:rPr lang="el-GR" altLang="el-GR" dirty="0"/>
              <a:t>των ελεύθερων λ </a:t>
            </a:r>
            <a:r>
              <a:rPr lang="el-GR" altLang="el-GR" dirty="0" smtClean="0"/>
              <a:t>αλυσίδων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41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724025"/>
            <a:ext cx="62960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Συνήθη αποτελέσματα Η/Φ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1189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397986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Ανοσοηλεκτροφόρηση ούρων</a:t>
            </a:r>
            <a:br>
              <a:rPr lang="el-GR" altLang="el-GR" dirty="0"/>
            </a:br>
            <a:r>
              <a:rPr lang="el-GR" altLang="el-GR" dirty="0" smtClean="0"/>
              <a:t>Απάντηση</a:t>
            </a:r>
            <a:r>
              <a:rPr lang="en-US" altLang="el-GR" dirty="0"/>
              <a:t>: IgG, </a:t>
            </a:r>
            <a:r>
              <a:rPr lang="el-GR" altLang="el-GR" dirty="0" smtClean="0"/>
              <a:t>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23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408463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Ελεύθερες  λ αλυσίδες</a:t>
            </a:r>
            <a:br>
              <a:rPr lang="el-GR" altLang="el-GR" dirty="0"/>
            </a:br>
            <a:r>
              <a:rPr lang="el-GR" altLang="el-GR" dirty="0"/>
              <a:t>Πολυμερισμός λ </a:t>
            </a:r>
            <a:r>
              <a:rPr lang="el-GR" altLang="el-GR" dirty="0" smtClean="0"/>
              <a:t>αλυσίδων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32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394335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A</a:t>
            </a:r>
            <a:r>
              <a:rPr lang="el-GR" altLang="el-GR" dirty="0"/>
              <a:t>πάντηση</a:t>
            </a:r>
            <a:r>
              <a:rPr lang="en-US" altLang="el-GR" dirty="0"/>
              <a:t>: </a:t>
            </a:r>
            <a:r>
              <a:rPr lang="el-GR" altLang="el-GR" dirty="0"/>
              <a:t>Ι</a:t>
            </a:r>
            <a:r>
              <a:rPr lang="en-US" altLang="el-GR" dirty="0"/>
              <a:t>gG</a:t>
            </a:r>
            <a:r>
              <a:rPr lang="en-US" altLang="el-GR" dirty="0"/>
              <a:t>, </a:t>
            </a:r>
            <a:r>
              <a:rPr lang="el-GR" altLang="el-GR" dirty="0"/>
              <a:t>λ</a:t>
            </a:r>
            <a:br>
              <a:rPr lang="el-GR" altLang="el-GR" dirty="0"/>
            </a:br>
            <a:r>
              <a:rPr lang="el-GR" altLang="el-GR" dirty="0"/>
              <a:t>Πολυμερισμός λ </a:t>
            </a:r>
            <a:r>
              <a:rPr lang="el-GR" altLang="el-GR" dirty="0" smtClean="0"/>
              <a:t>αλυσίδων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63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213"/>
            <a:ext cx="396081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el-GR" dirty="0"/>
              <a:t>A</a:t>
            </a:r>
            <a:r>
              <a:rPr lang="el-GR" altLang="el-GR" dirty="0"/>
              <a:t>πάντηση</a:t>
            </a:r>
            <a:r>
              <a:rPr lang="en-US" altLang="el-GR" dirty="0"/>
              <a:t>: </a:t>
            </a:r>
            <a:r>
              <a:rPr lang="el-GR" altLang="el-GR" dirty="0"/>
              <a:t>Ι</a:t>
            </a:r>
            <a:r>
              <a:rPr lang="en-US" altLang="el-GR" dirty="0"/>
              <a:t>gA, </a:t>
            </a:r>
            <a:r>
              <a:rPr lang="el-GR" altLang="el-GR" dirty="0"/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33305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Πλεονεκτήματα της IFE έναντι της </a:t>
            </a:r>
            <a:r>
              <a:rPr lang="el-GR" dirty="0" smtClean="0"/>
              <a:t>IEP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661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l-GR" altLang="el-GR" b="1" dirty="0">
                <a:cs typeface="Times New Roman" pitchFamily="18" charset="0"/>
              </a:rPr>
              <a:t>Γρήγορος χρόνος εκτέλεσης</a:t>
            </a:r>
            <a:endParaRPr lang="el-GR" altLang="el-GR" b="1" dirty="0"/>
          </a:p>
          <a:p>
            <a:pPr marL="35560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Times New Roman" pitchFamily="18" charset="0"/>
              </a:rPr>
              <a:t>Η </a:t>
            </a:r>
            <a:r>
              <a:rPr lang="en-US" altLang="el-GR" dirty="0">
                <a:cs typeface="Times New Roman" pitchFamily="18" charset="0"/>
              </a:rPr>
              <a:t>IFE</a:t>
            </a:r>
            <a:r>
              <a:rPr lang="el-GR" altLang="el-GR" dirty="0">
                <a:cs typeface="Times New Roman" pitchFamily="18" charset="0"/>
              </a:rPr>
              <a:t> πραγματοποιείται μέσα σε 2 ώρες σε αντίθεση με την </a:t>
            </a:r>
            <a:r>
              <a:rPr lang="en-US" altLang="el-GR" dirty="0">
                <a:cs typeface="Times New Roman" pitchFamily="18" charset="0"/>
              </a:rPr>
              <a:t>IEP</a:t>
            </a:r>
            <a:r>
              <a:rPr lang="el-GR" altLang="el-GR" dirty="0">
                <a:cs typeface="Times New Roman" pitchFamily="18" charset="0"/>
              </a:rPr>
              <a:t> που απαιτεί ολονύχτια επώαση.</a:t>
            </a:r>
            <a:endParaRPr lang="el-GR" altLang="el-GR" dirty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l-GR" altLang="el-GR" b="1" dirty="0">
                <a:cs typeface="Times New Roman" pitchFamily="18" charset="0"/>
              </a:rPr>
              <a:t>Μεγάλη ευαισθησία</a:t>
            </a:r>
            <a:endParaRPr lang="el-GR" altLang="el-GR" dirty="0"/>
          </a:p>
          <a:p>
            <a:pPr marL="35560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Times New Roman" pitchFamily="18" charset="0"/>
              </a:rPr>
              <a:t>Η </a:t>
            </a:r>
            <a:r>
              <a:rPr lang="en-US" altLang="el-GR" dirty="0">
                <a:cs typeface="Times New Roman" pitchFamily="18" charset="0"/>
              </a:rPr>
              <a:t>IFE</a:t>
            </a:r>
            <a:r>
              <a:rPr lang="el-GR" altLang="el-GR" dirty="0">
                <a:cs typeface="Times New Roman" pitchFamily="18" charset="0"/>
              </a:rPr>
              <a:t> έχει εξαιρετική ευαισθησία αφού προσδιορίζει μονοκλωνικά αντισώματα σε συγκεντρώσεις των 50 με 150 </a:t>
            </a:r>
            <a:r>
              <a:rPr lang="en-US" altLang="el-GR" dirty="0">
                <a:cs typeface="Times New Roman" pitchFamily="18" charset="0"/>
              </a:rPr>
              <a:t>mg</a:t>
            </a:r>
            <a:r>
              <a:rPr lang="el-GR" altLang="el-GR" dirty="0">
                <a:cs typeface="Times New Roman" pitchFamily="18" charset="0"/>
              </a:rPr>
              <a:t>/</a:t>
            </a:r>
            <a:r>
              <a:rPr lang="en-US" altLang="el-GR" dirty="0">
                <a:cs typeface="Times New Roman" pitchFamily="18" charset="0"/>
              </a:rPr>
              <a:t>dl</a:t>
            </a:r>
            <a:r>
              <a:rPr lang="el-GR" altLang="el-GR" dirty="0">
                <a:cs typeface="Times New Roman" pitchFamily="18" charset="0"/>
              </a:rPr>
              <a:t>. Αντιθέτως η </a:t>
            </a:r>
            <a:r>
              <a:rPr lang="en-US" altLang="el-GR" dirty="0">
                <a:cs typeface="Times New Roman" pitchFamily="18" charset="0"/>
              </a:rPr>
              <a:t>IEP</a:t>
            </a:r>
            <a:r>
              <a:rPr lang="el-GR" altLang="el-GR" dirty="0">
                <a:cs typeface="Times New Roman" pitchFamily="18" charset="0"/>
              </a:rPr>
              <a:t> απαιτεί ως ελάχιστη ποσότητα το 1 </a:t>
            </a:r>
            <a:r>
              <a:rPr lang="en-US" altLang="el-GR" dirty="0">
                <a:cs typeface="Times New Roman" pitchFamily="18" charset="0"/>
              </a:rPr>
              <a:t>gr</a:t>
            </a:r>
            <a:r>
              <a:rPr lang="el-GR" altLang="el-GR" dirty="0">
                <a:cs typeface="Times New Roman" pitchFamily="18" charset="0"/>
              </a:rPr>
              <a:t>.</a:t>
            </a:r>
            <a:endParaRPr lang="el-GR" altLang="el-GR" dirty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l-GR" altLang="el-GR" b="1" dirty="0">
                <a:cs typeface="Times New Roman" pitchFamily="18" charset="0"/>
              </a:rPr>
              <a:t>Υψηλή ανάλυση</a:t>
            </a:r>
            <a:endParaRPr lang="el-GR" altLang="el-GR" dirty="0"/>
          </a:p>
          <a:p>
            <a:pPr marL="35560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Times New Roman" pitchFamily="18" charset="0"/>
              </a:rPr>
              <a:t>Η </a:t>
            </a:r>
            <a:r>
              <a:rPr lang="en-US" altLang="el-GR" dirty="0">
                <a:cs typeface="Times New Roman" pitchFamily="18" charset="0"/>
              </a:rPr>
              <a:t>IFE</a:t>
            </a:r>
            <a:r>
              <a:rPr lang="el-GR" altLang="el-GR" dirty="0">
                <a:cs typeface="Times New Roman" pitchFamily="18" charset="0"/>
              </a:rPr>
              <a:t> εκμεταλλεύεται πλήρως τις δυνατότητες ανάλυσης της αγαρόζης για τον διαχωρισμό μονοκλωνικών μπάντων με παρόμοια ηλεκτροφορητική κινητικότητα. Αυτή η δυνατότητα είναι ιδιαίτερα χρήσιμη σε πρωτεΐνες που τείνουν να πολυμεριστούν (</a:t>
            </a:r>
            <a:r>
              <a:rPr lang="en-US" altLang="el-GR" dirty="0">
                <a:cs typeface="Times New Roman" pitchFamily="18" charset="0"/>
              </a:rPr>
              <a:t>IgA</a:t>
            </a:r>
            <a:r>
              <a:rPr lang="el-GR" altLang="el-GR" dirty="0">
                <a:cs typeface="Times New Roman" pitchFamily="18" charset="0"/>
              </a:rPr>
              <a:t> ελαφριές αλυσίδες) καθώς ακόμα και σε πρωτεΐνες που τείνουν να διασπαστούν (</a:t>
            </a:r>
            <a:r>
              <a:rPr lang="en-US" altLang="el-GR" dirty="0">
                <a:cs typeface="Times New Roman" pitchFamily="18" charset="0"/>
              </a:rPr>
              <a:t>IgM</a:t>
            </a:r>
            <a:r>
              <a:rPr lang="el-GR" altLang="el-GR" dirty="0" smtClean="0">
                <a:cs typeface="Times New Roman" pitchFamily="18" charset="0"/>
              </a:rPr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08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«Ανοσολογία (Ε)</a:t>
            </a:r>
            <a:r>
              <a:rPr lang="en-US" sz="2000" dirty="0" smtClean="0"/>
              <a:t>. </a:t>
            </a:r>
            <a:r>
              <a:rPr lang="el-GR" sz="2000" dirty="0" smtClean="0"/>
              <a:t>Ενότητα </a:t>
            </a:r>
            <a:r>
              <a:rPr lang="el-GR" sz="2000" dirty="0"/>
              <a:t>5: </a:t>
            </a:r>
            <a:r>
              <a:rPr lang="el-GR" sz="2000" dirty="0" smtClean="0"/>
              <a:t>Ανοσοηλεκτροφόρηση».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809750"/>
            <a:ext cx="653256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1560" y="260648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Συνήθη αποτελέσματα Η/Φ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 από 3)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83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090738"/>
            <a:ext cx="63706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Συνήθη αποτελέσματα Η/Φ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(3 από 3)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14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604963"/>
            <a:ext cx="43053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Έλλειψη"/>
          <p:cNvSpPr/>
          <p:nvPr/>
        </p:nvSpPr>
        <p:spPr>
          <a:xfrm>
            <a:off x="5580063" y="2349500"/>
            <a:ext cx="287337" cy="358775"/>
          </a:xfrm>
          <a:prstGeom prst="ellipse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5" name="4 - Έλλειψη"/>
          <p:cNvSpPr/>
          <p:nvPr/>
        </p:nvSpPr>
        <p:spPr>
          <a:xfrm>
            <a:off x="5580063" y="3500438"/>
            <a:ext cx="287337" cy="288925"/>
          </a:xfrm>
          <a:prstGeom prst="ellipse">
            <a:avLst/>
          </a:prstGeom>
          <a:solidFill>
            <a:srgbClr val="FFFF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Μονοκλωνικά </a:t>
            </a:r>
            <a:r>
              <a:rPr lang="el-GR" dirty="0" smtClean="0"/>
              <a:t>αντισώματα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21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87cec831514e2129bf53b15e78bd695d3fc5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1572</Words>
  <Application>Microsoft Office PowerPoint</Application>
  <PresentationFormat>Προβολή στην οθόνη (4:3)</PresentationFormat>
  <Paragraphs>241</Paragraphs>
  <Slides>71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71</vt:i4>
      </vt:variant>
    </vt:vector>
  </HeadingPairs>
  <TitlesOfParts>
    <vt:vector size="73" baseType="lpstr">
      <vt:lpstr>OC_template_updated</vt:lpstr>
      <vt:lpstr>1_OC_template_updated</vt:lpstr>
      <vt:lpstr>Ανοσολογία (Ε)</vt:lpstr>
      <vt:lpstr>Είδη ανοσοηλεκτροφόρησης</vt:lpstr>
      <vt:lpstr>Η ηλεκτροφόρηση</vt:lpstr>
      <vt:lpstr>Tα κλάσματα μιας φυσιολογικής ηλεκτροφόρησης</vt:lpstr>
      <vt:lpstr>Αποτέλεσμα ηλεκτροφόρησης</vt:lpstr>
      <vt:lpstr>Συνήθη αποτελέσματα Η/Φ (1 από 3)</vt:lpstr>
      <vt:lpstr>Παρουσίαση του PowerPoint</vt:lpstr>
      <vt:lpstr>Παρουσίαση του PowerPoint</vt:lpstr>
      <vt:lpstr>Μονοκλωνικά αντισώματα</vt:lpstr>
      <vt:lpstr>Τι είναι η ανοσοηλεκτροφόρηση;</vt:lpstr>
      <vt:lpstr>Αντίθετη ανοσοηλεκτρoφόρηση</vt:lpstr>
      <vt:lpstr>Τυπικό Kit ανοσοηλεκτροφόρησης πύραυλος</vt:lpstr>
      <vt:lpstr>Ανοσοηλεκτροφόρηση πύραυλος</vt:lpstr>
      <vt:lpstr>Παρουσίαση του PowerPoint</vt:lpstr>
      <vt:lpstr>Παρουσίαση του PowerPoint</vt:lpstr>
      <vt:lpstr>Ο προσδιορισμός της συγκέντρωσης του αντιγόνου γίνεται με καμπύλη αναφοράς</vt:lpstr>
      <vt:lpstr>Τυπικό Kit ανοσοηλεκτροφόρηση πύραυλο</vt:lpstr>
      <vt:lpstr>Τρέξιμο και μέτρηση</vt:lpstr>
      <vt:lpstr>Καμπύλη αναφοράς</vt:lpstr>
      <vt:lpstr>Μονοκλωνικές υπεργαμμασφαιρινοπάθειες  Πολλαπλού μυέλωμα</vt:lpstr>
      <vt:lpstr>Oρισμός μονοκλωνικών υπεργαμμασφαιρινοπαθειών ή παραπρωτεϊναιμιών</vt:lpstr>
      <vt:lpstr>Πολλαπλούν μυέλωμα</vt:lpstr>
      <vt:lpstr>Αλυσίδες</vt:lpstr>
      <vt:lpstr>Τάξεις και υποτάξεις ανοσοσφαιρινών</vt:lpstr>
      <vt:lpstr>Τάξεις, ΜΒ και αλυσίδες ανοσοσφαιρινών</vt:lpstr>
      <vt:lpstr>Ηλεκτροφόρηση</vt:lpstr>
      <vt:lpstr>Μονοκλωνικό αντίσωμα σε ηλεκτροφόρηση</vt:lpstr>
      <vt:lpstr>Πρωτόκολλο για την διάγνωση μονοκλωνικών υπεργαμμασφαιριναιμιών</vt:lpstr>
      <vt:lpstr>Πρωτόκολλο για την παρακολούθηση μονοκλωνικών υπεργαμμασφαιριναιμιών</vt:lpstr>
      <vt:lpstr>Συχνότητα μονοκλωνικών παραπρωτεϊνών</vt:lpstr>
      <vt:lpstr>Μέτρηση πρωτεΐνης Bence-Jones στα ούρα</vt:lpstr>
      <vt:lpstr>Δείγματα προσδιορισμού πρωτεΐνης Bence-Jones</vt:lpstr>
      <vt:lpstr>Θερμική δοκιμασία Bence - Jones</vt:lpstr>
      <vt:lpstr>Ανοσοηλεκτροφόρηση </vt:lpstr>
      <vt:lpstr>H βασική αρχή της ανοσοηλεκτροφόρησης</vt:lpstr>
      <vt:lpstr>Παρουσίαση του PowerPoint</vt:lpstr>
      <vt:lpstr>Παρουσίαση του PowerPoint</vt:lpstr>
      <vt:lpstr>Διαδικασία ανοσοηλεκτροφόρησης  (in house) (1 από 5)</vt:lpstr>
      <vt:lpstr>Διαδικασία ανοσοηλεκτροφόρησης  (in house) (2 από 5)</vt:lpstr>
      <vt:lpstr>Διαδικασία ανοσοηλεκτροφόρησης  (in house) (3 από 5)</vt:lpstr>
      <vt:lpstr>Διαδικασία ανοσοηλεκτροφόρησης  (in house) (4 από 5)</vt:lpstr>
      <vt:lpstr>Διαδικασία ανοσοηλεκτροφόρησης  (in house) (5 από 5)</vt:lpstr>
      <vt:lpstr>Αποτελέσματα  ανοσοηλεκτροφόρησης (1 από 3)</vt:lpstr>
      <vt:lpstr>Αποτελέσματα  ανοσοηλεκτροφόρησης (2 από 3)</vt:lpstr>
      <vt:lpstr>Αποτελέσματα  ανοσοηλεκτροφόρησης (3 από 3)</vt:lpstr>
      <vt:lpstr>Παρουσίαση του PowerPoint</vt:lpstr>
      <vt:lpstr>Ανοσοκαθήλωση</vt:lpstr>
      <vt:lpstr>Απάντηση: IgM, λ</vt:lpstr>
      <vt:lpstr>Απάντηση: Δικλωνικό IgG, κ</vt:lpstr>
      <vt:lpstr>Εκτέλεση ανοσοκαθήλωσης (1 από 5)</vt:lpstr>
      <vt:lpstr>Εκτέλεση ανοσοκαθήλωσης (2 από 5)</vt:lpstr>
      <vt:lpstr>Εκτέλεση ανοσοκαθήλωσης (3 από 5)</vt:lpstr>
      <vt:lpstr>Εκτέλεση ανοσοκαθήλωσης (4 από 5)</vt:lpstr>
      <vt:lpstr>Εκτέλεση ανοσοκαθήλωσης (5 από 5)</vt:lpstr>
      <vt:lpstr>Μονοκλωνικό IgG, κ</vt:lpstr>
      <vt:lpstr>Δεν απομονώθηκε παραπρωτεΐνη</vt:lpstr>
      <vt:lpstr>Δικλωνικό IgG, κ και IgA, λ</vt:lpstr>
      <vt:lpstr>Δικλωνικό IgG, λ Μη ειδική δέσμευση IgM</vt:lpstr>
      <vt:lpstr>Μόνο λ αλυσίδες Νόσος των ελεύθερων λ αλυσίδων</vt:lpstr>
      <vt:lpstr>Ανοσοηλεκτροφόρηση ούρων Απάντηση: IgG, λ</vt:lpstr>
      <vt:lpstr>Ελεύθερες  λ αλυσίδες Πολυμερισμός λ αλυσίδων</vt:lpstr>
      <vt:lpstr>Aπάντηση: ΙgG, λ Πολυμερισμός λ αλυσίδων</vt:lpstr>
      <vt:lpstr>Aπάντηση: ΙgA, λ</vt:lpstr>
      <vt:lpstr>Πλεονεκτήματα της IFE έναντι της IEP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81</cp:revision>
  <dcterms:created xsi:type="dcterms:W3CDTF">2013-03-04T13:35:19Z</dcterms:created>
  <dcterms:modified xsi:type="dcterms:W3CDTF">2015-03-26T11:15:59Z</dcterms:modified>
</cp:coreProperties>
</file>