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5"/>
  </p:notesMasterIdLst>
  <p:handoutMasterIdLst>
    <p:handoutMasterId r:id="rId46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257" r:id="rId38"/>
    <p:sldId id="262" r:id="rId39"/>
    <p:sldId id="264" r:id="rId40"/>
    <p:sldId id="301" r:id="rId41"/>
    <p:sldId id="302" r:id="rId42"/>
    <p:sldId id="266" r:id="rId43"/>
    <p:sldId id="261" r:id="rId44"/>
  </p:sldIdLst>
  <p:sldSz cx="9144000" cy="6858000" type="screen4x3"/>
  <p:notesSz cx="7104063" cy="10234613"/>
  <p:custDataLst>
    <p:tags r:id="rId4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microscopeinternational.com/image/cache/data/Product_Images/Labomed-TCM400-Phase-Fluorescence-Microscope-Binocular-500x500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204665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el-GR" sz="2800" dirty="0"/>
              <a:t>υποποίηση</a:t>
            </a:r>
            <a:r>
              <a:rPr lang="el-GR" sz="2800" dirty="0"/>
              <a:t> </a:t>
            </a:r>
            <a:r>
              <a:rPr lang="en-US" sz="2800" dirty="0"/>
              <a:t>HLA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401955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θέση σύνδεσης των αντιγόνων πάνω στα μόρια </a:t>
            </a:r>
            <a:r>
              <a:rPr lang="el-GR" dirty="0" smtClean="0"/>
              <a:t>HLA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99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Εφαρμογές </a:t>
            </a:r>
            <a:r>
              <a:rPr lang="en-US" dirty="0"/>
              <a:t>HLA </a:t>
            </a:r>
            <a:r>
              <a:rPr lang="el-GR" dirty="0" smtClean="0"/>
              <a:t>τυποποίησης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l-GR" sz="2400" dirty="0">
                <a:latin typeface="Calibri" pitchFamily="34" charset="0"/>
              </a:rPr>
              <a:t>Μεταμόσχευση ιστών και οργάνων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l-GR" sz="2400" dirty="0">
                <a:latin typeface="Calibri" pitchFamily="34" charset="0"/>
              </a:rPr>
              <a:t>Έλεγχος πατρότητας.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l-GR" sz="2400" dirty="0">
                <a:latin typeface="Calibri" pitchFamily="34" charset="0"/>
              </a:rPr>
              <a:t>Πρόγνωση κληρονομικών ασθενειών.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l-GR" sz="2400" dirty="0">
                <a:latin typeface="Calibri" pitchFamily="34" charset="0"/>
              </a:rPr>
              <a:t>Φυλογενετικές μελέτες.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l-GR" sz="2400" dirty="0">
                <a:latin typeface="Calibri" pitchFamily="34" charset="0"/>
              </a:rPr>
              <a:t>Διάγνωση και πρόληψη εκτρώσεων</a:t>
            </a:r>
          </a:p>
          <a:p>
            <a:pPr marL="457200" indent="-457200">
              <a:buFontTx/>
              <a:buAutoNum type="arabicPeriod"/>
            </a:pPr>
            <a:endParaRPr lang="el-GR" sz="2400" dirty="0">
              <a:latin typeface="Calibri" pitchFamily="34" charset="0"/>
            </a:endParaRPr>
          </a:p>
          <a:p>
            <a:pPr marL="457200" indent="-457200">
              <a:buFontTx/>
              <a:buAutoNum type="arabicPeriod"/>
            </a:pPr>
            <a:endParaRPr lang="el-G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82878"/>
              </p:ext>
            </p:extLst>
          </p:nvPr>
        </p:nvGraphicFramePr>
        <p:xfrm>
          <a:off x="683568" y="1124744"/>
          <a:ext cx="3672407" cy="4810125"/>
        </p:xfrm>
        <a:graphic>
          <a:graphicData uri="http://schemas.openxmlformats.org/drawingml/2006/table">
            <a:tbl>
              <a:tblPr/>
              <a:tblGrid>
                <a:gridCol w="2630588"/>
                <a:gridCol w="1041819"/>
              </a:tblGrid>
              <a:tr h="204294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Νόσος Hodgkin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A1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Iδιοπαθής αιμοχρωμάτωση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Α3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Νόσος Behcet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B14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Kοιλιοκάκη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DR3, DR7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Nόσος 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DR3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Nόσος 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DR3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Mυασθένεια gravis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DR3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Σκλήρυνση κατά πλάκας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B7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Θυρεοειδίτιδα Hashimoto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DR5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Kακοήθης αναιμία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DR5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Ρευματοειδής αρθρίτιδα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DR4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605504"/>
              </p:ext>
            </p:extLst>
          </p:nvPr>
        </p:nvGraphicFramePr>
        <p:xfrm>
          <a:off x="4716016" y="1124744"/>
          <a:ext cx="3841367" cy="5760720"/>
        </p:xfrm>
        <a:graphic>
          <a:graphicData uri="http://schemas.openxmlformats.org/drawingml/2006/table">
            <a:tbl>
              <a:tblPr/>
              <a:tblGrid>
                <a:gridCol w="2751616"/>
                <a:gridCol w="1089751"/>
              </a:tblGrid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Συστηματικός ερυθηματώδης λύκος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DR3, DR4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Αγκυλωτική σπονδυλίτιδα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B47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Ψωρίαση vulgaris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C6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Σύνδρομο Sicca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DR3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Οπτική νευρίτιδα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DR2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Σύνδρομο Reiter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B27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Σύνδρομο Goodpasture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DR2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Yποξεία θυρεοειδίτιδα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B35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Πέμφιγα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DR4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Ερπητοειδής δερματίτιδα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DR3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C2 </a:t>
                      </a: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ανεπάρκεια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DR2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Θυρεοειδίτιδα μετά τον τοκετό</a:t>
                      </a: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DR4</a:t>
                      </a:r>
                      <a:endParaRPr lang="el-GR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6806" marR="368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Ασθένειες που σχετίζονται με HLA</a:t>
            </a:r>
          </a:p>
        </p:txBody>
      </p:sp>
    </p:spTree>
    <p:extLst>
      <p:ext uri="{BB962C8B-B14F-4D97-AF65-F5344CB8AC3E}">
        <p14:creationId xmlns:p14="http://schemas.microsoft.com/office/powerpoint/2010/main" val="33808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Πρακτικό </a:t>
            </a:r>
            <a:r>
              <a:rPr lang="el-GR" dirty="0" smtClean="0"/>
              <a:t>μέρος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3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προσδιορισμός </a:t>
            </a:r>
            <a:r>
              <a:rPr lang="en-US" dirty="0" smtClean="0"/>
              <a:t>HLA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O </a:t>
            </a:r>
            <a:r>
              <a:rPr lang="el-GR" sz="2400" dirty="0"/>
              <a:t>προσδιορισμός </a:t>
            </a:r>
            <a:r>
              <a:rPr lang="en-US" sz="2400" dirty="0"/>
              <a:t>HLA </a:t>
            </a:r>
            <a:r>
              <a:rPr lang="el-GR" sz="2400" dirty="0"/>
              <a:t>μπορεί να γίνει με δύο τεχνικές</a:t>
            </a:r>
            <a:r>
              <a:rPr lang="en-US" sz="2400" dirty="0" smtClean="0"/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/>
              <a:t>Ορολογική μέθοδος. </a:t>
            </a:r>
            <a:r>
              <a:rPr lang="el-GR" sz="2400" b="1" dirty="0">
                <a:solidFill>
                  <a:srgbClr val="820000"/>
                </a:solidFill>
              </a:rPr>
              <a:t>Μέθοδος μικρολεμφοκυττατοξικότητας.</a:t>
            </a:r>
          </a:p>
          <a:p>
            <a:pPr marL="898525" indent="-355600">
              <a:lnSpc>
                <a:spcPct val="150000"/>
              </a:lnSpc>
            </a:pPr>
            <a:r>
              <a:rPr lang="el-GR" sz="2400" dirty="0" smtClean="0"/>
              <a:t>Αναζητούνται </a:t>
            </a:r>
            <a:r>
              <a:rPr lang="el-GR" sz="2400" dirty="0"/>
              <a:t>τα αντιγόνα </a:t>
            </a:r>
            <a:r>
              <a:rPr lang="en-US" sz="2400" dirty="0"/>
              <a:t>HLA </a:t>
            </a:r>
            <a:r>
              <a:rPr lang="el-GR" sz="2400" dirty="0"/>
              <a:t>στην επιφάνεια των λεμφοκυττάρων.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l-GR" sz="2400" dirty="0" smtClean="0"/>
              <a:t>Μοριακές </a:t>
            </a:r>
            <a:r>
              <a:rPr lang="el-GR" sz="2400" dirty="0"/>
              <a:t>τεχνικές. </a:t>
            </a:r>
            <a:r>
              <a:rPr lang="el-GR" sz="2400" b="1" dirty="0">
                <a:solidFill>
                  <a:srgbClr val="820000"/>
                </a:solidFill>
              </a:rPr>
              <a:t>Μέθοδοι </a:t>
            </a:r>
            <a:r>
              <a:rPr lang="en-US" sz="2400" b="1" dirty="0">
                <a:solidFill>
                  <a:srgbClr val="820000"/>
                </a:solidFill>
              </a:rPr>
              <a:t>RFLP, PCR-SSO, PCR-SSP, PCR-SSCP, SBT.</a:t>
            </a:r>
          </a:p>
          <a:p>
            <a:pPr marL="898525" indent="-355600"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l-GR" sz="2400" dirty="0"/>
              <a:t>Αναζητούνται τα αλληλόμορφα </a:t>
            </a:r>
            <a:r>
              <a:rPr lang="en-US" sz="2400" dirty="0"/>
              <a:t>HLA </a:t>
            </a:r>
            <a:r>
              <a:rPr lang="el-GR" sz="2400" dirty="0"/>
              <a:t>στο χρωμόσωμα 6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070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Αρχή μεθόδου </a:t>
            </a:r>
            <a:br>
              <a:rPr lang="el-GR" dirty="0"/>
            </a:br>
            <a:r>
              <a:rPr lang="el-GR" dirty="0" smtClean="0"/>
              <a:t>μικρολεμφοκυτταροτοξικότητας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Ένωση αντιγόνου (αντιγόνο HLA κυτταρικής μεμβράνης) με ειδικό αντίσωμα (αντιορός HLA) παρουσία περίσσειας συμπληρώματος προκαλεί βλάβη της κυτταρικής μεμβράνης (οπές) και θάνατο του κυττάρου.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31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Στάδια ορολογικής τυποποίησης HLA </a:t>
            </a:r>
            <a:r>
              <a:rPr lang="el-GR" dirty="0" smtClean="0"/>
              <a:t>αντιγόνων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l-GR" b="1" dirty="0">
                <a:solidFill>
                  <a:srgbClr val="820000"/>
                </a:solidFill>
                <a:latin typeface="Calibri" pitchFamily="34" charset="0"/>
              </a:rPr>
              <a:t>Απομόνωση των επιθυμητών λεμφοκυττάρων </a:t>
            </a:r>
            <a:r>
              <a:rPr lang="el-GR" dirty="0">
                <a:latin typeface="Calibri" pitchFamily="34" charset="0"/>
              </a:rPr>
              <a:t>με ανοσομαγνητικά σφαιρίδια.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l-GR" b="1" dirty="0">
                <a:solidFill>
                  <a:srgbClr val="820000"/>
                </a:solidFill>
                <a:latin typeface="Calibri" pitchFamily="34" charset="0"/>
              </a:rPr>
              <a:t>Προσδιορισμός  </a:t>
            </a:r>
            <a:r>
              <a:rPr lang="en-US" b="1" dirty="0">
                <a:solidFill>
                  <a:srgbClr val="820000"/>
                </a:solidFill>
                <a:latin typeface="Calibri" pitchFamily="34" charset="0"/>
              </a:rPr>
              <a:t>HLA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με την μέθοδο της μικρολεμφοκυτταροτοξικότητας.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l-GR" b="1" dirty="0">
                <a:solidFill>
                  <a:srgbClr val="820000"/>
                </a:solidFill>
                <a:latin typeface="Calibri" pitchFamily="34" charset="0"/>
              </a:rPr>
              <a:t>Μικροσκόπηση πλάκας </a:t>
            </a:r>
            <a:r>
              <a:rPr lang="en-US" b="1" dirty="0">
                <a:solidFill>
                  <a:srgbClr val="820000"/>
                </a:solidFill>
                <a:latin typeface="Calibri" pitchFamily="34" charset="0"/>
              </a:rPr>
              <a:t>terassaki </a:t>
            </a:r>
            <a:r>
              <a:rPr lang="el-GR" dirty="0">
                <a:latin typeface="Calibri" pitchFamily="34" charset="0"/>
              </a:rPr>
              <a:t>σε μικροσκόπιο ανοσοφθορισμού ή ανάστροφης φάσεως.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l-GR" b="1" dirty="0">
                <a:solidFill>
                  <a:srgbClr val="820000"/>
                </a:solidFill>
                <a:latin typeface="Calibri" pitchFamily="34" charset="0"/>
              </a:rPr>
              <a:t>Εκτίμηση </a:t>
            </a:r>
            <a:r>
              <a:rPr lang="en-US" b="1" dirty="0">
                <a:solidFill>
                  <a:srgbClr val="820000"/>
                </a:solidFill>
                <a:latin typeface="Calibri" pitchFamily="34" charset="0"/>
              </a:rPr>
              <a:t>HLA I </a:t>
            </a:r>
            <a:r>
              <a:rPr lang="el-GR" b="1" dirty="0">
                <a:solidFill>
                  <a:srgbClr val="820000"/>
                </a:solidFill>
                <a:latin typeface="Calibri" pitchFamily="34" charset="0"/>
              </a:rPr>
              <a:t>και </a:t>
            </a:r>
            <a:r>
              <a:rPr lang="en-US" b="1" dirty="0">
                <a:solidFill>
                  <a:srgbClr val="820000"/>
                </a:solidFill>
                <a:latin typeface="Calibri" pitchFamily="34" charset="0"/>
              </a:rPr>
              <a:t>HLA II </a:t>
            </a:r>
            <a:r>
              <a:rPr lang="el-GR" dirty="0">
                <a:latin typeface="Calibri" pitchFamily="34" charset="0"/>
              </a:rPr>
              <a:t>δότη και λήπτη σε μικροσκόπιο ανάστροφου φθορισμού</a:t>
            </a:r>
            <a:r>
              <a:rPr lang="el-GR" dirty="0" smtClean="0">
                <a:latin typeface="Calibri" pitchFamily="34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78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497414" y="1194515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Κύτταρα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:</a:t>
            </a: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Λεμφοκύτταρα περιφερικού αίματος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Λεμφοκύτταρα λεμφαδένα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Λεμφοκύτταρα σπλήνα </a:t>
            </a:r>
            <a:endParaRPr lang="el-GR" sz="2400" dirty="0">
              <a:latin typeface="+mj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397040" y="4000503"/>
            <a:ext cx="5246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Αντιοροί 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HLA: </a:t>
            </a:r>
            <a:endParaRPr lang="el-GR" sz="2400" b="1" dirty="0" smtClean="0">
              <a:solidFill>
                <a:srgbClr val="820000"/>
              </a:solidFill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Εγκυμονούσες ή πολύτοκες γυναίκες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Πλακούντας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Πολυμεταγγιζόμενα άτομα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Άτομα που μεταμοσχεύθηκαν κ.α.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405316" y="1202429"/>
            <a:ext cx="223851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Συμπλήρωμα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: </a:t>
            </a:r>
            <a:endParaRPr lang="el-GR" sz="2400" b="1" dirty="0" smtClean="0">
              <a:solidFill>
                <a:srgbClr val="820000"/>
              </a:solidFill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j-lt"/>
              </a:rPr>
              <a:t>Ορός κονίκλου</a:t>
            </a:r>
            <a:endParaRPr lang="el-GR" sz="2400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Απαιτούμενα αντιδραστήρια για HLA </a:t>
            </a:r>
            <a:r>
              <a:rPr lang="el-GR" dirty="0" smtClean="0"/>
              <a:t>αντιγόνα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Απαιτούμενο δείγμα για τυποποίηση </a:t>
            </a:r>
            <a:r>
              <a:rPr lang="el-GR" dirty="0" smtClean="0"/>
              <a:t>HLA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latin typeface="+mj-lt"/>
                <a:ea typeface="Calibri" pitchFamily="34" charset="0"/>
              </a:rPr>
              <a:t>Λαμβάνονται από τον εξεταζόμενο (δότη ή λήπτη) </a:t>
            </a:r>
            <a:r>
              <a:rPr lang="el-GR" sz="2400" b="1" dirty="0">
                <a:solidFill>
                  <a:srgbClr val="820000"/>
                </a:solidFill>
                <a:latin typeface="+mj-lt"/>
                <a:ea typeface="Calibri" pitchFamily="34" charset="0"/>
              </a:rPr>
              <a:t>18 </a:t>
            </a:r>
            <a:r>
              <a:rPr lang="en-US" sz="2400" b="1" dirty="0">
                <a:solidFill>
                  <a:srgbClr val="820000"/>
                </a:solidFill>
                <a:latin typeface="+mj-lt"/>
                <a:ea typeface="Calibri" pitchFamily="34" charset="0"/>
              </a:rPr>
              <a:t>cc </a:t>
            </a:r>
            <a:r>
              <a:rPr lang="el-GR" sz="2400" b="1" dirty="0">
                <a:solidFill>
                  <a:srgbClr val="820000"/>
                </a:solidFill>
                <a:latin typeface="+mj-lt"/>
                <a:ea typeface="Calibri" pitchFamily="34" charset="0"/>
              </a:rPr>
              <a:t>γενικής αίματος </a:t>
            </a:r>
            <a:r>
              <a:rPr lang="en-US" sz="2400" b="1" dirty="0">
                <a:solidFill>
                  <a:srgbClr val="820000"/>
                </a:solidFill>
                <a:latin typeface="+mj-lt"/>
                <a:ea typeface="Calibri" pitchFamily="34" charset="0"/>
              </a:rPr>
              <a:t>EDTA</a:t>
            </a:r>
            <a:r>
              <a:rPr lang="el-GR" sz="2400" dirty="0">
                <a:latin typeface="+mj-lt"/>
                <a:ea typeface="Calibri" pitchFamily="34" charset="0"/>
              </a:rPr>
              <a:t>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dirty="0" smtClean="0">
                <a:latin typeface="+mj-lt"/>
                <a:ea typeface="Calibri" pitchFamily="34" charset="0"/>
              </a:rPr>
              <a:t>Μεταφέρονται </a:t>
            </a:r>
            <a:r>
              <a:rPr lang="el-GR" sz="2400" b="1" dirty="0">
                <a:solidFill>
                  <a:srgbClr val="820000"/>
                </a:solidFill>
                <a:latin typeface="+mj-lt"/>
                <a:ea typeface="Calibri" pitchFamily="34" charset="0"/>
              </a:rPr>
              <a:t>5 </a:t>
            </a:r>
            <a:r>
              <a:rPr lang="en-US" sz="2400" b="1" dirty="0">
                <a:solidFill>
                  <a:srgbClr val="820000"/>
                </a:solidFill>
                <a:latin typeface="+mj-lt"/>
                <a:ea typeface="Calibri" pitchFamily="34" charset="0"/>
              </a:rPr>
              <a:t>cc </a:t>
            </a:r>
            <a:r>
              <a:rPr lang="el-GR" sz="2400" dirty="0">
                <a:latin typeface="+mj-lt"/>
                <a:ea typeface="Calibri" pitchFamily="34" charset="0"/>
              </a:rPr>
              <a:t>σε πλαστικό σωληνάριο το οποίο αναδεύεται για 4 – 5 λεπτά σε αναδευτήρα γενικής αίματος</a:t>
            </a:r>
            <a:r>
              <a:rPr lang="el-GR" sz="2400" dirty="0" smtClean="0">
                <a:latin typeface="+mj-lt"/>
                <a:ea typeface="Calibri" pitchFamily="34" charset="0"/>
              </a:rPr>
              <a:t>.</a:t>
            </a:r>
            <a:endParaRPr lang="en-US" sz="2400" dirty="0" smtClean="0">
              <a:latin typeface="+mj-lt"/>
              <a:ea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400" dirty="0">
                <a:latin typeface="+mj-lt"/>
                <a:ea typeface="Calibri" pitchFamily="34" charset="0"/>
                <a:cs typeface="Times New Roman" pitchFamily="18" charset="0"/>
              </a:rPr>
              <a:t>Στο σωληνάριο τοποθετούνται μαγνητικά σφαιρίδια από </a:t>
            </a:r>
            <a:r>
              <a:rPr lang="el-GR" sz="2400" b="1" dirty="0">
                <a:solidFill>
                  <a:srgbClr val="820000"/>
                </a:solidFill>
                <a:latin typeface="+mj-lt"/>
                <a:ea typeface="Calibri" pitchFamily="34" charset="0"/>
                <a:cs typeface="Times New Roman" pitchFamily="18" charset="0"/>
              </a:rPr>
              <a:t>100</a:t>
            </a:r>
            <a:r>
              <a:rPr lang="el-GR" sz="2400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b="1" dirty="0">
                <a:solidFill>
                  <a:srgbClr val="820000"/>
                </a:solidFill>
                <a:latin typeface="+mj-lt"/>
                <a:ea typeface="Calibri" pitchFamily="34" charset="0"/>
                <a:cs typeface="Times New Roman" pitchFamily="18" charset="0"/>
              </a:rPr>
              <a:t>μ</a:t>
            </a:r>
            <a:r>
              <a:rPr lang="en-US" sz="2400" b="1" dirty="0">
                <a:solidFill>
                  <a:srgbClr val="820000"/>
                </a:solidFill>
                <a:latin typeface="+mj-lt"/>
                <a:ea typeface="Calibri" pitchFamily="34" charset="0"/>
                <a:cs typeface="Times New Roman" pitchFamily="18" charset="0"/>
              </a:rPr>
              <a:t>L HLA Class I</a:t>
            </a:r>
            <a:r>
              <a:rPr lang="el-GR" sz="2400" b="1" dirty="0">
                <a:solidFill>
                  <a:srgbClr val="820000"/>
                </a:solidFill>
                <a:latin typeface="+mj-lt"/>
                <a:ea typeface="Calibri" pitchFamily="34" charset="0"/>
                <a:cs typeface="Times New Roman" pitchFamily="18" charset="0"/>
              </a:rPr>
              <a:t> ή 100 μ</a:t>
            </a:r>
            <a:r>
              <a:rPr lang="en-US" sz="2400" b="1" dirty="0">
                <a:solidFill>
                  <a:srgbClr val="820000"/>
                </a:solidFill>
                <a:latin typeface="+mj-lt"/>
                <a:ea typeface="Calibri" pitchFamily="34" charset="0"/>
                <a:cs typeface="Times New Roman" pitchFamily="18" charset="0"/>
              </a:rPr>
              <a:t>L HLA Class II</a:t>
            </a:r>
            <a:r>
              <a:rPr lang="el-GR" sz="2400" dirty="0">
                <a:latin typeface="+mj-lt"/>
                <a:ea typeface="Calibri" pitchFamily="34" charset="0"/>
                <a:cs typeface="Times New Roman" pitchFamily="18" charset="0"/>
              </a:rPr>
              <a:t>. Στο ίδιο σωληνάριο προσθέτονται 5 </a:t>
            </a:r>
            <a:r>
              <a:rPr lang="en-US" sz="2400" dirty="0">
                <a:latin typeface="+mj-lt"/>
                <a:ea typeface="Calibri" pitchFamily="34" charset="0"/>
                <a:cs typeface="Times New Roman" pitchFamily="18" charset="0"/>
              </a:rPr>
              <a:t>ml PBS</a:t>
            </a:r>
            <a:r>
              <a:rPr lang="el-GR" sz="2400" dirty="0">
                <a:latin typeface="+mj-lt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+mj-lt"/>
                <a:ea typeface="Calibri" pitchFamily="34" charset="0"/>
                <a:cs typeface="Times New Roman" pitchFamily="18" charset="0"/>
              </a:rPr>
              <a:t>Citrate</a:t>
            </a:r>
            <a:endParaRPr lang="el-G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6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:\Users\pk\Desktop\NEO VIDEIO\Νέα\EIK;ONES\IMG_00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882" y="4077072"/>
            <a:ext cx="3127157" cy="20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63178" y="1644535"/>
            <a:ext cx="5476974" cy="51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l-G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Τα σωληνάρια με το δείγμα τοποθετούνται σε </a:t>
            </a:r>
            <a:r>
              <a:rPr kumimoji="0" lang="el-GR" sz="2200" b="1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+mj-lt"/>
                <a:ea typeface="Calibri" pitchFamily="34" charset="0"/>
              </a:rPr>
              <a:t>ειδικό στατώ με μαγνήτες για 3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+mj-lt"/>
                <a:ea typeface="Calibri" pitchFamily="34" charset="0"/>
              </a:rPr>
              <a:t>min</a:t>
            </a:r>
            <a:r>
              <a:rPr kumimoji="0" lang="el-GR" sz="2200" b="1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+mj-lt"/>
                <a:ea typeface="Calibri" pitchFamily="34" charset="0"/>
              </a:rPr>
              <a:t>.</a:t>
            </a:r>
            <a:endParaRPr kumimoji="0" lang="el-GR" sz="2200" b="1" i="0" u="none" strike="noStrike" cap="none" normalizeH="0" baseline="0" dirty="0" smtClean="0">
              <a:ln>
                <a:noFill/>
              </a:ln>
              <a:solidFill>
                <a:srgbClr val="820000"/>
              </a:solidFill>
              <a:effectLst/>
              <a:latin typeface="+mj-lt"/>
            </a:endParaRPr>
          </a:p>
          <a:p>
            <a:pPr marL="342900" marR="0" lvl="0" indent="-34290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l-GR" sz="2200" b="1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+mj-lt"/>
                <a:ea typeface="Calibri" pitchFamily="34" charset="0"/>
              </a:rPr>
              <a:t>Απορρίπτεται το υπερκείμενο </a:t>
            </a:r>
            <a:r>
              <a:rPr kumimoji="0" lang="el-G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από το σωληνάριο χωρίς να απομακρύνεται από το μαγνητικό στατώ.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T</a:t>
            </a:r>
            <a:r>
              <a:rPr kumimoji="0" lang="el-G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α</a:t>
            </a:r>
            <a:r>
              <a:rPr kumimoji="0" lang="el-G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l-G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κύτταρα που πρόκειται να απομονωθούν παραμένουν επικολλημένα μαζί με τα μαγνητικά σφαιρίδια στο τοίχωμα του σωληναρίου που εφάπτεται στο μαγνητικό στατώ.</a:t>
            </a:r>
            <a:endParaRPr kumimoji="0" lang="el-G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l-G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Το άδειο πλέον σωληνάριο (περιέχει μόνο τα λεμφοκύτταρα που έχουν κολλήσει στην επιφάνεια) γεμίζει με διάλυμα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+mj-lt"/>
                <a:ea typeface="Calibri" pitchFamily="34" charset="0"/>
              </a:rPr>
              <a:t>PBS</a:t>
            </a:r>
            <a:r>
              <a:rPr kumimoji="0" lang="el-GR" sz="2200" b="1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+mj-lt"/>
                <a:ea typeface="Calibri" pitchFamily="34" charset="0"/>
              </a:rPr>
              <a:t>/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+mj-lt"/>
                <a:ea typeface="Calibri" pitchFamily="34" charset="0"/>
              </a:rPr>
              <a:t>Citrate</a:t>
            </a:r>
            <a:r>
              <a:rPr kumimoji="0" lang="el-G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.</a:t>
            </a:r>
            <a:endParaRPr kumimoji="0" lang="el-G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μικρολεμφοκυτταροτοξικότητας </a:t>
            </a:r>
            <a:r>
              <a:rPr lang="el-GR" sz="3100" b="0" dirty="0"/>
              <a:t>(1 από 8</a:t>
            </a:r>
            <a:r>
              <a:rPr lang="el-GR" sz="3100" b="0" dirty="0" smtClean="0"/>
              <a:t>)</a:t>
            </a:r>
            <a:endParaRPr lang="el-GR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820000"/>
                </a:solidFill>
              </a:rPr>
              <a:t>Απομόνωση λεμφοκυττάρων με ανοσομαγνητικά </a:t>
            </a:r>
            <a:r>
              <a:rPr lang="el-GR" sz="2400" b="1" dirty="0" smtClean="0">
                <a:solidFill>
                  <a:srgbClr val="820000"/>
                </a:solidFill>
              </a:rPr>
              <a:t>σφαιρίδια</a:t>
            </a:r>
            <a:endParaRPr lang="el-GR" sz="24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Θεωρητικό </a:t>
            </a:r>
            <a:r>
              <a:rPr lang="el-GR" dirty="0" smtClean="0"/>
              <a:t>μέρος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46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214686"/>
            <a:ext cx="3429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49" y="3143248"/>
            <a:ext cx="336708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μικρολεμφοκυτταροτοξικότητας </a:t>
            </a:r>
            <a:r>
              <a:rPr lang="el-GR" sz="3100" b="0" dirty="0" smtClean="0"/>
              <a:t>(</a:t>
            </a:r>
            <a:r>
              <a:rPr lang="en-US" sz="3100" b="0" dirty="0" smtClean="0"/>
              <a:t>2</a:t>
            </a:r>
            <a:r>
              <a:rPr lang="el-GR" sz="3100" b="0" dirty="0" smtClean="0"/>
              <a:t> </a:t>
            </a:r>
            <a:r>
              <a:rPr lang="el-GR" sz="3100" b="0" dirty="0"/>
              <a:t>από 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>
            <a:normAutofit/>
          </a:bodyPr>
          <a:lstStyle/>
          <a:p>
            <a:r>
              <a:rPr lang="el-GR" sz="2400" dirty="0">
                <a:ea typeface="Calibri" pitchFamily="34" charset="0"/>
              </a:rPr>
              <a:t>Απορρίπτεται το υπερκείμενο και </a:t>
            </a:r>
            <a:r>
              <a:rPr lang="el-GR" sz="2400" b="1" dirty="0">
                <a:solidFill>
                  <a:srgbClr val="820000"/>
                </a:solidFill>
                <a:ea typeface="Calibri" pitchFamily="34" charset="0"/>
              </a:rPr>
              <a:t>επαναλαμβάνεται το πλύσιμο με </a:t>
            </a:r>
            <a:r>
              <a:rPr lang="en-US" sz="2400" b="1" dirty="0">
                <a:solidFill>
                  <a:srgbClr val="820000"/>
                </a:solidFill>
                <a:ea typeface="Calibri" pitchFamily="34" charset="0"/>
              </a:rPr>
              <a:t>PBS/Citrate </a:t>
            </a:r>
            <a:r>
              <a:rPr lang="el-GR" sz="2400" b="1" dirty="0">
                <a:solidFill>
                  <a:srgbClr val="820000"/>
                </a:solidFill>
                <a:ea typeface="Calibri" pitchFamily="34" charset="0"/>
              </a:rPr>
              <a:t>επί τρεις φορές</a:t>
            </a:r>
            <a:r>
              <a:rPr lang="el-GR" sz="2400" dirty="0">
                <a:ea typeface="Calibri" pitchFamily="34" charset="0"/>
              </a:rPr>
              <a:t>. Μετά το τελευταίο πλύσιμο απομακρύνονται και οι τελευταίες σταγόνες από το σωληνάριο έτσι ώστε να μείνει τελείως στεγνό.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361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:\Users\pk\Desktop\NEO VIDEIO\Νέα\EIK;ONES\IMG_005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835" y="3068960"/>
            <a:ext cx="2800350" cy="227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 descr="C:\Users\pk\Desktop\NEO VIDEIO\Νέα\EIK;ONES\IMG_00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559" y="3068960"/>
            <a:ext cx="4091852" cy="227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1651104" y="2571744"/>
            <a:ext cx="1949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820000"/>
                </a:solidFill>
                <a:latin typeface="+mj-lt"/>
              </a:rPr>
              <a:t>Πλάκα </a:t>
            </a:r>
            <a:r>
              <a:rPr lang="en-US" sz="2000" b="1" dirty="0" smtClean="0">
                <a:solidFill>
                  <a:srgbClr val="820000"/>
                </a:solidFill>
                <a:latin typeface="+mj-lt"/>
              </a:rPr>
              <a:t>terassaki </a:t>
            </a:r>
            <a:endParaRPr lang="el-GR" sz="2000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812534" y="257174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20000"/>
                </a:solidFill>
                <a:latin typeface="+mj-lt"/>
              </a:rPr>
              <a:t>Μονή πιπέττα </a:t>
            </a:r>
            <a:r>
              <a:rPr lang="en-US" sz="2000" b="1" dirty="0" smtClean="0">
                <a:solidFill>
                  <a:srgbClr val="820000"/>
                </a:solidFill>
                <a:latin typeface="+mj-lt"/>
              </a:rPr>
              <a:t>Hamilton</a:t>
            </a:r>
            <a:endParaRPr lang="el-GR" sz="2000" b="1" dirty="0">
              <a:solidFill>
                <a:srgbClr val="820000"/>
              </a:solidFill>
              <a:latin typeface="+mj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72531" y="1428674"/>
            <a:ext cx="79208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lnSpc>
                <a:spcPct val="150000"/>
              </a:lnSpc>
              <a:tabLst>
                <a:tab pos="1619250" algn="l"/>
              </a:tabLst>
            </a:pPr>
            <a:r>
              <a:rPr lang="el-GR" sz="2400" dirty="0" smtClean="0">
                <a:latin typeface="+mj-lt"/>
                <a:ea typeface="Calibri" pitchFamily="34" charset="0"/>
              </a:rPr>
              <a:t>Προσθέτονται 250 μ</a:t>
            </a:r>
            <a:r>
              <a:rPr lang="en-US" sz="2400" dirty="0" smtClean="0">
                <a:latin typeface="+mj-lt"/>
                <a:ea typeface="Calibri" pitchFamily="34" charset="0"/>
              </a:rPr>
              <a:t>L FCS </a:t>
            </a:r>
            <a:r>
              <a:rPr lang="el-GR" sz="2400" dirty="0" smtClean="0">
                <a:latin typeface="+mj-lt"/>
                <a:ea typeface="Calibri" pitchFamily="34" charset="0"/>
              </a:rPr>
              <a:t>στα κύτταρα για έλεγχο </a:t>
            </a:r>
            <a:r>
              <a:rPr lang="en-US" sz="2400" dirty="0" smtClean="0">
                <a:latin typeface="+mj-lt"/>
                <a:ea typeface="Calibri" pitchFamily="34" charset="0"/>
              </a:rPr>
              <a:t>HLA A</a:t>
            </a:r>
            <a:r>
              <a:rPr lang="el-GR" sz="2400" dirty="0" smtClean="0">
                <a:latin typeface="+mj-lt"/>
                <a:ea typeface="Calibri" pitchFamily="34" charset="0"/>
              </a:rPr>
              <a:t>,</a:t>
            </a:r>
            <a:r>
              <a:rPr lang="en-US" sz="2400" dirty="0" smtClean="0">
                <a:latin typeface="+mj-lt"/>
                <a:ea typeface="Calibri" pitchFamily="34" charset="0"/>
              </a:rPr>
              <a:t>B</a:t>
            </a:r>
            <a:r>
              <a:rPr lang="el-GR" sz="2400" dirty="0" smtClean="0">
                <a:latin typeface="+mj-lt"/>
                <a:ea typeface="Calibri" pitchFamily="34" charset="0"/>
              </a:rPr>
              <a:t>,</a:t>
            </a:r>
            <a:r>
              <a:rPr lang="en-US" sz="2400" dirty="0" smtClean="0">
                <a:latin typeface="+mj-lt"/>
                <a:ea typeface="Calibri" pitchFamily="34" charset="0"/>
              </a:rPr>
              <a:t>C </a:t>
            </a:r>
            <a:r>
              <a:rPr lang="el-GR" sz="2400" dirty="0" smtClean="0">
                <a:latin typeface="+mj-lt"/>
                <a:ea typeface="Calibri" pitchFamily="34" charset="0"/>
              </a:rPr>
              <a:t>και 150 μ</a:t>
            </a:r>
            <a:r>
              <a:rPr lang="en-US" sz="2400" dirty="0" smtClean="0">
                <a:latin typeface="+mj-lt"/>
                <a:ea typeface="Calibri" pitchFamily="34" charset="0"/>
              </a:rPr>
              <a:t>L </a:t>
            </a:r>
            <a:r>
              <a:rPr lang="el-GR" sz="2400" dirty="0" smtClean="0">
                <a:latin typeface="+mj-lt"/>
                <a:ea typeface="Calibri" pitchFamily="34" charset="0"/>
              </a:rPr>
              <a:t>για έλεγχο </a:t>
            </a:r>
            <a:r>
              <a:rPr lang="en-US" sz="2400" dirty="0" smtClean="0">
                <a:latin typeface="+mj-lt"/>
                <a:ea typeface="Calibri" pitchFamily="34" charset="0"/>
              </a:rPr>
              <a:t>HLA DR</a:t>
            </a:r>
            <a:r>
              <a:rPr lang="el-GR" sz="2400" dirty="0" smtClean="0">
                <a:latin typeface="+mj-lt"/>
                <a:ea typeface="Calibri" pitchFamily="34" charset="0"/>
              </a:rPr>
              <a:t>, </a:t>
            </a:r>
            <a:r>
              <a:rPr lang="en-US" sz="2400" dirty="0" smtClean="0">
                <a:latin typeface="+mj-lt"/>
                <a:ea typeface="Calibri" pitchFamily="34" charset="0"/>
              </a:rPr>
              <a:t>DQ</a:t>
            </a:r>
            <a:r>
              <a:rPr lang="el-GR" sz="2400" dirty="0" smtClean="0">
                <a:latin typeface="+mj-lt"/>
                <a:ea typeface="Calibri" pitchFamily="34" charset="0"/>
              </a:rPr>
              <a:t>.</a:t>
            </a:r>
            <a:endParaRPr lang="el-GR" sz="2400" dirty="0" smtClean="0">
              <a:latin typeface="+mj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μικρολεμφοκυτταροτοξικότητας </a:t>
            </a:r>
            <a:r>
              <a:rPr lang="el-GR" sz="3100" b="0" dirty="0" smtClean="0"/>
              <a:t>(</a:t>
            </a:r>
            <a:r>
              <a:rPr lang="en-US" sz="3100" b="0" dirty="0" smtClean="0"/>
              <a:t>3</a:t>
            </a:r>
            <a:r>
              <a:rPr lang="el-GR" sz="3100" b="0" dirty="0" smtClean="0"/>
              <a:t> </a:t>
            </a:r>
            <a:r>
              <a:rPr lang="el-GR" sz="3100" b="0" dirty="0"/>
              <a:t>από 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59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357562"/>
            <a:ext cx="4002087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dirty="0">
              <a:latin typeface="Calibri" pitchFamily="34" charset="0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286116" y="1428736"/>
          <a:ext cx="21526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Εικόνα bitmap" r:id="rId4" imgW="2152951" imgH="1838095" progId="PBrush">
                  <p:embed/>
                </p:oleObj>
              </mc:Choice>
              <mc:Fallback>
                <p:oleObj name="Εικόνα bitmap" r:id="rId4" imgW="2152951" imgH="1838095" progId="PBrus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1428736"/>
                        <a:ext cx="2152650" cy="183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4348" y="5214950"/>
            <a:ext cx="7632829" cy="102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Λαμβάνεται το εναιώρημα λεμφοκυττάρων και διανέμεται ανά 1 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L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σε όλες τις οπές της αντίστοιχης πλάκας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terassaki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. Χρησιμοποιείται για αυτό μονή πιπέττα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Hamilton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. Προηγείται πλύσιμο της πιπέττας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Hamilton 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με αποσταγμένο νερό.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μικρολεμφοκυτταροτοξικότητας </a:t>
            </a:r>
            <a:r>
              <a:rPr lang="el-GR" sz="3100" b="0" dirty="0" smtClean="0"/>
              <a:t>(</a:t>
            </a:r>
            <a:r>
              <a:rPr lang="en-US" sz="3100" b="0" dirty="0" smtClean="0"/>
              <a:t>4</a:t>
            </a:r>
            <a:r>
              <a:rPr lang="el-GR" sz="3100" b="0" dirty="0" smtClean="0"/>
              <a:t> </a:t>
            </a:r>
            <a:r>
              <a:rPr lang="el-GR" sz="3100" b="0" dirty="0"/>
              <a:t>από 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01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785786" y="2071678"/>
            <a:ext cx="2900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Επώαση 30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στο σκοτάδι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- Εικόνα" descr="C:\Users\pk\Desktop\NEO VIDEIO\Νέα\EIK;ONES\IMG_005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857496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143248"/>
            <a:ext cx="40878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μικρολεμφοκυτταροτοξικότητας </a:t>
            </a:r>
            <a:r>
              <a:rPr lang="el-GR" sz="3100" b="0" dirty="0" smtClean="0"/>
              <a:t>(</a:t>
            </a:r>
            <a:r>
              <a:rPr lang="en-US" sz="3100" b="0" dirty="0" smtClean="0"/>
              <a:t>5</a:t>
            </a:r>
            <a:r>
              <a:rPr lang="el-GR" sz="3100" b="0" dirty="0" smtClean="0"/>
              <a:t> </a:t>
            </a:r>
            <a:r>
              <a:rPr lang="el-GR" sz="3100" b="0" dirty="0"/>
              <a:t>από 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43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2171745"/>
            <a:ext cx="8250683" cy="132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Προστίθεται συμπλήρωμα (5 μ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L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) σε όλες τις οπές της πλάκας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terassaki 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με πενταπλή πιπέττα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Hamilton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" name="4 - Εικόνα" descr="C:\Users\pk\Desktop\NEO VIDEIO\Νέα\EIK;ONES\IMG_005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3512441" cy="21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000372"/>
            <a:ext cx="418147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14884"/>
            <a:ext cx="37687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μικρολεμφοκυτταροτοξικότητας </a:t>
            </a:r>
            <a:r>
              <a:rPr lang="el-GR" sz="3100" b="0" dirty="0" smtClean="0"/>
              <a:t>(</a:t>
            </a:r>
            <a:r>
              <a:rPr lang="en-US" sz="3100" b="0" dirty="0" smtClean="0"/>
              <a:t>6</a:t>
            </a:r>
            <a:r>
              <a:rPr lang="el-GR" sz="3100" b="0" dirty="0" smtClean="0"/>
              <a:t> </a:t>
            </a:r>
            <a:r>
              <a:rPr lang="el-GR" sz="3100" b="0" dirty="0"/>
              <a:t>από 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70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00034" y="1467139"/>
            <a:ext cx="82868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Επώαση 45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min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στο σκοτάδι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.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Προστίθεται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1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χρωστικής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Acridine orange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Ethidium bromide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σε κάθε οπή της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terassaki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.</a:t>
            </a: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36914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- TextBox"/>
          <p:cNvSpPr txBox="1"/>
          <p:nvPr/>
        </p:nvSpPr>
        <p:spPr>
          <a:xfrm>
            <a:off x="428596" y="564357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Θετικός μάρτυρας</a:t>
            </a:r>
            <a:endParaRPr lang="el-G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3510390" cy="26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 - TextBox"/>
          <p:cNvSpPr txBox="1"/>
          <p:nvPr/>
        </p:nvSpPr>
        <p:spPr>
          <a:xfrm>
            <a:off x="4572000" y="55721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Αρνητικός μάρτυρας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μικρολεμφοκυτταροτοξικότητας </a:t>
            </a:r>
            <a:r>
              <a:rPr lang="el-GR" sz="3100" b="0" dirty="0" smtClean="0"/>
              <a:t>(</a:t>
            </a:r>
            <a:r>
              <a:rPr lang="en-US" sz="3100" b="0" dirty="0" smtClean="0"/>
              <a:t>7</a:t>
            </a:r>
            <a:r>
              <a:rPr lang="el-GR" sz="3100" b="0" dirty="0" smtClean="0"/>
              <a:t> </a:t>
            </a:r>
            <a:r>
              <a:rPr lang="el-GR" sz="3100" b="0" dirty="0"/>
              <a:t>από 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46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abomed TCM400 Phase Fluorescence Microscope">
            <a:hlinkClick r:id="rId2" tooltip="Labomed TCM400 Phase Fluorescence Microscop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643182"/>
            <a:ext cx="3661008" cy="3661008"/>
          </a:xfrm>
          <a:prstGeom prst="rect">
            <a:avLst/>
          </a:prstGeom>
          <a:noFill/>
        </p:spPr>
      </p:pic>
      <p:sp>
        <p:nvSpPr>
          <p:cNvPr id="5" name="6 - TextBox"/>
          <p:cNvSpPr txBox="1">
            <a:spLocks noChangeArrowheads="1"/>
          </p:cNvSpPr>
          <p:nvPr/>
        </p:nvSpPr>
        <p:spPr bwMode="auto">
          <a:xfrm>
            <a:off x="500034" y="1857364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dirty="0">
                <a:latin typeface="Calibri" pitchFamily="34" charset="0"/>
              </a:rPr>
              <a:t>Μικροσκόπηση σε </a:t>
            </a:r>
            <a:r>
              <a:rPr lang="el-GR" sz="2400" dirty="0" smtClean="0">
                <a:latin typeface="Calibri" pitchFamily="34" charset="0"/>
              </a:rPr>
              <a:t>ανεστραμμένο μικροσκόπιο </a:t>
            </a:r>
            <a:r>
              <a:rPr lang="el-GR" sz="2400" dirty="0">
                <a:latin typeface="Calibri" pitchFamily="34" charset="0"/>
              </a:rPr>
              <a:t>φθορισμού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μικρολεμφοκυτταροτοξικότητας </a:t>
            </a:r>
            <a:r>
              <a:rPr lang="el-GR" sz="3100" b="0" dirty="0" smtClean="0"/>
              <a:t>(</a:t>
            </a:r>
            <a:r>
              <a:rPr lang="en-US" sz="3100" b="0" dirty="0" smtClean="0"/>
              <a:t>8</a:t>
            </a:r>
            <a:r>
              <a:rPr lang="el-GR" sz="3100" b="0" dirty="0" smtClean="0"/>
              <a:t> </a:t>
            </a:r>
            <a:r>
              <a:rPr lang="el-GR" sz="3100" b="0" dirty="0"/>
              <a:t>από 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3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3571900" cy="197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3505984" cy="298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6572272"/>
            <a:ext cx="1118421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4788024" y="1767006"/>
            <a:ext cx="417589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n-US" sz="2000" b="1" dirty="0" smtClean="0">
                <a:solidFill>
                  <a:srgbClr val="820000"/>
                </a:solidFill>
                <a:latin typeface="+mj-lt"/>
              </a:rPr>
              <a:t>100% </a:t>
            </a:r>
            <a:r>
              <a:rPr lang="el-GR" sz="2000" b="1" dirty="0" smtClean="0">
                <a:solidFill>
                  <a:srgbClr val="820000"/>
                </a:solidFill>
                <a:latin typeface="+mj-lt"/>
              </a:rPr>
              <a:t>κόκκινα στίγματα</a:t>
            </a:r>
            <a:r>
              <a:rPr lang="en-US" sz="2000" b="1" dirty="0" smtClean="0">
                <a:solidFill>
                  <a:srgbClr val="820000"/>
                </a:solidFill>
                <a:latin typeface="+mj-lt"/>
              </a:rPr>
              <a:t>: </a:t>
            </a:r>
            <a:r>
              <a:rPr lang="el-GR" sz="2000" dirty="0" smtClean="0">
                <a:latin typeface="+mj-lt"/>
              </a:rPr>
              <a:t>Βαθμός 8</a:t>
            </a:r>
            <a:endParaRPr lang="el-GR" sz="2000" dirty="0">
              <a:latin typeface="+mj-lt"/>
            </a:endParaRP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l-GR" sz="2000" b="1" dirty="0" smtClean="0">
                <a:solidFill>
                  <a:srgbClr val="820000"/>
                </a:solidFill>
                <a:latin typeface="+mj-lt"/>
              </a:rPr>
              <a:t>80% κόκκινα στίγματα</a:t>
            </a:r>
            <a:r>
              <a:rPr lang="en-US" sz="2000" b="1" dirty="0" smtClean="0">
                <a:solidFill>
                  <a:srgbClr val="820000"/>
                </a:solidFill>
                <a:latin typeface="+mj-lt"/>
              </a:rPr>
              <a:t>: </a:t>
            </a:r>
            <a:r>
              <a:rPr lang="el-GR" sz="2000" dirty="0" smtClean="0">
                <a:latin typeface="+mj-lt"/>
              </a:rPr>
              <a:t>Βαθμός 6</a:t>
            </a:r>
            <a:endParaRPr lang="el-GR" sz="2000" dirty="0">
              <a:latin typeface="+mj-lt"/>
            </a:endParaRP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l-GR" sz="2000" b="1" dirty="0" smtClean="0">
                <a:solidFill>
                  <a:srgbClr val="820000"/>
                </a:solidFill>
                <a:latin typeface="+mj-lt"/>
              </a:rPr>
              <a:t>50</a:t>
            </a:r>
            <a:r>
              <a:rPr lang="el-GR" sz="2000" b="1" dirty="0">
                <a:solidFill>
                  <a:srgbClr val="820000"/>
                </a:solidFill>
                <a:latin typeface="+mj-lt"/>
              </a:rPr>
              <a:t>% </a:t>
            </a:r>
            <a:r>
              <a:rPr lang="el-GR" sz="2000" b="1" dirty="0" smtClean="0">
                <a:solidFill>
                  <a:srgbClr val="820000"/>
                </a:solidFill>
                <a:latin typeface="+mj-lt"/>
              </a:rPr>
              <a:t>κόκκινα στίγματα</a:t>
            </a:r>
            <a:r>
              <a:rPr lang="en-US" sz="2000" b="1" dirty="0" smtClean="0">
                <a:solidFill>
                  <a:srgbClr val="820000"/>
                </a:solidFill>
                <a:latin typeface="+mj-lt"/>
              </a:rPr>
              <a:t>: </a:t>
            </a:r>
            <a:r>
              <a:rPr lang="el-GR" sz="2000" dirty="0" smtClean="0">
                <a:latin typeface="+mj-lt"/>
              </a:rPr>
              <a:t>Βαθμός 4</a:t>
            </a:r>
            <a:endParaRPr lang="el-GR" sz="2000" dirty="0">
              <a:latin typeface="+mj-lt"/>
            </a:endParaRP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l-GR" sz="2000" b="1" dirty="0" smtClean="0">
                <a:solidFill>
                  <a:srgbClr val="820000"/>
                </a:solidFill>
                <a:latin typeface="+mj-lt"/>
              </a:rPr>
              <a:t>20</a:t>
            </a:r>
            <a:r>
              <a:rPr lang="el-GR" sz="2000" b="1" dirty="0">
                <a:solidFill>
                  <a:srgbClr val="820000"/>
                </a:solidFill>
                <a:latin typeface="+mj-lt"/>
              </a:rPr>
              <a:t>% </a:t>
            </a:r>
            <a:r>
              <a:rPr lang="el-GR" sz="2000" b="1" dirty="0" smtClean="0">
                <a:solidFill>
                  <a:srgbClr val="820000"/>
                </a:solidFill>
                <a:latin typeface="+mj-lt"/>
              </a:rPr>
              <a:t>κόκκινα στίγματα</a:t>
            </a:r>
            <a:r>
              <a:rPr lang="en-US" sz="2000" b="1" dirty="0" smtClean="0">
                <a:solidFill>
                  <a:srgbClr val="820000"/>
                </a:solidFill>
                <a:latin typeface="+mj-lt"/>
              </a:rPr>
              <a:t>: </a:t>
            </a:r>
            <a:r>
              <a:rPr lang="en-US" sz="2000" dirty="0" smtClean="0">
                <a:latin typeface="+mj-lt"/>
              </a:rPr>
              <a:t>B</a:t>
            </a:r>
            <a:r>
              <a:rPr lang="el-GR" sz="2000" dirty="0" smtClean="0">
                <a:latin typeface="+mj-lt"/>
              </a:rPr>
              <a:t>αθμός 2</a:t>
            </a:r>
            <a:endParaRPr lang="el-GR" sz="2000" dirty="0">
              <a:latin typeface="+mj-lt"/>
            </a:endParaRP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l-GR" sz="2000" b="1" dirty="0" smtClean="0">
                <a:solidFill>
                  <a:srgbClr val="820000"/>
                </a:solidFill>
                <a:latin typeface="+mj-lt"/>
              </a:rPr>
              <a:t>0% κόκκινα στίγματα </a:t>
            </a:r>
            <a:r>
              <a:rPr lang="el-GR" sz="2000" dirty="0" smtClean="0">
                <a:latin typeface="+mj-lt"/>
              </a:rPr>
              <a:t>ή 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39750" algn="l"/>
              </a:tabLst>
            </a:pPr>
            <a:r>
              <a:rPr lang="el-GR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100% πράσινα στίγματα</a:t>
            </a:r>
            <a:r>
              <a:rPr lang="en-US" sz="2000" dirty="0" smtClean="0">
                <a:latin typeface="+mj-lt"/>
              </a:rPr>
              <a:t>: </a:t>
            </a:r>
            <a:r>
              <a:rPr lang="el-GR" sz="2000" dirty="0" smtClean="0">
                <a:latin typeface="+mj-lt"/>
              </a:rPr>
              <a:t>Βαθμός </a:t>
            </a:r>
            <a:r>
              <a:rPr lang="en-US" sz="2000" dirty="0" smtClean="0">
                <a:latin typeface="+mj-lt"/>
              </a:rPr>
              <a:t>0</a:t>
            </a:r>
            <a:r>
              <a:rPr lang="el-GR" sz="2000" dirty="0" smtClean="0">
                <a:latin typeface="+mj-lt"/>
              </a:rPr>
              <a:t>. (αρνητικό).</a:t>
            </a:r>
            <a:endParaRPr lang="el-G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Μικροσκόπηση σε ανεστραμμένο μικροσκόπιο </a:t>
            </a:r>
            <a:r>
              <a:rPr lang="el-GR" dirty="0" smtClean="0"/>
              <a:t>φθορισμού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27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17613"/>
            <a:ext cx="4486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137" y="1628800"/>
            <a:ext cx="43767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592" y="4203351"/>
            <a:ext cx="246856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Μικροσκόπηση σε μικροσκόπιο ανάστροφης  </a:t>
            </a:r>
            <a:r>
              <a:rPr lang="el-GR" dirty="0" smtClean="0"/>
              <a:t>φάσης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1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4263" y="404664"/>
            <a:ext cx="480996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3676719" cy="2736304"/>
          </a:xfrm>
        </p:spPr>
        <p:txBody>
          <a:bodyPr>
            <a:normAutofit fontScale="90000"/>
          </a:bodyPr>
          <a:lstStyle/>
          <a:p>
            <a:r>
              <a:rPr lang="el-GR" dirty="0"/>
              <a:t>Έντυπο συμπλήρωσης αποτελεσμάτων </a:t>
            </a:r>
            <a:r>
              <a:rPr lang="el-GR" dirty="0" smtClean="0"/>
              <a:t>μικρολεμφοκυτταροτοξικότητας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43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Βασικοί </a:t>
            </a:r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820000"/>
                </a:solidFill>
              </a:rPr>
              <a:t>ΜΗ</a:t>
            </a:r>
            <a:r>
              <a:rPr lang="en-US" b="1" dirty="0">
                <a:solidFill>
                  <a:srgbClr val="820000"/>
                </a:solidFill>
              </a:rPr>
              <a:t>C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Major Histocompatability Complex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Μείζον σύστημα ιστοσυμβατότητας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820000"/>
                </a:solidFill>
              </a:rPr>
              <a:t>HLA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Human Leucocyte Antigens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Αντιγόνα ανθρωπίνων λευκοκυττάρων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81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16814"/>
            <a:ext cx="70580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Απάντηση τυποποίησης HLA I </a:t>
            </a:r>
            <a:r>
              <a:rPr lang="el-GR" dirty="0" smtClean="0"/>
              <a:t>class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8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000364" y="1637472"/>
            <a:ext cx="1224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j-lt"/>
              </a:rPr>
              <a:t>Α1 (1)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Α2 (6)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Α11 (2)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Α24 (6-8)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Α25 (1)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Α26 (6)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Α29 (4)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Α30 (1)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Α31 (2)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Α32 (1)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Α33 (6-8)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Α34(1)</a:t>
            </a:r>
            <a:endParaRPr lang="el-GR" sz="2000" dirty="0">
              <a:latin typeface="+mj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4621886" y="1608464"/>
            <a:ext cx="1368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j-lt"/>
              </a:rPr>
              <a:t>Β13 (1)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Β38 (1)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Β51 (2)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Β52</a:t>
            </a:r>
            <a:r>
              <a:rPr lang="en-US" sz="2000" dirty="0" smtClean="0">
                <a:latin typeface="+mj-lt"/>
              </a:rPr>
              <a:t> </a:t>
            </a:r>
            <a:r>
              <a:rPr lang="el-GR" sz="2000" dirty="0" smtClean="0">
                <a:latin typeface="+mj-lt"/>
              </a:rPr>
              <a:t>(1)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Β62 (8)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Β63 (2)</a:t>
            </a:r>
            <a:endParaRPr lang="en-US" sz="2000" dirty="0" smtClean="0">
              <a:latin typeface="+mj-lt"/>
            </a:endParaRPr>
          </a:p>
          <a:p>
            <a:r>
              <a:rPr lang="el-GR" sz="2000" dirty="0" smtClean="0">
                <a:latin typeface="+mj-lt"/>
              </a:rPr>
              <a:t>Β78 (8)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B</a:t>
            </a:r>
            <a:r>
              <a:rPr lang="el-GR" sz="2000" dirty="0" smtClean="0">
                <a:latin typeface="+mj-lt"/>
              </a:rPr>
              <a:t>81 (4)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Cwk </a:t>
            </a:r>
            <a:r>
              <a:rPr lang="el-GR" sz="2000" dirty="0" smtClean="0">
                <a:latin typeface="+mj-lt"/>
              </a:rPr>
              <a:t>25 (4) </a:t>
            </a:r>
            <a:endParaRPr lang="el-GR" sz="2000" dirty="0">
              <a:latin typeface="+mj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71538" y="5429264"/>
            <a:ext cx="6624736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O </a:t>
            </a:r>
            <a:r>
              <a:rPr lang="el-GR" sz="2000" dirty="0" smtClean="0">
                <a:latin typeface="+mj-lt"/>
              </a:rPr>
              <a:t>εξεταζόμενος έχει τα αλληλόμορφα Α24, Α33, Β62, Β78 και δευτερευόντως τα αλληλόμορφα Α26, </a:t>
            </a:r>
            <a:r>
              <a:rPr lang="en-US" sz="2000" dirty="0" smtClean="0">
                <a:latin typeface="+mj-lt"/>
              </a:rPr>
              <a:t>C wk 25 </a:t>
            </a:r>
            <a:r>
              <a:rPr lang="el-GR" sz="2000" dirty="0" smtClean="0">
                <a:latin typeface="+mj-lt"/>
              </a:rPr>
              <a:t>και Β81.</a:t>
            </a:r>
            <a:endParaRPr lang="el-GR" sz="2000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Aποτελέσματα ανάγνωσης πλάκας HLA Class </a:t>
            </a:r>
            <a:r>
              <a:rPr lang="el-GR" dirty="0" smtClean="0"/>
              <a:t>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75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2" b="2428"/>
          <a:stretch/>
        </p:blipFill>
        <p:spPr bwMode="auto">
          <a:xfrm>
            <a:off x="1115878" y="1100249"/>
            <a:ext cx="7175746" cy="54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Πραγματική απάντηση HLA class </a:t>
            </a:r>
            <a:r>
              <a:rPr lang="el-GR" dirty="0" smtClean="0"/>
              <a:t>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08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319668" cy="536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Απάντηση τυποποίησης HLA class </a:t>
            </a:r>
            <a:r>
              <a:rPr lang="el-GR" dirty="0" smtClean="0"/>
              <a:t>II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51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786050" y="1785926"/>
            <a:ext cx="1493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1 (8)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4 (4)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7 (2)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8 (1)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10 (4)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11 (1)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12 (1)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14 (4)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15 (1)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16 (1)</a:t>
            </a:r>
            <a:endParaRPr lang="el-GR" sz="2000" dirty="0">
              <a:latin typeface="+mj-lt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4857752" y="1643050"/>
            <a:ext cx="1800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17 (6)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18 (1)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1303 (1)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51 (1)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52(8)</a:t>
            </a:r>
          </a:p>
          <a:p>
            <a:r>
              <a:rPr lang="en-US" sz="2000" dirty="0" smtClean="0">
                <a:latin typeface="+mj-lt"/>
              </a:rPr>
              <a:t>DR</a:t>
            </a:r>
            <a:r>
              <a:rPr lang="el-GR" sz="2000" dirty="0" smtClean="0">
                <a:latin typeface="+mj-lt"/>
              </a:rPr>
              <a:t>53 (1)</a:t>
            </a:r>
          </a:p>
          <a:p>
            <a:r>
              <a:rPr lang="en-US" sz="2000" dirty="0" smtClean="0">
                <a:latin typeface="+mj-lt"/>
              </a:rPr>
              <a:t>DQ</a:t>
            </a:r>
            <a:r>
              <a:rPr lang="el-GR" sz="2000" dirty="0" smtClean="0">
                <a:latin typeface="+mj-lt"/>
              </a:rPr>
              <a:t>4 (4)</a:t>
            </a:r>
          </a:p>
          <a:p>
            <a:r>
              <a:rPr lang="en-US" sz="2000" dirty="0" smtClean="0">
                <a:latin typeface="+mj-lt"/>
              </a:rPr>
              <a:t>DQ</a:t>
            </a:r>
            <a:r>
              <a:rPr lang="el-GR" sz="2000" dirty="0" smtClean="0">
                <a:latin typeface="+mj-lt"/>
              </a:rPr>
              <a:t>5 (1)</a:t>
            </a:r>
          </a:p>
          <a:p>
            <a:r>
              <a:rPr lang="en-US" sz="2000" dirty="0" smtClean="0">
                <a:latin typeface="+mj-lt"/>
              </a:rPr>
              <a:t>DQ</a:t>
            </a:r>
            <a:r>
              <a:rPr lang="el-GR" sz="2000" dirty="0" smtClean="0">
                <a:latin typeface="+mj-lt"/>
              </a:rPr>
              <a:t>6 (1)</a:t>
            </a:r>
          </a:p>
          <a:p>
            <a:r>
              <a:rPr lang="en-US" sz="2000" dirty="0" smtClean="0">
                <a:latin typeface="+mj-lt"/>
              </a:rPr>
              <a:t>DQ</a:t>
            </a:r>
            <a:r>
              <a:rPr lang="el-GR" sz="2000" dirty="0" smtClean="0">
                <a:latin typeface="+mj-lt"/>
              </a:rPr>
              <a:t>2 (8)</a:t>
            </a:r>
          </a:p>
          <a:p>
            <a:r>
              <a:rPr lang="en-US" sz="2000" dirty="0" err="1" smtClean="0">
                <a:latin typeface="+mj-lt"/>
              </a:rPr>
              <a:t>WkDQ</a:t>
            </a:r>
            <a:r>
              <a:rPr lang="el-GR" sz="2000" dirty="0" smtClean="0">
                <a:latin typeface="+mj-lt"/>
              </a:rPr>
              <a:t>5 (1) </a:t>
            </a:r>
            <a:endParaRPr lang="el-GR" sz="2000" dirty="0">
              <a:latin typeface="+mj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285852" y="5445224"/>
            <a:ext cx="6624736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O </a:t>
            </a:r>
            <a:r>
              <a:rPr lang="el-GR" sz="2000" dirty="0" smtClean="0">
                <a:latin typeface="+mj-lt"/>
              </a:rPr>
              <a:t>εξεταζόμενος έχει τα αλληλόμορφα </a:t>
            </a:r>
            <a:r>
              <a:rPr lang="en-US" sz="2000" dirty="0" smtClean="0">
                <a:latin typeface="+mj-lt"/>
              </a:rPr>
              <a:t>DR1, DR52, DQ2, </a:t>
            </a:r>
            <a:r>
              <a:rPr lang="el-GR" sz="2000" dirty="0" smtClean="0">
                <a:latin typeface="+mj-lt"/>
              </a:rPr>
              <a:t>λιγότερο τ</a:t>
            </a:r>
            <a:r>
              <a:rPr lang="en-US" sz="2000" dirty="0" smtClean="0">
                <a:latin typeface="+mj-lt"/>
              </a:rPr>
              <a:t>o</a:t>
            </a:r>
            <a:r>
              <a:rPr lang="el-GR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DR17 </a:t>
            </a:r>
            <a:r>
              <a:rPr lang="el-GR" sz="2000" dirty="0" smtClean="0">
                <a:latin typeface="+mj-lt"/>
              </a:rPr>
              <a:t>και δευτερευόντως τα </a:t>
            </a:r>
            <a:r>
              <a:rPr lang="en-US" sz="2000" dirty="0" smtClean="0">
                <a:latin typeface="+mj-lt"/>
              </a:rPr>
              <a:t>DR4, DR10, DR14. </a:t>
            </a:r>
            <a:endParaRPr lang="el-GR" sz="2000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Aποτελέσματα ανάγνωσης πλάκας HLA Class </a:t>
            </a:r>
            <a:r>
              <a:rPr lang="el-GR" dirty="0" smtClean="0"/>
              <a:t>II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07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8" t="5199" r="5086" b="6177"/>
          <a:stretch/>
        </p:blipFill>
        <p:spPr bwMode="auto">
          <a:xfrm>
            <a:off x="1441342" y="1611824"/>
            <a:ext cx="5966848" cy="433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Πραγματική απάντηση HLA class </a:t>
            </a:r>
            <a:r>
              <a:rPr lang="el-GR" dirty="0" smtClean="0"/>
              <a:t>IΙ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2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n-US" sz="2000" dirty="0"/>
              <a:t>T</a:t>
            </a:r>
            <a:r>
              <a:rPr lang="el-GR" sz="2000" dirty="0"/>
              <a:t>υποποίηση</a:t>
            </a:r>
            <a:r>
              <a:rPr lang="el-GR" sz="2000" dirty="0"/>
              <a:t> </a:t>
            </a:r>
            <a:r>
              <a:rPr lang="en-US" sz="2000" dirty="0" smtClean="0"/>
              <a:t>HLA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672408" cy="598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895601"/>
            <a:ext cx="2736304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H δράση των </a:t>
            </a:r>
            <a:br>
              <a:rPr lang="el-GR" dirty="0"/>
            </a:br>
            <a:r>
              <a:rPr lang="el-GR" dirty="0"/>
              <a:t>HLA (MHC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53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83568" y="1124744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Η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LA </a:t>
            </a: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Ι 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Subclasses (HLA I </a:t>
            </a: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υποτάξεις)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Η</a:t>
            </a:r>
            <a:r>
              <a:rPr lang="en-US" sz="2400" dirty="0" smtClean="0">
                <a:latin typeface="+mj-lt"/>
              </a:rPr>
              <a:t>LA A</a:t>
            </a:r>
            <a:r>
              <a:rPr lang="el-GR" sz="2400" dirty="0" smtClean="0">
                <a:latin typeface="+mj-lt"/>
              </a:rPr>
              <a:t>  (Α1, Α2, Α3 …)</a:t>
            </a: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HLA B</a:t>
            </a:r>
            <a:r>
              <a:rPr lang="el-GR" sz="2400" dirty="0" smtClean="0">
                <a:latin typeface="+mj-lt"/>
              </a:rPr>
              <a:t> (Β1, Β2, Β3 …)</a:t>
            </a: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HLA Cw</a:t>
            </a:r>
            <a:r>
              <a:rPr lang="el-GR" sz="2400" dirty="0" smtClean="0">
                <a:latin typeface="+mj-lt"/>
              </a:rPr>
              <a:t> (</a:t>
            </a:r>
            <a:r>
              <a:rPr lang="en-US" sz="2400" dirty="0" smtClean="0">
                <a:latin typeface="+mj-lt"/>
              </a:rPr>
              <a:t>Cw1, Cw2, Cw3 …)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HLA E, - F, -H, …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endParaRPr lang="el-GR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Συνδέονται με ενδογενή αντιγόνα μεγέθους περίπου 8 - 11 αμινοξέων</a:t>
            </a:r>
            <a:r>
              <a:rPr lang="en-US" sz="2400" dirty="0" smtClean="0">
                <a:latin typeface="+mj-lt"/>
              </a:rPr>
              <a:t>. </a:t>
            </a:r>
            <a:r>
              <a:rPr lang="el-GR" sz="2400" dirty="0" smtClean="0">
                <a:latin typeface="+mj-lt"/>
              </a:rPr>
              <a:t>Βρίσκονται σε όλα τα εμπύρηνα κύτταρα του οργανισμού.</a:t>
            </a:r>
            <a:endParaRPr lang="el-GR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HLA Class I (</a:t>
            </a:r>
            <a:r>
              <a:rPr lang="el-GR" dirty="0"/>
              <a:t>Η</a:t>
            </a:r>
            <a:r>
              <a:rPr lang="en-US" dirty="0"/>
              <a:t>LA </a:t>
            </a:r>
            <a:r>
              <a:rPr lang="el-GR" dirty="0"/>
              <a:t>τάξης Ι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791072" y="1196752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Η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LA </a:t>
            </a: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ΙΙ 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Subclasses (HLA I</a:t>
            </a: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Ι</a:t>
            </a:r>
            <a:r>
              <a:rPr lang="en-US" sz="2400" b="1" dirty="0" smtClean="0">
                <a:solidFill>
                  <a:srgbClr val="820000"/>
                </a:solidFill>
                <a:latin typeface="+mj-lt"/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  <a:latin typeface="+mj-lt"/>
              </a:rPr>
              <a:t>υποτάξεις)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Η</a:t>
            </a:r>
            <a:r>
              <a:rPr lang="en-US" sz="2400" dirty="0" smtClean="0">
                <a:latin typeface="+mj-lt"/>
              </a:rPr>
              <a:t>LA DR</a:t>
            </a:r>
            <a:r>
              <a:rPr lang="el-GR" sz="2400" dirty="0" smtClean="0">
                <a:latin typeface="+mj-lt"/>
              </a:rPr>
              <a:t>  (</a:t>
            </a:r>
            <a:r>
              <a:rPr lang="en-US" sz="2400" dirty="0" smtClean="0">
                <a:latin typeface="+mj-lt"/>
              </a:rPr>
              <a:t>DR</a:t>
            </a:r>
            <a:r>
              <a:rPr lang="el-GR" sz="2400" dirty="0" smtClean="0">
                <a:latin typeface="+mj-lt"/>
              </a:rPr>
              <a:t>1, </a:t>
            </a:r>
            <a:r>
              <a:rPr lang="en-US" sz="2400" dirty="0" smtClean="0">
                <a:latin typeface="+mj-lt"/>
              </a:rPr>
              <a:t>DR</a:t>
            </a:r>
            <a:r>
              <a:rPr lang="el-GR" sz="2400" dirty="0" smtClean="0">
                <a:latin typeface="+mj-lt"/>
              </a:rPr>
              <a:t>2, </a:t>
            </a:r>
            <a:r>
              <a:rPr lang="en-US" sz="2400" dirty="0" smtClean="0">
                <a:latin typeface="+mj-lt"/>
              </a:rPr>
              <a:t>DR</a:t>
            </a:r>
            <a:r>
              <a:rPr lang="el-GR" sz="2400" dirty="0" smtClean="0">
                <a:latin typeface="+mj-lt"/>
              </a:rPr>
              <a:t>3 …)</a:t>
            </a: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HLA DQ</a:t>
            </a:r>
            <a:r>
              <a:rPr lang="el-GR" sz="2400" dirty="0" smtClean="0">
                <a:latin typeface="+mj-lt"/>
              </a:rPr>
              <a:t> (</a:t>
            </a:r>
            <a:r>
              <a:rPr lang="en-US" sz="2400" dirty="0" smtClean="0">
                <a:latin typeface="+mj-lt"/>
              </a:rPr>
              <a:t>DQ</a:t>
            </a:r>
            <a:r>
              <a:rPr lang="el-GR" sz="2400" dirty="0" smtClean="0">
                <a:latin typeface="+mj-lt"/>
              </a:rPr>
              <a:t>1, </a:t>
            </a:r>
            <a:r>
              <a:rPr lang="en-US" sz="2400" dirty="0" smtClean="0">
                <a:latin typeface="+mj-lt"/>
              </a:rPr>
              <a:t>DQ</a:t>
            </a:r>
            <a:r>
              <a:rPr lang="el-GR" sz="2400" dirty="0" smtClean="0">
                <a:latin typeface="+mj-lt"/>
              </a:rPr>
              <a:t>2, </a:t>
            </a:r>
            <a:r>
              <a:rPr lang="en-US" sz="2400" dirty="0" smtClean="0">
                <a:latin typeface="+mj-lt"/>
              </a:rPr>
              <a:t>DQ</a:t>
            </a:r>
            <a:r>
              <a:rPr lang="el-GR" sz="2400" dirty="0" smtClean="0">
                <a:latin typeface="+mj-lt"/>
              </a:rPr>
              <a:t>3 …)</a:t>
            </a: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HLA DP</a:t>
            </a:r>
            <a:r>
              <a:rPr lang="el-GR" sz="2400" dirty="0" smtClean="0">
                <a:latin typeface="+mj-lt"/>
              </a:rPr>
              <a:t> (</a:t>
            </a:r>
            <a:r>
              <a:rPr lang="en-US" sz="2400" dirty="0" smtClean="0">
                <a:latin typeface="+mj-lt"/>
              </a:rPr>
              <a:t>DP1, DP2, DP3 …)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HLA DN, - DM …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r>
              <a:rPr lang="el-GR" sz="2400" dirty="0" smtClean="0">
                <a:latin typeface="+mj-lt"/>
              </a:rPr>
              <a:t>Συνδέονται με εξωγενή αντιγόνα μεγέθους περίπου 10 – 30 αμινοξέων.</a:t>
            </a:r>
            <a:r>
              <a:rPr lang="en-US" sz="2400" dirty="0" smtClean="0">
                <a:latin typeface="+mj-lt"/>
              </a:rPr>
              <a:t> B</a:t>
            </a:r>
            <a:r>
              <a:rPr lang="el-GR" sz="2400" dirty="0" smtClean="0">
                <a:latin typeface="+mj-lt"/>
              </a:rPr>
              <a:t>ρίσκονται στα αντιγονοπαρουσιαστικά κύτταρα (</a:t>
            </a:r>
            <a:r>
              <a:rPr lang="en-US" sz="2400" dirty="0" smtClean="0">
                <a:latin typeface="+mj-lt"/>
              </a:rPr>
              <a:t>APC</a:t>
            </a:r>
            <a:r>
              <a:rPr lang="el-GR" sz="2400" dirty="0" smtClean="0">
                <a:latin typeface="+mj-lt"/>
              </a:rPr>
              <a:t>), τα Β-λεμφοκύτταρα, τα ενεργοποιημένα Τ-λεμφοκύτταρα, τα επιθηλιακά κύτταρα του θύμου. </a:t>
            </a:r>
            <a:endParaRPr lang="el-GR" sz="24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HLA Class </a:t>
            </a:r>
            <a:r>
              <a:rPr lang="el-GR" dirty="0"/>
              <a:t>Ι</a:t>
            </a:r>
            <a:r>
              <a:rPr lang="en-US" dirty="0"/>
              <a:t>I (</a:t>
            </a:r>
            <a:r>
              <a:rPr lang="el-GR" dirty="0"/>
              <a:t>Η</a:t>
            </a:r>
            <a:r>
              <a:rPr lang="en-US" dirty="0"/>
              <a:t>LA </a:t>
            </a:r>
            <a:r>
              <a:rPr lang="el-GR" dirty="0"/>
              <a:t>τάξης ΙΙ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51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10686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492283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971600" y="558924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H </a:t>
            </a:r>
            <a:r>
              <a:rPr lang="el-GR" sz="2000" dirty="0" smtClean="0">
                <a:latin typeface="+mj-lt"/>
              </a:rPr>
              <a:t>παραγωγή των </a:t>
            </a:r>
            <a:r>
              <a:rPr lang="en-US" sz="2000" dirty="0" smtClean="0">
                <a:latin typeface="+mj-lt"/>
              </a:rPr>
              <a:t>HLA </a:t>
            </a:r>
            <a:r>
              <a:rPr lang="el-GR" sz="2000" dirty="0" smtClean="0">
                <a:latin typeface="+mj-lt"/>
              </a:rPr>
              <a:t>διεγείρεται από την ιντερφερόνη γ (</a:t>
            </a:r>
            <a:r>
              <a:rPr lang="en-US" sz="2000" dirty="0" smtClean="0">
                <a:latin typeface="+mj-lt"/>
              </a:rPr>
              <a:t>IFN</a:t>
            </a:r>
            <a:r>
              <a:rPr lang="el-GR" sz="2000" dirty="0" smtClean="0">
                <a:latin typeface="+mj-lt"/>
              </a:rPr>
              <a:t>γ)</a:t>
            </a:r>
            <a:endParaRPr lang="el-G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θέσεις των HLA στο χρωμόσωμα </a:t>
            </a:r>
            <a:r>
              <a:rPr lang="el-GR" dirty="0" smtClean="0"/>
              <a:t>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68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44481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5 - TextBox"/>
          <p:cNvSpPr txBox="1">
            <a:spLocks noChangeArrowheads="1"/>
          </p:cNvSpPr>
          <p:nvPr/>
        </p:nvSpPr>
        <p:spPr bwMode="auto">
          <a:xfrm>
            <a:off x="827584" y="5373216"/>
            <a:ext cx="7787258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T</a:t>
            </a:r>
            <a:r>
              <a:rPr lang="el-GR" sz="2400" dirty="0">
                <a:latin typeface="Calibri" pitchFamily="34" charset="0"/>
              </a:rPr>
              <a:t>α </a:t>
            </a:r>
            <a:r>
              <a:rPr lang="en-US" sz="2400" dirty="0">
                <a:latin typeface="Calibri" pitchFamily="34" charset="0"/>
              </a:rPr>
              <a:t>HLA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I </a:t>
            </a:r>
            <a:r>
              <a:rPr lang="el-GR" sz="2400" dirty="0">
                <a:latin typeface="Calibri" pitchFamily="34" charset="0"/>
              </a:rPr>
              <a:t>συνδράμουν στην αναγνώριση ενδογενούς αντιγόνου από τα Τ-κυτταροτοξικά </a:t>
            </a:r>
            <a:r>
              <a:rPr lang="el-GR" sz="2400" dirty="0" smtClean="0">
                <a:latin typeface="Calibri" pitchFamily="34" charset="0"/>
              </a:rPr>
              <a:t>κύτταρα (</a:t>
            </a:r>
            <a:r>
              <a:rPr lang="en-US" sz="2400" dirty="0" smtClean="0">
                <a:latin typeface="Calibri" pitchFamily="34" charset="0"/>
              </a:rPr>
              <a:t>CD</a:t>
            </a:r>
            <a:r>
              <a:rPr lang="en-US" sz="2400" baseline="-25000" dirty="0" smtClean="0">
                <a:latin typeface="Calibri" pitchFamily="34" charset="0"/>
              </a:rPr>
              <a:t>8</a:t>
            </a:r>
            <a:r>
              <a:rPr lang="en-US" sz="2400" dirty="0" smtClean="0">
                <a:latin typeface="Calibri" pitchFamily="34" charset="0"/>
              </a:rPr>
              <a:t>)</a:t>
            </a:r>
            <a:r>
              <a:rPr lang="el-GR" sz="2400" dirty="0" smtClean="0">
                <a:latin typeface="Calibri" pitchFamily="34" charset="0"/>
              </a:rPr>
              <a:t>.</a:t>
            </a:r>
            <a:endParaRPr lang="el-GR" sz="28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HLA - A, B, </a:t>
            </a:r>
            <a:r>
              <a:rPr lang="en-US" dirty="0" smtClean="0"/>
              <a:t>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27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52101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4 - TextBox"/>
          <p:cNvSpPr txBox="1">
            <a:spLocks noChangeArrowheads="1"/>
          </p:cNvSpPr>
          <p:nvPr/>
        </p:nvSpPr>
        <p:spPr bwMode="auto">
          <a:xfrm>
            <a:off x="755576" y="5013176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T</a:t>
            </a:r>
            <a:r>
              <a:rPr lang="el-GR" sz="2400" dirty="0">
                <a:latin typeface="Calibri" pitchFamily="34" charset="0"/>
              </a:rPr>
              <a:t>α </a:t>
            </a:r>
            <a:r>
              <a:rPr lang="en-US" sz="2400" dirty="0">
                <a:latin typeface="Calibri" pitchFamily="34" charset="0"/>
              </a:rPr>
              <a:t>HLA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I </a:t>
            </a:r>
            <a:r>
              <a:rPr lang="el-GR" sz="2400" dirty="0">
                <a:latin typeface="Calibri" pitchFamily="34" charset="0"/>
              </a:rPr>
              <a:t>συνδράμουν στην αναγνώριση εξωγενούς αντιγόνου από τα Τ-βοηθητικά </a:t>
            </a:r>
            <a:r>
              <a:rPr lang="en-US" sz="2400" dirty="0" smtClean="0">
                <a:latin typeface="Calibri" pitchFamily="34" charset="0"/>
              </a:rPr>
              <a:t>(CD</a:t>
            </a:r>
            <a:r>
              <a:rPr lang="en-US" sz="2400" baseline="-25000" dirty="0" smtClean="0"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) </a:t>
            </a:r>
            <a:r>
              <a:rPr lang="el-GR" sz="2400" dirty="0" smtClean="0">
                <a:latin typeface="Calibri" pitchFamily="34" charset="0"/>
              </a:rPr>
              <a:t>και </a:t>
            </a:r>
            <a:r>
              <a:rPr lang="el-GR" sz="2400" dirty="0">
                <a:latin typeface="Calibri" pitchFamily="34" charset="0"/>
              </a:rPr>
              <a:t>Τ-κατασταλτικά κύτταρα.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HLA – DP, DN, DM, DQ, </a:t>
            </a:r>
            <a:r>
              <a:rPr lang="en-US" dirty="0" smtClean="0"/>
              <a:t>DR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45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e25d46376f3b4274b89105127bdfd61c269a4ad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1809</Words>
  <Application>Microsoft Office PowerPoint</Application>
  <PresentationFormat>Προβολή στην οθόνη (4:3)</PresentationFormat>
  <Paragraphs>275</Paragraphs>
  <Slides>42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5" baseType="lpstr">
      <vt:lpstr>OC_template_updated</vt:lpstr>
      <vt:lpstr>1_OC_template_updated</vt:lpstr>
      <vt:lpstr>Εικόνα bitmap</vt:lpstr>
      <vt:lpstr>Ανοσολογία (Ε)</vt:lpstr>
      <vt:lpstr>Θεωρητικό μέρος</vt:lpstr>
      <vt:lpstr>Βασικοί ορισμοί</vt:lpstr>
      <vt:lpstr>H δράση των  HLA (MHC)</vt:lpstr>
      <vt:lpstr>HLA Class I (ΗLA τάξης Ι)</vt:lpstr>
      <vt:lpstr>HLA Class ΙI (ΗLA τάξης ΙΙ)</vt:lpstr>
      <vt:lpstr>Οι θέσεις των HLA στο χρωμόσωμα 6</vt:lpstr>
      <vt:lpstr>HLA - A, B, C</vt:lpstr>
      <vt:lpstr>HLA – DP, DN, DM, DQ, DR</vt:lpstr>
      <vt:lpstr>Η θέση σύνδεσης των αντιγόνων πάνω στα μόρια HLA</vt:lpstr>
      <vt:lpstr>Εφαρμογές HLA τυποποίησης</vt:lpstr>
      <vt:lpstr>Ασθένειες που σχετίζονται με HLA</vt:lpstr>
      <vt:lpstr>Πρακτικό μέρος</vt:lpstr>
      <vt:lpstr>Ο προσδιορισμός HLA</vt:lpstr>
      <vt:lpstr>Αρχή μεθόδου  μικρολεμφοκυτταροτοξικότητας</vt:lpstr>
      <vt:lpstr>Στάδια ορολογικής τυποποίησης HLA αντιγόνων</vt:lpstr>
      <vt:lpstr>Απαιτούμενα αντιδραστήρια για HLA αντιγόνα</vt:lpstr>
      <vt:lpstr>Απαιτούμενο δείγμα για τυποποίηση HLA</vt:lpstr>
      <vt:lpstr>Μέθοδος μικρολεμφοκυτταροτοξικότητας (1 από 8)</vt:lpstr>
      <vt:lpstr>Μέθοδος μικρολεμφοκυτταροτοξικότητας (2 από 8)</vt:lpstr>
      <vt:lpstr>Μέθοδος μικρολεμφοκυτταροτοξικότητας (3 από 8)</vt:lpstr>
      <vt:lpstr>Μέθοδος μικρολεμφοκυτταροτοξικότητας (4 από 8)</vt:lpstr>
      <vt:lpstr>Μέθοδος μικρολεμφοκυτταροτοξικότητας (5 από 8)</vt:lpstr>
      <vt:lpstr>Μέθοδος μικρολεμφοκυτταροτοξικότητας (6 από 8)</vt:lpstr>
      <vt:lpstr>Μέθοδος μικρολεμφοκυτταροτοξικότητας (7 από 8)</vt:lpstr>
      <vt:lpstr>Μέθοδος μικρολεμφοκυτταροτοξικότητας (8 από 8)</vt:lpstr>
      <vt:lpstr>Μικροσκόπηση σε ανεστραμμένο μικροσκόπιο φθορισμού</vt:lpstr>
      <vt:lpstr>Μικροσκόπηση σε μικροσκόπιο ανάστροφης  φάσης</vt:lpstr>
      <vt:lpstr>Έντυπο συμπλήρωσης αποτελεσμάτων μικρολεμφοκυτταροτοξικότητας</vt:lpstr>
      <vt:lpstr>Απάντηση τυποποίησης HLA I class</vt:lpstr>
      <vt:lpstr>Aποτελέσματα ανάγνωσης πλάκας HLA Class I</vt:lpstr>
      <vt:lpstr>Πραγματική απάντηση HLA class Ι</vt:lpstr>
      <vt:lpstr>Απάντηση τυποποίησης HLA class II</vt:lpstr>
      <vt:lpstr>Aποτελέσματα ανάγνωσης πλάκας HLA Class II</vt:lpstr>
      <vt:lpstr>Πραγματική απάντηση HLA class IΙ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146</cp:revision>
  <dcterms:created xsi:type="dcterms:W3CDTF">2013-03-04T13:35:19Z</dcterms:created>
  <dcterms:modified xsi:type="dcterms:W3CDTF">2015-03-26T11:45:15Z</dcterms:modified>
</cp:coreProperties>
</file>