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39"/>
  </p:notesMasterIdLst>
  <p:handoutMasterIdLst>
    <p:handoutMasterId r:id="rId40"/>
  </p:handoutMasterIdLst>
  <p:sldIdLst>
    <p:sldId id="29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57" r:id="rId32"/>
    <p:sldId id="262" r:id="rId33"/>
    <p:sldId id="264" r:id="rId34"/>
    <p:sldId id="299" r:id="rId35"/>
    <p:sldId id="300" r:id="rId36"/>
    <p:sldId id="266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58657-19BB-493B-B40E-9A4FCBA63BA5}" type="slidenum">
              <a:rPr lang="el-GR" smtClean="0"/>
              <a:pPr/>
              <a:t>2</a:t>
            </a:fld>
            <a:endParaRPr lang="el-GR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50C-9ABD-45C0-9E89-EAD982A77C4A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50C-9ABD-45C0-9E89-EAD982A77C4A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A50C-9ABD-45C0-9E89-EAD982A77C4A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C97A97-71E6-442D-8F0E-DA3D67419BC1}" type="slidenum">
              <a:rPr lang="el-GR"/>
              <a:pPr/>
              <a:t>12</a:t>
            </a:fld>
            <a:endParaRPr lang="el-GR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CB75E-1262-427E-8E35-62CC467907CD}" type="slidenum">
              <a:rPr lang="el-GR"/>
              <a:pPr/>
              <a:t>29</a:t>
            </a:fld>
            <a:endParaRPr lang="el-GR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στατιστικός έλεγχος ποιότητας διακρίνεται σε δύο μεγάλες κατηγορίες </a:t>
            </a:r>
          </a:p>
          <a:p>
            <a:r>
              <a:rPr lang="el-GR" dirty="0"/>
              <a:t>Α) στον έλεγχο ποιότητας που χρησιμοποιεί αποτελέσματα ασθενών</a:t>
            </a:r>
          </a:p>
          <a:p>
            <a:r>
              <a:rPr lang="el-GR" dirty="0"/>
              <a:t>Β) στον έλεγχο ποιότητας που χρησιμοποιεί υλικά ελέγχου (</a:t>
            </a:r>
            <a:r>
              <a:rPr lang="en-US" dirty="0"/>
              <a:t>controls)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l-GR" dirty="0"/>
              <a:t>έλεγχος ποιότητας που χρησιμοποιεί αποτελέσματα ασθενών μπορεί να χρησιμοποιείται είτε παράλληλα με τα υλικά ελέγχου είτε ακόμα και αποκλειστικά.</a:t>
            </a:r>
          </a:p>
          <a:p>
            <a:r>
              <a:rPr lang="el-GR" dirty="0"/>
              <a:t>Η αποκλειστική χρήση τους επιβάλλεται στις περιπτώσεις που είτε δεν υπάρχουν υλικά ελέγχου για κάποια εξέταση είτε οι μέθοδοι με τα υλικά ελέγχου οδηγούν σε μεγάλη πιθανότητα ψευδούς απόρριψης.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5E1A3-A346-40C4-B629-DA45B96AB1F6}" type="datetime1">
              <a:rPr lang="el-GR" smtClean="0"/>
              <a:pPr/>
              <a:t>26/3/2015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673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2.0/" TargetMode="External"/><Relationship Id="rId5" Type="http://schemas.openxmlformats.org/officeDocument/2006/relationships/hyperlink" Target="https://www.flickr.com/photos/saginawfuture/" TargetMode="External"/><Relationship Id="rId4" Type="http://schemas.openxmlformats.org/officeDocument/2006/relationships/hyperlink" Target="https://www.flickr.com/photos/saginawfuture/4323593358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fields.utoronto.ca/symposium/page/2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erbes.com/notas-de-prensa/experta-espanola-recibe-el-prestigioso-premio-adam-uldall-por-su-contribucion-a-la-calidad-en-el-laboratorio-clinico/" TargetMode="Externa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rvice-instrument.ru/?p=4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Κλινική Χημεία 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στον έλεγχο ποιότητας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Δρ. Πέτρος Καρκαλούσος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Ιατρικών Εργαστηρίων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0963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μετααναλυτικά σφάλματα μειώνονται</a:t>
            </a:r>
            <a:r>
              <a:rPr lang="el-GR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3302" y="55172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ε την ανάπτυξη της πληροφορικής </a:t>
            </a:r>
            <a:r>
              <a:rPr lang="en-US" sz="2400" dirty="0" smtClean="0">
                <a:latin typeface="+mn-lt"/>
              </a:rPr>
              <a:t>(LIS) </a:t>
            </a:r>
            <a:r>
              <a:rPr lang="el-GR" sz="2400" dirty="0" smtClean="0">
                <a:latin typeface="+mn-lt"/>
              </a:rPr>
              <a:t>στη μεταφορά δεδομένων και την εκτύπωση εκθέσεων αποτελεσμάτων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92" y="1606654"/>
            <a:ext cx="4280024" cy="329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636835" y="4851758"/>
            <a:ext cx="3942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Covenant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HealthCare offers the latest medical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technology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Go to Saginaw Future Inc.'s photostream"/>
              </a:rPr>
              <a:t>Saginaw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Go to Saginaw Future Inc.'s photostream"/>
              </a:rPr>
              <a:t>Future Inc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 tooltip="Go to Saginaw Future Inc.'s photostream"/>
              </a:rPr>
              <a:t>.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2.0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2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Σφάλματα και λάθη</a:t>
            </a:r>
            <a:r>
              <a:rPr lang="en-US" dirty="0">
                <a:solidFill>
                  <a:srgbClr val="820000"/>
                </a:solidFill>
              </a:rPr>
              <a:t>:</a:t>
            </a:r>
            <a:r>
              <a:rPr lang="el-GR" dirty="0">
                <a:solidFill>
                  <a:srgbClr val="820000"/>
                </a:solidFill>
              </a:rPr>
              <a:t> ελαφρώς διαφορετικές </a:t>
            </a:r>
            <a:r>
              <a:rPr lang="el-GR" dirty="0" smtClean="0">
                <a:solidFill>
                  <a:srgbClr val="820000"/>
                </a:solidFill>
              </a:rPr>
              <a:t>έννοιες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>
                <a:solidFill>
                  <a:srgbClr val="820000"/>
                </a:solidFill>
              </a:rPr>
              <a:t>Σφάλματα (</a:t>
            </a:r>
            <a:r>
              <a:rPr lang="en-US" sz="2800" b="1" dirty="0">
                <a:solidFill>
                  <a:srgbClr val="820000"/>
                </a:solidFill>
              </a:rPr>
              <a:t>errors): </a:t>
            </a:r>
            <a:r>
              <a:rPr lang="el-GR" sz="2800" dirty="0"/>
              <a:t>Έχουν στατιστική έννοια, δεν εξαρτώνται από την ανθρώπινη βούληση</a:t>
            </a:r>
            <a:r>
              <a:rPr lang="en-US" sz="2800" dirty="0"/>
              <a:t> </a:t>
            </a:r>
            <a:r>
              <a:rPr lang="el-GR" sz="2800" dirty="0"/>
              <a:t>και είναι αυτά που προσδιορίζονται με το </a:t>
            </a:r>
            <a:r>
              <a:rPr lang="en-US" sz="2800" dirty="0"/>
              <a:t>SPC</a:t>
            </a:r>
            <a:r>
              <a:rPr lang="el-GR" sz="2800" dirty="0"/>
              <a:t>. Πρόκειται κυρίως για τα αναλυτικά σφάλματα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l-GR" sz="2800" b="1" dirty="0">
                <a:solidFill>
                  <a:srgbClr val="820000"/>
                </a:solidFill>
              </a:rPr>
              <a:t>Λάθη (</a:t>
            </a:r>
            <a:r>
              <a:rPr lang="en-US" sz="2800" b="1" dirty="0">
                <a:solidFill>
                  <a:srgbClr val="820000"/>
                </a:solidFill>
              </a:rPr>
              <a:t>mistakes): </a:t>
            </a:r>
            <a:r>
              <a:rPr lang="el-GR" sz="2800" dirty="0"/>
              <a:t>Έχουν να κάνουν με ανθρώπινη ενέργεια. Δύσκολο να ανιχνευτούν με </a:t>
            </a:r>
            <a:r>
              <a:rPr lang="en-US" sz="2800" dirty="0"/>
              <a:t>SPC. </a:t>
            </a:r>
            <a:r>
              <a:rPr lang="el-GR" sz="2800" dirty="0"/>
              <a:t>Εμφανίζονται κυρίως στο προαναλυτικό και μετααναλυτικό στάδιο.</a:t>
            </a:r>
          </a:p>
          <a:p>
            <a:endParaRPr lang="el-GR" sz="2800" dirty="0"/>
          </a:p>
          <a:p>
            <a:endParaRPr lang="el-GR" sz="28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90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3635896" y="2204864"/>
            <a:ext cx="1873250" cy="177958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642121" y="4509120"/>
            <a:ext cx="3733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K</a:t>
            </a:r>
            <a:r>
              <a:rPr lang="el-GR" sz="2400" dirty="0" smtClean="0">
                <a:latin typeface="+mn-lt"/>
              </a:rPr>
              <a:t>ακή</a:t>
            </a:r>
            <a:r>
              <a:rPr lang="el-GR" sz="2400" dirty="0" smtClean="0">
                <a:latin typeface="+mn-lt"/>
              </a:rPr>
              <a:t> επαναληψιμότητα</a:t>
            </a:r>
          </a:p>
          <a:p>
            <a:pPr algn="ctr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Κακή ακρίβεια</a:t>
            </a:r>
            <a:endParaRPr lang="el-GR" sz="2400" dirty="0">
              <a:latin typeface="+mn-lt"/>
            </a:endParaRPr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4140721" y="2687464"/>
            <a:ext cx="863600" cy="8382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5271021" y="25858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" name="Oval 29"/>
          <p:cNvSpPr>
            <a:spLocks noChangeArrowheads="1"/>
          </p:cNvSpPr>
          <p:nvPr/>
        </p:nvSpPr>
        <p:spPr bwMode="auto">
          <a:xfrm>
            <a:off x="5804421" y="26620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7" name="Oval 30"/>
          <p:cNvSpPr>
            <a:spLocks noChangeArrowheads="1"/>
          </p:cNvSpPr>
          <p:nvPr/>
        </p:nvSpPr>
        <p:spPr bwMode="auto">
          <a:xfrm>
            <a:off x="3518421" y="38050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8" name="Oval 31"/>
          <p:cNvSpPr>
            <a:spLocks noChangeArrowheads="1"/>
          </p:cNvSpPr>
          <p:nvPr/>
        </p:nvSpPr>
        <p:spPr bwMode="auto">
          <a:xfrm>
            <a:off x="5347221" y="40336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9" name="Oval 32"/>
          <p:cNvSpPr>
            <a:spLocks noChangeArrowheads="1"/>
          </p:cNvSpPr>
          <p:nvPr/>
        </p:nvSpPr>
        <p:spPr bwMode="auto">
          <a:xfrm>
            <a:off x="3442221" y="24334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0" name="Oval 33"/>
          <p:cNvSpPr>
            <a:spLocks noChangeArrowheads="1"/>
          </p:cNvSpPr>
          <p:nvPr/>
        </p:nvSpPr>
        <p:spPr bwMode="auto">
          <a:xfrm>
            <a:off x="3975621" y="40336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1" name="Oval 34"/>
          <p:cNvSpPr>
            <a:spLocks noChangeArrowheads="1"/>
          </p:cNvSpPr>
          <p:nvPr/>
        </p:nvSpPr>
        <p:spPr bwMode="auto">
          <a:xfrm>
            <a:off x="5423421" y="35002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2" name="Oval 35"/>
          <p:cNvSpPr>
            <a:spLocks noChangeArrowheads="1"/>
          </p:cNvSpPr>
          <p:nvPr/>
        </p:nvSpPr>
        <p:spPr bwMode="auto">
          <a:xfrm>
            <a:off x="4432821" y="20524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3289821" y="3043064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Προαναλυτικά και μετααναλυτικά λάθη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Χονδροειδή λάθη </a:t>
            </a:r>
            <a:r>
              <a:rPr lang="en-US" dirty="0">
                <a:solidFill>
                  <a:srgbClr val="820000"/>
                </a:solidFill>
              </a:rPr>
              <a:t>(gross errors</a:t>
            </a:r>
            <a:r>
              <a:rPr lang="en-US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0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Oval 2"/>
          <p:cNvSpPr>
            <a:spLocks noChangeArrowheads="1"/>
          </p:cNvSpPr>
          <p:nvPr/>
        </p:nvSpPr>
        <p:spPr bwMode="auto">
          <a:xfrm>
            <a:off x="1763688" y="1916832"/>
            <a:ext cx="2054225" cy="1951038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5508104" y="1988840"/>
            <a:ext cx="1968500" cy="187325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749289" y="4004493"/>
            <a:ext cx="22322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 dirty="0" smtClean="0">
                <a:latin typeface="+mn-lt"/>
              </a:rPr>
              <a:t>Τυχαία </a:t>
            </a:r>
            <a:r>
              <a:rPr lang="el-GR" sz="2000" b="1" dirty="0">
                <a:latin typeface="+mn-lt"/>
              </a:rPr>
              <a:t>σφάλματα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701654" y="4005064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latin typeface="+mn-lt"/>
              </a:rPr>
              <a:t>Συστηματικά σφάλματα</a:t>
            </a:r>
          </a:p>
        </p:txBody>
      </p:sp>
      <p:sp>
        <p:nvSpPr>
          <p:cNvPr id="63496" name="Oval 8"/>
          <p:cNvSpPr>
            <a:spLocks noChangeArrowheads="1"/>
          </p:cNvSpPr>
          <p:nvPr/>
        </p:nvSpPr>
        <p:spPr bwMode="auto">
          <a:xfrm>
            <a:off x="2339951" y="2428007"/>
            <a:ext cx="914400" cy="8382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497" name="Oval 9"/>
          <p:cNvSpPr>
            <a:spLocks noChangeArrowheads="1"/>
          </p:cNvSpPr>
          <p:nvPr/>
        </p:nvSpPr>
        <p:spPr bwMode="auto">
          <a:xfrm>
            <a:off x="6012929" y="2493665"/>
            <a:ext cx="914400" cy="838200"/>
          </a:xfrm>
          <a:prstGeom prst="ellipse">
            <a:avLst/>
          </a:prstGeom>
          <a:solidFill>
            <a:srgbClr val="CCFFCC">
              <a:alpha val="50000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499" name="Oval 11"/>
          <p:cNvSpPr>
            <a:spLocks noChangeArrowheads="1"/>
          </p:cNvSpPr>
          <p:nvPr/>
        </p:nvSpPr>
        <p:spPr bwMode="auto">
          <a:xfrm>
            <a:off x="2370113" y="33646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0" name="Oval 12"/>
          <p:cNvSpPr>
            <a:spLocks noChangeArrowheads="1"/>
          </p:cNvSpPr>
          <p:nvPr/>
        </p:nvSpPr>
        <p:spPr bwMode="auto">
          <a:xfrm>
            <a:off x="3360713" y="26788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1989113" y="29074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2827313" y="34408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2370113" y="22216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2751113" y="29074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5" name="Oval 17"/>
          <p:cNvSpPr>
            <a:spLocks noChangeArrowheads="1"/>
          </p:cNvSpPr>
          <p:nvPr/>
        </p:nvSpPr>
        <p:spPr bwMode="auto">
          <a:xfrm>
            <a:off x="2827313" y="26026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6" name="Oval 18"/>
          <p:cNvSpPr>
            <a:spLocks noChangeArrowheads="1"/>
          </p:cNvSpPr>
          <p:nvPr/>
        </p:nvSpPr>
        <p:spPr bwMode="auto">
          <a:xfrm>
            <a:off x="2446313" y="28312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8" name="Oval 20"/>
          <p:cNvSpPr>
            <a:spLocks noChangeArrowheads="1"/>
          </p:cNvSpPr>
          <p:nvPr/>
        </p:nvSpPr>
        <p:spPr bwMode="auto">
          <a:xfrm>
            <a:off x="3208313" y="31360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09" name="Oval 21"/>
          <p:cNvSpPr>
            <a:spLocks noChangeArrowheads="1"/>
          </p:cNvSpPr>
          <p:nvPr/>
        </p:nvSpPr>
        <p:spPr bwMode="auto">
          <a:xfrm>
            <a:off x="3055913" y="22978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0" name="Oval 22"/>
          <p:cNvSpPr>
            <a:spLocks noChangeArrowheads="1"/>
          </p:cNvSpPr>
          <p:nvPr/>
        </p:nvSpPr>
        <p:spPr bwMode="auto">
          <a:xfrm>
            <a:off x="2141513" y="2526432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1" name="Oval 23"/>
          <p:cNvSpPr>
            <a:spLocks noChangeArrowheads="1"/>
          </p:cNvSpPr>
          <p:nvPr/>
        </p:nvSpPr>
        <p:spPr bwMode="auto">
          <a:xfrm>
            <a:off x="7095604" y="29730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2" name="Oval 24"/>
          <p:cNvSpPr>
            <a:spLocks noChangeArrowheads="1"/>
          </p:cNvSpPr>
          <p:nvPr/>
        </p:nvSpPr>
        <p:spPr bwMode="auto">
          <a:xfrm>
            <a:off x="7095604" y="28206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3" name="Oval 25"/>
          <p:cNvSpPr>
            <a:spLocks noChangeArrowheads="1"/>
          </p:cNvSpPr>
          <p:nvPr/>
        </p:nvSpPr>
        <p:spPr bwMode="auto">
          <a:xfrm>
            <a:off x="7248004" y="28968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4" name="Oval 26"/>
          <p:cNvSpPr>
            <a:spLocks noChangeArrowheads="1"/>
          </p:cNvSpPr>
          <p:nvPr/>
        </p:nvSpPr>
        <p:spPr bwMode="auto">
          <a:xfrm>
            <a:off x="7171804" y="31254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5" name="Oval 27"/>
          <p:cNvSpPr>
            <a:spLocks noChangeArrowheads="1"/>
          </p:cNvSpPr>
          <p:nvPr/>
        </p:nvSpPr>
        <p:spPr bwMode="auto">
          <a:xfrm>
            <a:off x="7019404" y="31254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63516" name="Oval 28"/>
          <p:cNvSpPr>
            <a:spLocks noChangeArrowheads="1"/>
          </p:cNvSpPr>
          <p:nvPr/>
        </p:nvSpPr>
        <p:spPr bwMode="auto">
          <a:xfrm>
            <a:off x="7171804" y="266829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40" name="39 - TextBox"/>
          <p:cNvSpPr txBox="1"/>
          <p:nvPr/>
        </p:nvSpPr>
        <p:spPr>
          <a:xfrm>
            <a:off x="1058925" y="4478230"/>
            <a:ext cx="3384376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Φτωχή επαναληψιμότητα</a:t>
            </a:r>
          </a:p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Φτωχή ακρίβεια</a:t>
            </a:r>
            <a:endParaRPr lang="el-GR" sz="2000" dirty="0">
              <a:latin typeface="+mn-lt"/>
            </a:endParaRPr>
          </a:p>
        </p:txBody>
      </p:sp>
      <p:sp>
        <p:nvSpPr>
          <p:cNvPr id="41" name="40 - TextBox"/>
          <p:cNvSpPr txBox="1"/>
          <p:nvPr/>
        </p:nvSpPr>
        <p:spPr>
          <a:xfrm>
            <a:off x="5065973" y="4478229"/>
            <a:ext cx="2808312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Καλή επαναληψιμότητα</a:t>
            </a:r>
          </a:p>
          <a:p>
            <a:pPr algn="ctr"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Κακή ακρίβεια</a:t>
            </a:r>
            <a:endParaRPr lang="el-GR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Δύο κατηγορίες με διαφορετική </a:t>
            </a:r>
            <a:r>
              <a:rPr lang="el-GR" sz="3600" dirty="0">
                <a:solidFill>
                  <a:srgbClr val="820000"/>
                </a:solidFill>
              </a:rPr>
              <a:t>αντιμετώπιση</a:t>
            </a:r>
            <a:endParaRPr lang="el-GR" sz="3600" dirty="0">
              <a:solidFill>
                <a:srgbClr val="820000"/>
              </a:solidFill>
            </a:endParaRPr>
          </a:p>
        </p:txBody>
      </p:sp>
      <p:sp>
        <p:nvSpPr>
          <p:cNvPr id="28" name="2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31" name="Ορθογώνιο 8"/>
          <p:cNvSpPr/>
          <p:nvPr/>
        </p:nvSpPr>
        <p:spPr>
          <a:xfrm>
            <a:off x="3132113" y="580526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5303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Τυχαία και συστηματικά σφάλματα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- διαφορετική αντιμετώπιση </a:t>
            </a:r>
            <a:r>
              <a:rPr lang="el-GR" dirty="0" smtClean="0">
                <a:solidFill>
                  <a:srgbClr val="820000"/>
                </a:solidFill>
              </a:rPr>
              <a:t>-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>
                <a:solidFill>
                  <a:srgbClr val="820000"/>
                </a:solidFill>
              </a:rPr>
              <a:t>Τα τυχαία σφάλματα είναι αναπόφευκτα</a:t>
            </a:r>
            <a:r>
              <a:rPr lang="el-GR" sz="2400" dirty="0"/>
              <a:t>. Πάντα υπάρχουν (ονομάζονται </a:t>
            </a:r>
            <a:r>
              <a:rPr lang="el-GR" sz="2400" b="1" dirty="0">
                <a:solidFill>
                  <a:srgbClr val="820000"/>
                </a:solidFill>
              </a:rPr>
              <a:t>ενδογενή</a:t>
            </a:r>
            <a:r>
              <a:rPr lang="el-GR" sz="2400" dirty="0"/>
              <a:t>) και ισούνται με το συντελεστή διακύμανσης (</a:t>
            </a:r>
            <a:r>
              <a:rPr lang="en-US" sz="2400" dirty="0"/>
              <a:t>CV)</a:t>
            </a:r>
            <a:r>
              <a:rPr lang="el-GR" sz="2400" dirty="0"/>
              <a:t> των τιμών ελέγχου.</a:t>
            </a:r>
            <a:r>
              <a:rPr lang="en-US" sz="2400" dirty="0"/>
              <a:t> </a:t>
            </a:r>
            <a:r>
              <a:rPr lang="el-GR" sz="2400" dirty="0"/>
              <a:t>Δεν πρέπει όμως το μέγεθος τους </a:t>
            </a:r>
            <a:r>
              <a:rPr lang="en-US" sz="2400" dirty="0"/>
              <a:t>(</a:t>
            </a:r>
            <a:r>
              <a:rPr lang="el-GR" sz="2400" dirty="0"/>
              <a:t>Δ</a:t>
            </a:r>
            <a:r>
              <a:rPr lang="en-US" sz="2400" dirty="0"/>
              <a:t>RE) </a:t>
            </a:r>
            <a:r>
              <a:rPr lang="el-GR" sz="2400" dirty="0"/>
              <a:t>να υπερβεί  ένα συγκεκριμένο όριο.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Τα </a:t>
            </a:r>
            <a:r>
              <a:rPr lang="el-GR" sz="2400" b="1" dirty="0">
                <a:solidFill>
                  <a:srgbClr val="820000"/>
                </a:solidFill>
              </a:rPr>
              <a:t>συστηματικά σφάλματα μπορούν να αποφευχθούν</a:t>
            </a:r>
            <a:r>
              <a:rPr lang="el-GR" sz="2400" dirty="0"/>
              <a:t>. Αν και θα έπρεπε να είναι μηδενικά, οι διορθωτικές ενέργειες για την αντιμετώπιση τους εκτελούνται όταν το μέγεθος τους </a:t>
            </a:r>
            <a:r>
              <a:rPr lang="en-US" sz="2400" dirty="0"/>
              <a:t>(</a:t>
            </a:r>
            <a:r>
              <a:rPr lang="el-GR" sz="2400" dirty="0"/>
              <a:t>Δ</a:t>
            </a:r>
            <a:r>
              <a:rPr lang="en-US" sz="2400" dirty="0"/>
              <a:t>SE) </a:t>
            </a:r>
            <a:r>
              <a:rPr lang="el-GR" sz="2400" dirty="0"/>
              <a:t>υπερβεί ένα συγκεκριμένο όριο.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9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48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02483"/>
              </p:ext>
            </p:extLst>
          </p:nvPr>
        </p:nvGraphicFramePr>
        <p:xfrm>
          <a:off x="683568" y="4941168"/>
          <a:ext cx="24701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3" imgW="1523880" imgH="838080" progId="Equation.3">
                  <p:embed/>
                </p:oleObj>
              </mc:Choice>
              <mc:Fallback>
                <p:oleObj name="Equation" r:id="rId3" imgW="152388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941168"/>
                        <a:ext cx="247015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48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544652"/>
              </p:ext>
            </p:extLst>
          </p:nvPr>
        </p:nvGraphicFramePr>
        <p:xfrm>
          <a:off x="3275856" y="4941168"/>
          <a:ext cx="31162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Εξίσωση" r:id="rId5" imgW="2171520" imgH="660240" progId="Equation.3">
                  <p:embed/>
                </p:oleObj>
              </mc:Choice>
              <mc:Fallback>
                <p:oleObj name="Εξίσωση" r:id="rId5" imgW="21715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941168"/>
                        <a:ext cx="3116263" cy="94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/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34273"/>
              </p:ext>
            </p:extLst>
          </p:nvPr>
        </p:nvGraphicFramePr>
        <p:xfrm>
          <a:off x="6444208" y="5301208"/>
          <a:ext cx="21685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Εξίσωση" r:id="rId7" imgW="1434960" imgH="419040" progId="Equation.3">
                  <p:embed/>
                </p:oleObj>
              </mc:Choice>
              <mc:Fallback>
                <p:oleObj name="Εξίσωση" r:id="rId7" imgW="1434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301208"/>
                        <a:ext cx="21685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 smtClean="0">
                <a:solidFill>
                  <a:srgbClr val="820000"/>
                </a:solidFill>
              </a:rPr>
              <a:t/>
            </a:r>
            <a:br>
              <a:rPr lang="en-US" dirty="0" smtClean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l-GR" sz="3100" b="0" dirty="0">
                <a:solidFill>
                  <a:srgbClr val="820000"/>
                </a:solidFill>
              </a:rPr>
              <a:t>1 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b="0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960440"/>
          </a:xfrm>
        </p:spPr>
        <p:txBody>
          <a:bodyPr>
            <a:normAutofit/>
          </a:bodyPr>
          <a:lstStyle/>
          <a:p>
            <a:r>
              <a:rPr lang="el-GR" sz="2400" dirty="0"/>
              <a:t>Κάθε μέτρηση εάν επαναληφθεί πολλές φορές δεν θα δώσει πάντα το ίδιο αποτέλεσμα.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Π.χ. αν μετρήσουμε το ουρικό οξύ σε ένα ασθενή 20 φορές οι τιμές θα μπορούσαν να είναι οι ακόλουθες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7,9,  7,8,  7,9,  8,0, </a:t>
            </a:r>
            <a:r>
              <a:rPr lang="el-GR" sz="2400" dirty="0"/>
              <a:t> </a:t>
            </a:r>
            <a:r>
              <a:rPr lang="en-US" sz="2400" dirty="0"/>
              <a:t>7,8,  7,9,  7,8,  7,8,  8,0,  7,9</a:t>
            </a:r>
            <a:r>
              <a:rPr lang="el-GR" sz="2400" dirty="0"/>
              <a:t>, </a:t>
            </a:r>
            <a:r>
              <a:rPr lang="en-US" sz="2400" dirty="0"/>
              <a:t>7,9,  7,8,  7,9,  8,0, </a:t>
            </a:r>
            <a:r>
              <a:rPr lang="el-GR" sz="2400" dirty="0"/>
              <a:t> </a:t>
            </a:r>
            <a:r>
              <a:rPr lang="en-US" sz="2400" dirty="0"/>
              <a:t>7,8,  7,9,  7,8,  7,8,  8,0,  </a:t>
            </a:r>
            <a:r>
              <a:rPr lang="en-US" sz="2400" dirty="0" smtClean="0"/>
              <a:t>7,9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</a:t>
            </a:r>
            <a:r>
              <a:rPr lang="el-GR" sz="2400" dirty="0"/>
              <a:t>α στατιστικά των παρατηρήσεων αυτών είναι (</a:t>
            </a:r>
            <a:r>
              <a:rPr lang="en-US" sz="2400" dirty="0"/>
              <a:t>N = </a:t>
            </a:r>
            <a:r>
              <a:rPr lang="el-GR" sz="2400" dirty="0"/>
              <a:t>2</a:t>
            </a:r>
            <a:r>
              <a:rPr lang="en-US" sz="2400" dirty="0"/>
              <a:t>0</a:t>
            </a:r>
            <a:r>
              <a:rPr lang="el-GR" sz="2400" dirty="0"/>
              <a:t>)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37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24794"/>
            <a:ext cx="36385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323528" y="4869160"/>
            <a:ext cx="853244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μετακίνηση της μέσης τιμής </a:t>
            </a:r>
            <a:r>
              <a:rPr lang="el-GR" sz="2400" dirty="0" smtClean="0">
                <a:latin typeface="+mn-lt"/>
              </a:rPr>
              <a:t>προκαλεί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συστηματικό σφάλμα</a:t>
            </a:r>
            <a:r>
              <a:rPr lang="el-GR" sz="2400" dirty="0" smtClean="0">
                <a:latin typeface="+mn-lt"/>
              </a:rPr>
              <a:t>, και πως η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αύξηση της τυπικής απόκλισης </a:t>
            </a:r>
            <a:r>
              <a:rPr lang="el-GR" sz="2400" dirty="0" smtClean="0">
                <a:latin typeface="+mn-lt"/>
              </a:rPr>
              <a:t>αυξάνει το </a:t>
            </a:r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τυχαίο σφάλμα</a:t>
            </a:r>
          </a:p>
          <a:p>
            <a:pPr>
              <a:lnSpc>
                <a:spcPct val="150000"/>
              </a:lnSpc>
            </a:pPr>
            <a:endParaRPr lang="el-GR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2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r>
              <a:rPr lang="el-GR" sz="2400" dirty="0"/>
              <a:t>Από τη μέση τιμή και την τυπική απόκλιση μπορεί να οριστεί μία κανονική κατανομή</a:t>
            </a:r>
            <a:r>
              <a:rPr lang="en-US" sz="2400" dirty="0"/>
              <a:t>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412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3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</a:t>
            </a:r>
            <a:r>
              <a:rPr lang="el-GR" sz="2400" dirty="0"/>
              <a:t>αν η προηγούμενη κατανομή θεωρεί όρια ελέγχου και συγκεκριμένα το εύρος μ </a:t>
            </a:r>
            <a:r>
              <a:rPr lang="el-GR" sz="2400" dirty="0">
                <a:ea typeface="Times New Roman" pitchFamily="18" charset="0"/>
                <a:cs typeface="Times New Roman" pitchFamily="18" charset="0"/>
              </a:rPr>
              <a:t>±</a:t>
            </a:r>
            <a:r>
              <a:rPr lang="el-GR" sz="2400" dirty="0"/>
              <a:t> 3σ τότε κάθε νέα ομάδα επαναλαμβανόμενων τιμών του ίδιου δείγματος που διαφέρει είτε κατά μ είτε κατά σ θα πρέπει να θεωρείται αναλυτικό σφάλμα.</a:t>
            </a:r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24193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3347864" y="3140968"/>
            <a:ext cx="53285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Λάβετε</a:t>
            </a:r>
            <a:r>
              <a:rPr kumimoji="0" lang="el-G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υπόψη σας ότι</a:t>
            </a:r>
            <a:r>
              <a:rPr lang="en-US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Στο τμήμα μ ± σ περιέχεται το 68% των τιμών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Στο τμήμα μ ± 2σ περιέχεται το 95% των τιμών  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Στο τμήμα μ ± 3σ περιέχεται το 99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%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των τιμών.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45071" y="565479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3822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- TextBox"/>
          <p:cNvSpPr txBox="1"/>
          <p:nvPr/>
        </p:nvSpPr>
        <p:spPr>
          <a:xfrm>
            <a:off x="6876256" y="552890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Δ</a:t>
            </a:r>
            <a:r>
              <a:rPr lang="en-US" dirty="0" smtClean="0">
                <a:latin typeface="+mn-lt"/>
              </a:rPr>
              <a:t>RE = 2 s</a:t>
            </a:r>
            <a:r>
              <a:rPr lang="en-US" baseline="-25000" dirty="0" smtClean="0">
                <a:latin typeface="+mn-lt"/>
              </a:rPr>
              <a:t>meas</a:t>
            </a:r>
            <a:endParaRPr lang="el-GR" baseline="-250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4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</a:t>
            </a:r>
            <a:r>
              <a:rPr lang="el-GR" sz="2400" dirty="0"/>
              <a:t> </a:t>
            </a:r>
            <a:r>
              <a:rPr lang="en-US" sz="2400" dirty="0"/>
              <a:t>CV% </a:t>
            </a:r>
            <a:r>
              <a:rPr lang="el-GR" sz="2400" dirty="0"/>
              <a:t>των επαναληπτικών μετρήσεων έ</a:t>
            </a:r>
            <a:r>
              <a:rPr lang="en-US" sz="2400" dirty="0"/>
              <a:t>x</a:t>
            </a:r>
            <a:r>
              <a:rPr lang="el-GR" sz="2400" dirty="0"/>
              <a:t>ει πολλές έννοιες</a:t>
            </a:r>
            <a:r>
              <a:rPr lang="en-US" sz="2400" dirty="0" smtClean="0"/>
              <a:t>:</a:t>
            </a:r>
          </a:p>
          <a:p>
            <a:pPr marL="685800"/>
            <a:r>
              <a:rPr lang="el-GR" sz="2400" dirty="0"/>
              <a:t>Έλλειψη επαναληψιμότητας (συμβολίζεται </a:t>
            </a:r>
            <a:r>
              <a:rPr lang="en-US" sz="2400" b="1" dirty="0">
                <a:solidFill>
                  <a:srgbClr val="820000"/>
                </a:solidFill>
              </a:rPr>
              <a:t>s</a:t>
            </a:r>
            <a:r>
              <a:rPr lang="en-US" sz="2400" b="1" baseline="-25000" dirty="0">
                <a:solidFill>
                  <a:srgbClr val="820000"/>
                </a:solidFill>
              </a:rPr>
              <a:t>meas</a:t>
            </a:r>
            <a:r>
              <a:rPr lang="el-GR" sz="2400" baseline="-25000" dirty="0">
                <a:solidFill>
                  <a:srgbClr val="C00000"/>
                </a:solidFill>
              </a:rPr>
              <a:t> </a:t>
            </a:r>
            <a:r>
              <a:rPr lang="el-GR" sz="2400" dirty="0"/>
              <a:t>ή </a:t>
            </a:r>
            <a:r>
              <a:rPr lang="en-US" sz="2400" b="1" dirty="0">
                <a:solidFill>
                  <a:srgbClr val="820000"/>
                </a:solidFill>
              </a:rPr>
              <a:t>imprecision</a:t>
            </a:r>
            <a:r>
              <a:rPr lang="en-US" sz="2400" dirty="0"/>
              <a:t>)</a:t>
            </a:r>
          </a:p>
          <a:p>
            <a:pPr marL="685800"/>
            <a:r>
              <a:rPr lang="en-US" sz="2400" dirty="0" smtClean="0"/>
              <a:t>A</a:t>
            </a:r>
            <a:r>
              <a:rPr lang="el-GR" sz="2400" dirty="0"/>
              <a:t>ναλυτικό</a:t>
            </a:r>
            <a:r>
              <a:rPr lang="el-GR" sz="2400" dirty="0"/>
              <a:t> σφάλμα (συμβολίζεται </a:t>
            </a:r>
            <a:r>
              <a:rPr lang="en-US" sz="2400" b="1" dirty="0">
                <a:solidFill>
                  <a:srgbClr val="820000"/>
                </a:solidFill>
              </a:rPr>
              <a:t>CVa</a:t>
            </a:r>
            <a:r>
              <a:rPr lang="en-US" sz="2400" dirty="0"/>
              <a:t>)</a:t>
            </a:r>
          </a:p>
          <a:p>
            <a:pPr marL="685800"/>
            <a:r>
              <a:rPr lang="el-GR" sz="2400" dirty="0" smtClean="0"/>
              <a:t>Ενδογενές </a:t>
            </a:r>
            <a:r>
              <a:rPr lang="el-GR" sz="2400" dirty="0"/>
              <a:t>τυχαίο σφάλμα (συμβολίζεται </a:t>
            </a:r>
            <a:r>
              <a:rPr lang="el-GR" sz="2400" b="1" dirty="0">
                <a:solidFill>
                  <a:srgbClr val="820000"/>
                </a:solidFill>
              </a:rPr>
              <a:t>Δ</a:t>
            </a:r>
            <a:r>
              <a:rPr lang="en-US" sz="2400" b="1" dirty="0">
                <a:solidFill>
                  <a:srgbClr val="820000"/>
                </a:solidFill>
              </a:rPr>
              <a:t>RE</a:t>
            </a:r>
            <a:r>
              <a:rPr lang="el-GR" sz="2400" b="1" dirty="0">
                <a:solidFill>
                  <a:srgbClr val="820000"/>
                </a:solidFill>
              </a:rPr>
              <a:t> = 2 </a:t>
            </a:r>
            <a:r>
              <a:rPr lang="en-US" sz="2400" b="1" dirty="0">
                <a:solidFill>
                  <a:srgbClr val="820000"/>
                </a:solidFill>
              </a:rPr>
              <a:t>s</a:t>
            </a:r>
            <a:r>
              <a:rPr lang="en-US" sz="2400" b="1" baseline="-25000" dirty="0">
                <a:solidFill>
                  <a:srgbClr val="820000"/>
                </a:solidFill>
              </a:rPr>
              <a:t>meas</a:t>
            </a:r>
            <a:r>
              <a:rPr lang="en-US" sz="2400" dirty="0"/>
              <a:t>)</a:t>
            </a:r>
            <a:endParaRPr lang="el-GR" sz="2400" dirty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17</a:t>
            </a:fld>
            <a:endParaRPr lang="el-GR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832" y="3698055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- Ορθογώνιο"/>
          <p:cNvSpPr/>
          <p:nvPr/>
        </p:nvSpPr>
        <p:spPr>
          <a:xfrm>
            <a:off x="457200" y="3626207"/>
            <a:ext cx="5688632" cy="183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2400" dirty="0" smtClean="0">
                <a:latin typeface="+mn-lt"/>
              </a:rPr>
              <a:t>Όλα τα παραπάνω εκφράζουν</a:t>
            </a:r>
            <a:r>
              <a:rPr lang="en-US" sz="2400" dirty="0" smtClean="0">
                <a:latin typeface="+mn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l-GR" sz="2400" dirty="0" smtClean="0">
                <a:latin typeface="+mn-lt"/>
              </a:rPr>
              <a:t>τη μεταβλητότητα της εξέτασης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δηλαδή το εύρος της κανονικής κατανομής των μετρήσεων.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01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996952"/>
            <a:ext cx="3312368" cy="250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5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00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Η μεταβλητότητα μιας εξέτασης έχει συγκεκριμένα όρια (</a:t>
            </a:r>
            <a:r>
              <a:rPr lang="en-US" sz="2400" dirty="0"/>
              <a:t>s </a:t>
            </a:r>
            <a:r>
              <a:rPr lang="el-GR" sz="2400" dirty="0"/>
              <a:t>ή σ) που ονομάζονται </a:t>
            </a:r>
            <a:r>
              <a:rPr lang="el-GR" sz="2400" b="1" dirty="0">
                <a:solidFill>
                  <a:srgbClr val="820000"/>
                </a:solidFill>
              </a:rPr>
              <a:t>όρια ελέγχου </a:t>
            </a:r>
            <a:r>
              <a:rPr lang="el-GR" sz="2400" dirty="0"/>
              <a:t>(</a:t>
            </a:r>
            <a:r>
              <a:rPr lang="en-US" sz="2400" dirty="0"/>
              <a:t>Control limits).</a:t>
            </a:r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 smtClean="0"/>
              <a:t>Η </a:t>
            </a:r>
            <a:r>
              <a:rPr lang="el-GR" sz="2400" dirty="0"/>
              <a:t>υπέρβαση των ορίων αυτών (</a:t>
            </a:r>
            <a:r>
              <a:rPr lang="en-US" sz="2400" dirty="0"/>
              <a:t>SD) </a:t>
            </a:r>
            <a:r>
              <a:rPr lang="el-GR" sz="2400" dirty="0"/>
              <a:t>είναι το τυχαίο σφάλμα.</a:t>
            </a:r>
            <a:endParaRPr lang="en-US" sz="2400" dirty="0"/>
          </a:p>
          <a:p>
            <a:pPr>
              <a:lnSpc>
                <a:spcPct val="120000"/>
              </a:lnSpc>
            </a:pPr>
            <a:endParaRPr lang="en-US" sz="2400" dirty="0"/>
          </a:p>
          <a:p>
            <a:pPr>
              <a:lnSpc>
                <a:spcPct val="120000"/>
              </a:lnSpc>
            </a:pPr>
            <a:endParaRPr lang="el-GR" sz="2400" dirty="0"/>
          </a:p>
          <a:p>
            <a:pPr>
              <a:lnSpc>
                <a:spcPct val="120000"/>
              </a:lnSpc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3124622" y="5506322"/>
            <a:ext cx="28947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4120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Εργαστηριακός στατιστικός έλεγχος </a:t>
            </a:r>
            <a:r>
              <a:rPr lang="el-GR" dirty="0" smtClean="0">
                <a:solidFill>
                  <a:srgbClr val="820000"/>
                </a:solidFill>
              </a:rPr>
              <a:t>ποιότητας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820000"/>
                </a:solidFill>
              </a:rPr>
              <a:t>H </a:t>
            </a:r>
            <a:r>
              <a:rPr lang="el-GR" sz="2800" b="1" dirty="0">
                <a:solidFill>
                  <a:srgbClr val="820000"/>
                </a:solidFill>
              </a:rPr>
              <a:t>ανίχνευση σφαλμάτων και λαθών με τη χρήση στατιστικών μεθόδων</a:t>
            </a:r>
          </a:p>
          <a:p>
            <a:r>
              <a:rPr lang="el-GR" sz="2800" dirty="0"/>
              <a:t>Πρόκειται για το βασικό καθήκον των Τεχνολόγων Ιατρικών Εργαστηρίων που εκτελούν καθημερινά σε όλους τους αυτόματους αναλυτές αλλά και σε αρκετές χειροκίνητες μεθόδους.</a:t>
            </a:r>
          </a:p>
          <a:p>
            <a:r>
              <a:rPr lang="el-GR" sz="2800" dirty="0"/>
              <a:t>Γνωστό και </a:t>
            </a:r>
            <a:r>
              <a:rPr lang="en-US" sz="2800" dirty="0"/>
              <a:t>Quality Control (QC) </a:t>
            </a:r>
            <a:r>
              <a:rPr lang="el-GR" sz="2800" dirty="0"/>
              <a:t>ή </a:t>
            </a:r>
            <a:r>
              <a:rPr lang="en-US" sz="2800" dirty="0"/>
              <a:t>Statistical Quality Control (SQC)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24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91646"/>
              </p:ext>
            </p:extLst>
          </p:nvPr>
        </p:nvGraphicFramePr>
        <p:xfrm>
          <a:off x="2162175" y="5157192"/>
          <a:ext cx="48196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3" imgW="2971800" imgH="507960" progId="Equation.3">
                  <p:embed/>
                </p:oleObj>
              </mc:Choice>
              <mc:Fallback>
                <p:oleObj name="Equation" r:id="rId3" imgW="2971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157192"/>
                        <a:ext cx="48196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Η στατιστική έννοια του σφάλματος  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l-GR" sz="3100" b="0" dirty="0" smtClean="0">
                <a:solidFill>
                  <a:srgbClr val="820000"/>
                </a:solidFill>
              </a:rPr>
              <a:t>(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 </a:t>
            </a:r>
            <a:r>
              <a:rPr lang="el-GR" sz="3100" b="0" dirty="0">
                <a:solidFill>
                  <a:srgbClr val="820000"/>
                </a:solidFill>
              </a:rPr>
              <a:t>από </a:t>
            </a:r>
            <a:r>
              <a:rPr lang="en-US" sz="3100" b="0" dirty="0" smtClean="0">
                <a:solidFill>
                  <a:srgbClr val="820000"/>
                </a:solidFill>
              </a:rPr>
              <a:t>6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Οι προηγούμενες τιμές (</a:t>
            </a:r>
            <a:r>
              <a:rPr lang="en-US" sz="2400" dirty="0"/>
              <a:t>7,9,  7,8,  7,9,  8,0, </a:t>
            </a:r>
            <a:r>
              <a:rPr lang="el-GR" sz="2400" dirty="0"/>
              <a:t> </a:t>
            </a:r>
            <a:r>
              <a:rPr lang="en-US" sz="2400" dirty="0"/>
              <a:t>7,8,  7,9,  7,8,  7,8,  8,0,  7,9</a:t>
            </a:r>
            <a:r>
              <a:rPr lang="el-GR" sz="2400" dirty="0"/>
              <a:t>) έχουν πολύ μικρή έλλειψη επαναληψιμότητας εντός των ορίων ελέγχου αλλά δεν γνωρίζουμε εάν είναι σωστές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H </a:t>
            </a:r>
            <a:r>
              <a:rPr lang="el-GR" sz="2400" dirty="0"/>
              <a:t>διαφορά της μέσης τιμής επαναληπτικών μετρήσεων από την αληθή τιμή ονομάζεται</a:t>
            </a:r>
            <a:r>
              <a:rPr lang="en-US" sz="2400" dirty="0"/>
              <a:t>:</a:t>
            </a:r>
          </a:p>
          <a:p>
            <a:pPr indent="266700"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Έλλειψη ακρίβειας (συμβολίζεται </a:t>
            </a:r>
            <a:r>
              <a:rPr lang="en-US" sz="2400" b="1" dirty="0">
                <a:solidFill>
                  <a:srgbClr val="820000"/>
                </a:solidFill>
              </a:rPr>
              <a:t>bias</a:t>
            </a:r>
            <a:r>
              <a:rPr lang="en-US" sz="2400" dirty="0"/>
              <a:t> </a:t>
            </a:r>
            <a:r>
              <a:rPr lang="el-GR" sz="2400" dirty="0"/>
              <a:t>ή </a:t>
            </a:r>
            <a:r>
              <a:rPr lang="en-US" sz="2400" b="1" dirty="0">
                <a:solidFill>
                  <a:srgbClr val="820000"/>
                </a:solidFill>
              </a:rPr>
              <a:t>inaccurancy</a:t>
            </a:r>
            <a:r>
              <a:rPr lang="en-US" sz="2400" dirty="0"/>
              <a:t>)</a:t>
            </a:r>
            <a:r>
              <a:rPr lang="el-GR" sz="2400" dirty="0"/>
              <a:t>.</a:t>
            </a:r>
            <a:endParaRPr lang="en-US" sz="2400" dirty="0"/>
          </a:p>
          <a:p>
            <a:pPr indent="266700">
              <a:lnSpc>
                <a:spcPct val="120000"/>
              </a:lnSpc>
              <a:spcAft>
                <a:spcPts val="600"/>
              </a:spcAft>
            </a:pPr>
            <a:r>
              <a:rPr lang="el-GR" sz="2400" dirty="0"/>
              <a:t>Συστηματικό σφάλμα </a:t>
            </a:r>
            <a:r>
              <a:rPr lang="el-GR" sz="2400" b="1" dirty="0">
                <a:solidFill>
                  <a:srgbClr val="820000"/>
                </a:solidFill>
              </a:rPr>
              <a:t>Δ</a:t>
            </a:r>
            <a:r>
              <a:rPr lang="en-US" sz="2400" b="1" dirty="0">
                <a:solidFill>
                  <a:srgbClr val="820000"/>
                </a:solidFill>
              </a:rPr>
              <a:t>SE</a:t>
            </a:r>
            <a:r>
              <a:rPr lang="el-GR" sz="2400" b="1" dirty="0">
                <a:solidFill>
                  <a:srgbClr val="820000"/>
                </a:solidFill>
              </a:rPr>
              <a:t>.</a:t>
            </a:r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7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Πως μετρώνται τα σφάλματα</a:t>
            </a:r>
            <a:r>
              <a:rPr lang="en-US" dirty="0" smtClean="0">
                <a:solidFill>
                  <a:srgbClr val="820000"/>
                </a:solidFill>
              </a:rPr>
              <a:t>;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Μετρώνται σε μονάδες τυπικής απόκλισης των ορίων ελέγχου.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l-GR" sz="2400" dirty="0"/>
              <a:t>Π.χ. Δ</a:t>
            </a:r>
            <a:r>
              <a:rPr lang="en-US" sz="2400" dirty="0"/>
              <a:t>SE = 2,1s   </a:t>
            </a:r>
            <a:r>
              <a:rPr lang="el-GR" sz="2400" dirty="0"/>
              <a:t>ή  Δ</a:t>
            </a:r>
            <a:r>
              <a:rPr lang="en-US" sz="2400" dirty="0"/>
              <a:t>RE = 3,4s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Συνήθως </a:t>
            </a:r>
            <a:r>
              <a:rPr lang="el-GR" sz="2400" dirty="0"/>
              <a:t>η τυπική απόκλιση των ορίων ελέγχου συμβολίζεται ως </a:t>
            </a:r>
            <a:r>
              <a:rPr lang="en-US" sz="2400" dirty="0"/>
              <a:t>s (</a:t>
            </a:r>
            <a:r>
              <a:rPr lang="el-GR" sz="2400" dirty="0"/>
              <a:t>Ελληνικά σ) σε αντιπαράθεση με την τυπική απόκλιση των ημερήσιων τιμών ελέγχου που συμβολίζονται </a:t>
            </a:r>
            <a:r>
              <a:rPr lang="en-US" sz="2400" dirty="0"/>
              <a:t>SD.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31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Πως προσδιορίζεται το τυχαίο σφάλμα (Δ</a:t>
            </a:r>
            <a:r>
              <a:rPr lang="en-US" dirty="0">
                <a:solidFill>
                  <a:srgbClr val="820000"/>
                </a:solidFill>
              </a:rPr>
              <a:t>RE</a:t>
            </a:r>
            <a:r>
              <a:rPr lang="el-GR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dirty="0"/>
              <a:t>Από το </a:t>
            </a:r>
            <a:r>
              <a:rPr lang="en-US" sz="2800" dirty="0"/>
              <a:t>CV%</a:t>
            </a:r>
            <a:r>
              <a:rPr lang="el-GR" sz="2800" dirty="0"/>
              <a:t> των καθημερινών τιμών ελέγχου του εσωτερικού ελέγχου ποιότητας.</a:t>
            </a:r>
            <a:r>
              <a:rPr lang="en-US" sz="2800" dirty="0"/>
              <a:t> </a:t>
            </a:r>
            <a:endParaRPr lang="el-GR" sz="2800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800" b="1" dirty="0">
                <a:solidFill>
                  <a:srgbClr val="820000"/>
                </a:solidFill>
              </a:rPr>
              <a:t>Ο εσωτερικός έλεγχος ποιότητας προσδιορίζει την επαναληψιμότητα ή αλλιώς το ολικό τυχαίο σφάλμα της εξέτασης.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25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Πως προσδιορίζεται το συστηματικό σφάλμα (Δ</a:t>
            </a:r>
            <a:r>
              <a:rPr lang="en-US" dirty="0">
                <a:solidFill>
                  <a:srgbClr val="820000"/>
                </a:solidFill>
              </a:rPr>
              <a:t>SE</a:t>
            </a:r>
            <a:r>
              <a:rPr lang="el-GR" dirty="0" smtClean="0">
                <a:solidFill>
                  <a:srgbClr val="820000"/>
                </a:solidFill>
              </a:rPr>
              <a:t>)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Από τη διαφορά των τιμών του εργαστηρίου από τη τιμή στόχο των ορίων ελέγχου του εξωτερικού ελέγχου ποιότητας.</a:t>
            </a:r>
            <a:r>
              <a:rPr lang="en-US" dirty="0"/>
              <a:t> </a:t>
            </a:r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Από τον υπολογισμό της ανάκτησης </a:t>
            </a:r>
            <a:r>
              <a:rPr lang="en-US" dirty="0"/>
              <a:t>(Recovery)</a:t>
            </a:r>
            <a:r>
              <a:rPr lang="el-GR" dirty="0"/>
              <a:t>.</a:t>
            </a:r>
            <a:endParaRPr lang="en-US" dirty="0"/>
          </a:p>
          <a:p>
            <a:pPr marL="457200" indent="-45720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dirty="0"/>
              <a:t>Από τη σύγκριση της μεθόδου με μία άλλη (ανάλυση παλινδρόμησης).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tabLst>
                <a:tab pos="539750" algn="l"/>
              </a:tabLst>
            </a:pPr>
            <a:r>
              <a:rPr lang="el-GR" b="1" dirty="0">
                <a:solidFill>
                  <a:srgbClr val="820000"/>
                </a:solidFill>
              </a:rPr>
              <a:t>Ο εξωτερικός έλεγχος ποιότητας προσδιορίζει την ακρίβεια ή αλλιώς το ολικό συστηματικό σφάλμα της εξέτασης</a:t>
            </a:r>
            <a:r>
              <a:rPr lang="el-GR" b="1" dirty="0" smtClean="0">
                <a:solidFill>
                  <a:srgbClr val="820000"/>
                </a:solidFill>
              </a:rPr>
              <a:t>.</a:t>
            </a:r>
            <a:endParaRPr lang="el-GR" b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15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Το ολικό σφάλμα της αναλυτικής μεθόδου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(Total error – TE) </a:t>
            </a:r>
            <a:r>
              <a:rPr lang="el-GR" sz="3100" b="0" dirty="0">
                <a:solidFill>
                  <a:srgbClr val="820000"/>
                </a:solidFill>
              </a:rPr>
              <a:t>(1 από 5</a:t>
            </a:r>
            <a:r>
              <a:rPr lang="el-GR" sz="3100" b="0" dirty="0" smtClean="0">
                <a:solidFill>
                  <a:srgbClr val="820000"/>
                </a:solidFill>
              </a:rPr>
              <a:t>)</a:t>
            </a:r>
            <a:endParaRPr lang="el-GR" sz="3100" b="0" dirty="0">
              <a:solidFill>
                <a:srgbClr val="82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  <a:tabLst>
                <a:tab pos="3490913" algn="l"/>
              </a:tabLst>
            </a:pPr>
            <a:r>
              <a:rPr lang="en-US" sz="3300" b="1" dirty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TE</a:t>
            </a:r>
            <a:r>
              <a:rPr lang="el-GR" sz="3300" b="1" dirty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 &lt; Τ</a:t>
            </a:r>
            <a:r>
              <a:rPr lang="en-US" sz="3300" b="1" dirty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Ea </a:t>
            </a:r>
            <a:r>
              <a:rPr lang="el-GR" sz="3300" b="1" dirty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ή </a:t>
            </a:r>
            <a:r>
              <a:rPr lang="en-US" sz="3300" b="1" dirty="0">
                <a:solidFill>
                  <a:srgbClr val="820000"/>
                </a:solidFill>
                <a:ea typeface="Times New Roman" pitchFamily="18" charset="0"/>
                <a:cs typeface="Times New Roman" pitchFamily="18" charset="0"/>
              </a:rPr>
              <a:t>TEb</a:t>
            </a:r>
            <a:endParaRPr lang="en-US" sz="3300" b="1" dirty="0">
              <a:solidFill>
                <a:srgbClr val="820000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400" dirty="0"/>
              <a:t>Τα σφάλματα που επιδέχεται μία εξέταση έχουν ένα όριο που υπολογίζεται με δύο τρόπους</a:t>
            </a:r>
            <a:r>
              <a:rPr lang="en-US" sz="2400" dirty="0"/>
              <a:t>: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dirty="0" smtClean="0"/>
              <a:t>με </a:t>
            </a:r>
            <a:r>
              <a:rPr lang="el-GR" sz="2400" dirty="0"/>
              <a:t>βάση την αναλυτική απόδοση της εξέτασης (ΗΠΑ). Ονομάζεται τότε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820000"/>
                </a:solidFill>
              </a:rPr>
              <a:t>TEa:</a:t>
            </a:r>
            <a:r>
              <a:rPr lang="en-US" sz="2400" dirty="0"/>
              <a:t> analytical allowable Total Error</a:t>
            </a:r>
          </a:p>
          <a:p>
            <a:pPr>
              <a:lnSpc>
                <a:spcPct val="150000"/>
              </a:lnSpc>
            </a:pPr>
            <a:r>
              <a:rPr lang="el-GR" sz="2400" dirty="0" smtClean="0"/>
              <a:t>με </a:t>
            </a:r>
            <a:r>
              <a:rPr lang="el-GR" sz="2400" dirty="0"/>
              <a:t>βάση την βιολογική διακύμανση της εξέτασης (ΕΕ). Ονομάζεται τότε </a:t>
            </a:r>
            <a:r>
              <a:rPr lang="en-US" sz="2400" b="1" dirty="0">
                <a:solidFill>
                  <a:srgbClr val="820000"/>
                </a:solidFill>
              </a:rPr>
              <a:t>TEb:</a:t>
            </a:r>
            <a:r>
              <a:rPr lang="en-US" sz="2400" dirty="0"/>
              <a:t> biological allowable Total Error</a:t>
            </a:r>
            <a:endParaRPr lang="el-GR" sz="2400" dirty="0"/>
          </a:p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89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915816" y="4437112"/>
            <a:ext cx="3312368" cy="72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631103" y="1628800"/>
            <a:ext cx="570681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= συστηματικό σφάλμα + τυχαίο σφάλμα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 smtClean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 smtClean="0">
                <a:latin typeface="+mn-lt"/>
                <a:ea typeface="Times New Roman" pitchFamily="18" charset="0"/>
                <a:cs typeface="Times New Roman" pitchFamily="18" charset="0"/>
              </a:rPr>
              <a:t>ή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= Δ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RE</a:t>
            </a:r>
            <a:r>
              <a:rPr kumimoji="0" lang="el-G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+ Δ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SE</a:t>
            </a:r>
            <a:endParaRPr kumimoji="0" lang="el-G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400" dirty="0" smtClean="0">
              <a:latin typeface="+mn-lt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dirty="0">
                <a:latin typeface="+mn-lt"/>
                <a:cs typeface="Times New Roman" pitchFamily="18" charset="0"/>
              </a:rPr>
              <a:t>ή</a:t>
            </a:r>
            <a:endParaRPr lang="el-GR" sz="2400" dirty="0" smtClean="0">
              <a:latin typeface="+mn-lt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ΤΕ =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bias + 2 s</a:t>
            </a:r>
            <a:r>
              <a:rPr lang="en-US" sz="2400" b="1" baseline="-25000" dirty="0" smtClean="0">
                <a:solidFill>
                  <a:srgbClr val="820000"/>
                </a:solidFill>
                <a:latin typeface="+mn-lt"/>
                <a:cs typeface="Times New Roman" pitchFamily="18" charset="0"/>
              </a:rPr>
              <a:t>meas</a:t>
            </a:r>
            <a:endParaRPr kumimoji="0" lang="en-US" sz="2400" b="1" i="0" u="none" strike="noStrike" cap="none" normalizeH="0" baseline="-25000" dirty="0" smtClean="0">
              <a:ln>
                <a:noFill/>
              </a:ln>
              <a:solidFill>
                <a:srgbClr val="820000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Το ολικό σφάλμα της αναλυτικής μεθόδου 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>
                <a:solidFill>
                  <a:srgbClr val="820000"/>
                </a:solidFill>
              </a:rPr>
              <a:t>(Total error – TE) </a:t>
            </a:r>
            <a:r>
              <a:rPr lang="el-GR" sz="2800" b="0" dirty="0" smtClean="0">
                <a:solidFill>
                  <a:srgbClr val="820000"/>
                </a:solidFill>
              </a:rPr>
              <a:t>(</a:t>
            </a:r>
            <a:r>
              <a:rPr lang="en-US" sz="2800" b="0" dirty="0" smtClean="0">
                <a:solidFill>
                  <a:srgbClr val="820000"/>
                </a:solidFill>
              </a:rPr>
              <a:t>2</a:t>
            </a:r>
            <a:r>
              <a:rPr lang="el-GR" sz="2800" b="0" dirty="0" smtClean="0">
                <a:solidFill>
                  <a:srgbClr val="820000"/>
                </a:solidFill>
              </a:rPr>
              <a:t> </a:t>
            </a:r>
            <a:r>
              <a:rPr lang="el-GR" sz="2800" b="0" dirty="0">
                <a:solidFill>
                  <a:srgbClr val="820000"/>
                </a:solidFill>
              </a:rPr>
              <a:t>από 5)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54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75889" y="836712"/>
            <a:ext cx="4688599" cy="436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Το ολικό σφάλμα της αναλυτικής μεθόδου 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>
                <a:solidFill>
                  <a:srgbClr val="820000"/>
                </a:solidFill>
              </a:rPr>
              <a:t>(Total error – TE) </a:t>
            </a:r>
            <a:r>
              <a:rPr lang="el-GR" sz="2800" b="0" dirty="0" smtClean="0">
                <a:solidFill>
                  <a:srgbClr val="820000"/>
                </a:solidFill>
              </a:rPr>
              <a:t>(3 </a:t>
            </a:r>
            <a:r>
              <a:rPr lang="el-GR" sz="2800" b="0" dirty="0">
                <a:solidFill>
                  <a:srgbClr val="820000"/>
                </a:solidFill>
              </a:rPr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r>
              <a:rPr lang="el-GR" sz="2800" dirty="0"/>
              <a:t>Η μεταβολή της κανονικής κατανομής από την μεταβολή της τυπικής απόκλισης και τη μετακίνηση της κανονικής κατανομής</a:t>
            </a:r>
          </a:p>
          <a:p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25</a:t>
            </a:fld>
            <a:endParaRPr lang="el-GR" dirty="0"/>
          </a:p>
        </p:txBody>
      </p:sp>
      <p:sp>
        <p:nvSpPr>
          <p:cNvPr id="7" name="Ορθογώνιο 8"/>
          <p:cNvSpPr/>
          <p:nvPr/>
        </p:nvSpPr>
        <p:spPr>
          <a:xfrm>
            <a:off x="5220072" y="497376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41613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820000"/>
                </a:solidFill>
              </a:rPr>
              <a:t>Το ολικό σφάλμα της αναλυτικής μεθόδου </a:t>
            </a:r>
            <a:br>
              <a:rPr lang="el-GR" sz="3600" dirty="0">
                <a:solidFill>
                  <a:srgbClr val="820000"/>
                </a:solidFill>
              </a:rPr>
            </a:br>
            <a:r>
              <a:rPr lang="el-GR" sz="3600" dirty="0">
                <a:solidFill>
                  <a:srgbClr val="820000"/>
                </a:solidFill>
              </a:rPr>
              <a:t>(Total error – TE) </a:t>
            </a:r>
            <a:r>
              <a:rPr lang="el-GR" sz="2800" b="0" dirty="0" smtClean="0">
                <a:solidFill>
                  <a:srgbClr val="820000"/>
                </a:solidFill>
              </a:rPr>
              <a:t>(4 </a:t>
            </a:r>
            <a:r>
              <a:rPr lang="el-GR" sz="2800" b="0" dirty="0">
                <a:solidFill>
                  <a:srgbClr val="820000"/>
                </a:solidFill>
              </a:rPr>
              <a:t>από 5)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l-GR" sz="2400" dirty="0"/>
              <a:t>Στην Ευρώπη το ολικό σφάλμα υπολογίζεται από τη βιολογική διακύμανση του βιοδείκτη μέσα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>
              <a:lnSpc>
                <a:spcPct val="110000"/>
              </a:lnSpc>
              <a:spcAft>
                <a:spcPts val="2400"/>
              </a:spcAft>
            </a:pPr>
            <a:r>
              <a:rPr lang="en-US" sz="2400" b="1" dirty="0" smtClean="0">
                <a:solidFill>
                  <a:srgbClr val="820000"/>
                </a:solidFill>
              </a:rPr>
              <a:t>CV</a:t>
            </a:r>
            <a:r>
              <a:rPr lang="el-GR" sz="2400" b="1" dirty="0">
                <a:solidFill>
                  <a:srgbClr val="820000"/>
                </a:solidFill>
              </a:rPr>
              <a:t>%</a:t>
            </a:r>
            <a:r>
              <a:rPr lang="en-US" sz="2400" b="1" baseline="-25000" dirty="0">
                <a:solidFill>
                  <a:srgbClr val="820000"/>
                </a:solidFill>
              </a:rPr>
              <a:t>Bw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στον ανθρώπινο οργανισμό 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820000"/>
                </a:solidFill>
              </a:rPr>
              <a:t>CV</a:t>
            </a:r>
            <a:r>
              <a:rPr lang="el-GR" sz="2400" b="1" dirty="0">
                <a:solidFill>
                  <a:srgbClr val="820000"/>
                </a:solidFill>
              </a:rPr>
              <a:t>%</a:t>
            </a:r>
            <a:r>
              <a:rPr lang="en-US" sz="2400" b="1" baseline="-25000" dirty="0">
                <a:solidFill>
                  <a:srgbClr val="820000"/>
                </a:solidFill>
              </a:rPr>
              <a:t>Bb</a:t>
            </a:r>
            <a:r>
              <a:rPr lang="en-US" sz="2400" b="1" dirty="0">
                <a:solidFill>
                  <a:srgbClr val="820000"/>
                </a:solidFill>
              </a:rPr>
              <a:t>: </a:t>
            </a:r>
            <a:r>
              <a:rPr lang="el-GR" sz="2400" dirty="0"/>
              <a:t>στον ανθρώπινο πληθυσμό</a:t>
            </a:r>
            <a:r>
              <a:rPr lang="el-GR" sz="2400" dirty="0" smtClean="0"/>
              <a:t>.</a:t>
            </a:r>
          </a:p>
          <a:p>
            <a:pPr>
              <a:lnSpc>
                <a:spcPct val="110000"/>
              </a:lnSpc>
            </a:pPr>
            <a:endParaRPr lang="el-GR" sz="2400" dirty="0" smtClean="0"/>
          </a:p>
          <a:p>
            <a:pPr>
              <a:lnSpc>
                <a:spcPct val="110000"/>
              </a:lnSpc>
            </a:pPr>
            <a:r>
              <a:rPr lang="el-GR" sz="2400" dirty="0"/>
              <a:t>Από τις δύο βιολογικές διακυμάνσεις υπολογίζονται</a:t>
            </a:r>
            <a:r>
              <a:rPr lang="en-US" sz="2400" dirty="0"/>
              <a:t>:</a:t>
            </a:r>
          </a:p>
          <a:p>
            <a:pPr>
              <a:lnSpc>
                <a:spcPct val="110000"/>
              </a:lnSpc>
            </a:pPr>
            <a:r>
              <a:rPr lang="el-GR" sz="2400" dirty="0" smtClean="0"/>
              <a:t>Ι</a:t>
            </a:r>
            <a:r>
              <a:rPr lang="el-GR" sz="2400" dirty="0"/>
              <a:t>%</a:t>
            </a:r>
            <a:r>
              <a:rPr lang="en-US" sz="2400" dirty="0"/>
              <a:t>: </a:t>
            </a:r>
            <a:r>
              <a:rPr lang="el-GR" sz="2400" dirty="0"/>
              <a:t>Ανώτερο επιτρεπτό τυχαίο σφάλμα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B</a:t>
            </a:r>
            <a:r>
              <a:rPr lang="en-US" sz="2400" dirty="0"/>
              <a:t>%: A</a:t>
            </a:r>
            <a:r>
              <a:rPr lang="el-GR" sz="2400" dirty="0"/>
              <a:t>νώτερο</a:t>
            </a:r>
            <a:r>
              <a:rPr lang="el-GR" sz="2400" dirty="0"/>
              <a:t> επιτρεπτό συστηματικό σφάλμα</a:t>
            </a:r>
          </a:p>
          <a:p>
            <a:pPr>
              <a:lnSpc>
                <a:spcPct val="110000"/>
              </a:lnSpc>
            </a:pPr>
            <a:endParaRPr lang="el-GR" sz="2400" dirty="0"/>
          </a:p>
          <a:p>
            <a:pPr>
              <a:lnSpc>
                <a:spcPct val="110000"/>
              </a:lnSpc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953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060004" y="606291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n-lt"/>
              </a:rPr>
              <a:t>Ο Βρετανός </a:t>
            </a:r>
            <a:r>
              <a:rPr lang="en-US" dirty="0" smtClean="0">
                <a:latin typeface="+mn-lt"/>
              </a:rPr>
              <a:t>Fraser </a:t>
            </a:r>
            <a:r>
              <a:rPr lang="el-GR" dirty="0" smtClean="0">
                <a:latin typeface="+mn-lt"/>
              </a:rPr>
              <a:t>που δημιούργησε τις εξισώσεις</a:t>
            </a:r>
            <a:endParaRPr lang="el-GR" dirty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680012" y="553128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H I</a:t>
            </a:r>
            <a:r>
              <a:rPr lang="el-GR" dirty="0" smtClean="0">
                <a:latin typeface="+mn-lt"/>
              </a:rPr>
              <a:t>σπανίδα</a:t>
            </a:r>
            <a:r>
              <a:rPr lang="el-GR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Carmen Ricos </a:t>
            </a:r>
            <a:r>
              <a:rPr lang="el-GR" dirty="0" smtClean="0">
                <a:latin typeface="+mn-lt"/>
              </a:rPr>
              <a:t>που τις αξιοποίησε</a:t>
            </a:r>
            <a:endParaRPr lang="el-GR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Το ολικό σφάλμα της αναλυτικής μεθόδου 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l-GR" dirty="0">
                <a:solidFill>
                  <a:srgbClr val="820000"/>
                </a:solidFill>
              </a:rPr>
              <a:t>(Total error – TE) </a:t>
            </a:r>
            <a:r>
              <a:rPr lang="el-GR" sz="3100" b="0" dirty="0" smtClean="0">
                <a:solidFill>
                  <a:srgbClr val="820000"/>
                </a:solidFill>
              </a:rPr>
              <a:t>(5 </a:t>
            </a:r>
            <a:r>
              <a:rPr lang="el-GR" sz="3100" b="0" dirty="0">
                <a:solidFill>
                  <a:srgbClr val="820000"/>
                </a:solidFill>
              </a:rPr>
              <a:t>από 5)</a:t>
            </a:r>
            <a:endParaRPr lang="el-G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GB" sz="2400" dirty="0"/>
              <a:t>% = 0,5 </a:t>
            </a:r>
            <a:r>
              <a:rPr lang="en-US" sz="2400" dirty="0"/>
              <a:t>CV</a:t>
            </a:r>
            <a:r>
              <a:rPr lang="en-US" sz="2400" baseline="-25000" dirty="0"/>
              <a:t>BW</a:t>
            </a:r>
            <a:r>
              <a:rPr lang="en-GB" sz="2400" baseline="-25000" dirty="0"/>
              <a:t> </a:t>
            </a:r>
            <a:endParaRPr lang="el-GR" sz="2400" baseline="-25000" dirty="0"/>
          </a:p>
          <a:p>
            <a:r>
              <a:rPr lang="en-US" sz="2400" dirty="0"/>
              <a:t>B</a:t>
            </a:r>
            <a:r>
              <a:rPr lang="en-GB" sz="2400" dirty="0"/>
              <a:t>% = 0,25 (CV</a:t>
            </a:r>
            <a:r>
              <a:rPr lang="en-GB" sz="2400" baseline="30000" dirty="0"/>
              <a:t>2</a:t>
            </a:r>
            <a:r>
              <a:rPr lang="en-GB" sz="2400" baseline="-25000" dirty="0"/>
              <a:t>BW</a:t>
            </a:r>
            <a:r>
              <a:rPr lang="en-GB" sz="2400" dirty="0"/>
              <a:t>+CV</a:t>
            </a:r>
            <a:r>
              <a:rPr lang="en-GB" sz="2400" baseline="30000" dirty="0"/>
              <a:t>2</a:t>
            </a:r>
            <a:r>
              <a:rPr lang="en-GB" sz="2400" baseline="-25000" dirty="0"/>
              <a:t>Bb</a:t>
            </a:r>
            <a:r>
              <a:rPr lang="en-GB" sz="2400" dirty="0"/>
              <a:t>)</a:t>
            </a:r>
            <a:r>
              <a:rPr lang="en-GB" sz="2400" baseline="30000" dirty="0"/>
              <a:t>1/2</a:t>
            </a:r>
            <a:endParaRPr lang="el-GR" sz="2400" baseline="30000" dirty="0"/>
          </a:p>
          <a:p>
            <a:endParaRPr lang="el-GR" sz="2400" baseline="30000" dirty="0"/>
          </a:p>
          <a:p>
            <a:r>
              <a:rPr lang="el-GR" sz="2400" dirty="0"/>
              <a:t>Ανώτερο επιτρεπτό αναλυτικό σφάλμα</a:t>
            </a:r>
            <a:r>
              <a:rPr lang="en-US" sz="2400" dirty="0"/>
              <a:t>:</a:t>
            </a:r>
            <a:r>
              <a:rPr lang="en-GB" sz="2400" dirty="0"/>
              <a:t> T</a:t>
            </a:r>
            <a:r>
              <a:rPr lang="el-GR" sz="2400" dirty="0"/>
              <a:t>Ε</a:t>
            </a:r>
            <a:r>
              <a:rPr lang="en-GB" sz="2400" baseline="-25000" dirty="0"/>
              <a:t>b</a:t>
            </a:r>
            <a:r>
              <a:rPr lang="en-GB" sz="2400" dirty="0"/>
              <a:t> = 1,65 I% + B%</a:t>
            </a:r>
            <a:endParaRPr lang="el-GR" sz="2400" dirty="0"/>
          </a:p>
          <a:p>
            <a:endParaRPr lang="el-GR" sz="2400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9587" y="5860690"/>
            <a:ext cx="16891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blog.fields.utoronto.ca</a:t>
            </a:r>
            <a:endParaRPr lang="el-GR" sz="1200" dirty="0">
              <a:latin typeface="+mn-lt"/>
            </a:endParaRPr>
          </a:p>
        </p:txBody>
      </p:sp>
      <p:pic>
        <p:nvPicPr>
          <p:cNvPr id="3076" name="Picture 4" descr="DRA. CARMEN RIC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9695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70627" y="5227346"/>
            <a:ext cx="1587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5"/>
              </a:rPr>
              <a:t>berbes.com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48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833659"/>
              </p:ext>
            </p:extLst>
          </p:nvPr>
        </p:nvGraphicFramePr>
        <p:xfrm>
          <a:off x="4788024" y="332656"/>
          <a:ext cx="3600399" cy="602103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000360"/>
                <a:gridCol w="877802"/>
                <a:gridCol w="877802"/>
                <a:gridCol w="844435"/>
              </a:tblGrid>
              <a:tr h="1356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b="1" dirty="0" smtClean="0">
                          <a:solidFill>
                            <a:schemeClr val="bg1"/>
                          </a:solidFill>
                        </a:rPr>
                        <a:t>Εξέταση</a:t>
                      </a:r>
                      <a:endParaRPr lang="el-GR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7602" marR="47602" marT="23801" marB="23801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I%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7602" marR="47602" marT="23801" marB="23801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bg1"/>
                          </a:solidFill>
                        </a:rPr>
                        <a:t>B%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7602" marR="47602" marT="23801" marB="23801"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TE</a:t>
                      </a:r>
                      <a:r>
                        <a:rPr lang="en-US" sz="1050" baseline="-25000" dirty="0"/>
                        <a:t>b</a:t>
                      </a:r>
                      <a:r>
                        <a:rPr lang="en-US" sz="1050" dirty="0"/>
                        <a:t>%</a:t>
                      </a:r>
                      <a:endParaRPr lang="en-US" sz="1100" b="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47602" marR="47602" marT="23801" marB="23801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TBILI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12,8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10,0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31,1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DBILI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18,4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14,2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44,5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ALB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TP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en-US" sz="1050" dirty="0"/>
                        <a:t>GPT/ALT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5,8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14,0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en-US" sz="1050" dirty="0"/>
                        <a:t>GOT/AST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6,0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15,2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el-GR" sz="1050" dirty="0"/>
                        <a:t>γ</a:t>
                      </a:r>
                      <a:r>
                        <a:rPr lang="en-US" sz="1050" dirty="0"/>
                        <a:t>GT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6,1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10,7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20,8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en-US" sz="1050" dirty="0"/>
                        <a:t>LDH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3,7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11,1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 marR="4445">
                        <a:spcAft>
                          <a:spcPts val="0"/>
                        </a:spcAft>
                      </a:pPr>
                      <a:r>
                        <a:rPr lang="en-US" sz="1050" dirty="0"/>
                        <a:t>ALP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6,4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11,7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52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1,0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Phos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10,2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Chol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9,0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Trig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10,5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10,7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27,9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Creat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6,9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Urea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6,2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15,7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UA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5,0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11,1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CK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11,4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11,5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30,3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CK MB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9,2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16,0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31,2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Gluc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2,5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6,3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HDL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3,6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5,2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11,1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LDL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4,2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6,8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13,6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Fe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13,3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8,8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30,7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Mg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1,6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1,7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/>
                        <a:t>Κ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2,4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5,8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Na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0,3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0,9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050" dirty="0"/>
                        <a:t>α-</a:t>
                      </a:r>
                      <a:r>
                        <a:rPr lang="en-US" sz="1050" dirty="0"/>
                        <a:t>AMYL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4,4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7,4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050" dirty="0"/>
                        <a:t>14,6</a:t>
                      </a:r>
                      <a:endParaRPr lang="el-GR" sz="1100" dirty="0">
                        <a:latin typeface="+mn-lt"/>
                      </a:endParaRPr>
                    </a:p>
                  </a:txBody>
                  <a:tcPr marL="47602" marR="47602" marT="23801" marB="23801" anchor="ctr"/>
                </a:tc>
              </a:tr>
              <a:tr h="1269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/>
                        <a:t>CHE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3,5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3,1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dirty="0"/>
                        <a:t>8,9</a:t>
                      </a:r>
                      <a:endParaRPr lang="en-US" sz="1100" dirty="0">
                        <a:latin typeface="+mn-lt"/>
                      </a:endParaRPr>
                    </a:p>
                  </a:txBody>
                  <a:tcPr marL="47602" marR="47602" marT="23801" marB="23801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4464496" cy="187220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820000"/>
                </a:solidFill>
              </a:rPr>
              <a:t>Πίνακες </a:t>
            </a:r>
            <a:r>
              <a:rPr lang="el-GR" dirty="0">
                <a:solidFill>
                  <a:srgbClr val="820000"/>
                </a:solidFill>
              </a:rPr>
              <a:t>μεταβλητότητας και ολικού σφάλματος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4864"/>
            <a:ext cx="3826768" cy="40324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Η </a:t>
            </a:r>
            <a:r>
              <a:rPr lang="en-US" sz="2400" dirty="0"/>
              <a:t>C. Ricos </a:t>
            </a:r>
            <a:r>
              <a:rPr lang="el-GR" sz="2400" dirty="0"/>
              <a:t>έφτιαξε πίνακες μεταβλητότητας και ολικού σφάλματος για όλες τις εξετάσεις που γίνονται σήμερα.</a:t>
            </a:r>
          </a:p>
          <a:p>
            <a:pPr>
              <a:lnSpc>
                <a:spcPct val="120000"/>
              </a:lnSpc>
            </a:pPr>
            <a:r>
              <a:rPr lang="el-GR" sz="2400" dirty="0" smtClean="0"/>
              <a:t>Το </a:t>
            </a:r>
            <a:r>
              <a:rPr lang="el-GR" sz="2400" dirty="0"/>
              <a:t>ολικό σφάλμα </a:t>
            </a:r>
            <a:r>
              <a:rPr lang="en-US" sz="2400" dirty="0"/>
              <a:t>(TE) </a:t>
            </a:r>
            <a:r>
              <a:rPr lang="el-GR" sz="2400" dirty="0"/>
              <a:t>δεν πρέπει να υπερβαίνει το </a:t>
            </a:r>
            <a:r>
              <a:rPr lang="en-US" sz="2400" dirty="0"/>
              <a:t>TEb</a:t>
            </a:r>
            <a:endParaRPr lang="el-GR" sz="2400" dirty="0"/>
          </a:p>
          <a:p>
            <a:pPr>
              <a:lnSpc>
                <a:spcPct val="120000"/>
              </a:lnSpc>
            </a:pP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76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 smtClean="0">
                <a:solidFill>
                  <a:srgbClr val="820000"/>
                </a:solidFill>
              </a:rPr>
              <a:t>Ο </a:t>
            </a:r>
            <a:r>
              <a:rPr lang="en-US" sz="3200" dirty="0" smtClean="0">
                <a:solidFill>
                  <a:srgbClr val="820000"/>
                </a:solidFill>
              </a:rPr>
              <a:t>SPC </a:t>
            </a:r>
            <a:r>
              <a:rPr lang="el-GR" sz="3200" dirty="0" smtClean="0">
                <a:solidFill>
                  <a:srgbClr val="820000"/>
                </a:solidFill>
              </a:rPr>
              <a:t>διακρίνεται σε δύο είδη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b="1" dirty="0" smtClean="0">
                <a:solidFill>
                  <a:srgbClr val="820000"/>
                </a:solidFill>
                <a:cs typeface="Arial" pitchFamily="34" charset="0"/>
              </a:rPr>
              <a:t>Εσωτερικό έλεγχο ποιότητας </a:t>
            </a:r>
            <a:endParaRPr lang="en-US" sz="2400" b="1" dirty="0" smtClean="0">
              <a:solidFill>
                <a:srgbClr val="820000"/>
              </a:solidFill>
              <a:cs typeface="Arial" pitchFamily="34" charset="0"/>
            </a:endParaRPr>
          </a:p>
          <a:p>
            <a:pPr marL="360363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>
                <a:cs typeface="Arial" pitchFamily="34" charset="0"/>
              </a:rPr>
              <a:t>Οι διαδικασίες ποιότητας που εκτελούνται μέσα στο εργαστήριο.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l-GR" sz="2400" b="1" dirty="0" smtClean="0">
                <a:solidFill>
                  <a:srgbClr val="820000"/>
                </a:solidFill>
                <a:cs typeface="Arial" pitchFamily="34" charset="0"/>
              </a:rPr>
              <a:t>Εξωτερικό έλεγχο ποιότητας</a:t>
            </a:r>
            <a:r>
              <a:rPr lang="en-US" sz="2400" b="1" dirty="0" smtClean="0">
                <a:solidFill>
                  <a:srgbClr val="820000"/>
                </a:solidFill>
                <a:cs typeface="Arial" pitchFamily="34" charset="0"/>
              </a:rPr>
              <a:t> </a:t>
            </a:r>
            <a:endParaRPr lang="el-GR" sz="2400" b="1" dirty="0" smtClean="0">
              <a:solidFill>
                <a:srgbClr val="820000"/>
              </a:solidFill>
              <a:cs typeface="Arial" pitchFamily="34" charset="0"/>
            </a:endParaRPr>
          </a:p>
          <a:p>
            <a:pPr marL="360363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2400" dirty="0" smtClean="0">
                <a:cs typeface="Arial" pitchFamily="34" charset="0"/>
              </a:rPr>
              <a:t>Οι διαδικασίες του ποιοτικού ελέγχου γίνονται σε συνεργασία με ανεξάρτητο εξωτερικό φορέα.</a:t>
            </a:r>
            <a:endParaRPr lang="en-US" sz="2400" dirty="0" smtClean="0"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2400" b="1" dirty="0">
                <a:solidFill>
                  <a:srgbClr val="820000"/>
                </a:solidFill>
                <a:cs typeface="Arial" pitchFamily="34" charset="0"/>
              </a:rPr>
              <a:t>Και τα δύο αφορούν ποιοτικές και ποσοτικές αναλύσεις</a:t>
            </a:r>
          </a:p>
          <a:p>
            <a:pPr marL="706438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endParaRPr lang="el-GR" sz="2400" dirty="0" smtClean="0">
              <a:cs typeface="Arial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0820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266950" y="1412875"/>
            <a:ext cx="43926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l-GR" dirty="0"/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2267744" y="1052736"/>
            <a:ext cx="4608289" cy="7920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2555776" y="1196752"/>
            <a:ext cx="43924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400" b="1" dirty="0">
                <a:solidFill>
                  <a:schemeClr val="bg1"/>
                </a:solidFill>
                <a:latin typeface="+mn-lt"/>
              </a:rPr>
              <a:t>Στατιστικός έλεγχος ποιότητας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39750" y="3500438"/>
            <a:ext cx="3527425" cy="6486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971600" y="3645024"/>
            <a:ext cx="33115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dirty="0">
                <a:solidFill>
                  <a:schemeClr val="bg1"/>
                </a:solidFill>
                <a:latin typeface="+mn-lt"/>
              </a:rPr>
              <a:t>Με την χρήση 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controls</a:t>
            </a:r>
            <a:endParaRPr lang="el-GR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4787900" y="3500438"/>
            <a:ext cx="3743325" cy="64864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87403" name="Text Box 11"/>
          <p:cNvSpPr txBox="1">
            <a:spLocks noChangeArrowheads="1"/>
          </p:cNvSpPr>
          <p:nvPr/>
        </p:nvSpPr>
        <p:spPr bwMode="auto">
          <a:xfrm>
            <a:off x="5148064" y="3645024"/>
            <a:ext cx="36718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l-GR" sz="2000" b="1" dirty="0">
                <a:solidFill>
                  <a:schemeClr val="bg1"/>
                </a:solidFill>
                <a:latin typeface="+mn-lt"/>
              </a:rPr>
              <a:t>Με την χρήση τιμών ασθενών</a:t>
            </a: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 flipH="1">
            <a:off x="2195513" y="1843088"/>
            <a:ext cx="2376487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4572000" y="1843088"/>
            <a:ext cx="2376488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Στατιστικός έλεγχος </a:t>
            </a:r>
            <a:r>
              <a:rPr lang="el-GR" dirty="0" smtClean="0">
                <a:solidFill>
                  <a:srgbClr val="820000"/>
                </a:solidFill>
              </a:rPr>
              <a:t>ποιότητας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29</a:t>
            </a:fld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467544" y="4365104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Ανιχνεύει αναλυτικά σφάλματα (τυχαία και συστηματικά)</a:t>
            </a:r>
            <a:endParaRPr lang="el-GR" sz="2000" dirty="0">
              <a:latin typeface="+mn-lt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759835" y="4347063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latin typeface="+mn-lt"/>
              </a:rPr>
              <a:t>Ανιχνεύει αναλυτικά σφάλματα (τυχαία και συστηματικά) αλλά και χονδροειδή λάθη</a:t>
            </a:r>
            <a:endParaRPr lang="el-G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25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Πέτρος Καρκαλούσος 2014. Πέτρος Καρκαλούσος. </a:t>
            </a:r>
            <a:r>
              <a:rPr lang="el-GR" sz="2000" dirty="0" smtClean="0"/>
              <a:t>«Κλινική Χημεία Ι (Θ). </a:t>
            </a:r>
            <a:r>
              <a:rPr lang="el-GR" sz="2000" dirty="0"/>
              <a:t>Ενότητα </a:t>
            </a:r>
            <a:r>
              <a:rPr lang="en-US" sz="2000" dirty="0"/>
              <a:t>5</a:t>
            </a:r>
            <a:r>
              <a:rPr lang="el-GR" sz="2000" dirty="0"/>
              <a:t>:</a:t>
            </a:r>
            <a:r>
              <a:rPr lang="en-US" sz="2000" dirty="0"/>
              <a:t> </a:t>
            </a:r>
            <a:r>
              <a:rPr lang="el-GR" sz="2000" dirty="0"/>
              <a:t>Εισαγωγή στον έλεγχο </a:t>
            </a:r>
            <a:r>
              <a:rPr lang="el-GR" sz="2000" dirty="0" smtClean="0"/>
              <a:t>ποιότητας». </a:t>
            </a:r>
            <a:r>
              <a:rPr lang="el-GR" sz="2000" dirty="0"/>
              <a:t>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4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5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77385"/>
              </p:ext>
            </p:extLst>
          </p:nvPr>
        </p:nvGraphicFramePr>
        <p:xfrm>
          <a:off x="683568" y="1196752"/>
          <a:ext cx="7776864" cy="54864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7776864"/>
              </a:tblGrid>
              <a:tr h="19685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kern="0" dirty="0" smtClean="0">
                          <a:solidFill>
                            <a:schemeClr val="bg1"/>
                          </a:solidFill>
                        </a:rPr>
                        <a:t>Συνηθισμένα</a:t>
                      </a:r>
                      <a:r>
                        <a:rPr lang="el-GR" sz="2000" b="1" kern="0" baseline="0" dirty="0" smtClean="0">
                          <a:solidFill>
                            <a:schemeClr val="bg1"/>
                          </a:solidFill>
                        </a:rPr>
                        <a:t> προαναλυτικά σφάλματα</a:t>
                      </a:r>
                      <a:endParaRPr lang="el-GR" sz="2000" b="1" kern="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Ακατάλληλο δείγμα π.χ. αιμολυμένος ή λιπαιμικός ορός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σωληνάριο δείγματος π.χ. σωληνάριο EDTA για χρόνο Quick 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δείγμα π.χ. πλάσμα αντί ορού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Αναγραφή λάθους ονόματος στο σωληνάριο αιμοληψίας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Αίτηση από τον κλινικό ιατρό λάθος εξέτασης (π.χ. από αφηρημάδα)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Χρήση ακατάλληλου παραπεμπτικού π.χ. ούρων αντί αίματος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Ακατάλληλη συντήρηση του δείγματος π.χ. κατάψυξη στα ούρα    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Ελλιπή προετοιμασία του εξεταζόμενου π.χ. λάθος δίαιτα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Σφάλματα στην αιμοληψία π.χ. παρατεταμένη περίδεση για μέτρηση Ca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Προγραμματισμός στον αναλυτή λάθος εξέτασης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Παρατεταμένη παραμονή του δείγματος πριν την ανάλυση</a:t>
                      </a:r>
                      <a:endParaRPr lang="el-GR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l-GR" dirty="0">
                <a:solidFill>
                  <a:srgbClr val="820000"/>
                </a:solidFill>
              </a:rPr>
              <a:t>Προαναλυτικά σφάλματα</a:t>
            </a:r>
            <a:r>
              <a:rPr lang="en-US" dirty="0">
                <a:solidFill>
                  <a:srgbClr val="820000"/>
                </a:solidFill>
              </a:rPr>
              <a:t/>
            </a:r>
            <a:br>
              <a:rPr lang="en-US" dirty="0">
                <a:solidFill>
                  <a:srgbClr val="820000"/>
                </a:solidFill>
              </a:rPr>
            </a:br>
            <a:r>
              <a:rPr lang="en-US" sz="3600" dirty="0">
                <a:solidFill>
                  <a:srgbClr val="820000"/>
                </a:solidFill>
              </a:rPr>
              <a:t>Pre-analytical </a:t>
            </a:r>
            <a:r>
              <a:rPr lang="en-US" sz="3600" dirty="0" smtClean="0">
                <a:solidFill>
                  <a:srgbClr val="820000"/>
                </a:solidFill>
              </a:rPr>
              <a:t>errors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516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01215"/>
              </p:ext>
            </p:extLst>
          </p:nvPr>
        </p:nvGraphicFramePr>
        <p:xfrm>
          <a:off x="1312007" y="1700808"/>
          <a:ext cx="6519986" cy="41148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519986"/>
              </a:tblGrid>
              <a:tr h="196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Συνηθισμένα μετααναλυτικά σφάλματα</a:t>
                      </a:r>
                      <a:endParaRPr lang="el-GR" sz="14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Βλάβη στον αναλυτή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φυγοκέντρηση π.χ. στροφές ή χρόνος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προετοιμασία του δείγματος π.χ. απολευκωμάτωση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</a:t>
                      </a:r>
                      <a:r>
                        <a:rPr lang="el-GR" sz="2000" dirty="0" smtClean="0"/>
                        <a:t>«χημεία» </a:t>
                      </a:r>
                      <a:r>
                        <a:rPr lang="el-GR" sz="2000" dirty="0"/>
                        <a:t>στον αναλυτή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αραίωση του δείγματος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Κακή επαληψιμότητα της μεθόδου στον αναλυτή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651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Έλλειψη ακρίβειας της μεθόδου στον αναλυτή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Τοποθέτηση λάθους δείγματος στον αναλυτή</a:t>
                      </a:r>
                      <a:endParaRPr lang="el-GR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820000"/>
                </a:solidFill>
              </a:rPr>
              <a:t>Αναλυτικά σφάλματα</a:t>
            </a:r>
            <a:br>
              <a:rPr lang="el-GR" dirty="0">
                <a:solidFill>
                  <a:srgbClr val="820000"/>
                </a:solidFill>
              </a:rPr>
            </a:br>
            <a:r>
              <a:rPr lang="en-US" dirty="0">
                <a:solidFill>
                  <a:srgbClr val="820000"/>
                </a:solidFill>
              </a:rPr>
              <a:t>Analytical </a:t>
            </a:r>
            <a:r>
              <a:rPr lang="en-US" dirty="0" smtClean="0">
                <a:solidFill>
                  <a:srgbClr val="820000"/>
                </a:solidFill>
              </a:rPr>
              <a:t>errors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21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757247"/>
              </p:ext>
            </p:extLst>
          </p:nvPr>
        </p:nvGraphicFramePr>
        <p:xfrm>
          <a:off x="538353" y="2564904"/>
          <a:ext cx="8067294" cy="30480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8067294"/>
              </a:tblGrid>
              <a:tr h="20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solidFill>
                            <a:schemeClr val="bg1"/>
                          </a:solidFill>
                        </a:rPr>
                        <a:t>Συνηθισμένα</a:t>
                      </a:r>
                      <a:r>
                        <a:rPr lang="el-GR" sz="2000" b="1" baseline="0" dirty="0" smtClean="0">
                          <a:solidFill>
                            <a:schemeClr val="bg1"/>
                          </a:solidFill>
                        </a:rPr>
                        <a:t> μετααναλυτικά σφάλματα</a:t>
                      </a:r>
                      <a:endParaRPr lang="el-GR" sz="20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>
                    <a:solidFill>
                      <a:srgbClr val="820000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kern="0" dirty="0"/>
                        <a:t>Λάθος αντιγραφή αποτελέσματος στο παραπεμπτικό</a:t>
                      </a:r>
                      <a:endParaRPr lang="el-GR" sz="2000" b="0" kern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αντιγραφή ονόματος ασθενούς και αποτελεσμάτων στο αρχείο</a:t>
                      </a:r>
                      <a:endParaRPr lang="el-GR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3727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Υπερβολική καθυστέρηση στην αποστολή των αποτελεσμάτων</a:t>
                      </a:r>
                      <a:endParaRPr lang="el-GR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Λάθος υπολογισμοί στις τιμές του αναλυτή π.χ. πολ/σμός μετά από αραίωση</a:t>
                      </a:r>
                      <a:endParaRPr lang="el-GR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Αποστολή αποτελεσμάτων σε λάθος αποδέκτη π.χ. υποκατάστημα</a:t>
                      </a:r>
                      <a:endParaRPr lang="el-GR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/>
                        <a:t>Απώλεια των αποτελεσμάτων πριν κρατηθεί για αυτά αντίγραφο</a:t>
                      </a:r>
                      <a:endParaRPr lang="el-GR" sz="20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9050" marR="19050" marT="0" marB="0"/>
                </a:tc>
              </a:tr>
            </a:tbl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971600" y="141277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α «γραμματειακά σφάλματα» – σφάλματα που γίνονται μετά την ανάλυση κατά την απόδοση του αποτελέσματος. </a:t>
            </a:r>
            <a:endParaRPr lang="el-GR" sz="2400" dirty="0">
              <a:latin typeface="+mn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4400" dirty="0">
                <a:solidFill>
                  <a:srgbClr val="820000"/>
                </a:solidFill>
              </a:rPr>
              <a:t>M</a:t>
            </a:r>
            <a:r>
              <a:rPr lang="el-GR" sz="4400" dirty="0">
                <a:solidFill>
                  <a:srgbClr val="820000"/>
                </a:solidFill>
              </a:rPr>
              <a:t>εταναλυτικά σφάλματα</a:t>
            </a:r>
            <a:br>
              <a:rPr lang="el-GR" sz="4400" dirty="0">
                <a:solidFill>
                  <a:srgbClr val="820000"/>
                </a:solidFill>
              </a:rPr>
            </a:br>
            <a:r>
              <a:rPr lang="en-US" dirty="0">
                <a:solidFill>
                  <a:srgbClr val="820000"/>
                </a:solidFill>
              </a:rPr>
              <a:t>Post-analytical </a:t>
            </a:r>
            <a:r>
              <a:rPr lang="en-US" dirty="0" smtClean="0">
                <a:solidFill>
                  <a:srgbClr val="820000"/>
                </a:solidFill>
              </a:rPr>
              <a:t>errors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10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187623" y="1484784"/>
            <a:ext cx="648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Ποια είναι τα συχνότερα σφάλματα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;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187624" y="1946449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α προαναλυτικά σφάλματα (60% των περιπτώσεων)</a:t>
            </a:r>
            <a:endParaRPr lang="el-GR" sz="2400" dirty="0">
              <a:latin typeface="+mn-lt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1187623" y="4581128"/>
            <a:ext cx="648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Ποια είναι τα σοβαρότερα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;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1187624" y="5029504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α μετααναλυτικά – το λάθος έχει ήδη φτάσει στον ασθενή</a:t>
            </a:r>
            <a:endParaRPr lang="el-GR" sz="2400" dirty="0">
              <a:latin typeface="+mn-lt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1180308" y="2989013"/>
            <a:ext cx="6488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+mn-lt"/>
              </a:rPr>
              <a:t>Ποια σφάλματα μπορούν να ανιχνευτούν με </a:t>
            </a:r>
            <a:r>
              <a:rPr lang="en-US" sz="2400" b="1" dirty="0" smtClean="0">
                <a:solidFill>
                  <a:srgbClr val="820000"/>
                </a:solidFill>
                <a:latin typeface="+mn-lt"/>
              </a:rPr>
              <a:t>SPC;</a:t>
            </a:r>
            <a:endParaRPr lang="el-GR" sz="2400" b="1" dirty="0">
              <a:solidFill>
                <a:srgbClr val="820000"/>
              </a:solidFill>
              <a:latin typeface="+mn-lt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1180309" y="3450678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α αναλυτικά και είναι τα μόνα που μπορούν να εξαλειφθούν </a:t>
            </a:r>
            <a:endParaRPr lang="el-GR" sz="24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>
                <a:solidFill>
                  <a:srgbClr val="820000"/>
                </a:solidFill>
              </a:rPr>
              <a:t>Σημαντικές </a:t>
            </a:r>
            <a:r>
              <a:rPr lang="el-GR" dirty="0" smtClean="0">
                <a:solidFill>
                  <a:srgbClr val="820000"/>
                </a:solidFill>
              </a:rPr>
              <a:t>παρατηρήσεις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118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l-GR" dirty="0">
                <a:solidFill>
                  <a:srgbClr val="820000"/>
                </a:solidFill>
              </a:rPr>
              <a:t>Τα προαναλυτικά σφάλματα μειώνονται</a:t>
            </a:r>
            <a:r>
              <a:rPr lang="en-US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5978652" cy="325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550849" y="4581128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ε τα «προαναλυτικά συστήματα» (</a:t>
            </a:r>
            <a:r>
              <a:rPr lang="en-US" sz="2400" dirty="0" smtClean="0">
                <a:latin typeface="+mn-lt"/>
              </a:rPr>
              <a:t>modular systems).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latin typeface="+mn-lt"/>
              </a:rPr>
              <a:t>Με την εφαρμογή μεθόδων αυτόματης ταυτοποίησης </a:t>
            </a:r>
            <a:r>
              <a:rPr lang="en-US" sz="2400" dirty="0" smtClean="0">
                <a:latin typeface="+mn-lt"/>
              </a:rPr>
              <a:t>(BarCode).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ε μεθόδους στατιστικού ελέγχου ποιότητας π.χ. </a:t>
            </a:r>
            <a:r>
              <a:rPr lang="en-US" sz="2400" dirty="0" smtClean="0">
                <a:latin typeface="+mn-lt"/>
              </a:rPr>
              <a:t>Delta check.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9452" y="4030781"/>
            <a:ext cx="15310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+mn-lt"/>
                <a:hlinkClick r:id="rId4"/>
              </a:rPr>
              <a:t>service-instrument.ru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64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820000"/>
                </a:solidFill>
              </a:rPr>
              <a:t>Τα αναλυτικά σφάλματα μειώνονται</a:t>
            </a:r>
            <a:r>
              <a:rPr lang="el-GR" dirty="0" smtClean="0">
                <a:solidFill>
                  <a:srgbClr val="820000"/>
                </a:solidFill>
              </a:rPr>
              <a:t>:</a:t>
            </a:r>
            <a:endParaRPr lang="el-GR" dirty="0">
              <a:solidFill>
                <a:srgbClr val="820000"/>
              </a:solidFill>
            </a:endParaRPr>
          </a:p>
        </p:txBody>
      </p:sp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827584" y="450912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M</a:t>
            </a:r>
            <a:r>
              <a:rPr lang="el-GR" sz="2400" dirty="0" smtClean="0">
                <a:latin typeface="+mn-lt"/>
              </a:rPr>
              <a:t>ε τα διαγράμματα ελέγχου και τους κανόνες ελέγχου του στατιστικού ελέγχου ποιότητας</a:t>
            </a:r>
            <a:endParaRPr lang="el-GR" sz="2400" dirty="0">
              <a:latin typeface="+mn-lt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7430" y="1488448"/>
            <a:ext cx="3649141" cy="269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23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428ecae81407cfae0d464ed8da05decbfb7e3f5"/>
</p:tagLst>
</file>

<file path=ppt/theme/theme1.xml><?xml version="1.0" encoding="utf-8"?>
<a:theme xmlns:a="http://schemas.openxmlformats.org/drawingml/2006/main" name="OC_template_updated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2320</Words>
  <Application>Microsoft Office PowerPoint</Application>
  <PresentationFormat>Προβολή στην οθόνη (4:3)</PresentationFormat>
  <Paragraphs>388</Paragraphs>
  <Slides>37</Slides>
  <Notes>13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37</vt:i4>
      </vt:variant>
    </vt:vector>
  </HeadingPairs>
  <TitlesOfParts>
    <vt:vector size="40" baseType="lpstr">
      <vt:lpstr>OC_template_updated</vt:lpstr>
      <vt:lpstr>Equation</vt:lpstr>
      <vt:lpstr>Εξίσωση</vt:lpstr>
      <vt:lpstr>Κλινική Χημεία Ι (Θ)</vt:lpstr>
      <vt:lpstr>Εργαστηριακός στατιστικός έλεγχος ποιότητας</vt:lpstr>
      <vt:lpstr>Ο SPC διακρίνεται σε δύο είδη</vt:lpstr>
      <vt:lpstr>Προαναλυτικά σφάλματα Pre-analytical errors</vt:lpstr>
      <vt:lpstr>Αναλυτικά σφάλματα Analytical errors</vt:lpstr>
      <vt:lpstr>Mεταναλυτικά σφάλματα Post-analytical errors</vt:lpstr>
      <vt:lpstr>Σημαντικές παρατηρήσεις</vt:lpstr>
      <vt:lpstr>Τα προαναλυτικά σφάλματα μειώνονται:</vt:lpstr>
      <vt:lpstr>Τα αναλυτικά σφάλματα μειώνονται:</vt:lpstr>
      <vt:lpstr>Τα μετααναλυτικά σφάλματα μειώνονται:</vt:lpstr>
      <vt:lpstr>Σφάλματα και λάθη: ελαφρώς διαφορετικές έννοιες</vt:lpstr>
      <vt:lpstr>Προαναλυτικά και μετααναλυτικά λάθη Χονδροειδή λάθη (gross errors)</vt:lpstr>
      <vt:lpstr>Δύο κατηγορίες με διαφορετική αντιμετώπιση</vt:lpstr>
      <vt:lpstr>Τυχαία και συστηματικά σφάλματα - διαφορετική αντιμετώπιση -</vt:lpstr>
      <vt:lpstr>Η στατιστική έννοια του σφάλματος   (1 από 6)</vt:lpstr>
      <vt:lpstr>Η στατιστική έννοια του σφάλματος   (2 από 6)</vt:lpstr>
      <vt:lpstr>Η στατιστική έννοια του σφάλματος   (3 από 6)</vt:lpstr>
      <vt:lpstr>Η στατιστική έννοια του σφάλματος   (4 από 6)</vt:lpstr>
      <vt:lpstr>Η στατιστική έννοια του σφάλματος   (5 από 6)</vt:lpstr>
      <vt:lpstr>Η στατιστική έννοια του σφάλματος   (6 από 6)</vt:lpstr>
      <vt:lpstr>Πως μετρώνται τα σφάλματα;</vt:lpstr>
      <vt:lpstr>Πως προσδιορίζεται το τυχαίο σφάλμα (ΔRE)</vt:lpstr>
      <vt:lpstr>Πως προσδιορίζεται το συστηματικό σφάλμα (ΔSE)</vt:lpstr>
      <vt:lpstr>Το ολικό σφάλμα της αναλυτικής μεθόδου  (Total error – TE) (1 από 5)</vt:lpstr>
      <vt:lpstr>Το ολικό σφάλμα της αναλυτικής μεθόδου  (Total error – TE) (2 από 5)</vt:lpstr>
      <vt:lpstr>Το ολικό σφάλμα της αναλυτικής μεθόδου  (Total error – TE) (3 από 5)</vt:lpstr>
      <vt:lpstr>Το ολικό σφάλμα της αναλυτικής μεθόδου  (Total error – TE) (4 από 5)</vt:lpstr>
      <vt:lpstr>Το ολικό σφάλμα της αναλυτικής μεθόδου  (Total error – TE) (5 από 5)</vt:lpstr>
      <vt:lpstr>Πίνακες μεταβλητότητας και ολικού σφάλματος</vt:lpstr>
      <vt:lpstr>Στατιστικός έλεγχος ποιότητας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39</cp:revision>
  <dcterms:created xsi:type="dcterms:W3CDTF">2013-03-04T13:35:19Z</dcterms:created>
  <dcterms:modified xsi:type="dcterms:W3CDTF">2015-03-26T13:56:56Z</dcterms:modified>
</cp:coreProperties>
</file>