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57" r:id="rId27"/>
    <p:sldId id="262" r:id="rId28"/>
    <p:sldId id="264" r:id="rId29"/>
    <p:sldId id="291" r:id="rId30"/>
    <p:sldId id="292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03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C38C-72BD-4846-9789-B805676CBF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5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ABD7-F887-43D0-A36C-B0C5C8EB40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5A9-9A66-46CE-886E-6B5465099A3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3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F9C4-6153-48EC-98D3-185FB31D545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2961-5D81-45CE-BB1A-056CE064CA0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281C-82EA-4DEA-88EB-DBD09D7EE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4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E1A3-A346-40C4-B629-DA45B96AB1F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7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5E24-23AE-4C91-8FD4-83A21A6E73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7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04E-8C6C-40A4-A2B8-F2BB8E2E5D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AB1A-070A-4A84-9994-66A15A85A48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1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9BDD-C4E6-4FC4-8765-0530844127B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6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0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4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74C8D6-D900-4AC4-BC78-8BB0C7D41258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7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ap.g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at.org/about/statisticiansinhistory/index.cfm?fuseaction=biosinfo&amp;BioID=2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inchem.org/cgi/content/full/49/7/1235/F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linchem.org/content/49/7/1235/F1.expansion" TargetMode="External"/><Relationship Id="rId5" Type="http://schemas.openxmlformats.org/officeDocument/2006/relationships/hyperlink" Target="http://www.cap.org/apps/cap.porta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qa.teilar.g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Εξωτερικός στατικός έλεγχος ποιότητας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Δρ. 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ΕΣΕΑΠ: To παλαιότερο σχήμα εξωτερικού ελέγχου ποιότητας στην Ελλάδα (1992</a:t>
            </a:r>
            <a:r>
              <a:rPr lang="el-GR" sz="3600" b="1" dirty="0" smtClean="0">
                <a:solidFill>
                  <a:srgbClr val="820000"/>
                </a:solidFill>
              </a:rPr>
              <a:t>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555" y="1412776"/>
            <a:ext cx="6144891" cy="475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78467" y="6174894"/>
            <a:ext cx="987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hlinkClick r:id="rId3"/>
              </a:rPr>
              <a:t>eseap.gr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3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820000"/>
                </a:solidFill>
              </a:rPr>
              <a:t>Έκθεση αποτελεσμάτων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6345095"/>
            <a:ext cx="2133600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124744"/>
            <a:ext cx="7848872" cy="55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8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H ομαδοποίηση στον εξωτερικό έλεγχο ποιότητας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136418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Βασική προϋπόθεση του ΕΕΠ είναι η ομαδοποίηση των εργαστηρίων σε ομάδες ομοειδών εργαστηρίων (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peer groups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Βασίζεται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Στην αναλυτική μεθοδολογία</a:t>
            </a: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Στον αναλυτή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εργαστήρια συγκρίνονται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Α) Όλα μαζί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Β) Με βάση την αναλυτική μέθοδο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Γ)  Με βάση τον αναλυτή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Δεξιό άγκιστρο"/>
          <p:cNvSpPr/>
          <p:nvPr/>
        </p:nvSpPr>
        <p:spPr>
          <a:xfrm>
            <a:off x="4932040" y="4653135"/>
            <a:ext cx="792088" cy="1688750"/>
          </a:xfrm>
          <a:prstGeom prst="rightBrace">
            <a:avLst/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940152" y="4786546"/>
            <a:ext cx="32038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Χωρίς αυτό να σημαίνει ότι υπάρχει πάντα διαφορά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Tα στατιστικά του εξωτερικού ελέγχου </a:t>
            </a:r>
            <a:r>
              <a:rPr lang="el-GR" sz="3600" b="1" dirty="0" smtClean="0">
                <a:solidFill>
                  <a:srgbClr val="820000"/>
                </a:solidFill>
              </a:rPr>
              <a:t>ποιότητας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269" y="5373216"/>
            <a:ext cx="22134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19787"/>
              </p:ext>
            </p:extLst>
          </p:nvPr>
        </p:nvGraphicFramePr>
        <p:xfrm>
          <a:off x="589150" y="3252017"/>
          <a:ext cx="1080120" cy="101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647700" imgH="609600" progId="Equation.3">
                  <p:embed/>
                </p:oleObj>
              </mc:Choice>
              <mc:Fallback>
                <p:oleObj name="Equation" r:id="rId4" imgW="647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50" y="3252017"/>
                        <a:ext cx="1080120" cy="101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5680"/>
              </p:ext>
            </p:extLst>
          </p:nvPr>
        </p:nvGraphicFramePr>
        <p:xfrm>
          <a:off x="2173326" y="3252017"/>
          <a:ext cx="1822017" cy="94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269449" imgH="660113" progId="Equation.3">
                  <p:embed/>
                </p:oleObj>
              </mc:Choice>
              <mc:Fallback>
                <p:oleObj name="Equation" r:id="rId6" imgW="1269449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26" y="3252017"/>
                        <a:ext cx="1822017" cy="945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5087"/>
              </p:ext>
            </p:extLst>
          </p:nvPr>
        </p:nvGraphicFramePr>
        <p:xfrm>
          <a:off x="4333566" y="3468041"/>
          <a:ext cx="1513077" cy="62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8" imgW="990170" imgH="406224" progId="Equation.3">
                  <p:embed/>
                </p:oleObj>
              </mc:Choice>
              <mc:Fallback>
                <p:oleObj name="Equation" r:id="rId8" imgW="99017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566" y="3468041"/>
                        <a:ext cx="1513077" cy="625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575556" y="4293096"/>
            <a:ext cx="7992888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 σημαντικότερος όμως στατιστικός δείκτης για τον ΕΕΠ είναι ο δείκτης τυπικής απόκλισης (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Standard Deviation Index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ή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Deviation Index)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81964"/>
              </p:ext>
            </p:extLst>
          </p:nvPr>
        </p:nvGraphicFramePr>
        <p:xfrm>
          <a:off x="6205774" y="3468041"/>
          <a:ext cx="187220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0" imgW="1117600" imgH="431800" progId="Equation.3">
                  <p:embed/>
                </p:oleObj>
              </mc:Choice>
              <mc:Fallback>
                <p:oleObj name="Equation" r:id="rId10" imgW="111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774" y="3468041"/>
                        <a:ext cx="187220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8386" y="1628800"/>
            <a:ext cx="64472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8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Τα συγκεντρωτικά στατιστικά του σχήματος </a:t>
            </a:r>
            <a:r>
              <a:rPr lang="el-GR" sz="3600" b="1" dirty="0" smtClean="0">
                <a:solidFill>
                  <a:srgbClr val="820000"/>
                </a:solidFill>
              </a:rPr>
              <a:t>ΕΣΕΑΠ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6" t="1984"/>
          <a:stretch/>
        </p:blipFill>
        <p:spPr bwMode="auto">
          <a:xfrm>
            <a:off x="940935" y="1394847"/>
            <a:ext cx="7262131" cy="54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25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Levey-Jennings στον εξωτερικό έλεγχο ποιότητας </a:t>
            </a:r>
            <a:r>
              <a:rPr lang="el-GR" sz="2800" dirty="0">
                <a:solidFill>
                  <a:srgbClr val="820000"/>
                </a:solidFill>
              </a:rPr>
              <a:t>(1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769" y="3140968"/>
            <a:ext cx="7256463" cy="20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007" y="1860492"/>
                <a:ext cx="7721986" cy="864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Τιμή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του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εργαστηριου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Μέση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τιμή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εργαστηρίων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Τυπική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απόκλιση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εργαστηρίων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07" y="1860492"/>
                <a:ext cx="7721986" cy="8645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4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Levey-Jennings στον εξωτερικό έλεγχο ποιότητας </a:t>
            </a:r>
            <a:r>
              <a:rPr lang="el-GR" sz="2800" dirty="0">
                <a:solidFill>
                  <a:srgbClr val="820000"/>
                </a:solidFill>
              </a:rPr>
              <a:t>(2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20" y="1427634"/>
            <a:ext cx="3086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038" y="4340915"/>
            <a:ext cx="2990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928138" y="64604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Καινούργια εξέταση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29786" y="36945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    Όλα τα εργαστήρια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    Ο αναλυτής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1013762" y="39106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013762" y="419864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856" y="1484784"/>
            <a:ext cx="299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87319"/>
            <a:ext cx="3000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6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ιστόγραμμα κατανομής συχνοτήτων στον εξωτερικό έλεγχο ποιότητας </a:t>
            </a:r>
            <a:r>
              <a:rPr lang="el-GR" sz="2800" dirty="0">
                <a:solidFill>
                  <a:srgbClr val="820000"/>
                </a:solidFill>
              </a:rPr>
              <a:t>(1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97152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Το ιστόγραμμα κανονικής κατανομής δείχνει την κατανομή των τιμών όλων των εργαστηρίων. Κάθε στήλη αντιστοιχεί σε μία ομάδα εργαστηρίων.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Σε πολλά σχήματα η ίδια εικόνα περιέχει δύο ή τρία διαφορετικά ιστογράμματα χωριστά για τη μέθοδο και τον αναλυτή του εργαστηρίου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737"/>
          <a:stretch/>
        </p:blipFill>
        <p:spPr bwMode="auto">
          <a:xfrm>
            <a:off x="4752006" y="1569007"/>
            <a:ext cx="4391994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8"/>
          <p:cNvSpPr/>
          <p:nvPr/>
        </p:nvSpPr>
        <p:spPr>
          <a:xfrm>
            <a:off x="5500625" y="4509120"/>
            <a:ext cx="28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671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ιστόγραμμα κατανομής συχνοτήτων στον εξωτερικό έλεγχο ποιότητας </a:t>
            </a:r>
            <a:r>
              <a:rPr lang="el-GR" sz="2800" dirty="0">
                <a:solidFill>
                  <a:srgbClr val="820000"/>
                </a:solidFill>
              </a:rPr>
              <a:t>(2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2" y="2515534"/>
            <a:ext cx="4320480" cy="21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5041"/>
            <a:ext cx="4162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499992" y="589611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αναλυτής του εργαστηρίου βρίσκεται σε διαφορετικό ιστόγραμμα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092" y="1647494"/>
            <a:ext cx="43529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Ορθογώνιο 8"/>
          <p:cNvSpPr/>
          <p:nvPr/>
        </p:nvSpPr>
        <p:spPr>
          <a:xfrm>
            <a:off x="1403648" y="4797152"/>
            <a:ext cx="28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7277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Youden </a:t>
            </a:r>
            <a:r>
              <a:rPr lang="el-GR" sz="2800" dirty="0">
                <a:solidFill>
                  <a:srgbClr val="820000"/>
                </a:solidFill>
              </a:rPr>
              <a:t>(1 από 4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To </a:t>
            </a:r>
            <a:r>
              <a:rPr lang="el-GR" sz="2400" dirty="0">
                <a:solidFill>
                  <a:prstClr val="black"/>
                </a:solidFill>
              </a:rPr>
              <a:t>διάγραμμα </a:t>
            </a:r>
            <a:r>
              <a:rPr lang="en-US" sz="2400" dirty="0">
                <a:solidFill>
                  <a:prstClr val="black"/>
                </a:solidFill>
              </a:rPr>
              <a:t>Youden </a:t>
            </a:r>
            <a:r>
              <a:rPr lang="el-GR" sz="2400" dirty="0">
                <a:solidFill>
                  <a:prstClr val="black"/>
                </a:solidFill>
              </a:rPr>
              <a:t>συνδυάζει τις τιμές δύο δειγμάτων ελέγχου και δίνει πληροφορίες  τόσο για την αναπαραγωγιμότητα όσο και για την ακρίβεια του εργαστηρίου.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Οι </a:t>
            </a:r>
            <a:r>
              <a:rPr lang="el-GR" sz="2400" dirty="0">
                <a:solidFill>
                  <a:prstClr val="black"/>
                </a:solidFill>
              </a:rPr>
              <a:t>τιμές που χρησιμοποιούνται είναι οι τιμές </a:t>
            </a:r>
            <a:r>
              <a:rPr lang="en-US" sz="2400" dirty="0">
                <a:solidFill>
                  <a:prstClr val="black"/>
                </a:solidFill>
              </a:rPr>
              <a:t>SDI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943747" y="41490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Prof William Youden (1900 – 1971)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William You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7" y="188449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40045" y="3756699"/>
            <a:ext cx="1439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amstat.org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7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Ορισμός εξωτερικού ελέγχου </a:t>
            </a:r>
            <a:r>
              <a:rPr lang="el-GR" sz="3600" b="1" dirty="0" smtClean="0">
                <a:solidFill>
                  <a:srgbClr val="820000"/>
                </a:solidFill>
              </a:rPr>
              <a:t>ποιότητας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Πρόκειται για μία ειδική κατηγορία στατιστικού ελέγχου ποιότητας όπου τα δείγματα ελέγχου παρέχονται από ανεξάρτητο φορέα εκτός του εργαστηρίου.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Προσδιορίζει την έλλειψη ακρίβειας της αναλυτικής μεθόδου και εκτιμά το συστηματικό της σφάλμα.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Youden </a:t>
            </a:r>
            <a:r>
              <a:rPr lang="el-GR" sz="2800" dirty="0">
                <a:solidFill>
                  <a:srgbClr val="820000"/>
                </a:solidFill>
              </a:rPr>
              <a:t>(2 από 4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35596" y="4725144"/>
            <a:ext cx="72728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300" dirty="0" smtClean="0">
                <a:solidFill>
                  <a:prstClr val="black"/>
                </a:solidFill>
                <a:latin typeface="Calibri"/>
              </a:rPr>
              <a:t>Καλή επίδοση θεωρείται να είναι η τιμή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SDI </a:t>
            </a:r>
            <a:r>
              <a:rPr lang="el-GR" sz="2300" dirty="0" smtClean="0">
                <a:solidFill>
                  <a:prstClr val="black"/>
                </a:solidFill>
                <a:latin typeface="Calibri"/>
              </a:rPr>
              <a:t>του εργαστηρίου εντός του κεντρικού τετραγώνου (καλή ακρίβεια) και πάνω στη διαγώνιο (καλή επαναληψιμότητα)</a:t>
            </a:r>
            <a:endParaRPr lang="el-GR" sz="2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473180" cy="282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8"/>
          <p:cNvSpPr/>
          <p:nvPr/>
        </p:nvSpPr>
        <p:spPr>
          <a:xfrm>
            <a:off x="2015716" y="4221088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777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Youden </a:t>
            </a:r>
            <a:r>
              <a:rPr lang="el-GR" sz="2800" dirty="0" smtClean="0">
                <a:solidFill>
                  <a:srgbClr val="820000"/>
                </a:solidFill>
              </a:rPr>
              <a:t>(</a:t>
            </a:r>
            <a:r>
              <a:rPr lang="en-US" sz="2800" dirty="0" smtClean="0">
                <a:solidFill>
                  <a:srgbClr val="820000"/>
                </a:solidFill>
              </a:rPr>
              <a:t>3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>
                <a:solidFill>
                  <a:srgbClr val="820000"/>
                </a:solidFill>
              </a:rPr>
              <a:t>από </a:t>
            </a:r>
            <a:r>
              <a:rPr lang="en-US" sz="2800" dirty="0" smtClean="0">
                <a:solidFill>
                  <a:srgbClr val="820000"/>
                </a:solidFill>
              </a:rPr>
              <a:t>4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99592" y="458112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Όλες οι τιμές πάνω στη διαγώνιο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Πολύ καλή αναπαραγωγιμότητα για το σύνολο των εργαστηρίων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Κακή ακρίβεια για το εργαστήριο μας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148064" y="4509120"/>
            <a:ext cx="37444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Μεγάλη διασπορά τιμών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Κακή αναπαραγωγιμότητα για το σύνολο των εργαστηρίων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Καλή ακρίβεια για το εργαστήριο μας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324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965" y="1268760"/>
            <a:ext cx="3398444" cy="28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8"/>
          <p:cNvSpPr/>
          <p:nvPr/>
        </p:nvSpPr>
        <p:spPr>
          <a:xfrm>
            <a:off x="1259632" y="4221088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6334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Youden </a:t>
            </a:r>
            <a:r>
              <a:rPr lang="el-GR" sz="2800" dirty="0">
                <a:solidFill>
                  <a:srgbClr val="820000"/>
                </a:solidFill>
              </a:rPr>
              <a:t>(3 από 4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99592" y="443711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Όλες οι τιμές πάνω στη διαγώνιο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Πολύ καλή αναπαραγωγιμότητα για το σύνολο των εργαστηρίων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Καλή ακρίβεια για το εργαστήριο μας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371" y="1339781"/>
            <a:ext cx="31527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927" y="1280726"/>
            <a:ext cx="3219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4860032" y="443711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Όλες οι τιμές πάνω στη διαγώνιο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Άριστη αναπαραγωγιμότητα για το σύνολο των εργαστηρίων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Άριστη ακρίβεια για το εργαστήριο μας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8"/>
          <p:cNvSpPr/>
          <p:nvPr/>
        </p:nvSpPr>
        <p:spPr>
          <a:xfrm>
            <a:off x="1259632" y="4221088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295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διάγραμμα </a:t>
            </a:r>
            <a:r>
              <a:rPr lang="en-US" sz="3600" b="1" dirty="0" smtClean="0">
                <a:solidFill>
                  <a:srgbClr val="820000"/>
                </a:solidFill>
              </a:rPr>
              <a:t>SDI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Χρησιμοποιείται για να συγκρίνει σε ένα μόνο διάγραμμα την επίδοση όλων των εξετάσεων ενός εργαστηρίου ή όλων των εργαστηρίων ως προς μία εξέταση.   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2852936"/>
            <a:ext cx="6419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42591" y="5949280"/>
                <a:ext cx="6458819" cy="7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DI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Τιμή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του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εργαστηριου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Μέση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τιμή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εργαστηρίων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Τυπική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απόκλιση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εργαστηρίων</m:t>
                          </m:r>
                        </m:den>
                      </m:f>
                    </m:oMath>
                  </m:oMathPara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91" y="5949280"/>
                <a:ext cx="6458819" cy="7359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«Κλινική Χημεία Ι (Θ). </a:t>
            </a:r>
            <a:r>
              <a:rPr lang="el-GR" sz="2000" dirty="0"/>
              <a:t>Ενότητα 7:</a:t>
            </a:r>
            <a:r>
              <a:rPr lang="en-US" sz="2000" dirty="0"/>
              <a:t> </a:t>
            </a:r>
            <a:r>
              <a:rPr lang="el-GR" sz="2000" dirty="0"/>
              <a:t>Εξωτερικός στατικός έλεγχος </a:t>
            </a:r>
            <a:r>
              <a:rPr lang="el-GR" sz="2000" dirty="0" smtClean="0"/>
              <a:t>ποιότητας».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Σημαίνουν το ίδιο </a:t>
            </a:r>
            <a:r>
              <a:rPr lang="el-GR" sz="3600" b="1" dirty="0" smtClean="0">
                <a:solidFill>
                  <a:srgbClr val="820000"/>
                </a:solidFill>
              </a:rPr>
              <a:t>πράγμα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Εξωτερικός έλεγχος ποιότητας = </a:t>
            </a:r>
            <a:r>
              <a:rPr lang="en-US" sz="2800" dirty="0">
                <a:solidFill>
                  <a:prstClr val="black"/>
                </a:solidFill>
              </a:rPr>
              <a:t>External Quality Control (EQC) = </a:t>
            </a:r>
            <a:r>
              <a:rPr lang="el-GR" sz="2800" dirty="0">
                <a:solidFill>
                  <a:prstClr val="black"/>
                </a:solidFill>
              </a:rPr>
              <a:t>Σχήμα εξωτερικού ελέγχου ποιότητας = </a:t>
            </a:r>
            <a:r>
              <a:rPr lang="en-US" sz="2800" dirty="0">
                <a:solidFill>
                  <a:prstClr val="black"/>
                </a:solidFill>
              </a:rPr>
              <a:t>External </a:t>
            </a:r>
            <a:r>
              <a:rPr lang="en-US" sz="2800" b="1" dirty="0">
                <a:solidFill>
                  <a:srgbClr val="820000"/>
                </a:solidFill>
              </a:rPr>
              <a:t>Quality Control Scheme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l-GR" sz="2800" dirty="0">
                <a:solidFill>
                  <a:prstClr val="black"/>
                </a:solidFill>
              </a:rPr>
              <a:t>Διεργαστηριακός έλεγχος = </a:t>
            </a:r>
            <a:r>
              <a:rPr lang="en-US" sz="2800" dirty="0">
                <a:solidFill>
                  <a:prstClr val="black"/>
                </a:solidFill>
              </a:rPr>
              <a:t>Interlaboratory comparison = </a:t>
            </a:r>
            <a:r>
              <a:rPr lang="el-GR" sz="2800" dirty="0">
                <a:solidFill>
                  <a:prstClr val="black"/>
                </a:solidFill>
              </a:rPr>
              <a:t>Εργαστήρια δεύτερης γνώμης = </a:t>
            </a:r>
            <a:r>
              <a:rPr lang="en-US" sz="2800" b="1" dirty="0">
                <a:solidFill>
                  <a:srgbClr val="820000"/>
                </a:solidFill>
              </a:rPr>
              <a:t>Proficiency Testing </a:t>
            </a:r>
            <a:r>
              <a:rPr lang="en-US" sz="2800" dirty="0">
                <a:solidFill>
                  <a:prstClr val="black"/>
                </a:solidFill>
              </a:rPr>
              <a:t>(PT)</a:t>
            </a:r>
            <a:endParaRPr lang="el-GR" sz="2800" dirty="0">
              <a:solidFill>
                <a:prstClr val="black"/>
              </a:solidFill>
            </a:endParaRPr>
          </a:p>
          <a:p>
            <a:endParaRPr lang="el-GR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διαδικασία του εξωτερικού ελέγχου </a:t>
            </a:r>
            <a:r>
              <a:rPr lang="el-GR" sz="3600" b="1" dirty="0" smtClean="0">
                <a:solidFill>
                  <a:srgbClr val="820000"/>
                </a:solidFill>
              </a:rPr>
              <a:t>ποιότητας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Ένα εξωτερικό συντονιστικό κέντρο στέλνει σε πάρα πολλά εργαστήρια τμήματα του ίδιου δείγματος ελέγχου.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Τα εργαστήρια αναλύουν το δείγμα/τα ελέγχου και στέλνουν τα αποτελέσματα τους στο συντονιστικό κέντρο.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Το συντονιστικό κέντρο από τα αποτελέσματα υπολογίζει κάθε φορά διαφορετικά όρια ελέγχου με βάση τις αρχές της κανονικής κατανομής.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Το συντονιστικό κέντρο κατασκευάζει διαγράμματα αλλά και υπολογίζει την «απόσταση» των τιμών κάθε εργαστηρίου από τη κεντρική τιμή των ορίων ελέγχου.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Το εργαστήριο εκτιμά την «απόσταση» του από τη κεντρική τιμή και με βάση αυτή προσδιορίζει την έλλειψη ακρίβειάς του και το συστηματικό του σφάλμα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δημιουργία των ορίων ελέγχου στον </a:t>
            </a:r>
            <a:r>
              <a:rPr lang="el-GR" sz="3600" b="1" dirty="0" smtClean="0">
                <a:solidFill>
                  <a:srgbClr val="820000"/>
                </a:solidFill>
              </a:rPr>
              <a:t>ΕΕΠ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Μέθοδος </a:t>
            </a:r>
            <a:r>
              <a:rPr lang="en-US" sz="2400" b="1" dirty="0">
                <a:solidFill>
                  <a:srgbClr val="820000"/>
                </a:solidFill>
              </a:rPr>
              <a:t>Consensus mean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l-GR" sz="2400" dirty="0">
                <a:solidFill>
                  <a:prstClr val="black"/>
                </a:solidFill>
              </a:rPr>
              <a:t>κοινά αποδεκτής μέσης τιμής) ή </a:t>
            </a:r>
            <a:r>
              <a:rPr lang="en-US" sz="2400" b="1" dirty="0">
                <a:solidFill>
                  <a:srgbClr val="820000"/>
                </a:solidFill>
              </a:rPr>
              <a:t>Peer group mean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l-GR" sz="2400" dirty="0">
                <a:solidFill>
                  <a:prstClr val="black"/>
                </a:solidFill>
              </a:rPr>
              <a:t>μέση τιμή ομάδας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Υπολογίζεται η μ και η </a:t>
            </a:r>
            <a:r>
              <a:rPr lang="en-US" sz="2400" dirty="0">
                <a:solidFill>
                  <a:prstClr val="black"/>
                </a:solidFill>
              </a:rPr>
              <a:t>SD </a:t>
            </a:r>
            <a:r>
              <a:rPr lang="el-GR" sz="2400" dirty="0">
                <a:solidFill>
                  <a:prstClr val="black"/>
                </a:solidFill>
              </a:rPr>
              <a:t>από όλα τα εργαστήρια.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Απορρίπτονται οι τιμές που είναι έξω από το όριο μ ± 2 </a:t>
            </a:r>
            <a:r>
              <a:rPr lang="en-US" sz="2400" dirty="0">
                <a:solidFill>
                  <a:prstClr val="black"/>
                </a:solidFill>
              </a:rPr>
              <a:t>SD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Στις εναπομείναντες τιμές επαναϋπολογίζεται η μ και η </a:t>
            </a:r>
            <a:r>
              <a:rPr lang="en-US" sz="2400" dirty="0">
                <a:solidFill>
                  <a:prstClr val="black"/>
                </a:solidFill>
              </a:rPr>
              <a:t>SD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Απορρίπτονται οι τιμές που είναι έξω από το όριο μ ± 2 </a:t>
            </a:r>
            <a:r>
              <a:rPr lang="en-US" sz="2400" dirty="0">
                <a:solidFill>
                  <a:prstClr val="black"/>
                </a:solidFill>
              </a:rPr>
              <a:t>SD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O</a:t>
            </a:r>
            <a:r>
              <a:rPr lang="el-GR" sz="2400" dirty="0">
                <a:solidFill>
                  <a:prstClr val="black"/>
                </a:solidFill>
              </a:rPr>
              <a:t>ι διαδικασίες 2 και 3 επαναλαμβάνονται μέχρις ότου όλες οι τιμές είναι εντός των ορίων. Τα όρια ελέγχου υπολογίζονται τότε από τις τιμές μ και </a:t>
            </a:r>
            <a:r>
              <a:rPr lang="en-US" sz="2400" dirty="0">
                <a:solidFill>
                  <a:prstClr val="black"/>
                </a:solidFill>
              </a:rPr>
              <a:t>SD </a:t>
            </a:r>
            <a:r>
              <a:rPr lang="el-GR" sz="2400" dirty="0">
                <a:solidFill>
                  <a:prstClr val="black"/>
                </a:solidFill>
              </a:rPr>
              <a:t>που υπολογίστηκαν </a:t>
            </a:r>
            <a:r>
              <a:rPr lang="el-GR" sz="2400" dirty="0" smtClean="0">
                <a:solidFill>
                  <a:prstClr val="black"/>
                </a:solidFill>
              </a:rPr>
              <a:t>τελευταία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O πρώτος εξωτερικός έλεγχος </a:t>
            </a:r>
            <a:r>
              <a:rPr lang="el-GR" sz="3600" b="1" dirty="0" smtClean="0">
                <a:solidFill>
                  <a:srgbClr val="820000"/>
                </a:solidFill>
              </a:rPr>
              <a:t>ποιότητας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27648"/>
            <a:ext cx="4762872" cy="4925144"/>
          </a:xfrm>
        </p:spPr>
        <p:txBody>
          <a:bodyPr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O </a:t>
            </a:r>
            <a:r>
              <a:rPr lang="el-GR" sz="2400" dirty="0">
                <a:solidFill>
                  <a:prstClr val="black"/>
                </a:solidFill>
              </a:rPr>
              <a:t>πρώτος ΕΕΠ διενεργήθηκε από τον Αμερικανό χημικό </a:t>
            </a:r>
            <a:r>
              <a:rPr lang="en-US" sz="2400" dirty="0">
                <a:solidFill>
                  <a:prstClr val="black"/>
                </a:solidFill>
              </a:rPr>
              <a:t>W. Sundermann </a:t>
            </a:r>
            <a:r>
              <a:rPr lang="el-GR" sz="2400" dirty="0">
                <a:solidFill>
                  <a:prstClr val="black"/>
                </a:solidFill>
              </a:rPr>
              <a:t>στις ΗΠΑ κατά τη διάρκεια του 2</a:t>
            </a:r>
            <a:r>
              <a:rPr lang="el-GR" sz="2400" baseline="30000" dirty="0">
                <a:solidFill>
                  <a:prstClr val="black"/>
                </a:solidFill>
              </a:rPr>
              <a:t>ου</a:t>
            </a:r>
            <a:r>
              <a:rPr lang="el-GR" sz="2400" dirty="0">
                <a:solidFill>
                  <a:prstClr val="black"/>
                </a:solidFill>
              </a:rPr>
              <a:t> Παγκοσμίου Πολέμου.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Πολύ γρήγορα έγινε υποχρεωτικός στις ΗΠΑ και σήμερα πλέον σε πολλές βιομηχανικές χώρες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3 - Εικόνα" descr="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12877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220072" y="37170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William Sundermann (1898 – 2003)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605" y="5496247"/>
            <a:ext cx="2154746" cy="8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075468" y="4509120"/>
            <a:ext cx="3889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πρώτος και μεγαλύτερος σήμερα οργανισμός ΕΕΠ στις ΗΠΑ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hlinkClick r:id="rId5"/>
              </a:rPr>
              <a:t>College of American Pathologists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0147" y="3459078"/>
            <a:ext cx="1623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clinchem.org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5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διάδοση του ΕΕΠ σε όλο τον </a:t>
            </a:r>
            <a:r>
              <a:rPr lang="el-GR" sz="3600" b="1" dirty="0" smtClean="0">
                <a:solidFill>
                  <a:srgbClr val="820000"/>
                </a:solidFill>
              </a:rPr>
              <a:t>κόσμο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97023" y="1340768"/>
            <a:ext cx="8749954" cy="498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6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Ελληνικά σχήματα εξωτερικού ελέγχου </a:t>
            </a:r>
            <a:r>
              <a:rPr lang="el-GR" sz="3600" b="1" dirty="0" smtClean="0">
                <a:solidFill>
                  <a:srgbClr val="820000"/>
                </a:solidFill>
              </a:rPr>
              <a:t>ποιότητας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529" y="1772816"/>
            <a:ext cx="2038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059832" y="1691082"/>
            <a:ext cx="5616624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Κλασική κλινική χημεία, Ορμόνες, Καρκινικοί δείκτες, Παράγοντες πήξεως, επίπεδα φαρμάκων, γλυκοζυλιωμένη αιμοσφαιρίνη.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46585" y="4499828"/>
            <a:ext cx="72508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Διαπιστευμένα με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ΕΛΟΤ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ISO/IEC 43-1:1998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ILAC G13:2007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529" y="3226494"/>
            <a:ext cx="1371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2453001" y="3416949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Γενική εξέταση αίματος, ανοσοφαινότυπος.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27584" y="4934696"/>
            <a:ext cx="7488832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Βάση του νόμου του 2011 μέχρι το 2014 όλα τα εργαστήρια στην ιδιωτικά εργαστήρια στην Ελλάδα θα πρέπει να έχουν εξωτερικό έλεγχο ποιότητας.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9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4069" y="188640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πρόγραμμα εξωτερικού ελέγχου ποιότητας του ΤΕΙ Λάρισας για τα κέντρα υγείας (ELQA</a:t>
            </a:r>
            <a:r>
              <a:rPr lang="el-GR" sz="3600" b="1" dirty="0" smtClean="0">
                <a:solidFill>
                  <a:srgbClr val="820000"/>
                </a:solidFill>
              </a:rPr>
              <a:t>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6" y="1556792"/>
            <a:ext cx="688554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96623" y="6439206"/>
            <a:ext cx="135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elqa.teilar.gr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18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b139f278c481734edc934717419f3394ef38b0"/>
</p:tagLst>
</file>

<file path=ppt/theme/theme1.xml><?xml version="1.0" encoding="utf-8"?>
<a:theme xmlns:a="http://schemas.openxmlformats.org/drawingml/2006/main" name="OC_template_updated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1558</Words>
  <Application>Microsoft Office PowerPoint</Application>
  <PresentationFormat>Προβολή στην οθόνη (4:3)</PresentationFormat>
  <Paragraphs>180</Paragraphs>
  <Slides>30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OC_template_updated</vt:lpstr>
      <vt:lpstr>Θέμα του Office</vt:lpstr>
      <vt:lpstr>1_OC_template_updated</vt:lpstr>
      <vt:lpstr>Equation</vt:lpstr>
      <vt:lpstr>Κλινική Χημεία Ι (Θ)</vt:lpstr>
      <vt:lpstr>Ορισμός εξωτερικού ελέγχου ποιότητας</vt:lpstr>
      <vt:lpstr>Σημαίνουν το ίδιο πράγμα</vt:lpstr>
      <vt:lpstr>Η διαδικασία του εξωτερικού ελέγχου ποιότητας</vt:lpstr>
      <vt:lpstr>Η δημιουργία των ορίων ελέγχου στον ΕΕΠ</vt:lpstr>
      <vt:lpstr>O πρώτος εξωτερικός έλεγχος ποιότητας</vt:lpstr>
      <vt:lpstr>Η διάδοση του ΕΕΠ σε όλο τον κόσμο</vt:lpstr>
      <vt:lpstr>Ελληνικά σχήματα εξωτερικού ελέγχου ποιότητας</vt:lpstr>
      <vt:lpstr>Το πρόγραμμα εξωτερικού ελέγχου ποιότητας του ΤΕΙ Λάρισας για τα κέντρα υγείας (ELQA)</vt:lpstr>
      <vt:lpstr>ΕΣΕΑΠ: To παλαιότερο σχήμα εξωτερικού ελέγχου ποιότητας στην Ελλάδα (1992)</vt:lpstr>
      <vt:lpstr>Έκθεση αποτελεσμάτων</vt:lpstr>
      <vt:lpstr>H ομαδοποίηση στον εξωτερικό έλεγχο ποιότητας</vt:lpstr>
      <vt:lpstr>Tα στατιστικά του εξωτερικού ελέγχου ποιότητας</vt:lpstr>
      <vt:lpstr>Τα συγκεντρωτικά στατιστικά του σχήματος ΕΣΕΑΠ</vt:lpstr>
      <vt:lpstr>Το διάγραμμα Levey-Jennings στον εξωτερικό έλεγχο ποιότητας (1 από 2)</vt:lpstr>
      <vt:lpstr>Το διάγραμμα Levey-Jennings στον εξωτερικό έλεγχο ποιότητας (2 από 2)</vt:lpstr>
      <vt:lpstr>Το ιστόγραμμα κατανομής συχνοτήτων στον εξωτερικό έλεγχο ποιότητας (1 από 2)</vt:lpstr>
      <vt:lpstr>Το ιστόγραμμα κατανομής συχνοτήτων στον εξωτερικό έλεγχο ποιότητας (2 από 2)</vt:lpstr>
      <vt:lpstr>Το διάγραμμα Youden (1 από 4)</vt:lpstr>
      <vt:lpstr>Το διάγραμμα Youden (2 από 4)</vt:lpstr>
      <vt:lpstr>Το διάγραμμα Youden (3 από 4)</vt:lpstr>
      <vt:lpstr>Το διάγραμμα Youden (3 από 4)</vt:lpstr>
      <vt:lpstr>Το διάγραμμα SDI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36</cp:revision>
  <dcterms:created xsi:type="dcterms:W3CDTF">2013-03-04T13:35:19Z</dcterms:created>
  <dcterms:modified xsi:type="dcterms:W3CDTF">2015-03-26T14:10:03Z</dcterms:modified>
</cp:coreProperties>
</file>