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2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41"/>
  </p:notesMasterIdLst>
  <p:handoutMasterIdLst>
    <p:handoutMasterId r:id="rId42"/>
  </p:handoutMasterIdLst>
  <p:sldIdLst>
    <p:sldId id="256" r:id="rId2"/>
    <p:sldId id="300" r:id="rId3"/>
    <p:sldId id="308" r:id="rId4"/>
    <p:sldId id="301" r:id="rId5"/>
    <p:sldId id="328" r:id="rId6"/>
    <p:sldId id="309" r:id="rId7"/>
    <p:sldId id="335" r:id="rId8"/>
    <p:sldId id="302" r:id="rId9"/>
    <p:sldId id="312" r:id="rId10"/>
    <p:sldId id="311" r:id="rId11"/>
    <p:sldId id="303" r:id="rId12"/>
    <p:sldId id="318" r:id="rId13"/>
    <p:sldId id="319" r:id="rId14"/>
    <p:sldId id="320" r:id="rId15"/>
    <p:sldId id="326" r:id="rId16"/>
    <p:sldId id="321" r:id="rId17"/>
    <p:sldId id="322" r:id="rId18"/>
    <p:sldId id="329" r:id="rId19"/>
    <p:sldId id="305" r:id="rId20"/>
    <p:sldId id="330" r:id="rId21"/>
    <p:sldId id="327" r:id="rId22"/>
    <p:sldId id="324" r:id="rId23"/>
    <p:sldId id="336" r:id="rId24"/>
    <p:sldId id="325" r:id="rId25"/>
    <p:sldId id="314" r:id="rId26"/>
    <p:sldId id="331" r:id="rId27"/>
    <p:sldId id="315" r:id="rId28"/>
    <p:sldId id="313" r:id="rId29"/>
    <p:sldId id="332" r:id="rId30"/>
    <p:sldId id="333" r:id="rId31"/>
    <p:sldId id="307" r:id="rId32"/>
    <p:sldId id="334" r:id="rId33"/>
    <p:sldId id="337" r:id="rId34"/>
    <p:sldId id="338" r:id="rId35"/>
    <p:sldId id="339" r:id="rId36"/>
    <p:sldId id="340" r:id="rId37"/>
    <p:sldId id="341" r:id="rId38"/>
    <p:sldId id="342" r:id="rId39"/>
    <p:sldId id="344" r:id="rId40"/>
  </p:sldIdLst>
  <p:sldSz cx="9144000" cy="6858000" type="screen4x3"/>
  <p:notesSz cx="7104063" cy="10234613"/>
  <p:custDataLst>
    <p:tags r:id="rId4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6" autoAdjust="0"/>
    <p:restoredTop sz="89143" autoAdjust="0"/>
  </p:normalViewPr>
  <p:slideViewPr>
    <p:cSldViewPr>
      <p:cViewPr varScale="1">
        <p:scale>
          <a:sx n="104" d="100"/>
          <a:sy n="104" d="100"/>
        </p:scale>
        <p:origin x="-18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22/4/2015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22/4/2015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71965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7E514D1-52F4-45BB-8D2A-292784CE3233}" type="slidenum">
              <a:rPr lang="el-GR" altLang="el-GR"/>
              <a:pPr/>
              <a:t>‹#›</a:t>
            </a:fld>
            <a:endParaRPr lang="el-GR" alt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2715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A568EA4-4556-4D3B-A3E9-84E61BAFC0B2}" type="slidenum">
              <a:rPr lang="el-GR" altLang="el-GR"/>
              <a:pPr/>
              <a:t>‹#›</a:t>
            </a:fld>
            <a:endParaRPr lang="el-GR" alt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4631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C5DDC07-8102-427E-87BE-A0387215E72E}" type="slidenum">
              <a:rPr lang="el-GR" altLang="el-GR"/>
              <a:pPr/>
              <a:t>‹#›</a:t>
            </a:fld>
            <a:endParaRPr lang="el-GR" alt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7932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CDB23DE-5148-4D36-B626-E58B28CAA35F}" type="slidenum">
              <a:rPr lang="el-GR" altLang="el-GR"/>
              <a:pPr/>
              <a:t>‹#›</a:t>
            </a:fld>
            <a:endParaRPr lang="el-GR" alt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396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custDataLst>
      <p:tags r:id="rId16"/>
    </p:custDataLst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7" r:id="rId11"/>
    <p:sldLayoutId id="2147483698" r:id="rId12"/>
    <p:sldLayoutId id="2147483699" r:id="rId13"/>
    <p:sldLayoutId id="2147483700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5" Type="http://schemas.openxmlformats.org/officeDocument/2006/relationships/hyperlink" Target="http://commons.wikimedia.org/wiki/User:Quibik" TargetMode="External"/><Relationship Id="rId4" Type="http://schemas.openxmlformats.org/officeDocument/2006/relationships/hyperlink" Target="http://commons.wikimedia.org/wiki/File:Gray959.p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5" Type="http://schemas.openxmlformats.org/officeDocument/2006/relationships/hyperlink" Target="http://commons.wikimedia.org/wiki/User:Keenan%20Pepper" TargetMode="External"/><Relationship Id="rId4" Type="http://schemas.openxmlformats.org/officeDocument/2006/relationships/hyperlink" Target="http://en.wikipedia.org/wiki/Laryngeal_cavity#mediaviewer/File:Gray953.pn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5" Type="http://schemas.openxmlformats.org/officeDocument/2006/relationships/hyperlink" Target="http://commons.wikimedia.org/wiki/User:Pngbot" TargetMode="External"/><Relationship Id="rId4" Type="http://schemas.openxmlformats.org/officeDocument/2006/relationships/hyperlink" Target="http://en.wikipedia.org/wiki/Recurrent_laryngeal_nerve#mediaviewer/File:Gray505.p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5" Type="http://schemas.openxmlformats.org/officeDocument/2006/relationships/hyperlink" Target="http://commons.wikimedia.org/wiki/User:Pngbot" TargetMode="External"/><Relationship Id="rId4" Type="http://schemas.openxmlformats.org/officeDocument/2006/relationships/hyperlink" Target="http://en.wikipedia.org/wiki/Bronchus#mediaviewer/File:Gray961.pn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hyperlink" Target="http://creativecommons.org/licenses/by/3.0/deed.en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6" Type="http://schemas.openxmlformats.org/officeDocument/2006/relationships/hyperlink" Target="http://commons.wikimedia.org/wiki/User:CFCF" TargetMode="External"/><Relationship Id="rId5" Type="http://schemas.openxmlformats.org/officeDocument/2006/relationships/hyperlink" Target="http://commons.wikimedia.org/wiki/File:2308_The_Trachea.jpg" TargetMode="Externa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6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://commons.wikimedia.org/wiki/User:CFCF" TargetMode="External"/><Relationship Id="rId4" Type="http://schemas.openxmlformats.org/officeDocument/2006/relationships/hyperlink" Target="http://commons.wikimedia.org/wiki/File:2308_The_Trachea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5" Type="http://schemas.openxmlformats.org/officeDocument/2006/relationships/hyperlink" Target="http://commons.wikimedia.org/wiki/User:Arcadian" TargetMode="External"/><Relationship Id="rId4" Type="http://schemas.openxmlformats.org/officeDocument/2006/relationships/hyperlink" Target="http://en.wikipedia.org/wiki/Bronchiole#mediaviewer/File:Illu_bronchi_lungs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5" Type="http://schemas.openxmlformats.org/officeDocument/2006/relationships/hyperlink" Target="http://commons.wikimedia.org/wiki/User:Pngbot" TargetMode="External"/><Relationship Id="rId4" Type="http://schemas.openxmlformats.org/officeDocument/2006/relationships/hyperlink" Target="http://en.wikipedia.org/wiki/Bronchial_artery#mediaviewer/File:Gray1032.pn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imple.wikipedia.org/wiki/Respiratory_system#mediaviewer/File:Human_respiratory_system-NIH.PN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5" Type="http://schemas.openxmlformats.org/officeDocument/2006/relationships/image" Target="../media/image16.png"/><Relationship Id="rId4" Type="http://schemas.openxmlformats.org/officeDocument/2006/relationships/hyperlink" Target="http://commons.wikimedia.org/wiki/User:7mike500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5" Type="http://schemas.openxmlformats.org/officeDocument/2006/relationships/hyperlink" Target="http://commons.wikimedia.org/wiki/User:Pngbot" TargetMode="External"/><Relationship Id="rId4" Type="http://schemas.openxmlformats.org/officeDocument/2006/relationships/hyperlink" Target="http://en.wikipedia.org/wiki/File:Gray973.pn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5" Type="http://schemas.openxmlformats.org/officeDocument/2006/relationships/hyperlink" Target="http://commons.wikimedia.org/wiki/User:Pngbot" TargetMode="External"/><Relationship Id="rId4" Type="http://schemas.openxmlformats.org/officeDocument/2006/relationships/hyperlink" Target="http://en.wikipedia.org/wiki/File:Gray972.png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5" Type="http://schemas.openxmlformats.org/officeDocument/2006/relationships/hyperlink" Target="http://commons.wikimedia.org/wiki/User:CFCF" TargetMode="External"/><Relationship Id="rId4" Type="http://schemas.openxmlformats.org/officeDocument/2006/relationships/hyperlink" Target="http://en.wikipedia.org/wiki/Respiratory_system#mediaviewer/File:Respiratory_system_complete_en.sv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5" Type="http://schemas.openxmlformats.org/officeDocument/2006/relationships/hyperlink" Target="http://commons.wikimedia.org/wiki/User:CFCF" TargetMode="External"/><Relationship Id="rId4" Type="http://schemas.openxmlformats.org/officeDocument/2006/relationships/hyperlink" Target="http://en.wikipedia.org/wiki/Respiratory_system#mediaviewer/File:Respiratory_system_complete_en.svg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5" Type="http://schemas.openxmlformats.org/officeDocument/2006/relationships/hyperlink" Target="http://commons.wikimedia.org/wiki/User:Arcadian" TargetMode="External"/><Relationship Id="rId4" Type="http://schemas.openxmlformats.org/officeDocument/2006/relationships/hyperlink" Target="http://commons.wikimedia.org/wiki/File:Gray972.png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6" Type="http://schemas.openxmlformats.org/officeDocument/2006/relationships/hyperlink" Target="http://creativecommons.org/licenses/by/3.0" TargetMode="External"/><Relationship Id="rId5" Type="http://schemas.openxmlformats.org/officeDocument/2006/relationships/hyperlink" Target="http://commons.wikimedia.org/wiki/User:CFCF" TargetMode="External"/><Relationship Id="rId4" Type="http://schemas.openxmlformats.org/officeDocument/2006/relationships/hyperlink" Target="http://en.wikipedia.org/wiki/Pleural_cavity#mediaviewer/File:2313_The_Lung_Pleurea.jpg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hyperlink" Target="http://commons.wikimedia.org/wiki/User:Pngbot" TargetMode="External"/><Relationship Id="rId4" Type="http://schemas.openxmlformats.org/officeDocument/2006/relationships/hyperlink" Target="http://en.wikipedia.org/wiki/Pharynx#mediaviewer/File:Gray994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hyperlink" Target="http://commons.wikimedia.org/wiki/User:Pngbot" TargetMode="External"/><Relationship Id="rId4" Type="http://schemas.openxmlformats.org/officeDocument/2006/relationships/hyperlink" Target="http://en.wikipedia.org/wiki/Pharynx#mediaviewer/File:Gray994.pn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5" Type="http://schemas.openxmlformats.org/officeDocument/2006/relationships/hyperlink" Target="http://commons.wikimedia.org/wiki/User:Padawane" TargetMode="External"/><Relationship Id="rId4" Type="http://schemas.openxmlformats.org/officeDocument/2006/relationships/hyperlink" Target="http://commons.wikimedia.org/wiki/File:Gray952-Cartilages_larynx_-_vue_post%C3%A8rieure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uneiform_cartilages#mediaviewer/File:Gray955.pn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image" Target="../media/image7.png"/><Relationship Id="rId4" Type="http://schemas.openxmlformats.org/officeDocument/2006/relationships/hyperlink" Target="http://commons.wikimedia.org/wiki/User:Keenan%20Pepper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hyperlink" Target="http://creativecommons.org/licenses/by-sa/2.5-2.0-1.0" TargetMode="External"/><Relationship Id="rId5" Type="http://schemas.openxmlformats.org/officeDocument/2006/relationships/hyperlink" Target="http://commons.wikimedia.org/wiki/User:Quuxplusone" TargetMode="External"/><Relationship Id="rId4" Type="http://schemas.openxmlformats.org/officeDocument/2006/relationships/hyperlink" Target="http://en.wikipedia.org/wiki/Cricoid_cartilage#mediaviewer/File:Larynx_external_en.sv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Ανατομική (Θ)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307123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3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l-GR" sz="3300" b="1" dirty="0" smtClean="0"/>
              <a:t>Ενότητα 7</a:t>
            </a:r>
            <a:r>
              <a:rPr lang="el-GR" sz="3300" dirty="0" smtClean="0"/>
              <a:t>:</a:t>
            </a:r>
            <a:r>
              <a:rPr lang="en-US" sz="3300" dirty="0" smtClean="0"/>
              <a:t> </a:t>
            </a:r>
            <a:r>
              <a:rPr lang="el-GR" sz="3300" dirty="0" smtClean="0"/>
              <a:t>Αναπνευστικό σύστημα</a:t>
            </a:r>
            <a:endParaRPr lang="en-US" sz="3300" dirty="0" smtClean="0"/>
          </a:p>
          <a:p>
            <a:endParaRPr lang="en-US" dirty="0" smtClean="0"/>
          </a:p>
          <a:p>
            <a:r>
              <a:rPr lang="el-GR" sz="2800" dirty="0" smtClean="0"/>
              <a:t>Φραγκίσκη Αναγνωστοπούλου Ανθούλη</a:t>
            </a:r>
          </a:p>
          <a:p>
            <a:r>
              <a:rPr lang="el-GR" sz="2800" dirty="0" smtClean="0"/>
              <a:t>Τμήμα Ιατρικών Εργαστηρίων</a:t>
            </a:r>
          </a:p>
        </p:txBody>
      </p:sp>
      <p:sp>
        <p:nvSpPr>
          <p:cNvPr id="9" name="Rectangle 8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>
                <a:solidFill>
                  <a:prstClr val="black"/>
                </a:solidFill>
              </a:rPr>
              <a:t>4.3 </a:t>
            </a:r>
            <a:r>
              <a:rPr lang="el-GR" altLang="el-GR" dirty="0" smtClean="0">
                <a:solidFill>
                  <a:prstClr val="black"/>
                </a:solidFill>
              </a:rPr>
              <a:t>Μύες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(1/2)</a:t>
            </a:r>
            <a:endParaRPr lang="el-GR" altLang="el-GR" sz="3200" b="0" dirty="0">
              <a:solidFill>
                <a:srgbClr val="00FFCC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4978896" cy="5328592"/>
          </a:xfrm>
        </p:spPr>
        <p:txBody>
          <a:bodyPr>
            <a:normAutofit/>
          </a:bodyPr>
          <a:lstStyle/>
          <a:p>
            <a:pPr marL="360363" indent="-360363">
              <a:spcBef>
                <a:spcPts val="600"/>
              </a:spcBef>
              <a:buClrTx/>
              <a:buSzTx/>
              <a:buFontTx/>
              <a:buNone/>
            </a:pPr>
            <a:r>
              <a:rPr lang="el-GR" altLang="el-GR" sz="2400" dirty="0"/>
              <a:t>Α) </a:t>
            </a:r>
            <a:r>
              <a:rPr lang="el-GR" altLang="el-GR" sz="2400" b="1" dirty="0"/>
              <a:t>Ετερόχθονες</a:t>
            </a:r>
            <a:r>
              <a:rPr lang="el-GR" altLang="el-GR" sz="2400" dirty="0"/>
              <a:t> (κινούν τους χόνδρους συνολικά)</a:t>
            </a:r>
          </a:p>
          <a:p>
            <a:pPr marL="625475" indent="-265113">
              <a:spcBef>
                <a:spcPts val="600"/>
              </a:spcBef>
            </a:pPr>
            <a:r>
              <a:rPr lang="el-GR" altLang="el-GR" sz="2400" dirty="0"/>
              <a:t>Οι άνω από το υοειδές οστό</a:t>
            </a:r>
          </a:p>
          <a:p>
            <a:pPr marL="625475" indent="-265113">
              <a:spcBef>
                <a:spcPts val="600"/>
              </a:spcBef>
            </a:pPr>
            <a:r>
              <a:rPr lang="el-GR" altLang="el-GR" sz="2400" dirty="0"/>
              <a:t>Οι κάτω από το υοειδές οστό</a:t>
            </a:r>
          </a:p>
          <a:p>
            <a:pPr marL="360363" indent="-360363">
              <a:spcBef>
                <a:spcPts val="1800"/>
              </a:spcBef>
              <a:buClrTx/>
              <a:buSzTx/>
              <a:buFontTx/>
              <a:buNone/>
            </a:pPr>
            <a:r>
              <a:rPr lang="el-GR" altLang="el-GR" sz="2400" dirty="0"/>
              <a:t>Β) </a:t>
            </a:r>
            <a:r>
              <a:rPr lang="el-GR" altLang="el-GR" sz="2400" b="1" dirty="0"/>
              <a:t>Αυτόχθονες</a:t>
            </a:r>
            <a:r>
              <a:rPr lang="el-GR" altLang="el-GR" sz="2400" dirty="0"/>
              <a:t> (κινούν τους χόνδρους μεμονωμένα)</a:t>
            </a:r>
          </a:p>
          <a:p>
            <a:pPr marL="625475" indent="-265113">
              <a:spcBef>
                <a:spcPts val="600"/>
              </a:spcBef>
            </a:pPr>
            <a:r>
              <a:rPr lang="el-GR" altLang="el-GR" sz="2400" dirty="0"/>
              <a:t>Πρόσθιοι (κρικοθυρεοειδής)</a:t>
            </a:r>
          </a:p>
          <a:p>
            <a:pPr marL="625475" indent="-265113">
              <a:spcBef>
                <a:spcPts val="600"/>
              </a:spcBef>
            </a:pPr>
            <a:r>
              <a:rPr lang="el-GR" altLang="el-GR" sz="2400" dirty="0"/>
              <a:t>Πλάγιοι (θυρεοαρυταινοειδής, πλάγιος κρικαρυταινοειδής</a:t>
            </a:r>
          </a:p>
          <a:p>
            <a:pPr marL="625475" indent="-265113">
              <a:spcBef>
                <a:spcPts val="600"/>
              </a:spcBef>
            </a:pPr>
            <a:r>
              <a:rPr lang="el-GR" altLang="el-GR" sz="2400" dirty="0"/>
              <a:t>Οπίσθιοι (οπίσθιος κρικαρυταινοειδής, εγκάρσιος και λοξός αρυταινοειδής)</a:t>
            </a:r>
          </a:p>
          <a:p>
            <a:pPr>
              <a:spcBef>
                <a:spcPts val="600"/>
              </a:spcBef>
            </a:pPr>
            <a:endParaRPr lang="el-GR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565" y="1196753"/>
            <a:ext cx="3103065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339317" y="5805265"/>
            <a:ext cx="22801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Gray959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latin typeface="+mn-lt"/>
                <a:hlinkClick r:id="rId5" tooltip="User:Quibik"/>
              </a:rPr>
              <a:t>Quibik</a:t>
            </a:r>
            <a:r>
              <a:rPr lang="en-US" sz="1200" dirty="0">
                <a:latin typeface="+mn-lt"/>
              </a:rPr>
              <a:t>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524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>
                <a:solidFill>
                  <a:prstClr val="black"/>
                </a:solidFill>
              </a:rPr>
              <a:t>4.3 </a:t>
            </a:r>
            <a:r>
              <a:rPr lang="el-GR" altLang="el-GR" dirty="0">
                <a:solidFill>
                  <a:prstClr val="black"/>
                </a:solidFill>
              </a:rPr>
              <a:t>Μύες </a:t>
            </a:r>
            <a:r>
              <a:rPr lang="el-GR" altLang="el-GR" sz="3200" b="0" dirty="0">
                <a:solidFill>
                  <a:prstClr val="black"/>
                </a:solidFill>
              </a:rPr>
              <a:t>(1/2)</a:t>
            </a:r>
            <a:endParaRPr lang="el-GR" altLang="el-GR" sz="3200" b="0" dirty="0">
              <a:solidFill>
                <a:srgbClr val="00FFCC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5050904" cy="5040560"/>
          </a:xfrm>
        </p:spPr>
        <p:txBody>
          <a:bodyPr>
            <a:normAutofit/>
          </a:bodyPr>
          <a:lstStyle/>
          <a:p>
            <a:pPr marL="711200" indent="-71120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l-GR" altLang="el-GR" sz="2400" b="1" dirty="0"/>
              <a:t>Ωρισμένοι μύες </a:t>
            </a:r>
          </a:p>
          <a:p>
            <a:pPr>
              <a:spcBef>
                <a:spcPts val="600"/>
              </a:spcBef>
            </a:pPr>
            <a:r>
              <a:rPr lang="el-GR" altLang="el-GR" sz="2400" dirty="0"/>
              <a:t>Ανοίγουν τη σχισμή της γλωττίδας  (οπίσθιος κρικαρυταινοειδής)</a:t>
            </a:r>
          </a:p>
          <a:p>
            <a:pPr>
              <a:spcBef>
                <a:spcPts val="600"/>
              </a:spcBef>
            </a:pPr>
            <a:r>
              <a:rPr lang="el-GR" altLang="el-GR" sz="2400" dirty="0"/>
              <a:t>Στενεύουν τη σχισμή της γλωττίδας (πλάγιος κρικαρυταινοειδής και θυρεοαρυταινοειδής)</a:t>
            </a:r>
          </a:p>
          <a:p>
            <a:pPr>
              <a:spcBef>
                <a:spcPts val="600"/>
              </a:spcBef>
            </a:pPr>
            <a:r>
              <a:rPr lang="el-GR" altLang="el-GR" sz="2400" dirty="0"/>
              <a:t>Τεντώνουν τις φωνητικές χορδές</a:t>
            </a:r>
            <a:r>
              <a:rPr lang="el-GR" altLang="el-GR" sz="2400" b="1" dirty="0"/>
              <a:t> </a:t>
            </a:r>
            <a:r>
              <a:rPr lang="el-GR" altLang="el-GR" sz="2400" dirty="0"/>
              <a:t> (κρικοθυρεοειδής)        </a:t>
            </a:r>
          </a:p>
          <a:p>
            <a:endParaRPr lang="el-GR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33364"/>
            <a:ext cx="3209992" cy="436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189060" y="6006479"/>
            <a:ext cx="25080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Gray953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latin typeface="+mn-lt"/>
                <a:hlinkClick r:id="rId5"/>
              </a:rPr>
              <a:t>Keenan Pepper</a:t>
            </a:r>
            <a:r>
              <a:rPr lang="en-US" sz="1200" dirty="0">
                <a:latin typeface="+mn-lt"/>
              </a:rPr>
              <a:t>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132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>
                <a:solidFill>
                  <a:prstClr val="black"/>
                </a:solidFill>
              </a:rPr>
              <a:t>4.4 Κοιλότητα </a:t>
            </a:r>
            <a:r>
              <a:rPr lang="el-GR" altLang="el-GR" dirty="0" smtClean="0">
                <a:solidFill>
                  <a:prstClr val="black"/>
                </a:solidFill>
              </a:rPr>
              <a:t>λάρυγγα</a:t>
            </a:r>
            <a:endParaRPr lang="el-GR" altLang="el-GR" sz="3200" dirty="0">
              <a:solidFill>
                <a:srgbClr val="00FFCC"/>
              </a:solidFill>
            </a:endParaRPr>
          </a:p>
        </p:txBody>
      </p:sp>
      <p:sp>
        <p:nvSpPr>
          <p:cNvPr id="56333" name="Line 13"/>
          <p:cNvSpPr>
            <a:spLocks noChangeShapeType="1"/>
          </p:cNvSpPr>
          <p:nvPr/>
        </p:nvSpPr>
        <p:spPr bwMode="auto">
          <a:xfrm>
            <a:off x="2700338" y="46529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56337" name="Line 17"/>
          <p:cNvSpPr>
            <a:spLocks noChangeShapeType="1"/>
          </p:cNvSpPr>
          <p:nvPr/>
        </p:nvSpPr>
        <p:spPr bwMode="auto">
          <a:xfrm>
            <a:off x="2700338" y="3860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l-GR" altLang="el-GR" sz="2400" b="1" dirty="0"/>
              <a:t>Αποτελείται από 3 τμήματα</a:t>
            </a:r>
            <a:r>
              <a:rPr lang="en-US" altLang="el-GR" sz="2400" b="1" dirty="0"/>
              <a:t>:</a:t>
            </a:r>
            <a:endParaRPr lang="el-GR" altLang="el-GR" sz="2400" b="1" dirty="0"/>
          </a:p>
          <a:p>
            <a:pPr marL="360363" indent="-360363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b="1" dirty="0"/>
              <a:t>Πρόδρομος ή Άνω </a:t>
            </a:r>
            <a:r>
              <a:rPr lang="el-GR" altLang="el-GR" sz="2400" dirty="0"/>
              <a:t>(φαρδύτερο)</a:t>
            </a:r>
          </a:p>
          <a:p>
            <a:pPr marL="360363" indent="-360363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b="1" dirty="0"/>
              <a:t>Μεσαίο </a:t>
            </a:r>
            <a:r>
              <a:rPr lang="el-GR" altLang="el-GR" sz="2400" dirty="0"/>
              <a:t>(στενότερο). Βρίσκεται μεταξύ 2 πτυχών του βλεννογόνου άνω, τις νόθες ή κοιλιαίες φωνητικές χορδές, και κάτω</a:t>
            </a:r>
            <a:r>
              <a:rPr lang="en-US" altLang="el-GR" sz="2400" dirty="0"/>
              <a:t>,</a:t>
            </a:r>
            <a:r>
              <a:rPr lang="el-GR" altLang="el-GR" sz="2400" dirty="0"/>
              <a:t> τις  γνήσιες φωνητικές χορδές. Οι πτυχές αυτές στενεύουν το μεσαίο τμήμα το οποίο φαρδαίνει στα πλάγια μεταξύ των άνω και κάτω φωνητικών χορδών (λαρυγγική κοιλία του </a:t>
            </a:r>
            <a:r>
              <a:rPr lang="en-US" altLang="el-GR" sz="2400" dirty="0"/>
              <a:t>Morgani).</a:t>
            </a:r>
          </a:p>
          <a:p>
            <a:pPr marL="360363" indent="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l-GR" altLang="el-GR" sz="2400" dirty="0"/>
              <a:t>Το διάστημα μεταξύ των γνησίων φ.χ. ονομάζεται σχισμή της γλωττίδας.</a:t>
            </a:r>
          </a:p>
          <a:p>
            <a:pPr marL="360363" indent="-360363">
              <a:spcBef>
                <a:spcPts val="600"/>
              </a:spcBef>
              <a:buFont typeface="Wingdings" panose="05000000000000000000" pitchFamily="2" charset="2"/>
              <a:buAutoNum type="arabicPeriod" startAt="3"/>
            </a:pPr>
            <a:r>
              <a:rPr lang="el-GR" altLang="el-GR" sz="2400" b="1" dirty="0"/>
              <a:t>Κάτω (μεσαίο) </a:t>
            </a:r>
            <a:r>
              <a:rPr lang="el-GR" altLang="el-GR" sz="2400" dirty="0"/>
              <a:t>Συνεχίζεται κάτω με την τραχεία.</a:t>
            </a:r>
          </a:p>
          <a:p>
            <a:endParaRPr lang="el-GR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75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>
                <a:solidFill>
                  <a:prstClr val="black"/>
                </a:solidFill>
              </a:rPr>
              <a:t>4.5 Αγγεία - Νεύρα</a:t>
            </a:r>
            <a:endParaRPr lang="el-GR" altLang="el-GR" sz="3200" dirty="0">
              <a:solidFill>
                <a:srgbClr val="00FFCC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5266928" cy="504056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l-GR" altLang="el-GR" sz="2400" b="1" dirty="0"/>
              <a:t>Αρτηρίες</a:t>
            </a:r>
            <a:r>
              <a:rPr lang="en-US" altLang="el-GR" sz="2400" b="1" dirty="0"/>
              <a:t>:</a:t>
            </a:r>
            <a:r>
              <a:rPr lang="el-GR" altLang="el-GR" sz="2400" b="1" dirty="0"/>
              <a:t> Άνω και κάτω λαρυγγική </a:t>
            </a:r>
            <a:r>
              <a:rPr lang="el-GR" altLang="el-GR" sz="2400" dirty="0"/>
              <a:t>(κλάδοι άνω και κάτω θυρεοειδικής)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l-GR" altLang="el-GR" sz="2400" b="1" dirty="0"/>
              <a:t>Φλέβες</a:t>
            </a:r>
            <a:r>
              <a:rPr lang="en-US" altLang="el-GR" sz="2400" b="1" dirty="0"/>
              <a:t>:</a:t>
            </a:r>
            <a:r>
              <a:rPr lang="el-GR" altLang="el-GR" sz="2400" b="1" dirty="0"/>
              <a:t> Άνω και κάτω λαρυγγική </a:t>
            </a:r>
            <a:r>
              <a:rPr lang="el-GR" altLang="el-GR" sz="2400" dirty="0"/>
              <a:t>(εκβάλλουν στις θυρεοειδικές φλέβες)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l-GR" altLang="el-GR" sz="2400" b="1" dirty="0"/>
              <a:t>ΑΝΣ</a:t>
            </a:r>
            <a:r>
              <a:rPr lang="en-US" altLang="el-GR" sz="2400" b="1" dirty="0"/>
              <a:t>: </a:t>
            </a:r>
            <a:r>
              <a:rPr lang="el-GR" altLang="el-GR" sz="2400" b="1" dirty="0"/>
              <a:t>Άνω και κάτω λαρυγγικό ν. (παλίνδρομο), </a:t>
            </a:r>
            <a:r>
              <a:rPr lang="el-GR" altLang="el-GR" sz="2400" dirty="0"/>
              <a:t>προέρχονται από το πνευμονογαστρικό (10</a:t>
            </a:r>
            <a:r>
              <a:rPr lang="el-GR" altLang="el-GR" sz="2400" baseline="30000" dirty="0"/>
              <a:t>η</a:t>
            </a:r>
            <a:r>
              <a:rPr lang="el-GR" altLang="el-GR" sz="2400" dirty="0"/>
              <a:t> ΕΣ). Κλάδοι από το Συμπαθητικό νευρικό σύστημα.</a:t>
            </a:r>
            <a:r>
              <a:rPr lang="el-GR" altLang="el-GR" sz="2400" b="1" dirty="0"/>
              <a:t>        </a:t>
            </a:r>
            <a:endParaRPr lang="en-US" altLang="el-GR" sz="2400" b="1" dirty="0"/>
          </a:p>
          <a:p>
            <a:pPr>
              <a:spcAft>
                <a:spcPts val="1200"/>
              </a:spcAft>
            </a:pPr>
            <a:endParaRPr lang="el-GR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340768"/>
            <a:ext cx="2803336" cy="435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159786" y="5776427"/>
            <a:ext cx="25080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Gray505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smtClean="0">
                <a:latin typeface="+mn-lt"/>
                <a:hlinkClick r:id="rId5"/>
              </a:rPr>
              <a:t>Pngbot</a:t>
            </a:r>
            <a:r>
              <a:rPr lang="el-GR" sz="1200" dirty="0" smtClean="0">
                <a:latin typeface="+mn-lt"/>
              </a:rPr>
              <a:t> </a:t>
            </a:r>
            <a:r>
              <a:rPr lang="en-US" sz="1200" dirty="0">
                <a:latin typeface="+mn-lt"/>
              </a:rPr>
              <a:t>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109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>
                <a:solidFill>
                  <a:prstClr val="black"/>
                </a:solidFill>
              </a:rPr>
              <a:t>5. Τραχεία</a:t>
            </a:r>
            <a:r>
              <a:rPr lang="en-US" altLang="el-GR" dirty="0" smtClean="0">
                <a:solidFill>
                  <a:prstClr val="black"/>
                </a:solidFill>
              </a:rPr>
              <a:t> </a:t>
            </a:r>
            <a:r>
              <a:rPr lang="en-US" altLang="el-GR" sz="2800" b="0" dirty="0" smtClean="0">
                <a:solidFill>
                  <a:prstClr val="black"/>
                </a:solidFill>
              </a:rPr>
              <a:t>(1/3)</a:t>
            </a:r>
            <a:endParaRPr lang="el-GR" altLang="el-GR" sz="2000" b="0" dirty="0">
              <a:solidFill>
                <a:srgbClr val="00FFCC"/>
              </a:solidFill>
            </a:endParaRPr>
          </a:p>
        </p:txBody>
      </p:sp>
      <p:sp>
        <p:nvSpPr>
          <p:cNvPr id="61446" name="Line 6"/>
          <p:cNvSpPr>
            <a:spLocks noChangeShapeType="1"/>
          </p:cNvSpPr>
          <p:nvPr/>
        </p:nvSpPr>
        <p:spPr bwMode="auto">
          <a:xfrm>
            <a:off x="2700338" y="46529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61447" name="Line 7"/>
          <p:cNvSpPr>
            <a:spLocks noChangeShapeType="1"/>
          </p:cNvSpPr>
          <p:nvPr/>
        </p:nvSpPr>
        <p:spPr bwMode="auto">
          <a:xfrm>
            <a:off x="2700338" y="3860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4978896" cy="5040560"/>
          </a:xfrm>
        </p:spPr>
        <p:txBody>
          <a:bodyPr>
            <a:normAutofit/>
          </a:bodyPr>
          <a:lstStyle/>
          <a:p>
            <a:r>
              <a:rPr lang="el-GR" altLang="el-GR" sz="2400" dirty="0"/>
              <a:t>Αποτελείται από 16-20 χόνδρινα ημικρίκια συνδεόμενα με τους μεσοκρίκιους συνδέσμους (πρόσθιο τοίχωμα) ενώ το οπίσθιο τοίχωμα αποτελείται από λείο μυϊκό ιστό. </a:t>
            </a:r>
            <a:endParaRPr lang="el-GR" altLang="el-GR" sz="2400" dirty="0" smtClean="0"/>
          </a:p>
          <a:p>
            <a:r>
              <a:rPr lang="el-GR" altLang="el-GR" sz="2400" dirty="0" smtClean="0"/>
              <a:t>Διχάζεται </a:t>
            </a:r>
            <a:r>
              <a:rPr lang="el-GR" altLang="el-GR" sz="2400" dirty="0"/>
              <a:t>(Θ4-Θ5) σε </a:t>
            </a:r>
            <a:r>
              <a:rPr lang="el-GR" altLang="el-GR" sz="2400" b="1" dirty="0"/>
              <a:t>2 κύριους βρόγχους</a:t>
            </a:r>
            <a:r>
              <a:rPr lang="el-GR" altLang="el-GR" sz="2400" dirty="0"/>
              <a:t>, ένα για κάθε πνεύμονα. </a:t>
            </a:r>
            <a:endParaRPr lang="el-GR" altLang="el-GR" sz="2400" dirty="0" smtClean="0"/>
          </a:p>
          <a:p>
            <a:r>
              <a:rPr lang="el-GR" altLang="el-GR" sz="2400" dirty="0" smtClean="0"/>
              <a:t>Στο </a:t>
            </a:r>
            <a:r>
              <a:rPr lang="el-GR" altLang="el-GR" sz="2400" dirty="0"/>
              <a:t>σημείο του διχασμού ο βλεννογόνος σχηματίζει μία πτυχή, την </a:t>
            </a:r>
            <a:r>
              <a:rPr lang="el-GR" altLang="el-GR" sz="2400" b="1" dirty="0"/>
              <a:t>τρόπιδα</a:t>
            </a:r>
            <a:r>
              <a:rPr lang="el-GR" altLang="el-GR" sz="2400" dirty="0"/>
              <a:t>, που στενεύει το στόμιο του αριστερού βρόγχου.</a:t>
            </a:r>
          </a:p>
          <a:p>
            <a:endParaRPr lang="el-GR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793" y="1209872"/>
            <a:ext cx="3415907" cy="437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067704" y="5766683"/>
            <a:ext cx="25080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Gray961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smtClean="0">
                <a:latin typeface="+mn-lt"/>
                <a:hlinkClick r:id="rId5"/>
              </a:rPr>
              <a:t>Pngbot</a:t>
            </a:r>
            <a:r>
              <a:rPr lang="el-GR" sz="1200" dirty="0" smtClean="0">
                <a:latin typeface="+mn-lt"/>
              </a:rPr>
              <a:t> </a:t>
            </a:r>
            <a:r>
              <a:rPr lang="en-US" sz="1200" dirty="0">
                <a:latin typeface="+mn-lt"/>
              </a:rPr>
              <a:t>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642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>
                <a:solidFill>
                  <a:prstClr val="black"/>
                </a:solidFill>
              </a:rPr>
              <a:t>5. </a:t>
            </a:r>
            <a:r>
              <a:rPr lang="el-GR" altLang="el-GR" dirty="0" smtClean="0">
                <a:solidFill>
                  <a:prstClr val="black"/>
                </a:solidFill>
              </a:rPr>
              <a:t>Τραχεία</a:t>
            </a:r>
            <a:r>
              <a:rPr lang="en-US" altLang="el-GR" dirty="0" smtClean="0">
                <a:solidFill>
                  <a:prstClr val="black"/>
                </a:solidFill>
              </a:rPr>
              <a:t> </a:t>
            </a:r>
            <a:r>
              <a:rPr lang="en-US" altLang="el-GR" sz="2800" b="0" dirty="0" smtClean="0">
                <a:solidFill>
                  <a:prstClr val="black"/>
                </a:solidFill>
              </a:rPr>
              <a:t>(2/3</a:t>
            </a:r>
            <a:r>
              <a:rPr lang="en-US" altLang="el-GR" sz="2800" b="0" dirty="0">
                <a:solidFill>
                  <a:prstClr val="black"/>
                </a:solidFill>
              </a:rPr>
              <a:t>)</a:t>
            </a:r>
            <a:endParaRPr lang="el-GR" altLang="el-GR" sz="3200" dirty="0">
              <a:solidFill>
                <a:srgbClr val="00FFCC"/>
              </a:solidFill>
            </a:endParaRPr>
          </a:p>
        </p:txBody>
      </p:sp>
      <p:sp>
        <p:nvSpPr>
          <p:cNvPr id="61446" name="Line 6"/>
          <p:cNvSpPr>
            <a:spLocks noChangeShapeType="1"/>
          </p:cNvSpPr>
          <p:nvPr/>
        </p:nvSpPr>
        <p:spPr bwMode="auto">
          <a:xfrm>
            <a:off x="2700338" y="46529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61447" name="Line 7"/>
          <p:cNvSpPr>
            <a:spLocks noChangeShapeType="1"/>
          </p:cNvSpPr>
          <p:nvPr/>
        </p:nvSpPr>
        <p:spPr bwMode="auto">
          <a:xfrm>
            <a:off x="2700338" y="3860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5122912" cy="5040560"/>
          </a:xfrm>
        </p:spPr>
        <p:txBody>
          <a:bodyPr>
            <a:normAutofit/>
          </a:bodyPr>
          <a:lstStyle/>
          <a:p>
            <a:r>
              <a:rPr lang="el-GR" altLang="el-GR" sz="2400" dirty="0"/>
              <a:t>Το </a:t>
            </a:r>
            <a:r>
              <a:rPr lang="el-GR" altLang="el-GR" sz="2400" b="1" dirty="0"/>
              <a:t>τραχηλικό τμήμα</a:t>
            </a:r>
            <a:r>
              <a:rPr lang="el-GR" altLang="el-GR" sz="2400" dirty="0"/>
              <a:t> της τραχείας χωρίζεται εκ των έμπροσθεν σε 2 μέρη από τον ισθμό του θυρεοειδή αδένα </a:t>
            </a:r>
            <a:r>
              <a:rPr lang="el-GR" altLang="el-GR" sz="2400" dirty="0" smtClean="0"/>
              <a:t>σε</a:t>
            </a:r>
            <a:r>
              <a:rPr lang="en-US" altLang="el-GR" sz="2400" dirty="0" smtClean="0"/>
              <a:t>:</a:t>
            </a:r>
            <a:r>
              <a:rPr lang="el-GR" altLang="el-GR" sz="2400" dirty="0" smtClean="0"/>
              <a:t> </a:t>
            </a:r>
          </a:p>
          <a:p>
            <a:pPr marL="625475" indent="-265113"/>
            <a:r>
              <a:rPr lang="el-GR" altLang="el-GR" sz="2400" dirty="0" smtClean="0"/>
              <a:t>α</a:t>
            </a:r>
            <a:r>
              <a:rPr lang="el-GR" altLang="el-GR" sz="2400" dirty="0"/>
              <a:t>) υπεραδενικό (τραχειοτομή) και </a:t>
            </a:r>
            <a:endParaRPr lang="el-GR" altLang="el-GR" sz="2400" dirty="0" smtClean="0"/>
          </a:p>
          <a:p>
            <a:pPr marL="625475" indent="-265113"/>
            <a:r>
              <a:rPr lang="el-GR" altLang="el-GR" sz="2400" dirty="0" smtClean="0"/>
              <a:t>β</a:t>
            </a:r>
            <a:r>
              <a:rPr lang="el-GR" altLang="el-GR" sz="2400" dirty="0"/>
              <a:t>) σε υποαδενικό και έρχεται σε σχέση στα πλάγια με τον δεξιό και αριστερό λοβό του θυρεοειδή αδένα και όπισθεν με τον οισοφάγο.</a:t>
            </a:r>
          </a:p>
          <a:p>
            <a:endParaRPr lang="el-GR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16"/>
          <a:stretch/>
        </p:blipFill>
        <p:spPr bwMode="auto">
          <a:xfrm>
            <a:off x="6084168" y="1268760"/>
            <a:ext cx="2448272" cy="402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054262" y="5445224"/>
            <a:ext cx="25080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5"/>
              </a:rPr>
              <a:t>2308 The </a:t>
            </a:r>
            <a:r>
              <a:rPr lang="en-US" sz="1200" dirty="0" smtClean="0">
                <a:latin typeface="+mn-lt"/>
                <a:hlinkClick r:id="rId5"/>
              </a:rPr>
              <a:t>Trachea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latin typeface="+mn-lt"/>
                <a:hlinkClick r:id="rId6" tooltip="User:CFCF"/>
              </a:rPr>
              <a:t>CFCF</a:t>
            </a:r>
            <a:r>
              <a:rPr lang="el-GR" sz="1200" dirty="0" smtClean="0">
                <a:latin typeface="+mn-lt"/>
              </a:rPr>
              <a:t> </a:t>
            </a:r>
            <a:r>
              <a:rPr lang="en-US" sz="1200" dirty="0">
                <a:latin typeface="+mn-lt"/>
              </a:rPr>
              <a:t>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7"/>
              </a:rPr>
              <a:t>CC BY </a:t>
            </a:r>
            <a:r>
              <a:rPr lang="en-US" sz="1200" dirty="0" smtClean="0">
                <a:latin typeface="+mn-lt"/>
                <a:hlinkClick r:id="rId7"/>
              </a:rPr>
              <a:t>3.0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550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>
                <a:solidFill>
                  <a:prstClr val="black"/>
                </a:solidFill>
              </a:rPr>
              <a:t>5. </a:t>
            </a:r>
            <a:r>
              <a:rPr lang="el-GR" altLang="el-GR" dirty="0" smtClean="0">
                <a:solidFill>
                  <a:prstClr val="black"/>
                </a:solidFill>
              </a:rPr>
              <a:t>Τραχεία</a:t>
            </a:r>
            <a:r>
              <a:rPr lang="en-US" altLang="el-GR" dirty="0" smtClean="0">
                <a:solidFill>
                  <a:prstClr val="black"/>
                </a:solidFill>
              </a:rPr>
              <a:t> </a:t>
            </a:r>
            <a:r>
              <a:rPr lang="en-US" altLang="el-GR" sz="2800" b="0" dirty="0" smtClean="0">
                <a:solidFill>
                  <a:prstClr val="black"/>
                </a:solidFill>
              </a:rPr>
              <a:t>(3/3</a:t>
            </a:r>
            <a:r>
              <a:rPr lang="en-US" altLang="el-GR" sz="2800" b="0" dirty="0">
                <a:solidFill>
                  <a:prstClr val="black"/>
                </a:solidFill>
              </a:rPr>
              <a:t>)</a:t>
            </a:r>
            <a:endParaRPr lang="el-GR" altLang="el-GR" sz="3200" dirty="0">
              <a:solidFill>
                <a:srgbClr val="00FFCC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5122912" cy="5040560"/>
          </a:xfrm>
        </p:spPr>
        <p:txBody>
          <a:bodyPr>
            <a:normAutofit/>
          </a:bodyPr>
          <a:lstStyle/>
          <a:p>
            <a:r>
              <a:rPr lang="el-GR" altLang="el-GR" sz="2400" dirty="0"/>
              <a:t>Το  </a:t>
            </a:r>
            <a:r>
              <a:rPr lang="el-GR" altLang="el-GR" sz="2400" b="1" dirty="0"/>
              <a:t>θωρακικό τμήμα</a:t>
            </a:r>
            <a:r>
              <a:rPr lang="el-GR" altLang="el-GR" sz="2400" dirty="0"/>
              <a:t> της τραχείας βρίσκεται στον οπίσθιο μεσοπνευμόνιο χώρο, έμπροσθεν από τον οισοφάγο και όπισθεν από το θύμο αδένα. </a:t>
            </a:r>
            <a:endParaRPr lang="el-GR" altLang="el-GR" sz="2400" dirty="0" smtClean="0"/>
          </a:p>
          <a:p>
            <a:r>
              <a:rPr lang="el-GR" altLang="el-GR" sz="2400" dirty="0" smtClean="0"/>
              <a:t>Δεξιά </a:t>
            </a:r>
            <a:r>
              <a:rPr lang="el-GR" altLang="el-GR" sz="2400" dirty="0"/>
              <a:t>βρίσκεται η άνω κοίλη φλέβα, η άζυγος φλέβα και το δεξιό πνευμονογαστρικό ν., και αριστερά το αορτικό τόξο, η αριστερή κοινή καρωτίδα και το αριστερό πνευμονογαστρικό ν. </a:t>
            </a:r>
          </a:p>
          <a:p>
            <a:endParaRPr lang="el-GR" sz="2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16"/>
          <a:stretch/>
        </p:blipFill>
        <p:spPr bwMode="auto">
          <a:xfrm>
            <a:off x="6084168" y="1268760"/>
            <a:ext cx="2448272" cy="402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054262" y="5445224"/>
            <a:ext cx="25080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2308 The </a:t>
            </a:r>
            <a:r>
              <a:rPr lang="en-US" sz="1200" dirty="0" smtClean="0">
                <a:latin typeface="+mn-lt"/>
                <a:hlinkClick r:id="rId4"/>
              </a:rPr>
              <a:t>Trachea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latin typeface="+mn-lt"/>
                <a:hlinkClick r:id="rId5" tooltip="User:CFCF"/>
              </a:rPr>
              <a:t>CFCF</a:t>
            </a:r>
            <a:r>
              <a:rPr lang="el-GR" sz="1200" dirty="0" smtClean="0">
                <a:latin typeface="+mn-lt"/>
              </a:rPr>
              <a:t> </a:t>
            </a:r>
            <a:r>
              <a:rPr lang="en-US" sz="1200" dirty="0">
                <a:latin typeface="+mn-lt"/>
              </a:rPr>
              <a:t>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6"/>
              </a:rPr>
              <a:t>CC BY </a:t>
            </a:r>
            <a:r>
              <a:rPr lang="en-US" sz="1200" dirty="0" smtClean="0">
                <a:latin typeface="+mn-lt"/>
                <a:hlinkClick r:id="rId6"/>
              </a:rPr>
              <a:t>3.0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66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>
                <a:solidFill>
                  <a:prstClr val="black"/>
                </a:solidFill>
              </a:rPr>
              <a:t>6. Βρόγχοι</a:t>
            </a:r>
            <a:r>
              <a:rPr lang="en-US" altLang="el-GR" dirty="0" smtClean="0">
                <a:solidFill>
                  <a:prstClr val="black"/>
                </a:solidFill>
              </a:rPr>
              <a:t> </a:t>
            </a:r>
            <a:r>
              <a:rPr lang="en-US" altLang="el-GR" sz="2800" b="0" dirty="0">
                <a:solidFill>
                  <a:prstClr val="black"/>
                </a:solidFill>
              </a:rPr>
              <a:t>(</a:t>
            </a:r>
            <a:r>
              <a:rPr lang="en-US" altLang="el-GR" sz="2800" b="0" dirty="0" smtClean="0">
                <a:solidFill>
                  <a:prstClr val="black"/>
                </a:solidFill>
              </a:rPr>
              <a:t>1/2)</a:t>
            </a:r>
            <a:endParaRPr lang="el-GR" altLang="el-GR" sz="3200" dirty="0">
              <a:solidFill>
                <a:srgbClr val="00FFCC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4690864" cy="5040560"/>
          </a:xfrm>
        </p:spPr>
        <p:txBody>
          <a:bodyPr>
            <a:normAutofit/>
          </a:bodyPr>
          <a:lstStyle/>
          <a:p>
            <a:r>
              <a:rPr lang="el-GR" altLang="el-GR" sz="2400" dirty="0"/>
              <a:t>Ο </a:t>
            </a:r>
            <a:r>
              <a:rPr lang="el-GR" altLang="el-GR" sz="2400" b="1" dirty="0"/>
              <a:t>Δεξιός κύριος βρόγχος</a:t>
            </a:r>
            <a:r>
              <a:rPr lang="el-GR" altLang="el-GR" sz="2400" dirty="0"/>
              <a:t> είναι πιο κοντός και πιο φαρδύς και η κατεύθυνσή του προς τα </a:t>
            </a:r>
            <a:r>
              <a:rPr lang="el-GR" altLang="el-GR" sz="2400" dirty="0" smtClean="0"/>
              <a:t>κάτω </a:t>
            </a:r>
            <a:r>
              <a:rPr lang="el-GR" altLang="el-GR" sz="2400" dirty="0"/>
              <a:t>πλάγια είναι πιο λοξή από τον </a:t>
            </a:r>
            <a:r>
              <a:rPr lang="el-GR" altLang="el-GR" sz="2400" b="1" dirty="0"/>
              <a:t>αριστερό κύριο βρόγχο</a:t>
            </a:r>
            <a:r>
              <a:rPr lang="el-GR" altLang="el-GR" sz="2400" dirty="0"/>
              <a:t> (μικρότερη γωνία με τον άξονα της τραχείας</a:t>
            </a:r>
            <a:r>
              <a:rPr lang="el-GR" altLang="el-GR" sz="2400" dirty="0" smtClean="0"/>
              <a:t>) </a:t>
            </a:r>
            <a:r>
              <a:rPr lang="el-GR" altLang="el-GR" sz="2400" dirty="0"/>
              <a:t>μικρότερους κλάδους και σχηματίζουν το </a:t>
            </a:r>
            <a:r>
              <a:rPr lang="el-GR" altLang="el-GR" sz="2400" b="1" dirty="0"/>
              <a:t>βρογχικό δένδρο</a:t>
            </a:r>
            <a:r>
              <a:rPr lang="el-GR" altLang="el-GR" sz="2400" dirty="0"/>
              <a:t> που καταλήγει στις κυψελίδες όπου γίνεται η ανταλλαγή των αερίων. </a:t>
            </a:r>
          </a:p>
          <a:p>
            <a:endParaRPr lang="el-GR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3" r="31670"/>
          <a:stretch/>
        </p:blipFill>
        <p:spPr bwMode="auto">
          <a:xfrm>
            <a:off x="5139660" y="1268760"/>
            <a:ext cx="399617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300192" y="4669613"/>
            <a:ext cx="25080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Illu bronchi lungs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latin typeface="+mn-lt"/>
                <a:hlinkClick r:id="rId5"/>
              </a:rPr>
              <a:t>Arcadian</a:t>
            </a:r>
            <a:r>
              <a:rPr lang="en-US" sz="1200" dirty="0">
                <a:latin typeface="+mn-lt"/>
              </a:rPr>
              <a:t>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63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>
                <a:solidFill>
                  <a:prstClr val="black"/>
                </a:solidFill>
              </a:rPr>
              <a:t>6. Βρόγχοι</a:t>
            </a:r>
            <a:r>
              <a:rPr lang="en-US" altLang="el-GR" dirty="0" smtClean="0">
                <a:solidFill>
                  <a:prstClr val="black"/>
                </a:solidFill>
              </a:rPr>
              <a:t> </a:t>
            </a:r>
            <a:r>
              <a:rPr lang="en-US" altLang="el-GR" sz="2800" b="0" dirty="0" smtClean="0">
                <a:solidFill>
                  <a:prstClr val="black"/>
                </a:solidFill>
              </a:rPr>
              <a:t>(2/2)</a:t>
            </a:r>
            <a:endParaRPr lang="el-GR" altLang="el-GR" sz="3200" dirty="0">
              <a:solidFill>
                <a:srgbClr val="00FFCC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4546848" cy="504056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l-GR" altLang="el-GR" sz="2400" dirty="0"/>
              <a:t>Η </a:t>
            </a:r>
            <a:r>
              <a:rPr lang="el-GR" altLang="el-GR" sz="2400" b="1" dirty="0"/>
              <a:t>αιμάτωση </a:t>
            </a:r>
            <a:r>
              <a:rPr lang="el-GR" altLang="el-GR" sz="2400" dirty="0"/>
              <a:t>της τραχείας και των βρόγχων γίνεται από κλάδους της  </a:t>
            </a:r>
            <a:r>
              <a:rPr lang="el-GR" altLang="el-GR" sz="2400" b="1" dirty="0"/>
              <a:t>θωρακικής αορτής</a:t>
            </a:r>
            <a:r>
              <a:rPr lang="el-GR" altLang="el-GR" sz="2400" dirty="0"/>
              <a:t>. </a:t>
            </a:r>
            <a:endParaRPr lang="el-GR" altLang="el-GR" sz="2400" dirty="0" smtClean="0"/>
          </a:p>
          <a:p>
            <a:pPr>
              <a:spcBef>
                <a:spcPts val="600"/>
              </a:spcBef>
            </a:pPr>
            <a:r>
              <a:rPr lang="el-GR" altLang="el-GR" sz="2400" dirty="0" smtClean="0"/>
              <a:t>Οι </a:t>
            </a:r>
            <a:r>
              <a:rPr lang="el-GR" altLang="el-GR" sz="2400" b="1" dirty="0"/>
              <a:t>φλέβες</a:t>
            </a:r>
            <a:r>
              <a:rPr lang="el-GR" altLang="el-GR" sz="2400" dirty="0"/>
              <a:t> εκβάλλουν στην </a:t>
            </a:r>
            <a:r>
              <a:rPr lang="el-GR" altLang="el-GR" sz="2400" b="1" dirty="0"/>
              <a:t>κάτω θυρεοειδική φλέβα</a:t>
            </a:r>
            <a:r>
              <a:rPr lang="el-GR" altLang="el-GR" sz="2400" dirty="0"/>
              <a:t> και τις </a:t>
            </a:r>
            <a:r>
              <a:rPr lang="el-GR" altLang="el-GR" sz="2400" b="1" dirty="0"/>
              <a:t>οισοφαγικές </a:t>
            </a:r>
            <a:r>
              <a:rPr lang="el-GR" altLang="el-GR" sz="2400" dirty="0"/>
              <a:t>και η </a:t>
            </a:r>
            <a:r>
              <a:rPr lang="el-GR" altLang="el-GR" sz="2400" b="1" dirty="0"/>
              <a:t>νεύρωσή </a:t>
            </a:r>
            <a:r>
              <a:rPr lang="el-GR" altLang="el-GR" sz="2400" dirty="0"/>
              <a:t>τους γίνεται από το </a:t>
            </a:r>
            <a:r>
              <a:rPr lang="el-GR" altLang="el-GR" sz="2400" b="1" dirty="0"/>
              <a:t>πνευμονογαστρικό</a:t>
            </a:r>
            <a:r>
              <a:rPr lang="el-GR" altLang="el-GR" sz="2400" dirty="0"/>
              <a:t> </a:t>
            </a:r>
            <a:r>
              <a:rPr lang="el-GR" altLang="el-GR" sz="2400" b="1" dirty="0"/>
              <a:t>(</a:t>
            </a:r>
            <a:r>
              <a:rPr lang="el-GR" altLang="el-GR" sz="2400" b="1" dirty="0" smtClean="0"/>
              <a:t>παρα</a:t>
            </a:r>
            <a:r>
              <a:rPr lang="el-GR" altLang="el-GR" sz="2400" b="1" dirty="0"/>
              <a:t>σ</a:t>
            </a:r>
            <a:r>
              <a:rPr lang="el-GR" altLang="el-GR" sz="2400" b="1" dirty="0" smtClean="0"/>
              <a:t>υμπαθητικές </a:t>
            </a:r>
            <a:r>
              <a:rPr lang="el-GR" altLang="el-GR" sz="2400" b="1" dirty="0"/>
              <a:t>ίνες)</a:t>
            </a:r>
            <a:r>
              <a:rPr lang="el-GR" altLang="el-GR" sz="2400" dirty="0"/>
              <a:t> και από το </a:t>
            </a:r>
            <a:r>
              <a:rPr lang="el-GR" altLang="el-GR" sz="2400" b="1" dirty="0"/>
              <a:t>συμπαθητικό σύστημα</a:t>
            </a:r>
            <a:r>
              <a:rPr lang="el-GR" altLang="el-GR" sz="2400" dirty="0" smtClean="0"/>
              <a:t>.      </a:t>
            </a:r>
            <a:endParaRPr lang="en-US" altLang="el-GR" sz="2400" dirty="0"/>
          </a:p>
          <a:p>
            <a:pPr>
              <a:spcBef>
                <a:spcPts val="600"/>
              </a:spcBef>
            </a:pPr>
            <a:endParaRPr lang="el-G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82688"/>
            <a:ext cx="3469927" cy="387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12160" y="5301208"/>
            <a:ext cx="25080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Gray1032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smtClean="0">
                <a:latin typeface="+mn-lt"/>
                <a:hlinkClick r:id="rId5"/>
              </a:rPr>
              <a:t>Pngbot</a:t>
            </a:r>
            <a:r>
              <a:rPr lang="el-GR" sz="1200" dirty="0" smtClean="0">
                <a:latin typeface="+mn-lt"/>
              </a:rPr>
              <a:t> </a:t>
            </a:r>
            <a:r>
              <a:rPr lang="en-US" sz="1200" dirty="0">
                <a:latin typeface="+mn-lt"/>
              </a:rPr>
              <a:t>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194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>
                <a:solidFill>
                  <a:prstClr val="black"/>
                </a:solidFill>
              </a:rPr>
              <a:t>7. Πνεύμονες</a:t>
            </a:r>
            <a:r>
              <a:rPr lang="en-US" altLang="el-GR" dirty="0" smtClean="0">
                <a:solidFill>
                  <a:prstClr val="black"/>
                </a:solidFill>
              </a:rPr>
              <a:t> </a:t>
            </a:r>
            <a:r>
              <a:rPr lang="en-US" altLang="el-GR" sz="2800" b="0" dirty="0" smtClean="0">
                <a:solidFill>
                  <a:prstClr val="black"/>
                </a:solidFill>
              </a:rPr>
              <a:t>(1/9)</a:t>
            </a:r>
            <a:endParaRPr lang="el-GR" altLang="el-GR" sz="2000" b="0" dirty="0">
              <a:solidFill>
                <a:srgbClr val="00FFCC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04056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altLang="el-GR" sz="2400" dirty="0" smtClean="0"/>
              <a:t>Γίνεται </a:t>
            </a:r>
            <a:r>
              <a:rPr lang="el-GR" altLang="el-GR" sz="2400" dirty="0"/>
              <a:t>η ανταλλαγή των αερίων (Ο2 και </a:t>
            </a:r>
            <a:r>
              <a:rPr lang="en-US" altLang="el-GR" sz="2400" dirty="0"/>
              <a:t>CO2)</a:t>
            </a:r>
            <a:r>
              <a:rPr lang="el-GR" altLang="el-GR" sz="2400" dirty="0"/>
              <a:t> μεταξύ του αίματος και του ατμοσφαιρικού αέρα.</a:t>
            </a:r>
            <a:r>
              <a:rPr lang="en-US" altLang="el-GR" sz="2400" dirty="0"/>
              <a:t> </a:t>
            </a:r>
            <a:endParaRPr lang="en-US" altLang="el-GR" sz="2400" dirty="0" smtClean="0"/>
          </a:p>
          <a:p>
            <a:pPr>
              <a:spcBef>
                <a:spcPts val="600"/>
              </a:spcBef>
            </a:pPr>
            <a:r>
              <a:rPr lang="el-GR" altLang="el-GR" sz="2400" dirty="0" smtClean="0"/>
              <a:t>Βρίσκονται </a:t>
            </a:r>
            <a:r>
              <a:rPr lang="el-GR" altLang="el-GR" sz="2400" dirty="0"/>
              <a:t>στο θώρακα δεξιά (Δ) και αριστερά (Α) και έχουν σχήμα κόλουρου κώνου, και βάρος περίπου 500</a:t>
            </a:r>
            <a:r>
              <a:rPr lang="en-US" altLang="el-GR" sz="2400" dirty="0"/>
              <a:t> gr.</a:t>
            </a:r>
            <a:r>
              <a:rPr lang="el-GR" altLang="el-GR" sz="2400" dirty="0"/>
              <a:t>  </a:t>
            </a:r>
          </a:p>
        </p:txBody>
      </p:sp>
      <p:sp>
        <p:nvSpPr>
          <p:cNvPr id="8" name="Rectangle 7"/>
          <p:cNvSpPr/>
          <p:nvPr/>
        </p:nvSpPr>
        <p:spPr>
          <a:xfrm>
            <a:off x="3491381" y="5972161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Human respiratory system-NIH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latin typeface="+mn-lt"/>
                <a:hlinkClick r:id="rId4"/>
              </a:rPr>
              <a:t>7mike5000</a:t>
            </a:r>
            <a:r>
              <a:rPr lang="el-GR" sz="1200" dirty="0" smtClean="0">
                <a:latin typeface="+mn-lt"/>
              </a:rPr>
              <a:t> </a:t>
            </a:r>
            <a:r>
              <a:rPr lang="en-US" sz="1200" dirty="0">
                <a:latin typeface="+mn-lt"/>
              </a:rPr>
              <a:t>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3"/>
          <a:stretch/>
        </p:blipFill>
        <p:spPr bwMode="auto">
          <a:xfrm>
            <a:off x="2397321" y="2932814"/>
            <a:ext cx="4924425" cy="306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565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>
                <a:solidFill>
                  <a:prstClr val="black"/>
                </a:solidFill>
              </a:rPr>
              <a:t>1.1 Ρινική </a:t>
            </a:r>
            <a:r>
              <a:rPr lang="el-GR" altLang="el-GR" dirty="0" smtClean="0">
                <a:solidFill>
                  <a:prstClr val="black"/>
                </a:solidFill>
              </a:rPr>
              <a:t>κοιλότητα</a:t>
            </a:r>
            <a:endParaRPr lang="el-GR" altLang="el-GR" sz="2400" dirty="0">
              <a:solidFill>
                <a:srgbClr val="00FFCC"/>
              </a:solidFill>
            </a:endParaRPr>
          </a:p>
        </p:txBody>
      </p:sp>
      <p:sp>
        <p:nvSpPr>
          <p:cNvPr id="10248" name="Rectangle 8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5113" indent="-265113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l-GR" altLang="el-GR" sz="2400" dirty="0" smtClean="0"/>
              <a:t>Η </a:t>
            </a:r>
            <a:r>
              <a:rPr lang="el-GR" altLang="el-GR" sz="2400" b="1" dirty="0" smtClean="0"/>
              <a:t>Ρινική Κοιλότητα </a:t>
            </a:r>
            <a:r>
              <a:rPr lang="el-GR" altLang="el-GR" sz="2400" dirty="0" smtClean="0"/>
              <a:t>σχηματίζεται </a:t>
            </a:r>
            <a:r>
              <a:rPr lang="el-GR" altLang="el-GR" sz="2400" dirty="0"/>
              <a:t>από</a:t>
            </a:r>
            <a:r>
              <a:rPr lang="en-US" altLang="el-GR" sz="2400" dirty="0"/>
              <a:t>:</a:t>
            </a:r>
            <a:endParaRPr lang="el-GR" altLang="el-GR" sz="2400" dirty="0"/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l-GR" altLang="el-GR" sz="2400" dirty="0">
                <a:effectLst/>
              </a:rPr>
              <a:t>Τα 2 ρινικά οστά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l-GR" altLang="el-GR" sz="2400" dirty="0"/>
              <a:t>Το μετωπιαίο (ρίζα ρινός)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l-GR" altLang="el-GR" sz="2400" dirty="0"/>
              <a:t>Τα 2 δακρϋικά (πλάγια ρινός)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l-GR" altLang="el-GR" sz="2400" dirty="0"/>
              <a:t>Το ηθμοειδές (ρινικό διάφραγμα)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l-GR" altLang="el-GR" sz="2400" dirty="0"/>
              <a:t>Το σφηνοειδές (όπισθεν)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l-GR" altLang="el-GR" sz="2400" dirty="0"/>
              <a:t>Οι 2 άνω γνάθοι (βάση ρινός)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l-GR" altLang="el-GR" sz="2400" dirty="0"/>
              <a:t>Οι 2 κάτω ρινικές κόγχες (κάτω μέρος)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l-GR" altLang="el-GR" sz="2400" dirty="0"/>
              <a:t>Τα 2 </a:t>
            </a:r>
            <a:r>
              <a:rPr lang="el-GR" altLang="el-GR" sz="2400" dirty="0" smtClean="0"/>
              <a:t>υπερώια </a:t>
            </a:r>
            <a:r>
              <a:rPr lang="el-GR" altLang="el-GR" sz="2400" dirty="0"/>
              <a:t>(κάτω επιφάνεια)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l-GR" altLang="el-GR" sz="2400" dirty="0"/>
              <a:t>Η ύνις (ρινικό διάφραγμα</a:t>
            </a:r>
            <a:r>
              <a:rPr lang="el-GR" altLang="el-GR" sz="2400" dirty="0" smtClean="0"/>
              <a:t>)</a:t>
            </a:r>
            <a:endParaRPr lang="el-GR" altLang="el-GR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102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>
                <a:solidFill>
                  <a:prstClr val="black"/>
                </a:solidFill>
              </a:rPr>
              <a:t>7. </a:t>
            </a:r>
            <a:r>
              <a:rPr lang="el-GR" altLang="el-GR" dirty="0" smtClean="0">
                <a:solidFill>
                  <a:prstClr val="black"/>
                </a:solidFill>
              </a:rPr>
              <a:t>Πνεύμονες</a:t>
            </a:r>
            <a:r>
              <a:rPr lang="en-US" altLang="el-GR" dirty="0" smtClean="0">
                <a:solidFill>
                  <a:prstClr val="black"/>
                </a:solidFill>
              </a:rPr>
              <a:t> </a:t>
            </a:r>
            <a:r>
              <a:rPr lang="en-US" altLang="el-GR" sz="2800" b="0" dirty="0" smtClean="0">
                <a:solidFill>
                  <a:prstClr val="black"/>
                </a:solidFill>
              </a:rPr>
              <a:t>(2/9</a:t>
            </a:r>
            <a:r>
              <a:rPr lang="en-US" altLang="el-GR" sz="2800" b="0" dirty="0">
                <a:solidFill>
                  <a:prstClr val="black"/>
                </a:solidFill>
              </a:rPr>
              <a:t>)</a:t>
            </a:r>
            <a:endParaRPr lang="el-GR" altLang="el-GR" sz="3200" dirty="0">
              <a:solidFill>
                <a:srgbClr val="00FFCC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>
          <a:xfrm>
            <a:off x="457200" y="1196752"/>
            <a:ext cx="4474840" cy="504056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l-GR" altLang="el-GR" sz="2400" b="1" dirty="0" smtClean="0"/>
              <a:t>Αριστερός Πνεύμων</a:t>
            </a:r>
            <a:r>
              <a:rPr lang="en-US" altLang="el-GR" sz="2400" b="1" dirty="0" smtClean="0"/>
              <a:t>:  </a:t>
            </a:r>
            <a:endParaRPr lang="el-GR" altLang="el-GR" sz="2400" b="1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l-GR" altLang="el-GR" sz="2400" dirty="0" smtClean="0"/>
              <a:t>Είναι</a:t>
            </a:r>
            <a:r>
              <a:rPr lang="el-GR" altLang="el-GR" sz="2400" b="1" dirty="0" smtClean="0"/>
              <a:t> </a:t>
            </a:r>
            <a:r>
              <a:rPr lang="el-GR" altLang="el-GR" sz="2400" dirty="0" smtClean="0"/>
              <a:t>ελαφρύτερος από τον δεξιό γιατί η καρδιά που βρίσκεται στο κέντρο έχει κλίση προς τ΄ αριστερά  καταλαμβάνει ένα τμήμα από το χώρο του και χωρίζεται με </a:t>
            </a:r>
            <a:r>
              <a:rPr lang="el-GR" altLang="el-GR" sz="2400" b="1" dirty="0" smtClean="0"/>
              <a:t>1 μεσολόβια</a:t>
            </a:r>
            <a:r>
              <a:rPr lang="el-GR" altLang="el-GR" sz="2400" dirty="0" smtClean="0"/>
              <a:t> σχισμή σε </a:t>
            </a:r>
            <a:r>
              <a:rPr lang="el-GR" altLang="el-GR" sz="2400" b="1" dirty="0" smtClean="0"/>
              <a:t>2 λοβούς</a:t>
            </a:r>
            <a:r>
              <a:rPr lang="el-GR" altLang="el-GR" sz="2400" dirty="0" smtClean="0"/>
              <a:t> τους</a:t>
            </a:r>
            <a:r>
              <a:rPr lang="en-US" altLang="el-GR" sz="2400" dirty="0" smtClean="0"/>
              <a:t>:</a:t>
            </a:r>
            <a:endParaRPr lang="el-GR" altLang="el-GR" sz="2400" dirty="0" smtClean="0"/>
          </a:p>
          <a:p>
            <a:pPr marL="360363" indent="-360363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b="1" dirty="0" smtClean="0"/>
              <a:t>Άνω</a:t>
            </a:r>
          </a:p>
          <a:p>
            <a:pPr marL="360363" indent="-360363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b="1" dirty="0" smtClean="0"/>
              <a:t>Κάτω</a:t>
            </a:r>
          </a:p>
          <a:p>
            <a:pPr>
              <a:spcBef>
                <a:spcPts val="600"/>
              </a:spcBef>
            </a:pPr>
            <a:endParaRPr lang="el-GR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12776"/>
            <a:ext cx="3746258" cy="371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012160" y="5301208"/>
            <a:ext cx="25080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Gray973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smtClean="0">
                <a:latin typeface="+mn-lt"/>
                <a:hlinkClick r:id="rId5"/>
              </a:rPr>
              <a:t>Pngbot</a:t>
            </a:r>
            <a:r>
              <a:rPr lang="el-GR" sz="1200" dirty="0" smtClean="0">
                <a:latin typeface="+mn-lt"/>
              </a:rPr>
              <a:t> </a:t>
            </a:r>
            <a:r>
              <a:rPr lang="en-US" sz="1200" dirty="0">
                <a:latin typeface="+mn-lt"/>
              </a:rPr>
              <a:t>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666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>
                <a:solidFill>
                  <a:prstClr val="black"/>
                </a:solidFill>
              </a:rPr>
              <a:t>7. </a:t>
            </a:r>
            <a:r>
              <a:rPr lang="el-GR" altLang="el-GR" dirty="0" smtClean="0">
                <a:solidFill>
                  <a:prstClr val="black"/>
                </a:solidFill>
              </a:rPr>
              <a:t>Πνεύμονες</a:t>
            </a:r>
            <a:r>
              <a:rPr lang="en-US" altLang="el-GR" dirty="0" smtClean="0">
                <a:solidFill>
                  <a:prstClr val="black"/>
                </a:solidFill>
              </a:rPr>
              <a:t> </a:t>
            </a:r>
            <a:r>
              <a:rPr lang="en-US" altLang="el-GR" sz="2800" b="0" dirty="0" smtClean="0">
                <a:solidFill>
                  <a:prstClr val="black"/>
                </a:solidFill>
              </a:rPr>
              <a:t>(3/9</a:t>
            </a:r>
            <a:r>
              <a:rPr lang="en-US" altLang="el-GR" sz="2800" b="0" dirty="0">
                <a:solidFill>
                  <a:prstClr val="black"/>
                </a:solidFill>
              </a:rPr>
              <a:t>)</a:t>
            </a:r>
            <a:endParaRPr lang="el-GR" altLang="el-GR" sz="3200" dirty="0">
              <a:solidFill>
                <a:srgbClr val="00FFCC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>
          <a:xfrm>
            <a:off x="457200" y="1196752"/>
            <a:ext cx="4762872" cy="504056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l-GR" altLang="el-GR" sz="2400" b="1" dirty="0" smtClean="0"/>
              <a:t>Δεξιός Πνεύμων</a:t>
            </a:r>
            <a:r>
              <a:rPr lang="en-US" altLang="el-GR" sz="2400" b="1" dirty="0" smtClean="0"/>
              <a:t>:  </a:t>
            </a:r>
            <a:endParaRPr lang="el-GR" altLang="el-GR" sz="2400" b="1" dirty="0" smtClean="0"/>
          </a:p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l-GR" altLang="el-GR" sz="2400" dirty="0" smtClean="0"/>
              <a:t>Είναι</a:t>
            </a:r>
            <a:r>
              <a:rPr lang="el-GR" altLang="el-GR" sz="2400" b="1" dirty="0" smtClean="0"/>
              <a:t> </a:t>
            </a:r>
            <a:r>
              <a:rPr lang="el-GR" altLang="el-GR" sz="2400" dirty="0"/>
              <a:t>βαρύτερος από τον αριστερό γιατί η καρδιά που βρίσκεται στο κέντρο έχει κλίση προς τ΄ αριστερά  και χωρίζεται με </a:t>
            </a:r>
            <a:r>
              <a:rPr lang="el-GR" altLang="el-GR" sz="2400" b="1" dirty="0"/>
              <a:t>2 μεσολόβιες</a:t>
            </a:r>
            <a:r>
              <a:rPr lang="el-GR" altLang="el-GR" sz="2400" dirty="0"/>
              <a:t> σχισμές σε </a:t>
            </a:r>
            <a:r>
              <a:rPr lang="el-GR" altLang="el-GR" sz="2400" b="1" dirty="0"/>
              <a:t>3 λοβούς</a:t>
            </a:r>
            <a:r>
              <a:rPr lang="el-GR" altLang="el-GR" sz="2400" dirty="0"/>
              <a:t> τους</a:t>
            </a:r>
            <a:r>
              <a:rPr lang="en-US" altLang="el-GR" sz="2400" dirty="0"/>
              <a:t>:</a:t>
            </a:r>
            <a:endParaRPr lang="el-GR" altLang="el-GR" sz="2400" dirty="0"/>
          </a:p>
          <a:p>
            <a:pPr marL="360363" indent="-360363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b="1" dirty="0" smtClean="0"/>
              <a:t>Άνω</a:t>
            </a:r>
            <a:endParaRPr lang="el-GR" altLang="el-GR" sz="2400" b="1" dirty="0"/>
          </a:p>
          <a:p>
            <a:pPr marL="360363" indent="-360363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b="1" dirty="0" smtClean="0"/>
              <a:t>Μέσο</a:t>
            </a:r>
            <a:endParaRPr lang="el-GR" altLang="el-GR" sz="2400" b="1" dirty="0"/>
          </a:p>
          <a:p>
            <a:pPr marL="360363" indent="-360363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b="1" dirty="0" smtClean="0"/>
              <a:t>Κάτω</a:t>
            </a:r>
            <a:endParaRPr lang="el-GR" altLang="el-GR" sz="2400" b="1" dirty="0"/>
          </a:p>
          <a:p>
            <a:pPr>
              <a:spcBef>
                <a:spcPts val="600"/>
              </a:spcBef>
            </a:pPr>
            <a:endParaRPr lang="el-GR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40768"/>
            <a:ext cx="3621088" cy="370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012160" y="5301208"/>
            <a:ext cx="25080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Gray972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smtClean="0">
                <a:latin typeface="+mn-lt"/>
                <a:hlinkClick r:id="rId5"/>
              </a:rPr>
              <a:t>Pngbot</a:t>
            </a:r>
            <a:r>
              <a:rPr lang="el-GR" sz="1200" dirty="0" smtClean="0">
                <a:latin typeface="+mn-lt"/>
              </a:rPr>
              <a:t> </a:t>
            </a:r>
            <a:r>
              <a:rPr lang="en-US" sz="1200" dirty="0">
                <a:latin typeface="+mn-lt"/>
              </a:rPr>
              <a:t>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880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>
                <a:solidFill>
                  <a:prstClr val="black"/>
                </a:solidFill>
              </a:rPr>
              <a:t>7. </a:t>
            </a:r>
            <a:r>
              <a:rPr lang="el-GR" altLang="el-GR" dirty="0" smtClean="0">
                <a:solidFill>
                  <a:prstClr val="black"/>
                </a:solidFill>
              </a:rPr>
              <a:t>Πνεύμονες</a:t>
            </a:r>
            <a:r>
              <a:rPr lang="en-US" altLang="el-GR" dirty="0" smtClean="0">
                <a:solidFill>
                  <a:prstClr val="black"/>
                </a:solidFill>
              </a:rPr>
              <a:t> </a:t>
            </a:r>
            <a:r>
              <a:rPr lang="en-US" altLang="el-GR" sz="2800" b="0" dirty="0" smtClean="0">
                <a:solidFill>
                  <a:prstClr val="black"/>
                </a:solidFill>
              </a:rPr>
              <a:t>(4/9</a:t>
            </a:r>
            <a:r>
              <a:rPr lang="en-US" altLang="el-GR" sz="2800" b="0" dirty="0">
                <a:solidFill>
                  <a:prstClr val="black"/>
                </a:solidFill>
              </a:rPr>
              <a:t>)</a:t>
            </a:r>
            <a:endParaRPr lang="el-GR" altLang="el-GR" sz="3200" dirty="0">
              <a:solidFill>
                <a:srgbClr val="00FFCC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l-GR" altLang="el-GR" sz="2400" dirty="0" smtClean="0"/>
              <a:t>Οι </a:t>
            </a:r>
            <a:r>
              <a:rPr lang="el-GR" altLang="el-GR" sz="2400" dirty="0"/>
              <a:t>πνεύμονες έχουν </a:t>
            </a:r>
            <a:r>
              <a:rPr lang="el-GR" altLang="el-GR" sz="2400" b="1" dirty="0"/>
              <a:t>4</a:t>
            </a:r>
            <a:r>
              <a:rPr lang="el-GR" altLang="el-GR" sz="2400" dirty="0"/>
              <a:t> </a:t>
            </a:r>
            <a:r>
              <a:rPr lang="el-GR" altLang="el-GR" sz="2400" b="1" dirty="0"/>
              <a:t>επιφάνειες</a:t>
            </a:r>
            <a:r>
              <a:rPr lang="en-US" altLang="el-GR" sz="2400" dirty="0"/>
              <a:t>:</a:t>
            </a:r>
            <a:endParaRPr lang="el-GR" altLang="el-GR" sz="2400" dirty="0"/>
          </a:p>
          <a:p>
            <a:pPr>
              <a:spcBef>
                <a:spcPts val="600"/>
              </a:spcBef>
            </a:pPr>
            <a:r>
              <a:rPr lang="el-GR" altLang="el-GR" sz="2400" b="1" dirty="0" smtClean="0"/>
              <a:t>Άνω</a:t>
            </a:r>
            <a:r>
              <a:rPr lang="el-GR" altLang="el-GR" sz="2400" dirty="0" smtClean="0"/>
              <a:t>(κορυφή-πίσω </a:t>
            </a:r>
            <a:r>
              <a:rPr lang="el-GR" altLang="el-GR" sz="2400" dirty="0"/>
              <a:t>και πάνω από την κλείδα)</a:t>
            </a:r>
          </a:p>
          <a:p>
            <a:pPr>
              <a:spcBef>
                <a:spcPts val="600"/>
              </a:spcBef>
            </a:pPr>
            <a:r>
              <a:rPr lang="el-GR" altLang="el-GR" sz="2400" b="1" dirty="0" smtClean="0"/>
              <a:t>Κάτω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(βάση ή διαφραγματική-ακουμπά στο θόλο του διαφράγματος)</a:t>
            </a:r>
          </a:p>
          <a:p>
            <a:pPr>
              <a:spcBef>
                <a:spcPts val="600"/>
              </a:spcBef>
            </a:pPr>
            <a:r>
              <a:rPr lang="el-GR" altLang="el-GR" sz="2400" b="1" dirty="0" smtClean="0"/>
              <a:t>Έξω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(έξω ή πλευρική-πλευρές και μεσοπλεύριοι μ.)</a:t>
            </a:r>
          </a:p>
          <a:p>
            <a:pPr>
              <a:spcBef>
                <a:spcPts val="600"/>
              </a:spcBef>
            </a:pPr>
            <a:r>
              <a:rPr lang="el-GR" altLang="el-GR" sz="2400" b="1" dirty="0" smtClean="0"/>
              <a:t>Έσω </a:t>
            </a:r>
            <a:r>
              <a:rPr lang="el-GR" altLang="el-GR" sz="2400" dirty="0" smtClean="0"/>
              <a:t>(μεσοπνευμόνια-καρδιά </a:t>
            </a:r>
            <a:r>
              <a:rPr lang="el-GR" altLang="el-GR" sz="2400" dirty="0"/>
              <a:t>και μεγάλα αγγεία. Στον Δ πνεύμονα έρχεται σε σχέση με την άνω κοίλη και την άζυγο φλέβα, ενώ στον Α πνεύμονα με την αορτή).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762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>
                <a:solidFill>
                  <a:prstClr val="black"/>
                </a:solidFill>
              </a:rPr>
              <a:t>7. </a:t>
            </a:r>
            <a:r>
              <a:rPr lang="el-GR" altLang="el-GR" dirty="0" smtClean="0">
                <a:solidFill>
                  <a:prstClr val="black"/>
                </a:solidFill>
              </a:rPr>
              <a:t>Πνεύμονες</a:t>
            </a:r>
            <a:r>
              <a:rPr lang="en-US" altLang="el-GR" dirty="0" smtClean="0">
                <a:solidFill>
                  <a:prstClr val="black"/>
                </a:solidFill>
              </a:rPr>
              <a:t> </a:t>
            </a:r>
            <a:r>
              <a:rPr lang="en-US" altLang="el-GR" sz="2800" b="0" dirty="0" smtClean="0">
                <a:solidFill>
                  <a:prstClr val="black"/>
                </a:solidFill>
              </a:rPr>
              <a:t>(5/9</a:t>
            </a:r>
            <a:r>
              <a:rPr lang="en-US" altLang="el-GR" sz="2800" b="0" dirty="0">
                <a:solidFill>
                  <a:prstClr val="black"/>
                </a:solidFill>
              </a:rPr>
              <a:t>)</a:t>
            </a:r>
            <a:endParaRPr lang="el-GR" altLang="el-GR" sz="3200" dirty="0">
              <a:solidFill>
                <a:srgbClr val="00FFCC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3898776" cy="504056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l-GR" altLang="el-GR" sz="2400" b="1" dirty="0" smtClean="0"/>
              <a:t>Πύλη Πνεύμονα</a:t>
            </a:r>
            <a:r>
              <a:rPr lang="en-US" altLang="el-GR" sz="2400" dirty="0" smtClean="0"/>
              <a:t>: </a:t>
            </a:r>
            <a:endParaRPr lang="el-GR" altLang="el-GR" sz="2400" dirty="0" smtClean="0"/>
          </a:p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l-GR" altLang="el-GR" sz="2400" dirty="0" smtClean="0"/>
              <a:t>Βρίσκεται </a:t>
            </a:r>
            <a:r>
              <a:rPr lang="el-GR" altLang="el-GR" sz="2400" dirty="0"/>
              <a:t>στο κέντρο της μεσοπνευμονίου επιφάνειας. Σε αυτή </a:t>
            </a:r>
            <a:r>
              <a:rPr lang="el-GR" altLang="el-GR" sz="2400" b="1" dirty="0"/>
              <a:t>εισέρχονται</a:t>
            </a:r>
            <a:r>
              <a:rPr lang="el-GR" altLang="el-GR" sz="2400" dirty="0"/>
              <a:t> οι βρόγχοι (Α και Δ κύριος βρόγχος) και οι αρτηρίες (πνευμονική-δεξιός και αριστερός κλάδος) και τα νεύρα (συμπαθητικό-παρασυμπαθητικό) και </a:t>
            </a:r>
            <a:r>
              <a:rPr lang="el-GR" altLang="el-GR" sz="2400" b="1" dirty="0"/>
              <a:t>εξέρχονται</a:t>
            </a:r>
            <a:r>
              <a:rPr lang="el-GR" altLang="el-GR" sz="2400" dirty="0"/>
              <a:t> οι φλέβες (πνευμονικές) και τα λεμφαγγεία.  </a:t>
            </a:r>
          </a:p>
          <a:p>
            <a:pPr marL="711200" indent="-711200">
              <a:lnSpc>
                <a:spcPct val="80000"/>
              </a:lnSpc>
              <a:spcBef>
                <a:spcPts val="600"/>
              </a:spcBef>
            </a:pPr>
            <a:endParaRPr lang="el-GR" altLang="el-GR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12" y="1207165"/>
            <a:ext cx="4622917" cy="525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92080" y="6396335"/>
            <a:ext cx="25080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Respiratory system complete en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latin typeface="+mn-lt"/>
                <a:hlinkClick r:id="rId5"/>
              </a:rPr>
              <a:t>CFCF</a:t>
            </a:r>
            <a:r>
              <a:rPr lang="el-GR" sz="1200" dirty="0" smtClean="0">
                <a:latin typeface="+mn-lt"/>
              </a:rPr>
              <a:t> </a:t>
            </a:r>
            <a:r>
              <a:rPr lang="en-US" sz="1200" dirty="0">
                <a:latin typeface="+mn-lt"/>
              </a:rPr>
              <a:t>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666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>
                <a:solidFill>
                  <a:prstClr val="black"/>
                </a:solidFill>
              </a:rPr>
              <a:t>7. </a:t>
            </a:r>
            <a:r>
              <a:rPr lang="el-GR" altLang="el-GR" dirty="0" smtClean="0">
                <a:solidFill>
                  <a:prstClr val="black"/>
                </a:solidFill>
              </a:rPr>
              <a:t>Πνεύμονες</a:t>
            </a:r>
            <a:r>
              <a:rPr lang="en-US" altLang="el-GR" dirty="0" smtClean="0">
                <a:solidFill>
                  <a:prstClr val="black"/>
                </a:solidFill>
              </a:rPr>
              <a:t> </a:t>
            </a:r>
            <a:r>
              <a:rPr lang="en-US" altLang="el-GR" sz="2800" b="0" dirty="0" smtClean="0">
                <a:solidFill>
                  <a:prstClr val="black"/>
                </a:solidFill>
              </a:rPr>
              <a:t>(6/9</a:t>
            </a:r>
            <a:r>
              <a:rPr lang="en-US" altLang="el-GR" sz="2800" b="0" dirty="0">
                <a:solidFill>
                  <a:prstClr val="black"/>
                </a:solidFill>
              </a:rPr>
              <a:t>)</a:t>
            </a:r>
            <a:endParaRPr lang="el-GR" altLang="el-GR" sz="3200" dirty="0">
              <a:solidFill>
                <a:srgbClr val="00FFCC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5554960" cy="5040560"/>
          </a:xfrm>
        </p:spPr>
        <p:txBody>
          <a:bodyPr>
            <a:noAutofit/>
          </a:bodyPr>
          <a:lstStyle/>
          <a:p>
            <a:pPr marL="711200" indent="-711200">
              <a:buFont typeface="Wingdings" panose="05000000000000000000" pitchFamily="2" charset="2"/>
              <a:buNone/>
            </a:pPr>
            <a:r>
              <a:rPr lang="el-GR" altLang="el-GR" sz="2400" dirty="0" smtClean="0"/>
              <a:t>Οι </a:t>
            </a:r>
            <a:r>
              <a:rPr lang="el-GR" altLang="el-GR" sz="2400" dirty="0"/>
              <a:t>πνεύμονες αποτελούνται από</a:t>
            </a:r>
            <a:r>
              <a:rPr lang="en-US" altLang="el-GR" sz="2400" dirty="0"/>
              <a:t>:</a:t>
            </a:r>
          </a:p>
          <a:p>
            <a:r>
              <a:rPr lang="el-GR" altLang="el-GR" sz="2400" b="1" dirty="0"/>
              <a:t>Το βρογχικό δέντρο</a:t>
            </a:r>
          </a:p>
          <a:p>
            <a:r>
              <a:rPr lang="el-GR" altLang="el-GR" sz="2400" b="1" dirty="0"/>
              <a:t>Αγγεία</a:t>
            </a:r>
          </a:p>
          <a:p>
            <a:r>
              <a:rPr lang="el-GR" altLang="el-GR" sz="2400" b="1" dirty="0"/>
              <a:t>Νεύρα</a:t>
            </a:r>
          </a:p>
          <a:p>
            <a:r>
              <a:rPr lang="el-GR" altLang="el-GR" sz="2400" b="1" dirty="0"/>
              <a:t>Συνδετικό ιστό</a:t>
            </a:r>
            <a:endParaRPr lang="en-US" altLang="el-GR" sz="2400" b="1" dirty="0"/>
          </a:p>
          <a:p>
            <a:pPr marL="711200" indent="-711200">
              <a:lnSpc>
                <a:spcPct val="80000"/>
              </a:lnSpc>
            </a:pPr>
            <a:endParaRPr lang="el-GR" altLang="el-GR" sz="24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12" y="1207165"/>
            <a:ext cx="4622917" cy="525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292080" y="6396335"/>
            <a:ext cx="25080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Respiratory system complete en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latin typeface="+mn-lt"/>
                <a:hlinkClick r:id="rId5"/>
              </a:rPr>
              <a:t>CFCF</a:t>
            </a:r>
            <a:r>
              <a:rPr lang="el-GR" sz="1200" dirty="0" smtClean="0">
                <a:latin typeface="+mn-lt"/>
              </a:rPr>
              <a:t> </a:t>
            </a:r>
            <a:r>
              <a:rPr lang="en-US" sz="1200" dirty="0">
                <a:latin typeface="+mn-lt"/>
              </a:rPr>
              <a:t>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062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>
                <a:solidFill>
                  <a:prstClr val="black"/>
                </a:solidFill>
              </a:rPr>
              <a:t>7. </a:t>
            </a:r>
            <a:r>
              <a:rPr lang="el-GR" altLang="el-GR" dirty="0" smtClean="0">
                <a:solidFill>
                  <a:prstClr val="black"/>
                </a:solidFill>
              </a:rPr>
              <a:t>Πνεύμονες</a:t>
            </a:r>
            <a:r>
              <a:rPr lang="en-US" altLang="el-GR" dirty="0" smtClean="0">
                <a:solidFill>
                  <a:prstClr val="black"/>
                </a:solidFill>
              </a:rPr>
              <a:t> </a:t>
            </a:r>
            <a:r>
              <a:rPr lang="en-US" altLang="el-GR" sz="2800" b="0" dirty="0" smtClean="0">
                <a:solidFill>
                  <a:prstClr val="black"/>
                </a:solidFill>
              </a:rPr>
              <a:t>(7/9</a:t>
            </a:r>
            <a:r>
              <a:rPr lang="en-US" altLang="el-GR" sz="2800" b="0" dirty="0">
                <a:solidFill>
                  <a:prstClr val="black"/>
                </a:solidFill>
              </a:rPr>
              <a:t>)</a:t>
            </a:r>
            <a:endParaRPr lang="el-GR" altLang="el-GR" sz="3600" dirty="0">
              <a:solidFill>
                <a:srgbClr val="00FFCC"/>
              </a:solidFill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l-GR" altLang="el-GR" sz="2400" b="1" dirty="0" smtClean="0"/>
              <a:t>Βρογχικό Κέντρο Δ</a:t>
            </a:r>
            <a:r>
              <a:rPr lang="el-GR" altLang="el-GR" sz="2400" b="1" dirty="0"/>
              <a:t>. </a:t>
            </a:r>
            <a:r>
              <a:rPr lang="el-GR" altLang="el-GR" sz="2400" b="1" dirty="0" smtClean="0"/>
              <a:t>Πνεύμονα</a:t>
            </a:r>
            <a:r>
              <a:rPr lang="en-US" altLang="el-GR" sz="2400" b="1" dirty="0" smtClean="0"/>
              <a:t>: </a:t>
            </a:r>
            <a:r>
              <a:rPr lang="el-GR" altLang="el-GR" sz="2400" dirty="0"/>
              <a:t>Ο Δ κύριος βρόγχος χωρίζεται σε </a:t>
            </a:r>
            <a:r>
              <a:rPr lang="el-GR" altLang="el-GR" sz="2400" b="1" dirty="0"/>
              <a:t>3</a:t>
            </a:r>
            <a:r>
              <a:rPr lang="el-GR" altLang="el-GR" sz="2400" dirty="0"/>
              <a:t> </a:t>
            </a:r>
            <a:r>
              <a:rPr lang="el-GR" altLang="el-GR" sz="2400" b="1" dirty="0"/>
              <a:t>στελεχιαίους </a:t>
            </a:r>
            <a:r>
              <a:rPr lang="el-GR" altLang="el-GR" sz="2400" dirty="0"/>
              <a:t>για κάθε λοβό και αυτοί σε </a:t>
            </a:r>
            <a:r>
              <a:rPr lang="el-GR" altLang="el-GR" sz="2400" b="1" dirty="0"/>
              <a:t>10 </a:t>
            </a:r>
            <a:r>
              <a:rPr lang="el-GR" altLang="el-GR" sz="2400" b="1" dirty="0" smtClean="0"/>
              <a:t>τμηματικούς</a:t>
            </a:r>
            <a:r>
              <a:rPr lang="en-US" altLang="el-GR" sz="2400" dirty="0" smtClean="0"/>
              <a:t>:</a:t>
            </a:r>
            <a:endParaRPr lang="en-US" altLang="el-GR" sz="2400" dirty="0"/>
          </a:p>
          <a:p>
            <a:pPr marL="711200" indent="-71120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l-GR" altLang="el-GR" sz="2400" b="1" dirty="0" smtClean="0"/>
              <a:t>Άνω Λοβός</a:t>
            </a:r>
            <a:endParaRPr lang="el-GR" altLang="el-GR" sz="2400" b="1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altLang="el-GR" sz="2400" dirty="0"/>
              <a:t>Κορυφαίος 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altLang="el-GR" sz="2400" dirty="0"/>
              <a:t>Οπίσθιος 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altLang="el-GR" sz="2400" dirty="0"/>
              <a:t>Πρόσθιος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50496" y="1988840"/>
            <a:ext cx="3168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l-GR" sz="2400" b="1" dirty="0" smtClean="0">
                <a:latin typeface="+mn-lt"/>
              </a:rPr>
              <a:t>Μέσος Λοβός</a:t>
            </a:r>
            <a:endParaRPr lang="el-GR" altLang="el-GR" sz="2400" b="1" dirty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altLang="el-GR" sz="2400" dirty="0" smtClean="0">
                <a:latin typeface="+mn-lt"/>
              </a:rPr>
              <a:t>Κορυφαίος </a:t>
            </a:r>
            <a:endParaRPr lang="el-GR" altLang="el-GR" sz="2400" dirty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altLang="el-GR" sz="2400" dirty="0" smtClean="0">
                <a:latin typeface="+mn-lt"/>
              </a:rPr>
              <a:t>Έξω</a:t>
            </a:r>
            <a:endParaRPr lang="el-GR" altLang="el-GR" sz="2400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36304" y="1988840"/>
            <a:ext cx="4572000" cy="26930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711200" indent="-71120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l-GR" altLang="el-GR" sz="2400" b="1" dirty="0">
                <a:latin typeface="+mn-lt"/>
              </a:rPr>
              <a:t>Κάτω Λοβός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altLang="el-GR" sz="2400" dirty="0">
                <a:latin typeface="+mn-lt"/>
              </a:rPr>
              <a:t> Κορυφαίος 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altLang="el-GR" sz="2400" dirty="0">
                <a:latin typeface="+mn-lt"/>
              </a:rPr>
              <a:t> Έξω βασικός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altLang="el-GR" sz="2400" dirty="0">
                <a:latin typeface="+mn-lt"/>
              </a:rPr>
              <a:t> Έσω βασικός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altLang="el-GR" sz="2400" dirty="0">
                <a:latin typeface="+mn-lt"/>
              </a:rPr>
              <a:t> Πρόσθιος βασικός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altLang="el-GR" sz="2400" dirty="0">
                <a:latin typeface="+mn-lt"/>
              </a:rPr>
              <a:t> Οπίσθιος βασικός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67544" y="2420888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55776" y="2132856"/>
            <a:ext cx="0" cy="2376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796136" y="2147230"/>
            <a:ext cx="0" cy="2376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859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146825"/>
            <a:ext cx="2917885" cy="298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>
                <a:solidFill>
                  <a:prstClr val="black"/>
                </a:solidFill>
              </a:rPr>
              <a:t>7. </a:t>
            </a:r>
            <a:r>
              <a:rPr lang="el-GR" altLang="el-GR" dirty="0" smtClean="0">
                <a:solidFill>
                  <a:prstClr val="black"/>
                </a:solidFill>
              </a:rPr>
              <a:t>Πνεύμονες</a:t>
            </a:r>
            <a:r>
              <a:rPr lang="en-US" altLang="el-GR" dirty="0" smtClean="0">
                <a:solidFill>
                  <a:prstClr val="black"/>
                </a:solidFill>
              </a:rPr>
              <a:t> </a:t>
            </a:r>
            <a:r>
              <a:rPr lang="en-US" altLang="el-GR" sz="2800" b="0" dirty="0" smtClean="0">
                <a:solidFill>
                  <a:prstClr val="black"/>
                </a:solidFill>
              </a:rPr>
              <a:t>(8/9</a:t>
            </a:r>
            <a:r>
              <a:rPr lang="en-US" altLang="el-GR" sz="2800" b="0" dirty="0">
                <a:solidFill>
                  <a:prstClr val="black"/>
                </a:solidFill>
              </a:rPr>
              <a:t>)</a:t>
            </a:r>
            <a:endParaRPr lang="el-GR" altLang="el-GR" sz="3600" dirty="0">
              <a:solidFill>
                <a:srgbClr val="00FFCC"/>
              </a:solidFill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l-GR" altLang="el-GR" sz="2400" b="1" dirty="0"/>
              <a:t>Βρογχικό Κέντρο </a:t>
            </a:r>
            <a:r>
              <a:rPr lang="el-GR" altLang="el-GR" sz="2400" b="1" dirty="0" smtClean="0"/>
              <a:t>Α. </a:t>
            </a:r>
            <a:r>
              <a:rPr lang="el-GR" altLang="el-GR" sz="2400" b="1" dirty="0"/>
              <a:t>Πνεύμονα </a:t>
            </a:r>
            <a:r>
              <a:rPr lang="en-US" altLang="el-GR" sz="2400" b="1" dirty="0" smtClean="0"/>
              <a:t>: </a:t>
            </a:r>
            <a:r>
              <a:rPr lang="el-GR" altLang="el-GR" sz="2400" dirty="0"/>
              <a:t>Ο Α κύριος βρόγχος χωρίζεται σε </a:t>
            </a:r>
            <a:r>
              <a:rPr lang="el-GR" altLang="el-GR" sz="2400" b="1" dirty="0"/>
              <a:t>2</a:t>
            </a:r>
            <a:r>
              <a:rPr lang="el-GR" altLang="el-GR" sz="2400" dirty="0"/>
              <a:t>  </a:t>
            </a:r>
            <a:r>
              <a:rPr lang="el-GR" altLang="el-GR" sz="2400" b="1" dirty="0"/>
              <a:t>στελεχιαίους </a:t>
            </a:r>
            <a:r>
              <a:rPr lang="el-GR" altLang="el-GR" sz="2400" dirty="0"/>
              <a:t>για κάθε λοβό και αυτοί σε </a:t>
            </a:r>
            <a:r>
              <a:rPr lang="el-GR" altLang="el-GR" sz="2400" b="1" dirty="0" smtClean="0"/>
              <a:t>10 τμηματικούς</a:t>
            </a:r>
            <a:r>
              <a:rPr lang="en-US" altLang="el-GR" sz="2400" dirty="0" smtClean="0"/>
              <a:t>:</a:t>
            </a:r>
            <a:endParaRPr lang="en-US" altLang="el-GR" sz="2400" dirty="0"/>
          </a:p>
          <a:p>
            <a:pPr marL="711200" indent="-71120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l-GR" altLang="el-GR" sz="2400" b="1" dirty="0" smtClean="0"/>
              <a:t>Άνω Λοβός</a:t>
            </a:r>
            <a:endParaRPr lang="el-GR" altLang="el-GR" sz="2400" b="1" dirty="0"/>
          </a:p>
          <a:p>
            <a:pPr>
              <a:spcBef>
                <a:spcPts val="600"/>
              </a:spcBef>
            </a:pPr>
            <a:r>
              <a:rPr lang="el-GR" altLang="el-GR" sz="2400" b="1" dirty="0" smtClean="0"/>
              <a:t>Ανιόν Κλάδος</a:t>
            </a:r>
            <a:endParaRPr lang="el-GR" altLang="el-GR" sz="2400" b="1" dirty="0"/>
          </a:p>
          <a:p>
            <a:pPr marL="806450" indent="-446088">
              <a:spcBef>
                <a:spcPts val="600"/>
              </a:spcBef>
              <a:buFont typeface="+mj-lt"/>
              <a:buAutoNum type="arabicPeriod"/>
            </a:pPr>
            <a:r>
              <a:rPr lang="el-GR" altLang="el-GR" sz="2400" dirty="0"/>
              <a:t>Κορυφαίος </a:t>
            </a:r>
          </a:p>
          <a:p>
            <a:pPr marL="806450" indent="-446088">
              <a:spcBef>
                <a:spcPts val="600"/>
              </a:spcBef>
              <a:buFont typeface="+mj-lt"/>
              <a:buAutoNum type="arabicPeriod"/>
            </a:pPr>
            <a:r>
              <a:rPr lang="el-GR" altLang="el-GR" sz="2400" dirty="0"/>
              <a:t>Πρόσθιος</a:t>
            </a:r>
          </a:p>
          <a:p>
            <a:pPr marL="806450" indent="-446088">
              <a:spcBef>
                <a:spcPts val="600"/>
              </a:spcBef>
              <a:buFont typeface="+mj-lt"/>
              <a:buAutoNum type="arabicPeriod"/>
            </a:pPr>
            <a:r>
              <a:rPr lang="el-GR" altLang="el-GR" sz="2400" dirty="0"/>
              <a:t>Οπίσθιος </a:t>
            </a:r>
          </a:p>
          <a:p>
            <a:pPr>
              <a:spcBef>
                <a:spcPts val="600"/>
              </a:spcBef>
            </a:pPr>
            <a:r>
              <a:rPr lang="el-GR" altLang="el-GR" sz="2400" b="1" dirty="0" smtClean="0"/>
              <a:t>Κατιόν Κλάδος</a:t>
            </a:r>
            <a:endParaRPr lang="el-GR" altLang="el-GR" sz="2400" dirty="0"/>
          </a:p>
          <a:p>
            <a:pPr marL="806450" indent="-446088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dirty="0"/>
              <a:t>Άνω</a:t>
            </a:r>
          </a:p>
          <a:p>
            <a:pPr marL="806450" indent="-446088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dirty="0" smtClean="0"/>
              <a:t>Κάτω</a:t>
            </a:r>
            <a:endParaRPr lang="el-GR" altLang="el-GR" sz="2400" dirty="0"/>
          </a:p>
        </p:txBody>
      </p:sp>
      <p:sp>
        <p:nvSpPr>
          <p:cNvPr id="2" name="Rectangle 1"/>
          <p:cNvSpPr/>
          <p:nvPr/>
        </p:nvSpPr>
        <p:spPr>
          <a:xfrm>
            <a:off x="3228164" y="198884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711200" indent="-71120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l-GR" altLang="el-GR" sz="2400" b="1" dirty="0">
                <a:latin typeface="+mn-lt"/>
              </a:rPr>
              <a:t>Κάτω Λοβός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altLang="el-GR" sz="2400" dirty="0">
                <a:latin typeface="+mn-lt"/>
              </a:rPr>
              <a:t> Κορυφαίος 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altLang="el-GR" sz="2400" dirty="0">
                <a:latin typeface="+mn-lt"/>
              </a:rPr>
              <a:t> Έξω βασικός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altLang="el-GR" sz="2400" dirty="0">
                <a:latin typeface="+mn-lt"/>
              </a:rPr>
              <a:t> Πρόσθιος βασικός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altLang="el-GR" sz="2400" dirty="0">
                <a:latin typeface="+mn-lt"/>
              </a:rPr>
              <a:t> Οπίσθιος βασικός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67544" y="2420888"/>
            <a:ext cx="48245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131840" y="2132856"/>
            <a:ext cx="0" cy="3312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289068" y="6165502"/>
            <a:ext cx="25080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Gray972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latin typeface="+mn-lt"/>
                <a:hlinkClick r:id="rId5" tooltip="User:Arcadian"/>
              </a:rPr>
              <a:t>Arcadian</a:t>
            </a:r>
            <a:r>
              <a:rPr lang="el-GR" sz="1200" dirty="0" smtClean="0">
                <a:latin typeface="+mn-lt"/>
              </a:rPr>
              <a:t> </a:t>
            </a:r>
            <a:r>
              <a:rPr lang="en-US" sz="1200" dirty="0" smtClean="0">
                <a:latin typeface="+mn-lt"/>
              </a:rPr>
              <a:t>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664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>
                <a:solidFill>
                  <a:prstClr val="black"/>
                </a:solidFill>
              </a:rPr>
              <a:t>7. </a:t>
            </a:r>
            <a:r>
              <a:rPr lang="el-GR" altLang="el-GR" dirty="0" smtClean="0">
                <a:solidFill>
                  <a:prstClr val="black"/>
                </a:solidFill>
              </a:rPr>
              <a:t>Πνεύμονες</a:t>
            </a:r>
            <a:r>
              <a:rPr lang="en-US" altLang="el-GR" dirty="0" smtClean="0">
                <a:solidFill>
                  <a:prstClr val="black"/>
                </a:solidFill>
              </a:rPr>
              <a:t> </a:t>
            </a:r>
            <a:r>
              <a:rPr lang="en-US" altLang="el-GR" sz="2800" b="0" dirty="0" smtClean="0">
                <a:solidFill>
                  <a:prstClr val="black"/>
                </a:solidFill>
              </a:rPr>
              <a:t>(9/9</a:t>
            </a:r>
            <a:r>
              <a:rPr lang="en-US" altLang="el-GR" sz="2800" b="0" dirty="0">
                <a:solidFill>
                  <a:prstClr val="black"/>
                </a:solidFill>
              </a:rPr>
              <a:t>)</a:t>
            </a:r>
            <a:endParaRPr lang="el-GR" altLang="el-GR" sz="3600" dirty="0">
              <a:solidFill>
                <a:srgbClr val="00FFCC"/>
              </a:solidFill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l-GR" altLang="el-GR" sz="2400" b="1" dirty="0" smtClean="0"/>
              <a:t>Οι 10 </a:t>
            </a:r>
            <a:r>
              <a:rPr lang="el-GR" altLang="el-GR" sz="2400" b="1" dirty="0"/>
              <a:t>τμηματικοί βρόγχοι του Δ. Πνεύμονα</a:t>
            </a:r>
            <a:r>
              <a:rPr lang="el-GR" altLang="el-GR" sz="2400" dirty="0"/>
              <a:t> και οι </a:t>
            </a:r>
            <a:r>
              <a:rPr lang="el-GR" altLang="el-GR" sz="2400" b="1" dirty="0"/>
              <a:t>9 του Α. Πνεύμονα</a:t>
            </a:r>
            <a:r>
              <a:rPr lang="el-GR" altLang="el-GR" sz="2400" dirty="0"/>
              <a:t> με τους αντίστοιχους κλάδους της πνευμονικής αρτηρίας καθορίζουν τα ομώνυμα βρογχοπνευμονικά τμήματα στα οποία χωρίζεται κάθε πνεύμονας. </a:t>
            </a:r>
          </a:p>
          <a:p>
            <a:pPr marL="0" indent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l-GR" altLang="el-GR" sz="2400" dirty="0"/>
              <a:t>Οι τμηματικοί βρόγχοι του Δ και Α πνεύμονα διακλαδίζονται σε μικρότερους, τους </a:t>
            </a:r>
            <a:r>
              <a:rPr lang="el-GR" altLang="el-GR" sz="2400" dirty="0" smtClean="0"/>
              <a:t>λοβιακούς </a:t>
            </a:r>
            <a:r>
              <a:rPr lang="el-GR" altLang="el-GR" sz="2400" dirty="0"/>
              <a:t>(μεσολόβιοι), οι μεσολόβιοι σε μικρότερους, τους ενδολόβιους, οι ενδολόβιοι σε μικρότερους, τα τελικά βρογχιόλια που χωρίζονται το καθένα σε 2-5 κυψελωτούς πόρους που οδηγούν στις κυψελίδες. Η κυψελίδα έχει λεπτό τοίχωμα, περιβάλλεται από πλούσιο τριχοειδικό δίκτυο όπου γίνεται η ανταλλαγή των αερίων και η οξυγόνωση του αίματος. </a:t>
            </a:r>
            <a:endParaRPr lang="en-US" altLang="el-GR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128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>
                <a:solidFill>
                  <a:prstClr val="black"/>
                </a:solidFill>
              </a:rPr>
              <a:t>Αγγεία</a:t>
            </a:r>
            <a:endParaRPr lang="el-GR" altLang="el-GR" sz="3600" dirty="0">
              <a:solidFill>
                <a:srgbClr val="00FFCC"/>
              </a:solidFill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l-GR" altLang="el-GR" sz="2400" dirty="0" smtClean="0"/>
              <a:t>Οι </a:t>
            </a:r>
            <a:r>
              <a:rPr lang="el-GR" altLang="el-GR" sz="2400" dirty="0"/>
              <a:t>πνεύμονες έχουν </a:t>
            </a:r>
            <a:r>
              <a:rPr lang="el-GR" altLang="el-GR" sz="2400" b="1" dirty="0"/>
              <a:t>2 ειδών αγγεία</a:t>
            </a:r>
            <a:r>
              <a:rPr lang="en-US" altLang="el-GR" sz="2400" dirty="0"/>
              <a:t>: </a:t>
            </a:r>
            <a:endParaRPr lang="el-GR" altLang="el-GR" sz="2400" dirty="0"/>
          </a:p>
          <a:p>
            <a:pPr marL="360363" indent="-360363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dirty="0"/>
              <a:t>Τα </a:t>
            </a:r>
            <a:r>
              <a:rPr lang="el-GR" altLang="el-GR" sz="2400" b="1" dirty="0"/>
              <a:t>βρογχικά </a:t>
            </a:r>
            <a:r>
              <a:rPr lang="el-GR" altLang="el-GR" sz="2400" dirty="0"/>
              <a:t>(βρογχικές αρτηρίες, συνήθως 2 για τον αριστερό και 1 για τον δεξιό πνεύμονα-κλάδοι της θωρακικής αορτής και τις βρογχικές φλέβες που καταλήγουν οι μεν του Δ πνεύμονα στην άζυγη φλέβα, οι δε του Α πνεύμονα στην ημιάζυγη φλέβα) και εξυπηρετούν τη θρέψη του πνευμονικού ιστού (θρεπτική κυκλοφορία).</a:t>
            </a:r>
          </a:p>
          <a:p>
            <a:pPr marL="360363" indent="-360363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dirty="0"/>
              <a:t>Τα </a:t>
            </a:r>
            <a:r>
              <a:rPr lang="el-GR" altLang="el-GR" sz="2400" b="1" dirty="0"/>
              <a:t>πνευμονικά</a:t>
            </a:r>
            <a:r>
              <a:rPr lang="el-GR" altLang="el-GR" sz="2400" dirty="0"/>
              <a:t> (Δ και Α κλάδος πνευμονικής αρτηρίας διακλαδιζόμενοι όπως το βρογχικό τους δέντρο και πνευμονικές φλέβες που καταλήγουν στον Α κόλπο της καρδιάς) και εξυπηρετεί την ανταλλαγή των αερίων (λειτουργική κυκλοφορία).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739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>
                <a:solidFill>
                  <a:prstClr val="black"/>
                </a:solidFill>
              </a:rPr>
              <a:t>Νεύρα</a:t>
            </a:r>
            <a:endParaRPr lang="el-GR" altLang="el-GR" sz="3600" dirty="0">
              <a:solidFill>
                <a:srgbClr val="00FFCC"/>
              </a:solidFill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075240" cy="504056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l-GR" altLang="el-GR" sz="2400" dirty="0" smtClean="0"/>
              <a:t>Νευρούνται </a:t>
            </a:r>
            <a:r>
              <a:rPr lang="el-GR" altLang="el-GR" sz="2400" dirty="0"/>
              <a:t>από το </a:t>
            </a:r>
            <a:r>
              <a:rPr lang="el-GR" altLang="el-GR" sz="2400" b="1" dirty="0"/>
              <a:t>ΑΝΣ.</a:t>
            </a:r>
            <a:endParaRPr lang="en-US" altLang="el-GR" sz="2400" b="1" dirty="0"/>
          </a:p>
          <a:p>
            <a:pPr marL="360363" indent="-360363">
              <a:spcBef>
                <a:spcPts val="600"/>
              </a:spcBef>
            </a:pPr>
            <a:r>
              <a:rPr lang="el-GR" altLang="el-GR" sz="2400" b="1" dirty="0" smtClean="0"/>
              <a:t>Συμπαθητικό </a:t>
            </a:r>
            <a:r>
              <a:rPr lang="el-GR" altLang="el-GR" sz="2400" dirty="0"/>
              <a:t>(προκαλεί </a:t>
            </a:r>
            <a:r>
              <a:rPr lang="el-GR" altLang="el-GR" sz="2400" b="1" dirty="0"/>
              <a:t>διαστολή</a:t>
            </a:r>
            <a:r>
              <a:rPr lang="el-GR" altLang="el-GR" sz="2400" dirty="0"/>
              <a:t> των βρόγχων και </a:t>
            </a:r>
            <a:r>
              <a:rPr lang="el-GR" altLang="el-GR" sz="2400" b="1" dirty="0"/>
              <a:t>συστολή </a:t>
            </a:r>
            <a:r>
              <a:rPr lang="el-GR" altLang="el-GR" sz="2400" dirty="0"/>
              <a:t>των αγγείων)</a:t>
            </a:r>
          </a:p>
          <a:p>
            <a:pPr marL="360363" indent="-360363">
              <a:spcBef>
                <a:spcPts val="600"/>
              </a:spcBef>
            </a:pPr>
            <a:r>
              <a:rPr lang="el-GR" altLang="el-GR" sz="2400" b="1" dirty="0" smtClean="0"/>
              <a:t>Παρασυμπαθητικό </a:t>
            </a:r>
            <a:r>
              <a:rPr lang="el-GR" altLang="el-GR" sz="2400" dirty="0"/>
              <a:t>(προκαλεί </a:t>
            </a:r>
            <a:r>
              <a:rPr lang="el-GR" altLang="el-GR" sz="2400" b="1" dirty="0"/>
              <a:t>συστολή</a:t>
            </a:r>
            <a:r>
              <a:rPr lang="el-GR" altLang="el-GR" sz="2400" dirty="0"/>
              <a:t> των βρόγχων και </a:t>
            </a:r>
            <a:r>
              <a:rPr lang="el-GR" altLang="el-GR" sz="2400" b="1" dirty="0"/>
              <a:t>διαστολή</a:t>
            </a:r>
            <a:r>
              <a:rPr lang="el-GR" altLang="el-GR" sz="2400" dirty="0"/>
              <a:t> των αγγείων</a:t>
            </a:r>
            <a:r>
              <a:rPr lang="el-GR" altLang="el-GR" sz="2400" dirty="0" smtClean="0"/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905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11200" indent="-711200">
              <a:lnSpc>
                <a:spcPct val="110000"/>
              </a:lnSpc>
              <a:spcBef>
                <a:spcPts val="0"/>
              </a:spcBef>
            </a:pPr>
            <a:r>
              <a:rPr lang="el-GR" altLang="el-GR" dirty="0" smtClean="0"/>
              <a:t>1.2 Ρινικό </a:t>
            </a:r>
            <a:r>
              <a:rPr lang="el-GR" altLang="el-GR" dirty="0" smtClean="0"/>
              <a:t>διάφραγμα</a:t>
            </a:r>
            <a:endParaRPr lang="el-GR" altLang="el-GR" dirty="0"/>
          </a:p>
        </p:txBody>
      </p:sp>
      <p:sp>
        <p:nvSpPr>
          <p:cNvPr id="10248" name="Rectangle 8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l-GR" altLang="el-GR" sz="2200" b="1" dirty="0" smtClean="0"/>
              <a:t>Σχηματίζεται </a:t>
            </a:r>
            <a:r>
              <a:rPr lang="el-GR" altLang="el-GR" sz="2200" b="1" dirty="0"/>
              <a:t>από το κάθετο πέταλο του ηθμοειδούς και την ύνιδα και τον τετράγωνο χόνδρο.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l-GR" altLang="el-GR" sz="2200" dirty="0" smtClean="0"/>
              <a:t>Το </a:t>
            </a:r>
            <a:r>
              <a:rPr lang="el-GR" altLang="el-GR" sz="2200" b="1" dirty="0"/>
              <a:t>ρινικό διάφραγμα</a:t>
            </a:r>
            <a:r>
              <a:rPr lang="el-GR" altLang="el-GR" sz="2200" dirty="0"/>
              <a:t> χωρίζει τη ρινική κοιλότητα σε 2 μέρη, τη δεξιά κα αριστερή ρινική θαλάμη, των οποίων το άνοιγμα έμπροσθεν ονομάζεται χοάνη ή στόμιο. Στα πλάγια έχει τους χόνδρους των πτερυγίων και 3 προεξοχές, τις άνω, μέσες και κάτω ρινικές κόγχες που σχηματίζουν μεταξύ τους </a:t>
            </a:r>
            <a:r>
              <a:rPr lang="el-GR" altLang="el-GR" sz="2200" dirty="0" smtClean="0"/>
              <a:t>άνω</a:t>
            </a:r>
            <a:r>
              <a:rPr lang="el-GR" altLang="el-GR" sz="2200" dirty="0"/>
              <a:t>, μέσους και κάτω ρινικούς πόρους, με τους οποίους επικοινωνούν οι παραρρίνιοι κόλποι και ο ρινοδακρυϊκός πόρος.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l-GR" altLang="el-GR" sz="2200" dirty="0" smtClean="0"/>
              <a:t>Η </a:t>
            </a:r>
            <a:r>
              <a:rPr lang="el-GR" altLang="el-GR" sz="2200" dirty="0"/>
              <a:t>ρινική κοιλότητα έχει 2 βλεννογόνους</a:t>
            </a:r>
            <a:r>
              <a:rPr lang="en-US" altLang="el-GR" sz="2200" dirty="0"/>
              <a:t>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el-GR" sz="2200" dirty="0"/>
              <a:t>To</a:t>
            </a:r>
            <a:r>
              <a:rPr lang="el-GR" altLang="el-GR" sz="2200" dirty="0"/>
              <a:t>ν </a:t>
            </a:r>
            <a:r>
              <a:rPr lang="el-GR" altLang="el-GR" sz="2200" b="1" dirty="0"/>
              <a:t>οσφρητικό </a:t>
            </a:r>
            <a:r>
              <a:rPr lang="el-GR" altLang="el-GR" sz="2200" dirty="0"/>
              <a:t>(νευρικός ιστός) που εξυπηρετεί την όσφρηση</a:t>
            </a:r>
            <a:r>
              <a:rPr lang="en-US" altLang="el-GR" sz="2200" dirty="0"/>
              <a:t> </a:t>
            </a:r>
            <a:endParaRPr lang="el-GR" altLang="el-GR" sz="22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l-GR" altLang="el-GR" sz="2200" dirty="0"/>
              <a:t>Τον </a:t>
            </a:r>
            <a:r>
              <a:rPr lang="el-GR" altLang="el-GR" sz="2200" b="1" dirty="0"/>
              <a:t>αναπνευστικό </a:t>
            </a:r>
            <a:r>
              <a:rPr lang="el-GR" altLang="el-GR" sz="2200" dirty="0"/>
              <a:t>(ψευδοπολύστιβο κυλινδρικό κροσσωτό επιθήλιο) που εξυπηρετεί την αναπνοή</a:t>
            </a:r>
            <a:endParaRPr lang="en-US" altLang="el-GR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49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>
                <a:solidFill>
                  <a:prstClr val="black"/>
                </a:solidFill>
              </a:rPr>
              <a:t>Συνδετικός ιστός</a:t>
            </a:r>
            <a:endParaRPr lang="el-GR" altLang="el-GR" sz="3600" dirty="0">
              <a:solidFill>
                <a:srgbClr val="00FFCC"/>
              </a:solidFill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7931224" cy="504056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l-GR" altLang="el-GR" sz="2400" dirty="0" smtClean="0"/>
              <a:t>Αποτελεί τον </a:t>
            </a:r>
            <a:r>
              <a:rPr lang="el-GR" altLang="el-GR" sz="2400" b="1" dirty="0" smtClean="0"/>
              <a:t>διάμεσο ιστό</a:t>
            </a:r>
            <a:r>
              <a:rPr lang="el-GR" altLang="el-GR" sz="2400" dirty="0" smtClean="0"/>
              <a:t> στον οποίο βρίσκονται τα πνευμονικά αγγεία και σχηματίζει </a:t>
            </a:r>
            <a:r>
              <a:rPr lang="el-GR" altLang="el-GR" sz="2400" b="1" dirty="0" smtClean="0"/>
              <a:t>διαφραγμάτια </a:t>
            </a:r>
            <a:r>
              <a:rPr lang="el-GR" altLang="el-GR" sz="2400" dirty="0" smtClean="0"/>
              <a:t>για τον χωρισμό των κλάδων του βρογχικού δέντρου.</a:t>
            </a:r>
            <a:r>
              <a:rPr lang="el-GR" altLang="el-GR" sz="2400" b="1" dirty="0" smtClean="0"/>
              <a:t> </a:t>
            </a:r>
            <a:endParaRPr lang="el-GR" altLang="el-GR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186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>
                <a:solidFill>
                  <a:prstClr val="black"/>
                </a:solidFill>
              </a:rPr>
              <a:t>Υπεζωκότας</a:t>
            </a:r>
            <a:r>
              <a:rPr lang="en-US" altLang="el-GR" dirty="0" smtClean="0">
                <a:solidFill>
                  <a:prstClr val="black"/>
                </a:solidFill>
              </a:rPr>
              <a:t> </a:t>
            </a:r>
            <a:r>
              <a:rPr lang="en-US" sz="2800" b="0" dirty="0" smtClean="0"/>
              <a:t>(1/2)</a:t>
            </a:r>
            <a:endParaRPr lang="el-GR" altLang="el-GR" sz="2800" dirty="0">
              <a:solidFill>
                <a:srgbClr val="00FFCC"/>
              </a:solidFill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04056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altLang="el-GR" sz="2400" dirty="0" smtClean="0"/>
              <a:t>Y</a:t>
            </a:r>
            <a:r>
              <a:rPr lang="el-GR" altLang="el-GR" sz="2400" dirty="0"/>
              <a:t>μένας</a:t>
            </a:r>
            <a:r>
              <a:rPr lang="el-GR" altLang="el-GR" sz="2400" dirty="0"/>
              <a:t> που καλύπτει εξωτερικά τους πνεύμονες και σχηματίζει </a:t>
            </a:r>
            <a:r>
              <a:rPr lang="el-GR" altLang="el-GR" sz="2400" b="1" dirty="0"/>
              <a:t>2 πέταλα</a:t>
            </a:r>
            <a:r>
              <a:rPr lang="en-US" altLang="el-GR" sz="2400" dirty="0"/>
              <a:t>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l-GR" sz="2400" dirty="0"/>
              <a:t>T</a:t>
            </a:r>
            <a:r>
              <a:rPr lang="el-GR" altLang="el-GR" sz="2400" dirty="0"/>
              <a:t>ο </a:t>
            </a:r>
            <a:r>
              <a:rPr lang="el-GR" altLang="el-GR" sz="2400" b="1" dirty="0"/>
              <a:t>περίτονο ή τοιχωματικό</a:t>
            </a:r>
            <a:r>
              <a:rPr lang="el-GR" altLang="el-GR" sz="2400" dirty="0"/>
              <a:t> (καλύπτει από έσω τη θωρακική κοιλότητα) ανάλογα με το τμήμα της θωρακικής κοιλότητας που καλύπτει χωρίζεται στον</a:t>
            </a:r>
            <a:r>
              <a:rPr lang="en-US" altLang="el-GR" sz="2400" dirty="0" smtClean="0"/>
              <a:t>:</a:t>
            </a:r>
            <a:endParaRPr lang="el-GR" altLang="el-G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815146"/>
            <a:ext cx="3956464" cy="297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3178757"/>
            <a:ext cx="4317911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altLang="el-GR" sz="2400" b="1" dirty="0">
                <a:latin typeface="+mn-lt"/>
              </a:rPr>
              <a:t>Πλευρικό υπεζωκότα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altLang="el-GR" sz="2400" b="1" dirty="0">
                <a:latin typeface="+mn-lt"/>
              </a:rPr>
              <a:t>Διαφραγματικό υπεζωκότα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altLang="el-GR" sz="2400" b="1" dirty="0">
                <a:latin typeface="+mn-lt"/>
              </a:rPr>
              <a:t>Τραχηλικό υπεζωκότα ή θόλο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altLang="el-GR" sz="2400" b="1" dirty="0">
                <a:latin typeface="+mn-lt"/>
              </a:rPr>
              <a:t>Μεσοπνευμόνιο υπεζωκότα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altLang="el-GR" sz="2400" dirty="0">
                <a:latin typeface="+mn-lt"/>
              </a:rPr>
              <a:t>Το </a:t>
            </a:r>
            <a:r>
              <a:rPr lang="el-GR" altLang="el-GR" sz="2400" b="1" dirty="0">
                <a:latin typeface="+mn-lt"/>
              </a:rPr>
              <a:t>περισπλάχνιο </a:t>
            </a:r>
            <a:r>
              <a:rPr lang="el-GR" altLang="el-GR" sz="2400" dirty="0">
                <a:latin typeface="+mn-lt"/>
              </a:rPr>
              <a:t>(καλύπτει τον πνεύμονα).</a:t>
            </a:r>
            <a:endParaRPr lang="en-US" altLang="el-GR" sz="2400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80112" y="5794858"/>
            <a:ext cx="27321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2313 The Lung </a:t>
            </a:r>
            <a:r>
              <a:rPr lang="en-US" sz="1200" dirty="0">
                <a:latin typeface="+mn-lt"/>
                <a:hlinkClick r:id="rId4"/>
              </a:rPr>
              <a:t>Pleurea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latin typeface="+mn-lt"/>
                <a:hlinkClick r:id="rId5"/>
              </a:rPr>
              <a:t>CFCF</a:t>
            </a:r>
            <a:r>
              <a:rPr lang="el-GR" sz="1200" dirty="0" smtClean="0">
                <a:latin typeface="+mn-lt"/>
              </a:rPr>
              <a:t> </a:t>
            </a:r>
            <a:r>
              <a:rPr lang="en-US" sz="1200" dirty="0">
                <a:latin typeface="+mn-lt"/>
              </a:rPr>
              <a:t>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 </a:t>
            </a:r>
            <a:r>
              <a:rPr lang="en-US" sz="1200" dirty="0">
                <a:latin typeface="+mn-lt"/>
                <a:hlinkClick r:id="rId6"/>
              </a:rPr>
              <a:t>CC BY 3.0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21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>
                <a:solidFill>
                  <a:prstClr val="black"/>
                </a:solidFill>
              </a:rPr>
              <a:t>Υπεζωκότας</a:t>
            </a:r>
            <a:r>
              <a:rPr lang="en-US" altLang="el-GR" dirty="0" smtClean="0">
                <a:solidFill>
                  <a:prstClr val="black"/>
                </a:solidFill>
              </a:rPr>
              <a:t> </a:t>
            </a:r>
            <a:r>
              <a:rPr lang="en-US" sz="2800" b="0" dirty="0" smtClean="0">
                <a:solidFill>
                  <a:prstClr val="black"/>
                </a:solidFill>
              </a:rPr>
              <a:t>(2/2</a:t>
            </a:r>
            <a:r>
              <a:rPr lang="en-US" sz="2800" b="0" dirty="0">
                <a:solidFill>
                  <a:prstClr val="black"/>
                </a:solidFill>
              </a:rPr>
              <a:t>)</a:t>
            </a:r>
            <a:endParaRPr lang="el-GR" altLang="el-GR" sz="3600" dirty="0">
              <a:solidFill>
                <a:srgbClr val="00FFCC"/>
              </a:solidFill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l-GR" altLang="el-GR" sz="2400" dirty="0" smtClean="0"/>
              <a:t>Τα </a:t>
            </a:r>
            <a:r>
              <a:rPr lang="el-GR" altLang="el-GR" sz="2400" b="1" dirty="0"/>
              <a:t>2 πέταλα</a:t>
            </a:r>
            <a:r>
              <a:rPr lang="el-GR" altLang="el-GR" sz="2400" dirty="0"/>
              <a:t> επικοινωνούν μεταξύ τους γύρω από τις πύλες των πνευμόνων και μαζί με τους βρόγχους, τα αγγεία και τα νεύρα της πύλης  που τυλίγει, αποτελεί τη </a:t>
            </a:r>
            <a:r>
              <a:rPr lang="el-GR" altLang="el-GR" sz="2400" b="1" dirty="0"/>
              <a:t>ρίζα </a:t>
            </a:r>
            <a:r>
              <a:rPr lang="el-GR" altLang="el-GR" sz="2400" dirty="0"/>
              <a:t>του πνεύμονα.</a:t>
            </a:r>
          </a:p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l-GR" altLang="el-GR" sz="2400" dirty="0"/>
              <a:t>Ο υπεζωκότας της ρίζας του πνεύμονα σχηματίζει προς τα κάτω μία πτυχή μεταξύ του περισπλάχνιου και του μεσοπνευμονίου πετάλου, τον </a:t>
            </a:r>
            <a:r>
              <a:rPr lang="el-GR" altLang="el-GR" sz="2400" b="1" dirty="0"/>
              <a:t>πνευμονικό σύνδεσμο</a:t>
            </a:r>
            <a:r>
              <a:rPr lang="el-GR" altLang="el-GR" sz="2400" dirty="0"/>
              <a:t>.</a:t>
            </a:r>
          </a:p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l-GR" altLang="el-GR" sz="2400" dirty="0"/>
              <a:t>Μεταξύ των 2 πετάλων υπάρχει σχισμοειδής χώρος που περιέχει ορώδες υγρό για τη </a:t>
            </a:r>
            <a:r>
              <a:rPr lang="el-GR" altLang="el-GR" sz="2400" dirty="0" smtClean="0"/>
              <a:t>διευκόλυνση </a:t>
            </a:r>
            <a:r>
              <a:rPr lang="el-GR" altLang="el-GR" sz="2400" dirty="0"/>
              <a:t>των πνευμόνων κατά την αναπνοή</a:t>
            </a:r>
            <a:r>
              <a:rPr lang="el-GR" altLang="el-GR" sz="2400" dirty="0" smtClean="0"/>
              <a:t>.</a:t>
            </a:r>
            <a:endParaRPr lang="en-US" altLang="el-GR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890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8588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9045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Φραγκίσκη Αναγνωστοπούλου Ανθούλη </a:t>
            </a:r>
            <a:r>
              <a:rPr lang="el-GR" sz="2000" dirty="0"/>
              <a:t>2014. </a:t>
            </a:r>
            <a:r>
              <a:rPr lang="el-GR" sz="2000" dirty="0" smtClean="0"/>
              <a:t>Φραγκίσκη Αναγνωστοπούλου Ανθούλη. </a:t>
            </a:r>
            <a:r>
              <a:rPr lang="el-GR" sz="2000" dirty="0"/>
              <a:t>«Ανατομική (Θ). Ενότητα </a:t>
            </a:r>
            <a:r>
              <a:rPr lang="el-GR" sz="2000" dirty="0" smtClean="0"/>
              <a:t>7: </a:t>
            </a:r>
            <a:r>
              <a:rPr lang="el-GR" sz="2000" dirty="0"/>
              <a:t>Αναπνευστικό </a:t>
            </a:r>
            <a:r>
              <a:rPr lang="el-GR" sz="2000" dirty="0" smtClean="0"/>
              <a:t>σύστημα».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0219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178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63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7711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260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2. Ρινοφάρυγγας</a:t>
            </a:r>
            <a:endParaRPr lang="el-GR" altLang="el-GR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4978896" cy="504056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l-GR" altLang="el-GR" sz="2400" dirty="0" smtClean="0"/>
              <a:t>Η </a:t>
            </a:r>
            <a:r>
              <a:rPr lang="el-GR" altLang="el-GR" sz="2400" dirty="0"/>
              <a:t>ρινική κοιλότητα συνεχίζεται όπισθεν με τον ρινοφάρυγγα ο οποίος επικοινωνεί με τη ρινική κοιλότητα προς τα άνω και το στοματοφάρυγγα προς τα κάτω. </a:t>
            </a:r>
            <a:endParaRPr lang="el-GR" altLang="el-GR" sz="24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l-GR" altLang="el-GR" sz="2400" dirty="0" smtClean="0"/>
              <a:t>Στο </a:t>
            </a:r>
            <a:r>
              <a:rPr lang="el-GR" altLang="el-GR" sz="2400" dirty="0"/>
              <a:t>οπίσθιο τμήμα του υπάρχει η φαρυγγική αμυγδαλή, ενώ στα πλάγια υπάρχουν τα στόμια των ευσταχιανών σαλπίγγων και λεμφικός ιστός που σχηματίζει τις 2 σαλπιγγικές αμυγδαλές</a:t>
            </a:r>
            <a:r>
              <a:rPr lang="el-GR" altLang="el-GR" sz="2400" dirty="0" smtClean="0"/>
              <a:t>.</a:t>
            </a:r>
            <a:endParaRPr lang="el-GR" altLang="el-G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773" y="1173778"/>
            <a:ext cx="3327875" cy="477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516216" y="5949280"/>
            <a:ext cx="19267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Gray994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Pngbot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ως κοινό κτήμα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324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3. Στοματοφάρυγγας</a:t>
            </a:r>
            <a:endParaRPr lang="el-GR" altLang="el-G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4978896" cy="504056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l-GR" altLang="el-GR" sz="2400" dirty="0"/>
              <a:t>Επικοινωνεί προς τα άνω με τον ρινοφάρυγγα (αναπνοή) και προς τα κάτω με τον λάρυγγα και τον λαρυγγοφάρυγγα (πέψη). Εξυπηρετεί την αναπνοή και την πέψη.</a:t>
            </a:r>
          </a:p>
          <a:p>
            <a:pPr marL="711200" indent="-711200">
              <a:lnSpc>
                <a:spcPct val="80000"/>
              </a:lnSpc>
              <a:buFont typeface="Wingdings" panose="05000000000000000000" pitchFamily="2" charset="2"/>
              <a:buNone/>
            </a:pPr>
            <a:endParaRPr lang="el-GR" altLang="el-GR" sz="2400" dirty="0"/>
          </a:p>
          <a:p>
            <a:endParaRPr lang="el-GR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773" y="1173778"/>
            <a:ext cx="3327875" cy="477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516216" y="5949280"/>
            <a:ext cx="19267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Gray994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Pngbot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ως κοινό κτήμα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181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4. Λάρυγγας</a:t>
            </a:r>
            <a:endParaRPr lang="el-GR" altLang="el-GR" sz="5400" dirty="0">
              <a:solidFill>
                <a:srgbClr val="00FFCC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5338936" cy="504056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l-GR" altLang="el-GR" sz="2400" dirty="0" smtClean="0"/>
              <a:t>Επικοινωνεί </a:t>
            </a:r>
            <a:r>
              <a:rPr lang="el-GR" altLang="el-GR" sz="2400" dirty="0"/>
              <a:t>προς τα άνω με τον φάρυγγα και προς τα κάτω με την τραχεία. </a:t>
            </a:r>
            <a:endParaRPr lang="el-GR" altLang="el-GR" sz="2400" dirty="0" smtClean="0"/>
          </a:p>
          <a:p>
            <a:pPr marL="0" indent="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l-GR" altLang="el-GR" sz="2400" dirty="0" smtClean="0"/>
              <a:t>Σχηματίζει </a:t>
            </a:r>
            <a:r>
              <a:rPr lang="el-GR" altLang="el-GR" sz="2400" dirty="0"/>
              <a:t>μία προεξοχή στην πρόσθια επιφάνεια του τραχήλου, το </a:t>
            </a:r>
            <a:r>
              <a:rPr lang="el-GR" altLang="el-GR" sz="2400" b="1" dirty="0"/>
              <a:t>μήλο του Αδάμ</a:t>
            </a:r>
            <a:r>
              <a:rPr lang="el-GR" altLang="el-GR" sz="2400" dirty="0"/>
              <a:t> (εμφανέστερο στους άνδρες)</a:t>
            </a:r>
            <a:r>
              <a:rPr lang="en-US" altLang="el-GR" sz="2400" dirty="0"/>
              <a:t> </a:t>
            </a:r>
            <a:endParaRPr lang="el-GR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116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4.1 Χόνδροι</a:t>
            </a:r>
            <a:endParaRPr lang="el-GR" altLang="el-GR" sz="5400" dirty="0">
              <a:solidFill>
                <a:srgbClr val="00FFCC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5338936" cy="504056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l-GR" altLang="el-GR" sz="2400" dirty="0"/>
              <a:t>Ο λάρυγγας αποτελείται από χόνδρους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l-GR" altLang="el-GR" sz="2400" dirty="0"/>
              <a:t>Οι χόνδροι διακρίνονται σε </a:t>
            </a:r>
            <a:r>
              <a:rPr lang="el-GR" altLang="el-GR" sz="2400" b="1" dirty="0"/>
              <a:t>μονούς </a:t>
            </a:r>
            <a:r>
              <a:rPr lang="el-GR" altLang="el-GR" sz="2400" dirty="0"/>
              <a:t>και ζ</a:t>
            </a:r>
            <a:r>
              <a:rPr lang="el-GR" altLang="el-GR" sz="2400" b="1" dirty="0"/>
              <a:t>υγούς</a:t>
            </a:r>
          </a:p>
          <a:p>
            <a:pPr marL="711200" indent="-711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l-GR" altLang="el-GR" sz="2400" b="1" dirty="0"/>
              <a:t>Μονοί χόνδροι</a:t>
            </a:r>
            <a:r>
              <a:rPr lang="en-US" altLang="el-GR" sz="2400" b="1" dirty="0"/>
              <a:t>:</a:t>
            </a:r>
            <a:endParaRPr lang="el-GR" altLang="el-GR" sz="2400" b="1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l-GR" altLang="el-GR" sz="2400" dirty="0"/>
              <a:t>Θυρεοειδής (σχήμα θυρεού)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l-GR" altLang="el-GR" sz="2400" dirty="0"/>
              <a:t>Κροκοειδής (σχήμα δακτυλιδιού)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l-GR" altLang="el-GR" sz="2400" dirty="0"/>
              <a:t>Επιγλώττις (σχήμα φύλλου, κλείνει την είσοδο του λάρυγγα στην κατάποση)</a:t>
            </a:r>
          </a:p>
          <a:p>
            <a:endParaRPr lang="el-G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40768"/>
            <a:ext cx="2880444" cy="391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240310" y="5251989"/>
            <a:ext cx="2280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Gray952-Cartilages larynx - </a:t>
            </a:r>
            <a:r>
              <a:rPr lang="en-US" sz="1200" dirty="0">
                <a:latin typeface="+mn-lt"/>
                <a:hlinkClick r:id="rId4"/>
              </a:rPr>
              <a:t>vue</a:t>
            </a:r>
            <a:r>
              <a:rPr lang="en-US" sz="1200" dirty="0">
                <a:latin typeface="+mn-lt"/>
                <a:hlinkClick r:id="rId4"/>
              </a:rPr>
              <a:t> </a:t>
            </a:r>
            <a:r>
              <a:rPr lang="en-US" sz="1200" dirty="0" smtClean="0">
                <a:latin typeface="+mn-lt"/>
                <a:hlinkClick r:id="rId4"/>
              </a:rPr>
              <a:t>postèrieure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smtClean="0">
                <a:latin typeface="+mn-lt"/>
                <a:hlinkClick r:id="rId5" tooltip="User:Padawane"/>
              </a:rPr>
              <a:t>Padawane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142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4.1 Λάρυγγας</a:t>
            </a:r>
            <a:endParaRPr lang="el-GR" altLang="el-GR" sz="3200" b="1" dirty="0">
              <a:solidFill>
                <a:srgbClr val="00FFCC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4546848" cy="5040560"/>
          </a:xfrm>
        </p:spPr>
        <p:txBody>
          <a:bodyPr>
            <a:normAutofit/>
          </a:bodyPr>
          <a:lstStyle/>
          <a:p>
            <a:pPr marL="711200" indent="-71120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l-GR" altLang="el-GR" sz="2400" b="1" dirty="0"/>
              <a:t>Ζυγοί Χόνδροι</a:t>
            </a:r>
            <a:r>
              <a:rPr lang="en-US" altLang="el-GR" sz="2400" b="1" dirty="0"/>
              <a:t>:</a:t>
            </a:r>
            <a:endParaRPr lang="el-GR" altLang="el-GR" sz="2400" b="1" dirty="0"/>
          </a:p>
          <a:p>
            <a:pPr>
              <a:spcBef>
                <a:spcPts val="600"/>
              </a:spcBef>
            </a:pPr>
            <a:r>
              <a:rPr lang="el-GR" altLang="el-GR" sz="2400" b="1" dirty="0"/>
              <a:t>Αρυταινοειδείς </a:t>
            </a:r>
            <a:r>
              <a:rPr lang="el-GR" altLang="el-GR" sz="2400" dirty="0"/>
              <a:t>(όπισθεν του θυρεοειδούς χόνδρου-σχήμα τρίπλευρης πυραμίδας)  </a:t>
            </a:r>
          </a:p>
          <a:p>
            <a:pPr>
              <a:spcBef>
                <a:spcPts val="600"/>
              </a:spcBef>
            </a:pPr>
            <a:r>
              <a:rPr lang="el-GR" altLang="el-GR" sz="2400" b="1" dirty="0"/>
              <a:t>Κερατοειδείς</a:t>
            </a:r>
            <a:r>
              <a:rPr lang="el-GR" altLang="el-GR" sz="2400" dirty="0"/>
              <a:t> (βρίσκονται στην κορυφή των αριταινοειδών –σχήμα αγκιστριού)</a:t>
            </a:r>
          </a:p>
          <a:p>
            <a:pPr>
              <a:spcBef>
                <a:spcPts val="600"/>
              </a:spcBef>
            </a:pPr>
            <a:r>
              <a:rPr lang="el-GR" altLang="el-GR" sz="2400" b="1" dirty="0"/>
              <a:t>Σφηνοειδείς</a:t>
            </a:r>
            <a:r>
              <a:rPr lang="el-GR" altLang="el-GR" sz="2400" dirty="0"/>
              <a:t> (έμπροσθεν των κερατοειδών-σχήμα ραβδιού)</a:t>
            </a:r>
          </a:p>
          <a:p>
            <a:endParaRPr lang="el-GR" sz="2400" dirty="0"/>
          </a:p>
        </p:txBody>
      </p:sp>
      <p:sp>
        <p:nvSpPr>
          <p:cNvPr id="8" name="Rectangle 7"/>
          <p:cNvSpPr/>
          <p:nvPr/>
        </p:nvSpPr>
        <p:spPr>
          <a:xfrm>
            <a:off x="5807312" y="5257262"/>
            <a:ext cx="22801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Gray955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latin typeface="+mn-lt"/>
                <a:hlinkClick r:id="rId4"/>
              </a:rPr>
              <a:t> Keenan Pepper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776" y="1296822"/>
            <a:ext cx="3961200" cy="386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482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4.2 Σύνδεσμοι</a:t>
            </a:r>
            <a:endParaRPr lang="el-GR" altLang="el-GR" sz="3200" b="1" dirty="0">
              <a:solidFill>
                <a:srgbClr val="00FF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95" y="2325454"/>
            <a:ext cx="4841885" cy="4752528"/>
          </a:xfrm>
        </p:spPr>
        <p:txBody>
          <a:bodyPr>
            <a:normAutofit fontScale="92500"/>
          </a:bodyPr>
          <a:lstStyle/>
          <a:p>
            <a:pPr marL="457200" indent="-457200">
              <a:lnSpc>
                <a:spcPct val="110000"/>
              </a:lnSpc>
              <a:spcBef>
                <a:spcPts val="1200"/>
              </a:spcBef>
              <a:buFont typeface="+mj-lt"/>
              <a:buAutoNum type="alphaUcPeriod"/>
            </a:pPr>
            <a:r>
              <a:rPr lang="el-GR" altLang="el-GR" sz="2400" b="1" dirty="0" smtClean="0"/>
              <a:t>Ομάδα</a:t>
            </a:r>
            <a:endParaRPr lang="el-GR" altLang="el-GR" sz="2400" b="1" dirty="0"/>
          </a:p>
          <a:p>
            <a:pPr marL="722313" indent="-277813">
              <a:lnSpc>
                <a:spcPct val="110000"/>
              </a:lnSpc>
              <a:spcBef>
                <a:spcPts val="600"/>
              </a:spcBef>
            </a:pPr>
            <a:r>
              <a:rPr lang="el-GR" altLang="el-GR" sz="2400" dirty="0"/>
              <a:t>Αρυταινοεπιγλωττιδικός ή τετράγωνος</a:t>
            </a:r>
          </a:p>
          <a:p>
            <a:pPr marL="722313" indent="-277813">
              <a:lnSpc>
                <a:spcPct val="110000"/>
              </a:lnSpc>
              <a:spcBef>
                <a:spcPts val="600"/>
              </a:spcBef>
            </a:pPr>
            <a:r>
              <a:rPr lang="el-GR" altLang="el-GR" sz="2400" dirty="0"/>
              <a:t>Θυρεοαρυταινοειδής ή φωνητικός</a:t>
            </a:r>
          </a:p>
          <a:p>
            <a:pPr marL="722313" indent="-277813">
              <a:lnSpc>
                <a:spcPct val="110000"/>
              </a:lnSpc>
              <a:spcBef>
                <a:spcPts val="600"/>
              </a:spcBef>
            </a:pPr>
            <a:r>
              <a:rPr lang="el-GR" altLang="el-GR" sz="2400" dirty="0"/>
              <a:t>Κρικοθυρεοειδής ή κωνοειδής</a:t>
            </a:r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buClrTx/>
              <a:buSzTx/>
              <a:buFont typeface="+mj-lt"/>
              <a:buAutoNum type="alphaUcPeriod" startAt="2"/>
            </a:pPr>
            <a:r>
              <a:rPr lang="el-GR" altLang="el-GR" sz="2400" b="1" dirty="0" smtClean="0"/>
              <a:t>Ομάδα</a:t>
            </a:r>
            <a:endParaRPr lang="el-GR" altLang="el-GR" sz="2400" b="1" dirty="0"/>
          </a:p>
          <a:p>
            <a:pPr marL="722313" indent="-277813">
              <a:lnSpc>
                <a:spcPct val="110000"/>
              </a:lnSpc>
              <a:spcBef>
                <a:spcPts val="600"/>
              </a:spcBef>
            </a:pPr>
            <a:r>
              <a:rPr lang="el-GR" altLang="el-GR" sz="2400" dirty="0"/>
              <a:t>Κρικοτραχειακός</a:t>
            </a:r>
          </a:p>
          <a:p>
            <a:pPr marL="722313" indent="-277813">
              <a:lnSpc>
                <a:spcPct val="110000"/>
              </a:lnSpc>
              <a:spcBef>
                <a:spcPts val="600"/>
              </a:spcBef>
            </a:pPr>
            <a:r>
              <a:rPr lang="el-GR" altLang="el-GR" sz="2400" dirty="0"/>
              <a:t>Μέσος υοθυρεοειδής</a:t>
            </a:r>
          </a:p>
          <a:p>
            <a:pPr marL="722313" indent="-277813">
              <a:lnSpc>
                <a:spcPct val="110000"/>
              </a:lnSpc>
              <a:spcBef>
                <a:spcPts val="600"/>
              </a:spcBef>
            </a:pPr>
            <a:r>
              <a:rPr lang="el-GR" altLang="el-GR" sz="2400" dirty="0"/>
              <a:t>Πλάγιοι υοθυρεοειδείς</a:t>
            </a:r>
          </a:p>
          <a:p>
            <a:pPr marL="722313" indent="-277813">
              <a:lnSpc>
                <a:spcPct val="110000"/>
              </a:lnSpc>
              <a:spcBef>
                <a:spcPts val="600"/>
              </a:spcBef>
            </a:pPr>
            <a:r>
              <a:rPr lang="el-GR" altLang="el-GR" sz="2400" dirty="0"/>
              <a:t>Υοθυρεοειδής υμένας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l-GR" altLang="el-GR" sz="2400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884" y="2365090"/>
            <a:ext cx="4050963" cy="350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868379" y="5846058"/>
            <a:ext cx="2280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Larynx external en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smtClean="0">
                <a:latin typeface="+mn-lt"/>
                <a:hlinkClick r:id="rId5"/>
              </a:rPr>
              <a:t>Quuxplusone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6"/>
              </a:rPr>
              <a:t>CC BY-SA 2.5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985716"/>
            <a:ext cx="839809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l-GR" altLang="el-GR" sz="2400" b="1" dirty="0">
                <a:latin typeface="+mn-lt"/>
              </a:rPr>
              <a:t>Διακρίνονται σε</a:t>
            </a:r>
            <a:r>
              <a:rPr lang="en-US" altLang="el-GR" sz="2400" b="1" dirty="0">
                <a:latin typeface="+mn-lt"/>
              </a:rPr>
              <a:t>:</a:t>
            </a:r>
            <a:r>
              <a:rPr lang="el-GR" altLang="el-GR" sz="2400" b="1" dirty="0">
                <a:latin typeface="+mn-lt"/>
              </a:rPr>
              <a:t>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l-GR" altLang="el-GR" sz="2400" b="1" dirty="0">
                <a:latin typeface="+mn-lt"/>
              </a:rPr>
              <a:t>α) ίδιους</a:t>
            </a:r>
            <a:r>
              <a:rPr lang="el-GR" altLang="el-GR" sz="2400" dirty="0">
                <a:latin typeface="+mn-lt"/>
              </a:rPr>
              <a:t> (συνδέουν τους χόνδρους) και σε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l-GR" altLang="el-GR" sz="2400" b="1" dirty="0">
                <a:latin typeface="+mn-lt"/>
              </a:rPr>
              <a:t>β) αυτούς που </a:t>
            </a:r>
            <a:r>
              <a:rPr lang="el-GR" altLang="el-GR" sz="2400" dirty="0">
                <a:latin typeface="+mn-lt"/>
              </a:rPr>
              <a:t>συνδέουν τους χόνδρους με τα γειτονικά όργανα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764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3"/>
  <p:tag name="ISPRING_RESOURCE_PATHS_HASH_2" val="767d2343dc44f187f63146e549d95b1f16f41c3"/>
  <p:tag name="ARTICULATE_PROJECT_OPEN" val="0"/>
  <p:tag name="ISPRING_RESOURCE_PATHS_HASH_PRESENTER" val="2d78295e2387ce539980f7ef9ac3abe26a36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C_template_updated">
  <a:themeElements>
    <a:clrScheme name="Custom 4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932</TotalTime>
  <Words>2498</Words>
  <Application>Microsoft Office PowerPoint</Application>
  <PresentationFormat>Προβολή στην οθόνη (4:3)</PresentationFormat>
  <Paragraphs>296</Paragraphs>
  <Slides>39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39</vt:i4>
      </vt:variant>
    </vt:vector>
  </HeadingPairs>
  <TitlesOfParts>
    <vt:vector size="40" baseType="lpstr">
      <vt:lpstr>OC_template_updated</vt:lpstr>
      <vt:lpstr>Ανατομική (Θ)</vt:lpstr>
      <vt:lpstr>1.1 Ρινική κοιλότητα</vt:lpstr>
      <vt:lpstr>1.2 Ρινικό διάφραγμα</vt:lpstr>
      <vt:lpstr>2. Ρινοφάρυγγας</vt:lpstr>
      <vt:lpstr>3. Στοματοφάρυγγας</vt:lpstr>
      <vt:lpstr>4. Λάρυγγας</vt:lpstr>
      <vt:lpstr>4.1 Χόνδροι</vt:lpstr>
      <vt:lpstr>4.1 Λάρυγγας</vt:lpstr>
      <vt:lpstr>4.2 Σύνδεσμοι</vt:lpstr>
      <vt:lpstr>4.3 Μύες (1/2)</vt:lpstr>
      <vt:lpstr>4.3 Μύες (1/2)</vt:lpstr>
      <vt:lpstr>4.4 Κοιλότητα λάρυγγα</vt:lpstr>
      <vt:lpstr>4.5 Αγγεία - Νεύρα</vt:lpstr>
      <vt:lpstr>5. Τραχεία (1/3)</vt:lpstr>
      <vt:lpstr>5. Τραχεία (2/3)</vt:lpstr>
      <vt:lpstr>5. Τραχεία (3/3)</vt:lpstr>
      <vt:lpstr>6. Βρόγχοι (1/2)</vt:lpstr>
      <vt:lpstr>6. Βρόγχοι (2/2)</vt:lpstr>
      <vt:lpstr>7. Πνεύμονες (1/9)</vt:lpstr>
      <vt:lpstr>7. Πνεύμονες (2/9)</vt:lpstr>
      <vt:lpstr>7. Πνεύμονες (3/9)</vt:lpstr>
      <vt:lpstr>7. Πνεύμονες (4/9)</vt:lpstr>
      <vt:lpstr>7. Πνεύμονες (5/9)</vt:lpstr>
      <vt:lpstr>7. Πνεύμονες (6/9)</vt:lpstr>
      <vt:lpstr>7. Πνεύμονες (7/9)</vt:lpstr>
      <vt:lpstr>7. Πνεύμονες (8/9)</vt:lpstr>
      <vt:lpstr>7. Πνεύμονες (9/9)</vt:lpstr>
      <vt:lpstr>Αγγεία</vt:lpstr>
      <vt:lpstr>Νεύρα</vt:lpstr>
      <vt:lpstr>Συνδετικός ιστός</vt:lpstr>
      <vt:lpstr>Υπεζωκότας (1/2)</vt:lpstr>
      <vt:lpstr>Υπεζωκότας (2/2)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91</cp:revision>
  <dcterms:created xsi:type="dcterms:W3CDTF">2013-03-04T13:35:19Z</dcterms:created>
  <dcterms:modified xsi:type="dcterms:W3CDTF">2015-04-22T12:16:17Z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1D5A0DCC-7006-4BC6-BE1C-D091FB49F96A</vt:lpwstr>
  </property>
  <property fmtid="{D5CDD505-2E9C-101B-9397-08002B2CF9AE}" pid="3" name="ArticulatePath">
    <vt:lpwstr>OC_template_updated</vt:lpwstr>
  </property>
</Properties>
</file>