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8" r:id="rId3"/>
    <p:sldId id="268" r:id="rId4"/>
    <p:sldId id="269" r:id="rId5"/>
    <p:sldId id="270" r:id="rId6"/>
    <p:sldId id="271" r:id="rId7"/>
    <p:sldId id="272" r:id="rId8"/>
    <p:sldId id="273" r:id="rId9"/>
    <p:sldId id="275" r:id="rId10"/>
    <p:sldId id="261" r:id="rId11"/>
    <p:sldId id="278" r:id="rId12"/>
    <p:sldId id="279" r:id="rId13"/>
    <p:sldId id="283" r:id="rId14"/>
    <p:sldId id="284" r:id="rId15"/>
    <p:sldId id="285" r:id="rId16"/>
    <p:sldId id="277" r:id="rId17"/>
    <p:sldId id="300" r:id="rId18"/>
    <p:sldId id="287" r:id="rId19"/>
    <p:sldId id="286" r:id="rId20"/>
    <p:sldId id="288" r:id="rId21"/>
    <p:sldId id="301" r:id="rId22"/>
    <p:sldId id="264" r:id="rId23"/>
    <p:sldId id="290" r:id="rId24"/>
    <p:sldId id="299" r:id="rId25"/>
    <p:sldId id="292" r:id="rId26"/>
    <p:sldId id="293" r:id="rId27"/>
    <p:sldId id="294" r:id="rId28"/>
    <p:sldId id="295" r:id="rId29"/>
    <p:sldId id="296" r:id="rId30"/>
    <p:sldId id="298" r:id="rId31"/>
    <p:sldId id="297" r:id="rId32"/>
    <p:sldId id="267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</p:sldIdLst>
  <p:sldSz cx="9144000" cy="6858000" type="screen4x3"/>
  <p:notesSz cx="7104063" cy="10234613"/>
  <p:custDataLst>
    <p:tags r:id="rId4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0171" autoAdjust="0"/>
  </p:normalViewPr>
  <p:slideViewPr>
    <p:cSldViewPr>
      <p:cViewPr>
        <p:scale>
          <a:sx n="80" d="100"/>
          <a:sy n="80" d="100"/>
        </p:scale>
        <p:origin x="-2688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22/4/2015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22/4/2015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5DDC07-8102-427E-87BE-A0387215E72E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287932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DB23DE-5148-4D36-B626-E58B28CAA35F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84396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E3C0E2-E772-4073-BDAD-22E796777082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439619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DB056B-C3D1-458A-ACCA-C251BAEB6B8A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64362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9" r:id="rId11"/>
    <p:sldLayoutId id="2147483700" r:id="rId12"/>
    <p:sldLayoutId id="2147483701" r:id="rId13"/>
    <p:sldLayoutId id="214748370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hyperlink" Target="http://commons.wikimedia.org/wiki/User:Arcadian" TargetMode="External"/><Relationship Id="rId4" Type="http://schemas.openxmlformats.org/officeDocument/2006/relationships/hyperlink" Target="http://en.wikipedia.org/wiki/Esophagus#mediaviewer/File:Illu_esophagus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hyperlink" Target="http://commons.wikimedia.org/wiki/User:SMP" TargetMode="External"/><Relationship Id="rId4" Type="http://schemas.openxmlformats.org/officeDocument/2006/relationships/hyperlink" Target="http://commons.wikimedia.org/wiki/File:Stomach-ca.sv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CFCF" TargetMode="External"/><Relationship Id="rId4" Type="http://schemas.openxmlformats.org/officeDocument/2006/relationships/hyperlink" Target="http://commons.wikimedia.org/wiki/File:2414_Stomach.j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hyperlink" Target="http://commons.wikimedia.org/wiki/User:Arcadian" TargetMode="External"/><Relationship Id="rId4" Type="http://schemas.openxmlformats.org/officeDocument/2006/relationships/hyperlink" Target="http://commons.wikimedia.org/wiki/File:Illu_mouth.jp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BruceBlaus" TargetMode="External"/><Relationship Id="rId4" Type="http://schemas.openxmlformats.org/officeDocument/2006/relationships/hyperlink" Target="http://commons.wikimedia.org/wiki/File:Blausen_0817_SmallIntestine_Anatomy.pn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hyperlink" Target="http://commons.wikimedia.org/wiki/User:F%C3%A6" TargetMode="External"/><Relationship Id="rId4" Type="http://schemas.openxmlformats.org/officeDocument/2006/relationships/hyperlink" Target="http://commons.wikimedia.org/wiki/File:Colon-rectum.jp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en.wikipedia.org/wiki/Human_tooth#mediaviewer/File:Gray997.pn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en.wikipedia.org/wiki/Mesentery#mediaviewer/File:Gray1035.pn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://commons.wikimedia.org/wiki/File:Gray1224.pn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15.png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en.wikipedia.org/wiki/Mesentery#mediaviewer/File:Gray1035.png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auth.gr/db/histology/g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sweb.ou.edu/pbell/histology/Outline/contents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hyperlink" Target="http://creativecommons.org/licenses/by-sa/2.0/deed.en" TargetMode="External"/><Relationship Id="rId5" Type="http://schemas.openxmlformats.org/officeDocument/2006/relationships/hyperlink" Target="http://commons.wikimedia.org/wiki/User:Indolences" TargetMode="External"/><Relationship Id="rId4" Type="http://schemas.openxmlformats.org/officeDocument/2006/relationships/hyperlink" Target="http://commons.wikimedia.org/wiki/File:Tooth_Section.svg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hyperlink" Target="http://creativecommons.org/licenses/by-sa/2.0/deed.en" TargetMode="External"/><Relationship Id="rId5" Type="http://schemas.openxmlformats.org/officeDocument/2006/relationships/hyperlink" Target="http://commons.wikimedia.org/wiki/User:Indolences" TargetMode="External"/><Relationship Id="rId4" Type="http://schemas.openxmlformats.org/officeDocument/2006/relationships/hyperlink" Target="http://commons.wikimedia.org/wiki/File:Tooth_Section.sv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CFCF" TargetMode="External"/><Relationship Id="rId4" Type="http://schemas.openxmlformats.org/officeDocument/2006/relationships/hyperlink" Target="http://commons.wikimedia.org/wiki/File:1109_Muscles_that_Move_the_Tongue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Ανατομική (Θ)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096579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4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8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Πεπτικό σύστημα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Φραγκίσκη Αναγνωστοπούλου Ανθούλη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Ιατρικών Εργαστηρίων</a:t>
            </a:r>
            <a:endParaRPr lang="el-GR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dirty="0" smtClean="0"/>
              <a:t>4. </a:t>
            </a:r>
            <a:r>
              <a:rPr lang="el-GR" altLang="el-GR" dirty="0" smtClean="0"/>
              <a:t>Φάρυγγας </a:t>
            </a:r>
            <a:r>
              <a:rPr lang="el-GR" altLang="el-GR" sz="2800" b="0" dirty="0">
                <a:solidFill>
                  <a:prstClr val="black"/>
                </a:solidFill>
              </a:rPr>
              <a:t>(</a:t>
            </a:r>
            <a:r>
              <a:rPr lang="el-GR" altLang="el-GR" sz="2800" b="0" dirty="0" smtClean="0">
                <a:solidFill>
                  <a:prstClr val="black"/>
                </a:solidFill>
              </a:rPr>
              <a:t>1/2)</a:t>
            </a:r>
            <a:endParaRPr lang="el-GR" altLang="el-GR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sz="2400" dirty="0" smtClean="0"/>
              <a:t>Είναι </a:t>
            </a:r>
            <a:r>
              <a:rPr lang="el-GR" altLang="el-GR" sz="2400" dirty="0"/>
              <a:t>ινομυώδης σωλήν  συνδέων το στόμα με τον οισοφάγο και τη ρίνα με τον λάρυγγα, εξυπηρετών το πεπτικό και το αναπνευστικό σύστημα. </a:t>
            </a:r>
            <a:endParaRPr lang="el-GR" altLang="el-GR" sz="24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sz="2400" b="1" dirty="0" smtClean="0"/>
              <a:t>Χωρίζεται </a:t>
            </a:r>
            <a:r>
              <a:rPr lang="el-GR" altLang="el-GR" sz="2400" b="1" dirty="0"/>
              <a:t>σε 3 τμήματα</a:t>
            </a:r>
            <a:r>
              <a:rPr lang="en-US" altLang="el-GR" sz="2400" b="1" dirty="0" smtClean="0"/>
              <a:t>:</a:t>
            </a:r>
            <a:endParaRPr lang="el-GR" altLang="el-GR" sz="2400" b="1" dirty="0" smtClean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l-GR" altLang="el-GR" sz="2400" b="1" dirty="0" smtClean="0">
                <a:solidFill>
                  <a:schemeClr val="tx2"/>
                </a:solidFill>
              </a:rPr>
              <a:t>Ρινοφάρυγγας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(τμήμα του αναπνευστικού συστήματος)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l-GR" altLang="el-GR" sz="2400" dirty="0" smtClean="0"/>
              <a:t>Συνδέεται </a:t>
            </a:r>
            <a:r>
              <a:rPr lang="el-GR" altLang="el-GR" sz="2400" dirty="0"/>
              <a:t>προς τα άνω με τη ρινική κοιλότητα και προς τα κάτω με τον στοματοφάρυγγα. Στο οπίσθιο τοίχωμά του υπάρχει λεμφικός ιστός (αμυντικός), η </a:t>
            </a:r>
            <a:r>
              <a:rPr lang="el-GR" altLang="el-GR" sz="2400" b="1" dirty="0">
                <a:solidFill>
                  <a:srgbClr val="820000"/>
                </a:solidFill>
              </a:rPr>
              <a:t>φαρυγγική αμυγδαλή</a:t>
            </a:r>
            <a:r>
              <a:rPr lang="el-GR" altLang="el-GR" sz="2400" dirty="0"/>
              <a:t>. Στα πλάγια τοιχώματά του υπάρχουν τα στόμια των </a:t>
            </a:r>
            <a:r>
              <a:rPr lang="el-GR" altLang="el-GR" sz="2400" b="1" dirty="0">
                <a:solidFill>
                  <a:srgbClr val="820000"/>
                </a:solidFill>
              </a:rPr>
              <a:t>ευσταχιανών</a:t>
            </a:r>
            <a:r>
              <a:rPr lang="el-GR" altLang="el-GR" sz="2400" b="1" dirty="0">
                <a:solidFill>
                  <a:srgbClr val="FF9900"/>
                </a:solidFill>
              </a:rPr>
              <a:t> </a:t>
            </a:r>
            <a:r>
              <a:rPr lang="el-GR" altLang="el-GR" sz="2400" b="1" dirty="0">
                <a:solidFill>
                  <a:srgbClr val="820000"/>
                </a:solidFill>
              </a:rPr>
              <a:t>σαλπίγγων</a:t>
            </a:r>
            <a:r>
              <a:rPr lang="el-GR" altLang="el-GR" sz="2400" dirty="0"/>
              <a:t> και λεμφικός ιστός, οι </a:t>
            </a:r>
            <a:r>
              <a:rPr lang="el-GR" altLang="el-GR" sz="2400" b="1" dirty="0">
                <a:solidFill>
                  <a:srgbClr val="820000"/>
                </a:solidFill>
              </a:rPr>
              <a:t>σαλπιγγικές αμυγδαλές</a:t>
            </a:r>
            <a:r>
              <a:rPr lang="el-GR" altLang="el-GR" sz="2400" dirty="0"/>
              <a:t>.</a:t>
            </a:r>
            <a:r>
              <a:rPr lang="el-GR" altLang="el-GR" sz="2400" b="1" dirty="0">
                <a:solidFill>
                  <a:srgbClr val="FF9900"/>
                </a:solidFill>
              </a:rPr>
              <a:t> </a:t>
            </a:r>
            <a:r>
              <a:rPr lang="el-GR" altLang="el-GR" sz="2400" dirty="0"/>
              <a:t>Οι</a:t>
            </a:r>
            <a:r>
              <a:rPr lang="el-GR" altLang="el-GR" sz="2400" b="1" dirty="0">
                <a:solidFill>
                  <a:srgbClr val="FF9900"/>
                </a:solidFill>
              </a:rPr>
              <a:t> </a:t>
            </a:r>
            <a:r>
              <a:rPr lang="el-GR" altLang="el-GR" sz="2400" b="1" dirty="0">
                <a:solidFill>
                  <a:srgbClr val="820000"/>
                </a:solidFill>
              </a:rPr>
              <a:t>αμυγδαλές</a:t>
            </a:r>
            <a:r>
              <a:rPr lang="el-GR" altLang="el-GR" sz="2400" b="1" dirty="0">
                <a:solidFill>
                  <a:srgbClr val="FF9900"/>
                </a:solidFill>
              </a:rPr>
              <a:t> </a:t>
            </a:r>
            <a:r>
              <a:rPr lang="el-GR" altLang="el-GR" sz="2400" dirty="0"/>
              <a:t>αυτές μαζί με τις </a:t>
            </a:r>
            <a:r>
              <a:rPr lang="el-GR" altLang="el-GR" sz="2400" b="1" dirty="0">
                <a:solidFill>
                  <a:srgbClr val="820000"/>
                </a:solidFill>
              </a:rPr>
              <a:t>παρίσθμιες</a:t>
            </a:r>
            <a:r>
              <a:rPr lang="el-GR" altLang="el-GR" sz="2400" dirty="0"/>
              <a:t> και τη </a:t>
            </a:r>
            <a:r>
              <a:rPr lang="el-GR" altLang="el-GR" sz="2400" b="1" dirty="0">
                <a:solidFill>
                  <a:srgbClr val="820000"/>
                </a:solidFill>
              </a:rPr>
              <a:t>γλωσσική</a:t>
            </a:r>
            <a:r>
              <a:rPr lang="el-GR" altLang="el-GR" sz="2400" dirty="0"/>
              <a:t>, σχηματίζουν ζώνη άμυνας του οργανισμού, τον </a:t>
            </a:r>
            <a:r>
              <a:rPr lang="el-GR" altLang="el-GR" sz="2400" b="1" dirty="0">
                <a:solidFill>
                  <a:srgbClr val="820000"/>
                </a:solidFill>
              </a:rPr>
              <a:t>δακτύλιο του </a:t>
            </a:r>
            <a:r>
              <a:rPr lang="en-US" altLang="el-GR" sz="2400" b="1" dirty="0">
                <a:solidFill>
                  <a:srgbClr val="820000"/>
                </a:solidFill>
              </a:rPr>
              <a:t>Waldayer</a:t>
            </a:r>
            <a:r>
              <a:rPr lang="en-US" altLang="el-GR" sz="2400" dirty="0"/>
              <a:t>.</a:t>
            </a:r>
            <a:r>
              <a:rPr lang="el-GR" altLang="el-GR" sz="2400" dirty="0"/>
              <a:t>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843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dirty="0">
                <a:solidFill>
                  <a:prstClr val="black"/>
                </a:solidFill>
              </a:rPr>
              <a:t>4. </a:t>
            </a:r>
            <a:r>
              <a:rPr lang="el-GR" altLang="el-GR" dirty="0" smtClean="0">
                <a:solidFill>
                  <a:prstClr val="black"/>
                </a:solidFill>
              </a:rPr>
              <a:t>Φάρυγγας </a:t>
            </a:r>
            <a:r>
              <a:rPr lang="el-GR" altLang="el-GR" sz="2800" b="0" dirty="0" smtClean="0">
                <a:solidFill>
                  <a:prstClr val="black"/>
                </a:solidFill>
              </a:rPr>
              <a:t>(2/2)</a:t>
            </a:r>
            <a:endParaRPr lang="el-GR" altLang="el-GR" sz="3200" dirty="0">
              <a:solidFill>
                <a:srgbClr val="00FF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7571184" cy="5040560"/>
          </a:xfrm>
        </p:spPr>
        <p:txBody>
          <a:bodyPr>
            <a:no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romanLcPeriod" startAt="2"/>
            </a:pPr>
            <a:r>
              <a:rPr lang="el-GR" altLang="el-GR" sz="2400" b="1" dirty="0" smtClean="0">
                <a:solidFill>
                  <a:schemeClr val="tx2"/>
                </a:solidFill>
              </a:rPr>
              <a:t>Στοματοφάρυγγας</a:t>
            </a:r>
            <a:r>
              <a:rPr lang="en-US" altLang="el-GR" sz="2400" dirty="0" smtClean="0"/>
              <a:t> </a:t>
            </a:r>
            <a:r>
              <a:rPr lang="en-US" altLang="el-GR" sz="2400" dirty="0"/>
              <a:t>(</a:t>
            </a:r>
            <a:r>
              <a:rPr lang="el-GR" altLang="el-GR" sz="2400" dirty="0"/>
              <a:t>τμήμα του αναπνευστικού και του πεπτικού συστήματος). Συνδέεται προς τα άνω με τον ρινοφάρυγγα, έμπροσθεν με την κοιλότητα του στόματος και κάτω με τον λάρυγγα και τον λαρυγγοφάρυγγα.</a:t>
            </a:r>
          </a:p>
          <a:p>
            <a:pPr marL="514350" indent="-514350">
              <a:spcBef>
                <a:spcPts val="600"/>
              </a:spcBef>
              <a:buFont typeface="+mj-lt"/>
              <a:buAutoNum type="romanLcPeriod" startAt="2"/>
            </a:pPr>
            <a:r>
              <a:rPr lang="el-GR" altLang="el-GR" sz="2400" b="1" dirty="0" smtClean="0">
                <a:solidFill>
                  <a:schemeClr val="tx2"/>
                </a:solidFill>
              </a:rPr>
              <a:t>Λαρυγγοφάρυγγας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(τμήμα πεπτικού συστήματος). </a:t>
            </a:r>
            <a:r>
              <a:rPr lang="el-GR" altLang="el-GR" sz="2400" dirty="0" smtClean="0"/>
              <a:t>Είναι </a:t>
            </a:r>
            <a:r>
              <a:rPr lang="el-GR" altLang="el-GR" sz="2400" dirty="0"/>
              <a:t>όπισθεν του λάρυγγα. Συνδέεται άνω με τον στοματοφάρυγγα και κάτω με τον οισοφάγο.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altLang="el-GR" sz="2400" dirty="0" smtClean="0"/>
              <a:t>Ο </a:t>
            </a:r>
            <a:r>
              <a:rPr lang="el-GR" altLang="el-GR" sz="2400" dirty="0"/>
              <a:t>φάρυγγας αποτελείται από γραμμωτό μυϊκό ιστό που σχηματίζει </a:t>
            </a:r>
            <a:r>
              <a:rPr lang="el-GR" altLang="el-GR" sz="2400" b="1" dirty="0">
                <a:solidFill>
                  <a:srgbClr val="820000"/>
                </a:solidFill>
              </a:rPr>
              <a:t>3</a:t>
            </a:r>
            <a:r>
              <a:rPr lang="el-GR" altLang="el-GR" sz="2400" dirty="0"/>
              <a:t> σφιγκτήρες (</a:t>
            </a:r>
            <a:r>
              <a:rPr lang="el-GR" altLang="el-GR" sz="2400" b="1" dirty="0">
                <a:solidFill>
                  <a:srgbClr val="820000"/>
                </a:solidFill>
              </a:rPr>
              <a:t>άνω</a:t>
            </a:r>
            <a:r>
              <a:rPr lang="en-US" altLang="el-GR" sz="2400" dirty="0"/>
              <a:t>: </a:t>
            </a:r>
            <a:r>
              <a:rPr lang="el-GR" altLang="el-GR" sz="2400" dirty="0"/>
              <a:t>κεφαλοφαρυγγικός, </a:t>
            </a:r>
            <a:r>
              <a:rPr lang="el-GR" altLang="el-GR" sz="2400" b="1" dirty="0">
                <a:solidFill>
                  <a:srgbClr val="820000"/>
                </a:solidFill>
              </a:rPr>
              <a:t>μέσος</a:t>
            </a:r>
            <a:r>
              <a:rPr lang="en-US" altLang="el-GR" sz="2400" dirty="0"/>
              <a:t>: </a:t>
            </a:r>
            <a:r>
              <a:rPr lang="el-GR" altLang="el-GR" sz="2400" dirty="0"/>
              <a:t>υοφαρυγγικός, </a:t>
            </a:r>
            <a:r>
              <a:rPr lang="el-GR" altLang="el-GR" sz="2400" b="1" dirty="0">
                <a:solidFill>
                  <a:srgbClr val="820000"/>
                </a:solidFill>
              </a:rPr>
              <a:t>κάτω</a:t>
            </a:r>
            <a:r>
              <a:rPr lang="en-US" altLang="el-GR" sz="2400" dirty="0"/>
              <a:t>: </a:t>
            </a:r>
            <a:r>
              <a:rPr lang="el-GR" altLang="el-GR" sz="2400" dirty="0"/>
              <a:t>λαρυγγοφαρυγγικός)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077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0"/>
          <a:stretch/>
        </p:blipFill>
        <p:spPr bwMode="auto">
          <a:xfrm>
            <a:off x="5436096" y="1662112"/>
            <a:ext cx="3592456" cy="37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>
                <a:solidFill>
                  <a:prstClr val="black"/>
                </a:solidFill>
              </a:rPr>
              <a:t>5</a:t>
            </a:r>
            <a:r>
              <a:rPr lang="en-US" altLang="el-GR" dirty="0" smtClean="0">
                <a:solidFill>
                  <a:prstClr val="black"/>
                </a:solidFill>
              </a:rPr>
              <a:t>. </a:t>
            </a:r>
            <a:r>
              <a:rPr lang="el-GR" altLang="el-GR" dirty="0" smtClean="0">
                <a:solidFill>
                  <a:prstClr val="black"/>
                </a:solidFill>
              </a:rPr>
              <a:t>Οισοφάγος </a:t>
            </a:r>
            <a:r>
              <a:rPr lang="el-GR" altLang="el-GR" sz="2800" b="0" dirty="0">
                <a:solidFill>
                  <a:prstClr val="black"/>
                </a:solidFill>
              </a:rPr>
              <a:t>(1/2)</a:t>
            </a:r>
            <a:endParaRPr lang="el-GR" altLang="el-GR" sz="3200" dirty="0">
              <a:solidFill>
                <a:srgbClr val="00FF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196752"/>
            <a:ext cx="5976664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sz="2400" dirty="0" smtClean="0"/>
              <a:t>Συνδέει  </a:t>
            </a:r>
            <a:r>
              <a:rPr lang="el-GR" altLang="el-GR" sz="2400" dirty="0"/>
              <a:t>τον λαρυγγοφάρυγγα με τον στόμαχο και αποτελείται από 4 τμήματα</a:t>
            </a:r>
            <a:r>
              <a:rPr lang="en-US" altLang="el-GR" sz="2400" dirty="0"/>
              <a:t>:</a:t>
            </a:r>
            <a:r>
              <a:rPr lang="el-GR" altLang="el-GR" sz="2400" dirty="0"/>
              <a:t> </a:t>
            </a:r>
            <a:endParaRPr lang="en-US" altLang="el-GR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b="1" dirty="0" smtClean="0">
                <a:solidFill>
                  <a:schemeClr val="tx2"/>
                </a:solidFill>
              </a:rPr>
              <a:t>Τραχηλικό</a:t>
            </a:r>
            <a:r>
              <a:rPr lang="el-GR" altLang="el-GR" sz="2400" dirty="0" smtClean="0">
                <a:solidFill>
                  <a:schemeClr val="tx2"/>
                </a:solidFill>
              </a:rPr>
              <a:t> </a:t>
            </a:r>
            <a:r>
              <a:rPr lang="el-GR" altLang="el-GR" sz="2400" dirty="0" smtClean="0"/>
              <a:t>(</a:t>
            </a:r>
            <a:r>
              <a:rPr lang="el-GR" altLang="el-GR" sz="2400" dirty="0"/>
              <a:t>όπισθεν της τραχείας και έμπροσθεν της ΣΣ)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b="1" dirty="0" smtClean="0">
                <a:solidFill>
                  <a:schemeClr val="tx2"/>
                </a:solidFill>
              </a:rPr>
              <a:t>Θωρακικό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(οπίσθιο τμήμα μεσοθωρακίου)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b="1" dirty="0" smtClean="0">
                <a:solidFill>
                  <a:schemeClr val="tx2"/>
                </a:solidFill>
              </a:rPr>
              <a:t>Διαφραγματικό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(διέρχεται από το ομώνυμο τρήμα του διαφράγματος)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b="1" dirty="0" smtClean="0">
                <a:solidFill>
                  <a:schemeClr val="tx2"/>
                </a:solidFill>
              </a:rPr>
              <a:t>Κοιλιακό</a:t>
            </a:r>
          </a:p>
          <a:p>
            <a:pPr marL="35401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altLang="el-GR" sz="2400" dirty="0" smtClean="0"/>
              <a:t>Σχηματίζει </a:t>
            </a:r>
            <a:r>
              <a:rPr lang="el-GR" altLang="el-GR" sz="2400" b="1" dirty="0">
                <a:solidFill>
                  <a:srgbClr val="820000"/>
                </a:solidFill>
              </a:rPr>
              <a:t>2</a:t>
            </a:r>
            <a:r>
              <a:rPr lang="el-GR" altLang="el-GR" sz="2400" b="1" dirty="0">
                <a:solidFill>
                  <a:srgbClr val="FF9900"/>
                </a:solidFill>
              </a:rPr>
              <a:t> </a:t>
            </a:r>
            <a:r>
              <a:rPr lang="el-GR" altLang="el-GR" sz="2400" dirty="0"/>
              <a:t>καμπές, μία στο </a:t>
            </a:r>
            <a:r>
              <a:rPr lang="el-GR" altLang="el-GR" sz="2400" b="1" dirty="0">
                <a:solidFill>
                  <a:srgbClr val="820000"/>
                </a:solidFill>
              </a:rPr>
              <a:t>τραχηλικό</a:t>
            </a:r>
            <a:r>
              <a:rPr lang="el-GR" altLang="el-GR" sz="2400" b="1" dirty="0">
                <a:solidFill>
                  <a:srgbClr val="FF9900"/>
                </a:solidFill>
              </a:rPr>
              <a:t> </a:t>
            </a:r>
            <a:r>
              <a:rPr lang="el-GR" altLang="el-GR" sz="2400" dirty="0"/>
              <a:t>τμήμα με το κυρτό προς τ</a:t>
            </a:r>
            <a:r>
              <a:rPr lang="el-GR" altLang="el-GR" sz="2400" dirty="0" smtClean="0"/>
              <a:t>’ αριστερά </a:t>
            </a:r>
            <a:r>
              <a:rPr lang="el-GR" altLang="el-GR" sz="2400" dirty="0"/>
              <a:t>και την άλλη στο </a:t>
            </a:r>
            <a:r>
              <a:rPr lang="el-GR" altLang="el-GR" sz="2400" b="1" dirty="0">
                <a:solidFill>
                  <a:srgbClr val="820000"/>
                </a:solidFill>
              </a:rPr>
              <a:t>θωρακικό</a:t>
            </a:r>
            <a:r>
              <a:rPr lang="el-GR" altLang="el-GR" sz="2400" dirty="0"/>
              <a:t> με το κυρτό προς τα δεξιά</a:t>
            </a:r>
            <a:r>
              <a:rPr lang="el-GR" altLang="el-GR" sz="2400" dirty="0" smtClean="0"/>
              <a:t>.</a:t>
            </a:r>
            <a:endParaRPr lang="el-GR" sz="2400" dirty="0"/>
          </a:p>
        </p:txBody>
      </p:sp>
      <p:sp>
        <p:nvSpPr>
          <p:cNvPr id="8" name="Rectangle 7"/>
          <p:cNvSpPr/>
          <p:nvPr/>
        </p:nvSpPr>
        <p:spPr>
          <a:xfrm>
            <a:off x="6372200" y="5396355"/>
            <a:ext cx="2323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Illu </a:t>
            </a:r>
            <a:r>
              <a:rPr lang="en-US" sz="1200" dirty="0">
                <a:latin typeface="+mn-lt"/>
                <a:hlinkClick r:id="rId4"/>
              </a:rPr>
              <a:t>esophagu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από </a:t>
            </a:r>
            <a:r>
              <a:rPr lang="en-US" sz="1200" dirty="0">
                <a:latin typeface="+mn-lt"/>
                <a:hlinkClick r:id="rId5"/>
              </a:rPr>
              <a:t>Arcadian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 διαθέσιμο ως κοινό κτήμα</a:t>
            </a:r>
            <a:endParaRPr lang="en-US" sz="1200" dirty="0">
              <a:latin typeface="+mn-lt"/>
            </a:endParaRPr>
          </a:p>
          <a:p>
            <a:pPr algn="ctr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dobe Devanagari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320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5</a:t>
            </a:r>
            <a:r>
              <a:rPr lang="en-US" altLang="el-GR" dirty="0">
                <a:solidFill>
                  <a:prstClr val="black"/>
                </a:solidFill>
              </a:rPr>
              <a:t>. </a:t>
            </a:r>
            <a:r>
              <a:rPr lang="el-GR" altLang="el-GR" dirty="0" smtClean="0">
                <a:solidFill>
                  <a:prstClr val="black"/>
                </a:solidFill>
              </a:rPr>
              <a:t>Οισοφάγος </a:t>
            </a:r>
            <a:r>
              <a:rPr lang="el-GR" altLang="el-GR" sz="2800" b="0" dirty="0" smtClean="0">
                <a:solidFill>
                  <a:prstClr val="black"/>
                </a:solidFill>
              </a:rPr>
              <a:t>(2/2</a:t>
            </a:r>
            <a:r>
              <a:rPr lang="el-GR" altLang="el-GR" sz="2800" b="0" dirty="0">
                <a:solidFill>
                  <a:prstClr val="black"/>
                </a:solidFill>
              </a:rPr>
              <a:t>)</a:t>
            </a:r>
            <a:endParaRPr lang="el-GR" altLang="el-GR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sz="2400" dirty="0" smtClean="0"/>
              <a:t>Έχει </a:t>
            </a:r>
            <a:r>
              <a:rPr lang="el-GR" altLang="el-GR" sz="2400" b="1" dirty="0"/>
              <a:t>4</a:t>
            </a:r>
            <a:r>
              <a:rPr lang="el-GR" altLang="el-GR" sz="2400" dirty="0"/>
              <a:t> στενώματα</a:t>
            </a:r>
            <a:r>
              <a:rPr lang="en-US" altLang="el-GR" sz="2400" dirty="0"/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b="1" dirty="0" smtClean="0">
                <a:solidFill>
                  <a:schemeClr val="tx2"/>
                </a:solidFill>
              </a:rPr>
              <a:t>Κρικοειδές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(από τον κρικοειδή χόνδρο του λάρυγγα)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b="1" dirty="0" smtClean="0">
                <a:solidFill>
                  <a:schemeClr val="tx2"/>
                </a:solidFill>
              </a:rPr>
              <a:t>Αορτικό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(από το αορτικό τόξο)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b="1" dirty="0" smtClean="0">
                <a:solidFill>
                  <a:schemeClr val="tx2"/>
                </a:solidFill>
              </a:rPr>
              <a:t>Βρογχικό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(από τη ρίζα του αριστερού πνεύμονα)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b="1" dirty="0" smtClean="0">
                <a:solidFill>
                  <a:schemeClr val="tx2"/>
                </a:solidFill>
              </a:rPr>
              <a:t>Υπερφρενικό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(άνωθεν του οισοφαγικού τρήματος του διαφράγματος).</a:t>
            </a:r>
          </a:p>
          <a:p>
            <a:pPr marL="354013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l-GR" altLang="el-GR" sz="2400" dirty="0" smtClean="0"/>
              <a:t>Οι </a:t>
            </a:r>
            <a:r>
              <a:rPr lang="el-GR" altLang="el-GR" sz="2400" dirty="0"/>
              <a:t>μυϊκές ίνες στο άνω μέρος του οισοφάγου είναι γραμμωτές και στο κάτω λείες (κοιλιακό).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512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6. Στόμαχος </a:t>
            </a:r>
            <a:r>
              <a:rPr lang="el-GR" altLang="el-GR" sz="2800" b="0" dirty="0" smtClean="0"/>
              <a:t>(1/6)</a:t>
            </a:r>
            <a:endParaRPr lang="el-GR" altLang="el-GR" sz="3200" b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5266928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sz="2400" dirty="0" smtClean="0"/>
              <a:t>Βρίσκεται </a:t>
            </a:r>
            <a:r>
              <a:rPr lang="el-GR" altLang="el-GR" sz="2400" dirty="0"/>
              <a:t>στην άνω κοιλία</a:t>
            </a:r>
            <a:r>
              <a:rPr lang="el-GR" altLang="el-GR" sz="2400" b="1" dirty="0"/>
              <a:t>  (επιγάστριο)</a:t>
            </a:r>
          </a:p>
          <a:p>
            <a:pPr marL="711200" indent="-711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l-GR" altLang="el-GR" sz="2400" dirty="0" smtClean="0"/>
              <a:t>Έχει </a:t>
            </a:r>
            <a:r>
              <a:rPr lang="el-GR" altLang="el-GR" sz="2400" b="1" dirty="0"/>
              <a:t>2</a:t>
            </a:r>
            <a:r>
              <a:rPr lang="el-GR" altLang="el-GR" sz="2400" dirty="0"/>
              <a:t> στόμια</a:t>
            </a:r>
            <a:r>
              <a:rPr lang="en-US" altLang="el-GR" sz="2400" dirty="0"/>
              <a:t>:</a:t>
            </a:r>
            <a:r>
              <a:rPr lang="el-GR" altLang="el-GR" sz="2400" b="1" dirty="0"/>
              <a:t> </a:t>
            </a:r>
            <a:endParaRPr lang="en-US" altLang="el-GR" sz="24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b="1" dirty="0" smtClean="0">
                <a:solidFill>
                  <a:schemeClr val="tx2"/>
                </a:solidFill>
              </a:rPr>
              <a:t>Καρδιακό</a:t>
            </a:r>
            <a:r>
              <a:rPr lang="en-US" altLang="el-GR" sz="2400" b="1" dirty="0" smtClean="0"/>
              <a:t>: </a:t>
            </a:r>
            <a:r>
              <a:rPr lang="el-GR" altLang="el-GR" sz="2400" dirty="0"/>
              <a:t>(συνδέεται με τον κοιλιακό οισοφάγο προς τα άνω)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b="1" dirty="0" smtClean="0">
                <a:solidFill>
                  <a:schemeClr val="tx2"/>
                </a:solidFill>
              </a:rPr>
              <a:t>Πυλωρικό</a:t>
            </a:r>
            <a:r>
              <a:rPr lang="en-US" altLang="el-GR" sz="2400" b="1" dirty="0" smtClean="0"/>
              <a:t>: </a:t>
            </a:r>
            <a:r>
              <a:rPr lang="en-US" altLang="el-GR" sz="2400" dirty="0"/>
              <a:t>(</a:t>
            </a:r>
            <a:r>
              <a:rPr lang="el-GR" altLang="el-GR" sz="2400" dirty="0"/>
              <a:t>συνδέεται με τον βολβό ή 1</a:t>
            </a:r>
            <a:r>
              <a:rPr lang="el-GR" altLang="el-GR" sz="2400" baseline="30000" dirty="0"/>
              <a:t>η</a:t>
            </a:r>
            <a:r>
              <a:rPr lang="el-GR" altLang="el-GR" sz="2400" dirty="0"/>
              <a:t> μοίρα του 12/λου)</a:t>
            </a:r>
            <a:r>
              <a:rPr lang="el-GR" altLang="el-GR" sz="2400" b="1" dirty="0"/>
              <a:t> </a:t>
            </a:r>
          </a:p>
        </p:txBody>
      </p:sp>
      <p:sp>
        <p:nvSpPr>
          <p:cNvPr id="3" name="AutoShape 2" descr="http://upload.wikimedia.org/wikipedia/commons/6/66/Stomach-ca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4" y="2636912"/>
            <a:ext cx="4933846" cy="374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148064" y="6399834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Stomach-ca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από </a:t>
            </a:r>
            <a:r>
              <a:rPr lang="en-US" sz="1200" dirty="0">
                <a:latin typeface="+mn-lt"/>
                <a:hlinkClick r:id="rId5" tooltip="User:SMP"/>
              </a:rPr>
              <a:t>SMP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 διαθέσιμο ως κοινό κτήμα</a:t>
            </a:r>
            <a:endParaRPr lang="en-US" sz="1200" dirty="0">
              <a:latin typeface="+mn-lt"/>
            </a:endParaRPr>
          </a:p>
          <a:p>
            <a:pPr algn="ctr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dobe Devanagari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972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6. </a:t>
            </a:r>
            <a:r>
              <a:rPr lang="el-GR" altLang="el-GR" dirty="0" smtClean="0">
                <a:solidFill>
                  <a:prstClr val="black"/>
                </a:solidFill>
              </a:rPr>
              <a:t>Στόμαχος </a:t>
            </a:r>
            <a:r>
              <a:rPr lang="el-GR" altLang="el-GR" sz="2800" b="0" dirty="0" smtClean="0">
                <a:solidFill>
                  <a:prstClr val="black"/>
                </a:solidFill>
              </a:rPr>
              <a:t>(2/6</a:t>
            </a:r>
            <a:r>
              <a:rPr lang="el-GR" altLang="el-GR" sz="2800" b="0" dirty="0">
                <a:solidFill>
                  <a:prstClr val="black"/>
                </a:solidFill>
              </a:rPr>
              <a:t>)</a:t>
            </a:r>
            <a:endParaRPr lang="el-GR" altLang="el-GR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11200" indent="-711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l-GR" altLang="el-GR" sz="2400" b="1" dirty="0" smtClean="0">
                <a:solidFill>
                  <a:srgbClr val="820000"/>
                </a:solidFill>
              </a:rPr>
              <a:t>Τμήματα Στομάχου</a:t>
            </a:r>
            <a:endParaRPr lang="el-GR" altLang="el-GR" sz="2400" b="1" dirty="0">
              <a:solidFill>
                <a:srgbClr val="820000"/>
              </a:solidFill>
            </a:endParaRPr>
          </a:p>
          <a:p>
            <a:pPr marL="711200" indent="-711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>
                <a:solidFill>
                  <a:schemeClr val="tx2"/>
                </a:solidFill>
              </a:rPr>
              <a:t>Θόλος</a:t>
            </a:r>
            <a:r>
              <a:rPr lang="en-US" altLang="el-GR" sz="2400" b="1" dirty="0" smtClean="0"/>
              <a:t>: </a:t>
            </a:r>
            <a:r>
              <a:rPr lang="en-US" altLang="el-GR" sz="2400" dirty="0"/>
              <a:t>(</a:t>
            </a:r>
            <a:r>
              <a:rPr lang="el-GR" altLang="el-GR" sz="2400" dirty="0"/>
              <a:t>άνω και αριστερά του καρδιακού στομίου-συλλογή αέρος –</a:t>
            </a:r>
            <a:r>
              <a:rPr lang="el-GR" altLang="el-GR" sz="2400" b="1" dirty="0"/>
              <a:t>αεροθάλαμος</a:t>
            </a:r>
            <a:r>
              <a:rPr lang="el-GR" altLang="el-GR" sz="2400" dirty="0"/>
              <a:t>)</a:t>
            </a:r>
          </a:p>
          <a:p>
            <a:pPr marL="711200" indent="-711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>
                <a:solidFill>
                  <a:schemeClr val="tx2"/>
                </a:solidFill>
              </a:rPr>
              <a:t>Σώμα</a:t>
            </a:r>
            <a:r>
              <a:rPr lang="en-US" altLang="el-GR" sz="2400" b="1" dirty="0" smtClean="0"/>
              <a:t>:</a:t>
            </a:r>
            <a:r>
              <a:rPr lang="en-US" altLang="el-GR" sz="2400" dirty="0" smtClean="0"/>
              <a:t> </a:t>
            </a:r>
            <a:r>
              <a:rPr lang="en-US" altLang="el-GR" sz="2400" dirty="0"/>
              <a:t>(</a:t>
            </a:r>
            <a:r>
              <a:rPr lang="el-GR" altLang="el-GR" sz="2400" dirty="0"/>
              <a:t>τμήμα μεταξύ του θόλου και της </a:t>
            </a:r>
            <a:r>
              <a:rPr lang="el-GR" altLang="el-GR" sz="2400" b="1" dirty="0"/>
              <a:t>γωνιακής εντομής</a:t>
            </a:r>
            <a:r>
              <a:rPr lang="el-GR" altLang="el-GR" sz="2400" dirty="0"/>
              <a:t>)</a:t>
            </a:r>
          </a:p>
          <a:p>
            <a:pPr marL="711200" indent="-711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>
                <a:solidFill>
                  <a:schemeClr val="tx2"/>
                </a:solidFill>
              </a:rPr>
              <a:t>Άντρο</a:t>
            </a:r>
            <a:r>
              <a:rPr lang="en-US" altLang="el-GR" sz="2400" b="1" dirty="0" smtClean="0"/>
              <a:t>: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(τμήμα μεταξύ γωνιακής εντομής και πυλωρικού στομίου, κατώτερο ¼ στομάχου). Το στενώτερο τμήμα του στομάχου αποτελεί τον </a:t>
            </a:r>
            <a:r>
              <a:rPr lang="el-GR" altLang="el-GR" sz="2400" b="1" dirty="0"/>
              <a:t>πυλωρικό σωλήνα</a:t>
            </a:r>
            <a:r>
              <a:rPr lang="el-GR" altLang="el-GR" sz="2400" dirty="0"/>
              <a:t>.</a:t>
            </a:r>
          </a:p>
          <a:p>
            <a:pPr marL="711200" indent="-711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>
                <a:solidFill>
                  <a:schemeClr val="tx2"/>
                </a:solidFill>
              </a:rPr>
              <a:t>Μείζον Τόξο</a:t>
            </a:r>
            <a:r>
              <a:rPr lang="en-US" altLang="el-GR" sz="2400" b="1" dirty="0" smtClean="0"/>
              <a:t>:</a:t>
            </a:r>
            <a:r>
              <a:rPr lang="en-US" altLang="el-GR" sz="2400" dirty="0" smtClean="0"/>
              <a:t> </a:t>
            </a:r>
            <a:r>
              <a:rPr lang="en-US" altLang="el-GR" sz="2400" dirty="0"/>
              <a:t>(</a:t>
            </a:r>
            <a:r>
              <a:rPr lang="el-GR" altLang="el-GR" sz="2400" dirty="0"/>
              <a:t>αριστερό χείλος του στομάχου, μακρύτερο χείλος)</a:t>
            </a:r>
          </a:p>
          <a:p>
            <a:pPr marL="711200" indent="-711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>
                <a:solidFill>
                  <a:schemeClr val="tx2"/>
                </a:solidFill>
              </a:rPr>
              <a:t>Έλασσον Τόξο</a:t>
            </a:r>
            <a:r>
              <a:rPr lang="en-US" altLang="el-GR" sz="2400" b="1" dirty="0" smtClean="0"/>
              <a:t>:</a:t>
            </a:r>
            <a:r>
              <a:rPr lang="en-US" altLang="el-GR" sz="2400" dirty="0" smtClean="0"/>
              <a:t> </a:t>
            </a:r>
            <a:r>
              <a:rPr lang="en-US" altLang="el-GR" sz="2400" dirty="0"/>
              <a:t>(</a:t>
            </a:r>
            <a:r>
              <a:rPr lang="el-GR" altLang="el-GR" sz="2400" dirty="0"/>
              <a:t>δεξιό χείλος του στομάχου, κοντύτερο χείλος)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946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6. </a:t>
            </a:r>
            <a:r>
              <a:rPr lang="el-GR" altLang="el-GR" dirty="0" smtClean="0">
                <a:solidFill>
                  <a:prstClr val="black"/>
                </a:solidFill>
              </a:rPr>
              <a:t>Στόμαχος </a:t>
            </a:r>
            <a:r>
              <a:rPr lang="el-GR" altLang="el-GR" sz="2800" b="0" dirty="0" smtClean="0">
                <a:solidFill>
                  <a:prstClr val="black"/>
                </a:solidFill>
              </a:rPr>
              <a:t>(3/6</a:t>
            </a:r>
            <a:r>
              <a:rPr lang="el-GR" altLang="el-GR" sz="2800" b="0" dirty="0">
                <a:solidFill>
                  <a:prstClr val="black"/>
                </a:solidFill>
              </a:rPr>
              <a:t>)</a:t>
            </a:r>
            <a:endParaRPr lang="el-GR" altLang="el-GR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040560"/>
          </a:xfrm>
        </p:spPr>
        <p:txBody>
          <a:bodyPr>
            <a:normAutofit/>
          </a:bodyPr>
          <a:lstStyle/>
          <a:p>
            <a:pPr marL="711200" indent="-71120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b="1" dirty="0" smtClean="0">
                <a:solidFill>
                  <a:srgbClr val="820000"/>
                </a:solidFill>
              </a:rPr>
              <a:t>Στήριξη Στομάχου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 smtClean="0"/>
              <a:t>Το </a:t>
            </a:r>
            <a:r>
              <a:rPr lang="el-GR" altLang="el-GR" sz="2400" dirty="0"/>
              <a:t>μείζον τόξο του στομάχου συνδέεται το εγκάρσιο κόλον, τον σπλήνα και το διάφραγμα με πτυχές του περιτοναίου, τον </a:t>
            </a:r>
            <a:r>
              <a:rPr lang="el-GR" altLang="el-GR" sz="2400" b="1" dirty="0"/>
              <a:t>γαστροκολικό σύνδεσμο, </a:t>
            </a:r>
            <a:r>
              <a:rPr lang="el-GR" altLang="el-GR" sz="2400" dirty="0"/>
              <a:t>τον </a:t>
            </a:r>
            <a:r>
              <a:rPr lang="el-GR" altLang="el-GR" sz="2400" b="1" dirty="0"/>
              <a:t>γαστροσπληνικό </a:t>
            </a:r>
            <a:r>
              <a:rPr lang="el-GR" altLang="el-GR" sz="2400" dirty="0"/>
              <a:t>και τον </a:t>
            </a:r>
            <a:r>
              <a:rPr lang="el-GR" altLang="el-GR" sz="2400" b="1" dirty="0"/>
              <a:t>γαστροφρενικό σύνδεσμο</a:t>
            </a:r>
            <a:r>
              <a:rPr lang="el-GR" altLang="el-GR" sz="2400" dirty="0"/>
              <a:t> αντίστοιχα. </a:t>
            </a:r>
          </a:p>
          <a:p>
            <a:pPr marL="354013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sz="2400" dirty="0" smtClean="0"/>
              <a:t>Από </a:t>
            </a:r>
            <a:r>
              <a:rPr lang="el-GR" altLang="el-GR" sz="2400" dirty="0"/>
              <a:t>το μείζον τόξο κρέμεται το </a:t>
            </a:r>
            <a:r>
              <a:rPr lang="el-GR" altLang="el-GR" sz="2400" b="1" dirty="0"/>
              <a:t>μείζον επίπλουν</a:t>
            </a:r>
            <a:r>
              <a:rPr lang="el-GR" altLang="el-GR" sz="2400" dirty="0"/>
              <a:t>, δηλ. η συνέχεια του γαστροκολικού συνδέσμου προς τα κάτω. Το </a:t>
            </a:r>
            <a:r>
              <a:rPr lang="el-GR" altLang="el-GR" sz="2400" b="1" dirty="0"/>
              <a:t>έλασσον επίπλουν</a:t>
            </a:r>
            <a:r>
              <a:rPr lang="el-GR" altLang="el-GR" sz="2400" dirty="0"/>
              <a:t> συνδέει το έλασσον τόξο του στομάχου με τον αριστερό λοβό του ήπατος και αποτελεί τον </a:t>
            </a:r>
            <a:r>
              <a:rPr lang="el-GR" altLang="el-GR" sz="2400" b="1" dirty="0"/>
              <a:t>γαστροηπατικό σύνδεσμο</a:t>
            </a:r>
            <a:r>
              <a:rPr lang="el-GR" altLang="el-GR" sz="2400" dirty="0"/>
              <a:t>.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73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6. </a:t>
            </a:r>
            <a:r>
              <a:rPr lang="el-GR" altLang="el-GR" dirty="0" smtClean="0">
                <a:solidFill>
                  <a:prstClr val="black"/>
                </a:solidFill>
              </a:rPr>
              <a:t>Στόμαχος </a:t>
            </a:r>
            <a:r>
              <a:rPr lang="el-GR" altLang="el-GR" sz="2800" b="0" dirty="0" smtClean="0">
                <a:solidFill>
                  <a:prstClr val="black"/>
                </a:solidFill>
              </a:rPr>
              <a:t>(4/6</a:t>
            </a:r>
            <a:r>
              <a:rPr lang="el-GR" altLang="el-GR" sz="2800" b="0" dirty="0">
                <a:solidFill>
                  <a:prstClr val="black"/>
                </a:solidFill>
              </a:rPr>
              <a:t>)</a:t>
            </a:r>
            <a:endParaRPr lang="el-GR" altLang="el-GR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04" y="920032"/>
            <a:ext cx="8138593" cy="537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59832" y="6381328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2414 </a:t>
            </a:r>
            <a:r>
              <a:rPr lang="en-US" sz="1200" dirty="0" smtClean="0">
                <a:latin typeface="+mn-lt"/>
                <a:hlinkClick r:id="rId4"/>
              </a:rPr>
              <a:t>Stomach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από </a:t>
            </a:r>
            <a:r>
              <a:rPr lang="en-US" sz="1200" dirty="0" smtClean="0">
                <a:latin typeface="+mn-lt"/>
                <a:hlinkClick r:id="rId5" tooltip="User:CFCF"/>
              </a:rPr>
              <a:t>CFCF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 διαθέσιμο </a:t>
            </a:r>
          </a:p>
          <a:p>
            <a:pPr algn="ctr"/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με άδεια </a:t>
            </a:r>
            <a:r>
              <a:rPr lang="en-US" sz="1200" dirty="0">
                <a:latin typeface="+mn-lt"/>
                <a:hlinkClick r:id="rId6"/>
              </a:rPr>
              <a:t>CC BY 3.0</a:t>
            </a:r>
            <a:endParaRPr lang="en-US" sz="1200" dirty="0">
              <a:latin typeface="+mn-lt"/>
            </a:endParaRPr>
          </a:p>
          <a:p>
            <a:pPr algn="ctr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dobe Devanagari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553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6. </a:t>
            </a:r>
            <a:r>
              <a:rPr lang="el-GR" altLang="el-GR" dirty="0" smtClean="0">
                <a:solidFill>
                  <a:prstClr val="black"/>
                </a:solidFill>
              </a:rPr>
              <a:t>Στόμαχος </a:t>
            </a:r>
            <a:r>
              <a:rPr lang="el-GR" altLang="el-GR" sz="2800" b="0" dirty="0" smtClean="0">
                <a:solidFill>
                  <a:prstClr val="black"/>
                </a:solidFill>
              </a:rPr>
              <a:t>(5/6</a:t>
            </a:r>
            <a:r>
              <a:rPr lang="el-GR" altLang="el-GR" sz="2800" b="0" dirty="0">
                <a:solidFill>
                  <a:prstClr val="black"/>
                </a:solidFill>
              </a:rPr>
              <a:t>)</a:t>
            </a:r>
            <a:endParaRPr lang="el-GR" altLang="el-GR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003232" cy="5040560"/>
          </a:xfrm>
        </p:spPr>
        <p:txBody>
          <a:bodyPr>
            <a:normAutofit/>
          </a:bodyPr>
          <a:lstStyle/>
          <a:p>
            <a:pPr marL="711200" indent="-711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l-GR" altLang="el-GR" sz="1400" b="1" dirty="0" smtClean="0">
                <a:solidFill>
                  <a:srgbClr val="820000"/>
                </a:solidFill>
              </a:rPr>
              <a:t> </a:t>
            </a:r>
            <a:r>
              <a:rPr lang="el-GR" altLang="el-GR" sz="2800" b="1" dirty="0" smtClean="0">
                <a:solidFill>
                  <a:srgbClr val="820000"/>
                </a:solidFill>
              </a:rPr>
              <a:t>Θέση και Στήριξη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 smtClean="0"/>
              <a:t>Ο</a:t>
            </a:r>
            <a:r>
              <a:rPr lang="el-GR" altLang="el-GR" sz="2400" b="1" dirty="0" smtClean="0"/>
              <a:t> </a:t>
            </a:r>
            <a:r>
              <a:rPr lang="el-GR" altLang="el-GR" sz="2400" b="1" dirty="0"/>
              <a:t>γαστροκολικός, γαστροσπληνικός, γαστροφρενικός </a:t>
            </a:r>
            <a:r>
              <a:rPr lang="el-GR" altLang="el-GR" sz="2400" dirty="0"/>
              <a:t>και</a:t>
            </a:r>
            <a:r>
              <a:rPr lang="el-GR" altLang="el-GR" sz="2400" b="1" dirty="0"/>
              <a:t> γαστροηπατικός  σύνδεσμος, </a:t>
            </a:r>
            <a:r>
              <a:rPr lang="el-GR" altLang="el-GR" sz="2400" dirty="0"/>
              <a:t>στηρίζουν μαζί με τον</a:t>
            </a:r>
            <a:r>
              <a:rPr lang="el-GR" altLang="el-GR" sz="2400" b="1" dirty="0"/>
              <a:t> οισοφάγο </a:t>
            </a:r>
            <a:r>
              <a:rPr lang="el-GR" altLang="el-GR" sz="2400" dirty="0"/>
              <a:t>και το</a:t>
            </a:r>
            <a:r>
              <a:rPr lang="el-GR" altLang="el-GR" sz="2400" b="1" dirty="0"/>
              <a:t> 12/λο </a:t>
            </a:r>
            <a:r>
              <a:rPr lang="el-GR" altLang="el-GR" sz="2400" dirty="0"/>
              <a:t>τον στόμαχο στο </a:t>
            </a:r>
            <a:r>
              <a:rPr lang="el-GR" altLang="el-GR" sz="2400" b="1" dirty="0"/>
              <a:t>άνω μέρος</a:t>
            </a:r>
            <a:r>
              <a:rPr lang="el-GR" altLang="el-GR" sz="2400" dirty="0"/>
              <a:t> της κοιλίας. </a:t>
            </a:r>
            <a:endParaRPr lang="el-GR" altLang="el-GR" sz="2400" dirty="0" smtClean="0"/>
          </a:p>
          <a:p>
            <a:pPr marL="354013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sz="2400" dirty="0" smtClean="0"/>
              <a:t>Στη </a:t>
            </a:r>
            <a:r>
              <a:rPr lang="el-GR" altLang="el-GR" sz="2400" dirty="0"/>
              <a:t>θέση αυτή ο στόμαχος βρίσκεται </a:t>
            </a:r>
            <a:r>
              <a:rPr lang="el-GR" altLang="el-GR" sz="2400" b="1" dirty="0"/>
              <a:t>κάτω </a:t>
            </a:r>
            <a:r>
              <a:rPr lang="el-GR" altLang="el-GR" sz="2400" dirty="0"/>
              <a:t>από τον αριστερό θόλο του διαφράγματος και τον αριστερό λοβό του ήπατος, </a:t>
            </a:r>
            <a:r>
              <a:rPr lang="el-GR" altLang="el-GR" sz="2400" b="1" dirty="0"/>
              <a:t>όπισθεν</a:t>
            </a:r>
            <a:r>
              <a:rPr lang="el-GR" altLang="el-GR" sz="2400" dirty="0"/>
              <a:t> από το αριστερό πλευρικό τόξο και </a:t>
            </a:r>
            <a:r>
              <a:rPr lang="el-GR" altLang="el-GR" sz="2400" b="1" dirty="0"/>
              <a:t>επιγάστριο </a:t>
            </a:r>
            <a:r>
              <a:rPr lang="el-GR" altLang="el-GR" sz="2400" dirty="0"/>
              <a:t>(χώρος άνω κοιλίας κάτωθεν της ξιφοειδούς αποφύσεως), και </a:t>
            </a:r>
            <a:r>
              <a:rPr lang="el-GR" altLang="el-GR" sz="2400" b="1" dirty="0"/>
              <a:t>έμπροσθεν</a:t>
            </a:r>
            <a:r>
              <a:rPr lang="el-GR" altLang="el-GR" sz="2400" dirty="0"/>
              <a:t> του παγκρέατος. </a:t>
            </a:r>
            <a:endParaRPr lang="el-GR" altLang="el-GR" sz="2400" dirty="0" smtClean="0"/>
          </a:p>
          <a:p>
            <a:pPr marL="354013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sz="2400" b="1" dirty="0" smtClean="0"/>
              <a:t>Όπισθεν </a:t>
            </a:r>
            <a:r>
              <a:rPr lang="el-GR" altLang="el-GR" sz="2400" dirty="0"/>
              <a:t>του στομάχου </a:t>
            </a:r>
            <a:r>
              <a:rPr lang="el-GR" altLang="el-GR" sz="2400" b="1" dirty="0"/>
              <a:t>προς τα αριστερά</a:t>
            </a:r>
            <a:r>
              <a:rPr lang="el-GR" altLang="el-GR" sz="2400" dirty="0"/>
              <a:t> βρίσκεται ο σπλήνας, το αριστερό νεφρό και το αριστερό επινεφρίδιο.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38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6. </a:t>
            </a:r>
            <a:r>
              <a:rPr lang="el-GR" altLang="el-GR" dirty="0" smtClean="0">
                <a:solidFill>
                  <a:prstClr val="black"/>
                </a:solidFill>
              </a:rPr>
              <a:t>Στόμαχος </a:t>
            </a:r>
            <a:r>
              <a:rPr lang="el-GR" altLang="el-GR" sz="2800" b="0" dirty="0" smtClean="0">
                <a:solidFill>
                  <a:prstClr val="black"/>
                </a:solidFill>
              </a:rPr>
              <a:t>(6/6</a:t>
            </a:r>
            <a:r>
              <a:rPr lang="el-GR" altLang="el-GR" sz="2800" b="0" dirty="0">
                <a:solidFill>
                  <a:prstClr val="black"/>
                </a:solidFill>
              </a:rPr>
              <a:t>)</a:t>
            </a:r>
            <a:endParaRPr lang="el-GR" altLang="el-GR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075240" cy="5040560"/>
          </a:xfrm>
        </p:spPr>
        <p:txBody>
          <a:bodyPr>
            <a:normAutofit/>
          </a:bodyPr>
          <a:lstStyle/>
          <a:p>
            <a:pPr marL="711200" indent="-711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l-GR" altLang="el-GR" sz="2800" b="1" dirty="0" smtClean="0">
                <a:solidFill>
                  <a:srgbClr val="820000"/>
                </a:solidFill>
              </a:rPr>
              <a:t>Αγγεία - Νεύρα</a:t>
            </a:r>
            <a:endParaRPr lang="en-US" altLang="el-GR" sz="2800" b="1" dirty="0" smtClean="0">
              <a:solidFill>
                <a:srgbClr val="820000"/>
              </a:solidFill>
            </a:endParaRPr>
          </a:p>
          <a:p>
            <a:pPr marL="711200" indent="-711200">
              <a:spcBef>
                <a:spcPts val="600"/>
              </a:spcBef>
              <a:spcAft>
                <a:spcPts val="600"/>
              </a:spcAft>
            </a:pPr>
            <a:r>
              <a:rPr lang="el-GR" altLang="el-GR" sz="2400" b="1" dirty="0" smtClean="0"/>
              <a:t>Δεξιά </a:t>
            </a:r>
            <a:r>
              <a:rPr lang="el-GR" altLang="el-GR" sz="2400" b="1" dirty="0"/>
              <a:t>γαστρική και γαστροεπιπλοϊκή αρτηρία </a:t>
            </a:r>
          </a:p>
          <a:p>
            <a:pPr marL="711200" indent="-711200">
              <a:spcBef>
                <a:spcPts val="600"/>
              </a:spcBef>
              <a:spcAft>
                <a:spcPts val="600"/>
              </a:spcAft>
            </a:pPr>
            <a:r>
              <a:rPr lang="el-GR" altLang="el-GR" sz="2400" b="1" dirty="0"/>
              <a:t>Αριστερή γαστρική και γαστροεπιπλοϊκή αρτηρία</a:t>
            </a:r>
          </a:p>
          <a:p>
            <a:pPr marL="711200" indent="-711200">
              <a:spcBef>
                <a:spcPts val="600"/>
              </a:spcBef>
              <a:spcAft>
                <a:spcPts val="600"/>
              </a:spcAft>
            </a:pPr>
            <a:r>
              <a:rPr lang="el-GR" altLang="el-GR" sz="2400" b="1" dirty="0"/>
              <a:t>Βραχείες γαστρικές αρτηρίες </a:t>
            </a:r>
            <a:r>
              <a:rPr lang="el-GR" altLang="el-GR" sz="2400" dirty="0"/>
              <a:t>(</a:t>
            </a:r>
            <a:r>
              <a:rPr lang="el-GR" altLang="el-GR" sz="2400" b="1" dirty="0"/>
              <a:t>κλάδοι σπληνικής</a:t>
            </a:r>
            <a:r>
              <a:rPr lang="el-GR" altLang="el-GR" sz="2400" dirty="0"/>
              <a:t>)</a:t>
            </a:r>
          </a:p>
          <a:p>
            <a:pPr marL="711200" indent="-711200"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Οι φλέβες ακολουθούν τις αρτηρίες και καταλήγουν στην </a:t>
            </a:r>
            <a:r>
              <a:rPr lang="el-GR" altLang="el-GR" sz="2400" b="1" dirty="0"/>
              <a:t>πυλαία φλέβα</a:t>
            </a:r>
            <a:r>
              <a:rPr lang="el-GR" altLang="el-GR" sz="2400" dirty="0"/>
              <a:t>).</a:t>
            </a:r>
          </a:p>
          <a:p>
            <a:pPr marL="711200" indent="-711200"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Η νεύρωσή του γίνεται από το ΑΝΣ. Οι </a:t>
            </a:r>
            <a:r>
              <a:rPr lang="el-GR" altLang="el-GR" sz="2400" b="1" dirty="0"/>
              <a:t>παρασυμπαθητικές</a:t>
            </a:r>
            <a:r>
              <a:rPr lang="el-GR" altLang="el-GR" sz="2400" dirty="0"/>
              <a:t> ίνες μαζί με τα </a:t>
            </a:r>
            <a:r>
              <a:rPr lang="el-GR" altLang="el-GR" sz="2400" b="1" dirty="0"/>
              <a:t>πνευμονογαστρικά ν</a:t>
            </a:r>
            <a:r>
              <a:rPr lang="el-GR" altLang="el-GR" sz="2400" dirty="0"/>
              <a:t>. (10</a:t>
            </a:r>
            <a:r>
              <a:rPr lang="el-GR" altLang="el-GR" sz="2400" baseline="30000" dirty="0"/>
              <a:t>η</a:t>
            </a:r>
            <a:r>
              <a:rPr lang="el-GR" altLang="el-GR" sz="2400" dirty="0"/>
              <a:t> ΕΣ), ευθύνονται για την γαστρική έκκριση και κινητικότητά του. Οι </a:t>
            </a:r>
            <a:r>
              <a:rPr lang="el-GR" altLang="el-GR" sz="2400" b="1" dirty="0"/>
              <a:t>συμπαθητικές</a:t>
            </a:r>
            <a:r>
              <a:rPr lang="el-GR" altLang="el-GR" sz="2400" dirty="0"/>
              <a:t> ίνες προέρχονται από το </a:t>
            </a:r>
            <a:r>
              <a:rPr lang="el-GR" altLang="el-GR" sz="2400" b="1" dirty="0"/>
              <a:t>κοιλιακό πλέγμα.</a:t>
            </a:r>
            <a:r>
              <a:rPr lang="el-GR" altLang="el-GR" sz="2400" dirty="0"/>
              <a:t>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121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1. Η </a:t>
            </a:r>
            <a:r>
              <a:rPr lang="el-GR" altLang="el-GR" sz="3600" dirty="0"/>
              <a:t>Στοματική </a:t>
            </a:r>
            <a:r>
              <a:rPr lang="el-GR" altLang="el-GR" sz="3600" dirty="0" smtClean="0"/>
              <a:t>Κοιλότητα – οδόντες </a:t>
            </a:r>
            <a:r>
              <a:rPr lang="el-GR" altLang="el-GR" sz="2800" b="0" dirty="0" smtClean="0"/>
              <a:t>(1/4)</a:t>
            </a:r>
            <a:endParaRPr lang="el-GR" altLang="el-GR" sz="2800" b="0" dirty="0"/>
          </a:p>
        </p:txBody>
      </p:sp>
      <p:sp>
        <p:nvSpPr>
          <p:cNvPr id="10248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435280" cy="54006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l-GR" altLang="el-GR" sz="2200" dirty="0" smtClean="0"/>
              <a:t>Η </a:t>
            </a:r>
            <a:r>
              <a:rPr lang="el-GR" altLang="el-GR" sz="2200" b="1" dirty="0" smtClean="0"/>
              <a:t>Στοματική Κοιλότης</a:t>
            </a:r>
            <a:r>
              <a:rPr lang="el-GR" altLang="el-GR" sz="2200" dirty="0" smtClean="0"/>
              <a:t> περιέχει </a:t>
            </a:r>
            <a:r>
              <a:rPr lang="el-GR" altLang="el-GR" sz="2200" dirty="0"/>
              <a:t>τη γλώσσα και τους οδόντες, οι οποίοι τη χωρίζουν σε </a:t>
            </a:r>
            <a:r>
              <a:rPr lang="el-GR" altLang="el-GR" sz="2200" b="1" dirty="0"/>
              <a:t>2</a:t>
            </a:r>
            <a:r>
              <a:rPr lang="el-GR" altLang="el-GR" sz="2200" dirty="0"/>
              <a:t> χώρους, στο </a:t>
            </a:r>
            <a:r>
              <a:rPr lang="el-GR" altLang="el-GR" sz="2200" b="1" dirty="0"/>
              <a:t>προστόμιο</a:t>
            </a:r>
            <a:r>
              <a:rPr lang="el-GR" altLang="el-GR" sz="2200" dirty="0"/>
              <a:t> έμπροσθεν και στο </a:t>
            </a:r>
            <a:r>
              <a:rPr lang="el-GR" altLang="el-GR" sz="2200" b="1" dirty="0"/>
              <a:t>ιδίως κοίλον του στόματος όπισθεν</a:t>
            </a:r>
            <a:r>
              <a:rPr lang="el-GR" altLang="el-GR" sz="2200" dirty="0"/>
              <a:t>. </a:t>
            </a:r>
            <a:endParaRPr lang="el-GR" altLang="el-GR" sz="2200" dirty="0" smtClean="0"/>
          </a:p>
          <a:p>
            <a:pPr marL="354013" indent="-354013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l-GR" altLang="el-GR" sz="2200" b="1" dirty="0" smtClean="0">
                <a:solidFill>
                  <a:schemeClr val="tx2"/>
                </a:solidFill>
              </a:rPr>
              <a:t>Τοίχωμα Προστόμιου</a:t>
            </a:r>
            <a:r>
              <a:rPr lang="en-US" altLang="el-GR" sz="2200" b="1" dirty="0" smtClean="0">
                <a:solidFill>
                  <a:schemeClr val="tx2"/>
                </a:solidFill>
              </a:rPr>
              <a:t>: </a:t>
            </a:r>
            <a:endParaRPr lang="el-GR" altLang="el-GR" sz="2200" b="1" dirty="0" smtClean="0">
              <a:solidFill>
                <a:schemeClr val="tx2"/>
              </a:solidFill>
            </a:endParaRPr>
          </a:p>
          <a:p>
            <a:pPr marL="354013" indent="-354013">
              <a:spcBef>
                <a:spcPts val="600"/>
              </a:spcBef>
              <a:spcAft>
                <a:spcPts val="600"/>
              </a:spcAft>
            </a:pPr>
            <a:r>
              <a:rPr lang="el-GR" altLang="el-GR" sz="2200" b="1" dirty="0" smtClean="0"/>
              <a:t>Χείλη</a:t>
            </a:r>
            <a:r>
              <a:rPr lang="el-GR" altLang="el-GR" sz="2200" dirty="0" smtClean="0"/>
              <a:t> </a:t>
            </a:r>
            <a:r>
              <a:rPr lang="el-GR" altLang="el-GR" sz="2200" dirty="0"/>
              <a:t>έμπροσθεν</a:t>
            </a:r>
          </a:p>
          <a:p>
            <a:pPr marL="354013" indent="-354013">
              <a:spcBef>
                <a:spcPts val="600"/>
              </a:spcBef>
              <a:spcAft>
                <a:spcPts val="600"/>
              </a:spcAft>
            </a:pPr>
            <a:r>
              <a:rPr lang="el-GR" altLang="el-GR" sz="2200" b="1" dirty="0"/>
              <a:t>Παρειές</a:t>
            </a:r>
            <a:r>
              <a:rPr lang="el-GR" altLang="el-GR" sz="2200" dirty="0"/>
              <a:t> στα πλάγια</a:t>
            </a:r>
          </a:p>
          <a:p>
            <a:pPr marL="354013" indent="-354013">
              <a:spcBef>
                <a:spcPts val="600"/>
              </a:spcBef>
              <a:spcAft>
                <a:spcPts val="600"/>
              </a:spcAft>
            </a:pPr>
            <a:r>
              <a:rPr lang="el-GR" altLang="el-GR" sz="2200" b="1" dirty="0"/>
              <a:t>Ούλα </a:t>
            </a:r>
            <a:r>
              <a:rPr lang="el-GR" altLang="el-GR" sz="2200" dirty="0"/>
              <a:t>και </a:t>
            </a:r>
            <a:r>
              <a:rPr lang="el-GR" altLang="el-GR" sz="2200" b="1" dirty="0"/>
              <a:t>οδόντες</a:t>
            </a:r>
            <a:r>
              <a:rPr lang="el-GR" altLang="el-GR" sz="2200" dirty="0"/>
              <a:t> </a:t>
            </a:r>
            <a:r>
              <a:rPr lang="el-GR" altLang="el-GR" sz="2200" dirty="0" smtClean="0"/>
              <a:t>όπισθεν</a:t>
            </a:r>
            <a:endParaRPr lang="en-US" altLang="el-GR" sz="2200" dirty="0" smtClean="0"/>
          </a:p>
          <a:p>
            <a:pPr marL="354013" indent="-354013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l-GR" altLang="el-GR" sz="2200" dirty="0"/>
              <a:t>Ο άνθρωπος έχει </a:t>
            </a:r>
            <a:r>
              <a:rPr lang="el-GR" altLang="el-GR" sz="2200" b="1" dirty="0"/>
              <a:t>2</a:t>
            </a:r>
            <a:r>
              <a:rPr lang="el-GR" altLang="el-GR" sz="2200" dirty="0"/>
              <a:t> </a:t>
            </a:r>
            <a:r>
              <a:rPr lang="el-GR" altLang="el-GR" sz="2200" dirty="0" smtClean="0"/>
              <a:t>οδοντοφυ</a:t>
            </a:r>
            <a:r>
              <a:rPr lang="el-GR" altLang="el-GR" sz="2200" dirty="0"/>
              <a:t>ΐ</a:t>
            </a:r>
            <a:r>
              <a:rPr lang="el-GR" altLang="el-GR" sz="2200" dirty="0" smtClean="0"/>
              <a:t>ες</a:t>
            </a:r>
            <a:r>
              <a:rPr lang="en-US" altLang="el-GR" sz="2200" dirty="0"/>
              <a:t>:</a:t>
            </a: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altLang="el-GR" sz="2200" b="1" dirty="0" smtClean="0"/>
              <a:t>Νεογιλική (</a:t>
            </a:r>
            <a:r>
              <a:rPr lang="el-GR" altLang="el-GR" sz="2200" b="1" dirty="0"/>
              <a:t>20) </a:t>
            </a:r>
            <a:r>
              <a:rPr lang="el-GR" altLang="el-GR" sz="2200" dirty="0"/>
              <a:t>που αρχίζει τον</a:t>
            </a:r>
            <a:r>
              <a:rPr lang="el-GR" altLang="el-GR" sz="2200" b="1" dirty="0"/>
              <a:t> 6</a:t>
            </a:r>
            <a:r>
              <a:rPr lang="el-GR" altLang="el-GR" sz="2200" b="1" baseline="30000" dirty="0"/>
              <a:t>ο</a:t>
            </a:r>
            <a:r>
              <a:rPr lang="el-GR" altLang="el-GR" sz="2200" b="1" dirty="0"/>
              <a:t> μήνα </a:t>
            </a:r>
            <a:r>
              <a:rPr lang="el-GR" altLang="el-GR" sz="2200" dirty="0"/>
              <a:t>μετά τη</a:t>
            </a:r>
            <a:r>
              <a:rPr lang="el-GR" altLang="el-GR" sz="2200" b="1" dirty="0"/>
              <a:t> </a:t>
            </a:r>
            <a:r>
              <a:rPr lang="el-GR" altLang="el-GR" sz="2200" dirty="0"/>
              <a:t>γέννηση και ολοκληρώνεται στο</a:t>
            </a:r>
            <a:r>
              <a:rPr lang="el-GR" altLang="el-GR" sz="2200" b="1" dirty="0"/>
              <a:t> 6</a:t>
            </a:r>
            <a:r>
              <a:rPr lang="el-GR" altLang="el-GR" sz="2200" b="1" baseline="30000" dirty="0"/>
              <a:t>ο</a:t>
            </a:r>
            <a:r>
              <a:rPr lang="el-GR" altLang="el-GR" sz="2200" b="1" dirty="0"/>
              <a:t> έτος</a:t>
            </a: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altLang="el-GR" sz="2200" b="1" dirty="0" smtClean="0"/>
              <a:t>Μόνιμη </a:t>
            </a:r>
            <a:r>
              <a:rPr lang="el-GR" altLang="el-GR" sz="2200" b="1" dirty="0"/>
              <a:t>(32) </a:t>
            </a:r>
            <a:r>
              <a:rPr lang="el-GR" altLang="el-GR" sz="2200" dirty="0"/>
              <a:t>που αρχίζει από το</a:t>
            </a:r>
            <a:r>
              <a:rPr lang="el-GR" altLang="el-GR" sz="2200" b="1" dirty="0"/>
              <a:t> 6</a:t>
            </a:r>
            <a:r>
              <a:rPr lang="el-GR" altLang="el-GR" sz="2200" b="1" baseline="30000" dirty="0"/>
              <a:t>ο</a:t>
            </a:r>
            <a:r>
              <a:rPr lang="el-GR" altLang="el-GR" sz="2200" b="1" dirty="0"/>
              <a:t> έτος </a:t>
            </a:r>
            <a:r>
              <a:rPr lang="el-GR" altLang="el-GR" sz="2200" dirty="0"/>
              <a:t>και ολοκληρώνεται στο</a:t>
            </a:r>
            <a:r>
              <a:rPr lang="el-GR" altLang="el-GR" sz="2200" b="1" dirty="0"/>
              <a:t> 21</a:t>
            </a:r>
            <a:r>
              <a:rPr lang="el-GR" altLang="el-GR" sz="2200" b="1" baseline="30000" dirty="0"/>
              <a:t>ο</a:t>
            </a:r>
            <a:r>
              <a:rPr lang="el-GR" altLang="el-GR" sz="2200" b="1" dirty="0"/>
              <a:t> </a:t>
            </a:r>
            <a:r>
              <a:rPr lang="el-GR" altLang="el-GR" sz="2200" b="1" dirty="0"/>
              <a:t>έ</a:t>
            </a:r>
            <a:r>
              <a:rPr lang="el-GR" altLang="el-GR" sz="2200" b="1" dirty="0" smtClean="0"/>
              <a:t>τος </a:t>
            </a:r>
            <a:r>
              <a:rPr lang="el-GR" altLang="el-GR" sz="2200" dirty="0"/>
              <a:t>ή και αργότερα</a:t>
            </a:r>
            <a:r>
              <a:rPr lang="el-GR" altLang="el-GR" sz="2200" dirty="0" smtClean="0"/>
              <a:t>.</a:t>
            </a:r>
            <a:endParaRPr lang="el-GR" altLang="el-GR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16832"/>
            <a:ext cx="3001295" cy="243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92627" y="4221088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  <a:hlinkClick r:id="rId4"/>
              </a:rPr>
              <a:t>Illu mouth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από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  <a:hlinkClick r:id="rId5" tooltip="User:Arcadian"/>
              </a:rPr>
              <a:t>Arcadian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 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dobe Devanagari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425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>
                <a:solidFill>
                  <a:prstClr val="black"/>
                </a:solidFill>
              </a:rPr>
              <a:t>7. Λεπτό </a:t>
            </a:r>
            <a:r>
              <a:rPr lang="el-GR" altLang="el-GR" dirty="0" smtClean="0">
                <a:solidFill>
                  <a:prstClr val="black"/>
                </a:solidFill>
              </a:rPr>
              <a:t>έντερο </a:t>
            </a:r>
            <a:r>
              <a:rPr lang="el-GR" altLang="el-GR" sz="2800" b="0" dirty="0" smtClean="0">
                <a:solidFill>
                  <a:prstClr val="black"/>
                </a:solidFill>
              </a:rPr>
              <a:t>(1/7)</a:t>
            </a:r>
            <a:endParaRPr lang="el-GR" altLang="el-GR" sz="2000" b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075240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sz="2400" dirty="0" smtClean="0"/>
              <a:t>Αποτελείται </a:t>
            </a:r>
            <a:r>
              <a:rPr lang="el-GR" altLang="el-GR" sz="2400" dirty="0"/>
              <a:t>από </a:t>
            </a:r>
            <a:r>
              <a:rPr lang="el-GR" altLang="el-GR" sz="2400" b="1" dirty="0"/>
              <a:t>3</a:t>
            </a:r>
            <a:r>
              <a:rPr lang="el-GR" altLang="el-GR" sz="2400" dirty="0"/>
              <a:t> τμήματα</a:t>
            </a:r>
            <a:r>
              <a:rPr lang="en-US" altLang="el-GR" sz="2400" dirty="0"/>
              <a:t>:</a:t>
            </a:r>
            <a:endParaRPr lang="el-GR" altLang="el-GR" sz="2400" dirty="0"/>
          </a:p>
          <a:p>
            <a:pPr marL="711200" indent="-711200">
              <a:spcBef>
                <a:spcPts val="600"/>
              </a:spcBef>
              <a:spcAft>
                <a:spcPts val="600"/>
              </a:spcAft>
            </a:pPr>
            <a:r>
              <a:rPr lang="el-GR" altLang="el-GR" sz="2400" b="1" dirty="0" smtClean="0">
                <a:solidFill>
                  <a:schemeClr val="tx2"/>
                </a:solidFill>
              </a:rPr>
              <a:t>Δωδεκαδάκτυλο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(μήκος 12 δακτύλων)</a:t>
            </a:r>
          </a:p>
          <a:p>
            <a:pPr marL="711200" indent="-711200">
              <a:spcBef>
                <a:spcPts val="600"/>
              </a:spcBef>
              <a:spcAft>
                <a:spcPts val="600"/>
              </a:spcAft>
            </a:pPr>
            <a:r>
              <a:rPr lang="el-GR" altLang="el-GR" sz="2400" b="1" dirty="0" smtClean="0">
                <a:solidFill>
                  <a:schemeClr val="tx2"/>
                </a:solidFill>
              </a:rPr>
              <a:t>Νήστις</a:t>
            </a:r>
            <a:r>
              <a:rPr lang="el-GR" altLang="el-GR" sz="2400" b="1" dirty="0" smtClean="0"/>
              <a:t> </a:t>
            </a:r>
            <a:r>
              <a:rPr lang="el-GR" altLang="el-GR" sz="2400" dirty="0"/>
              <a:t>(τμήμα του </a:t>
            </a:r>
            <a:r>
              <a:rPr lang="el-GR" altLang="el-GR" sz="2400" b="1" dirty="0"/>
              <a:t>ελικώδους εντέρου</a:t>
            </a:r>
            <a:r>
              <a:rPr lang="en-US" altLang="el-GR" sz="2400" dirty="0"/>
              <a:t>: </a:t>
            </a:r>
            <a:r>
              <a:rPr lang="el-GR" altLang="el-GR" sz="2400" dirty="0"/>
              <a:t>κενή περιεχομένου, άξονας ελίκων οριζόντιος και μικρότερος, αριστερά και άνω)</a:t>
            </a:r>
          </a:p>
          <a:p>
            <a:pPr marL="711200" indent="-711200">
              <a:spcBef>
                <a:spcPts val="600"/>
              </a:spcBef>
              <a:spcAft>
                <a:spcPts val="600"/>
              </a:spcAft>
            </a:pPr>
            <a:r>
              <a:rPr lang="el-GR" altLang="el-GR" sz="2400" b="1" dirty="0" smtClean="0">
                <a:solidFill>
                  <a:schemeClr val="tx2"/>
                </a:solidFill>
              </a:rPr>
              <a:t>Ειλεός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(τμήμα του </a:t>
            </a:r>
            <a:r>
              <a:rPr lang="el-GR" altLang="el-GR" sz="2400" b="1" dirty="0"/>
              <a:t>ελικώδους εντέρου</a:t>
            </a:r>
            <a:r>
              <a:rPr lang="en-US" altLang="el-GR" sz="2400" dirty="0"/>
              <a:t>:</a:t>
            </a:r>
            <a:r>
              <a:rPr lang="el-GR" altLang="el-GR" sz="2400" dirty="0"/>
              <a:t> μεγαλύτερο σε μήκος,  άξονας ελίκων κάθετος και μακρύτερος, διάμετρος ελίκων μεγαλύτερη,, δεξιά και κάτω) </a:t>
            </a:r>
          </a:p>
          <a:p>
            <a:pPr marL="711200" indent="-711200">
              <a:spcBef>
                <a:spcPts val="600"/>
              </a:spcBef>
              <a:spcAft>
                <a:spcPts val="600"/>
              </a:spcAft>
            </a:pPr>
            <a:r>
              <a:rPr lang="el-GR" altLang="el-GR" sz="2400" b="1" dirty="0" smtClean="0">
                <a:solidFill>
                  <a:schemeClr val="tx2"/>
                </a:solidFill>
              </a:rPr>
              <a:t>Ελικώδες Έντερο</a:t>
            </a:r>
            <a:r>
              <a:rPr lang="en-US" altLang="el-GR" sz="2400" b="1" dirty="0" smtClean="0"/>
              <a:t>: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Σχηματίζεται από τις έλικες της </a:t>
            </a:r>
            <a:r>
              <a:rPr lang="el-GR" altLang="el-GR" sz="2400" b="1" dirty="0"/>
              <a:t>νήστιδος</a:t>
            </a:r>
            <a:r>
              <a:rPr lang="el-GR" altLang="el-GR" sz="2400" dirty="0"/>
              <a:t> και του</a:t>
            </a:r>
            <a:r>
              <a:rPr lang="el-GR" altLang="el-GR" sz="2400" b="1" dirty="0"/>
              <a:t> ειλεού</a:t>
            </a:r>
            <a:r>
              <a:rPr lang="el-GR" altLang="el-GR" sz="2400" dirty="0"/>
              <a:t>.</a:t>
            </a:r>
            <a:endParaRPr lang="el-GR" altLang="el-GR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687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>
                <a:solidFill>
                  <a:prstClr val="black"/>
                </a:solidFill>
              </a:rPr>
              <a:t>7. Λεπτό </a:t>
            </a:r>
            <a:r>
              <a:rPr lang="el-GR" altLang="el-GR" dirty="0" smtClean="0">
                <a:solidFill>
                  <a:prstClr val="black"/>
                </a:solidFill>
              </a:rPr>
              <a:t>έντερο </a:t>
            </a:r>
            <a:r>
              <a:rPr lang="el-GR" altLang="el-GR" sz="2800" b="0" dirty="0" smtClean="0">
                <a:solidFill>
                  <a:prstClr val="black"/>
                </a:solidFill>
              </a:rPr>
              <a:t>(2/7</a:t>
            </a:r>
            <a:r>
              <a:rPr lang="el-GR" altLang="el-GR" sz="2800" b="0" dirty="0">
                <a:solidFill>
                  <a:prstClr val="black"/>
                </a:solidFill>
              </a:rPr>
              <a:t>)</a:t>
            </a:r>
            <a:endParaRPr lang="el-GR" altLang="el-GR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852704"/>
            <a:ext cx="554461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91780" y="6381328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Blausen</a:t>
            </a:r>
            <a:r>
              <a:rPr lang="en-US" sz="1200" dirty="0">
                <a:latin typeface="+mn-lt"/>
                <a:hlinkClick r:id="rId4"/>
              </a:rPr>
              <a:t> 0817 </a:t>
            </a:r>
            <a:r>
              <a:rPr lang="en-US" sz="1200" dirty="0">
                <a:latin typeface="+mn-lt"/>
                <a:hlinkClick r:id="rId4"/>
              </a:rPr>
              <a:t>SmallIntestine</a:t>
            </a:r>
            <a:r>
              <a:rPr lang="en-US" sz="1200" dirty="0">
                <a:latin typeface="+mn-lt"/>
                <a:hlinkClick r:id="rId4"/>
              </a:rPr>
              <a:t> </a:t>
            </a:r>
            <a:r>
              <a:rPr lang="en-US" sz="1200" dirty="0" smtClean="0">
                <a:latin typeface="+mn-lt"/>
                <a:hlinkClick r:id="rId4"/>
              </a:rPr>
              <a:t>Anatomy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από </a:t>
            </a:r>
            <a:r>
              <a:rPr lang="en-US" sz="1200" dirty="0">
                <a:latin typeface="+mn-lt"/>
                <a:hlinkClick r:id="rId5" tooltip="User:BruceBlaus"/>
              </a:rPr>
              <a:t>BruceBlaus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 διαθέσιμο με άδεια </a:t>
            </a:r>
            <a:r>
              <a:rPr lang="en-US" sz="1200" dirty="0">
                <a:latin typeface="+mn-lt"/>
                <a:hlinkClick r:id="rId6"/>
              </a:rPr>
              <a:t>CC BY 3.0</a:t>
            </a:r>
            <a:endParaRPr lang="en-US" sz="1200" dirty="0">
              <a:latin typeface="+mn-lt"/>
            </a:endParaRPr>
          </a:p>
          <a:p>
            <a:pPr algn="ctr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dobe Devanagari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779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7. Λεπτό </a:t>
            </a:r>
            <a:r>
              <a:rPr lang="el-GR" altLang="el-GR" dirty="0">
                <a:solidFill>
                  <a:prstClr val="black"/>
                </a:solidFill>
              </a:rPr>
              <a:t>έ</a:t>
            </a:r>
            <a:r>
              <a:rPr lang="el-GR" altLang="el-GR" dirty="0" smtClean="0">
                <a:solidFill>
                  <a:prstClr val="black"/>
                </a:solidFill>
              </a:rPr>
              <a:t>ντερο </a:t>
            </a:r>
            <a:r>
              <a:rPr lang="el-GR" altLang="el-GR" sz="2800" b="0" dirty="0" smtClean="0">
                <a:solidFill>
                  <a:prstClr val="black"/>
                </a:solidFill>
              </a:rPr>
              <a:t>(3/7</a:t>
            </a:r>
            <a:r>
              <a:rPr lang="el-GR" altLang="el-GR" sz="2800" b="0" dirty="0">
                <a:solidFill>
                  <a:prstClr val="black"/>
                </a:solidFill>
              </a:rPr>
              <a:t>)</a:t>
            </a:r>
            <a:endParaRPr lang="el-GR" altLang="el-GR" sz="3200" dirty="0">
              <a:solidFill>
                <a:srgbClr val="00FF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l-GR" altLang="el-GR" sz="2400" b="1" dirty="0" smtClean="0">
                <a:solidFill>
                  <a:srgbClr val="820000"/>
                </a:solidFill>
              </a:rPr>
              <a:t>Δωδεκαδάκτυλο</a:t>
            </a:r>
            <a:r>
              <a:rPr lang="el-GR" altLang="el-GR" sz="2400" b="1" dirty="0" smtClean="0"/>
              <a:t> </a:t>
            </a:r>
            <a:r>
              <a:rPr lang="el-GR" altLang="el-GR" sz="2400" dirty="0" smtClean="0"/>
              <a:t>(σχηματίζει </a:t>
            </a:r>
            <a:r>
              <a:rPr lang="el-GR" altLang="el-GR" sz="2400" dirty="0"/>
              <a:t>μία αγκύλη από τον πυλωρό έως τη νήστιδα με το κοίλον προς τα αριστερά)</a:t>
            </a:r>
          </a:p>
          <a:p>
            <a:pPr marL="0" indent="0">
              <a:spcBef>
                <a:spcPts val="300"/>
              </a:spcBef>
              <a:buFont typeface="Wingdings" panose="05000000000000000000" pitchFamily="2" charset="2"/>
              <a:buNone/>
              <a:tabLst>
                <a:tab pos="625475" algn="l"/>
              </a:tabLst>
            </a:pPr>
            <a:r>
              <a:rPr lang="el-GR" altLang="el-GR" sz="2400" dirty="0" smtClean="0"/>
              <a:t>Έχει </a:t>
            </a:r>
            <a:r>
              <a:rPr lang="el-GR" altLang="el-GR" sz="2400" b="1" dirty="0"/>
              <a:t>4</a:t>
            </a:r>
            <a:r>
              <a:rPr lang="el-GR" altLang="el-GR" sz="2400" dirty="0"/>
              <a:t> τμήματα</a:t>
            </a:r>
            <a:r>
              <a:rPr lang="en-US" altLang="el-GR" sz="2400" dirty="0"/>
              <a:t>:</a:t>
            </a:r>
          </a:p>
          <a:p>
            <a:pPr>
              <a:spcBef>
                <a:spcPts val="300"/>
              </a:spcBef>
            </a:pPr>
            <a:r>
              <a:rPr lang="el-GR" altLang="el-GR" sz="2400" b="1" dirty="0" smtClean="0">
                <a:solidFill>
                  <a:schemeClr val="tx2"/>
                </a:solidFill>
              </a:rPr>
              <a:t>1</a:t>
            </a:r>
            <a:r>
              <a:rPr lang="el-GR" altLang="el-GR" sz="2400" b="1" baseline="30000" dirty="0" smtClean="0">
                <a:solidFill>
                  <a:schemeClr val="tx2"/>
                </a:solidFill>
              </a:rPr>
              <a:t>ο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 ή Πάνω Τμήμα Ή Βολβός </a:t>
            </a:r>
            <a:r>
              <a:rPr lang="el-GR" altLang="el-GR" sz="2400" b="1" dirty="0" smtClean="0"/>
              <a:t>(</a:t>
            </a:r>
            <a:r>
              <a:rPr lang="el-GR" altLang="el-GR" sz="2400" b="1" dirty="0"/>
              <a:t>κινητό). </a:t>
            </a:r>
            <a:r>
              <a:rPr lang="el-GR" altLang="el-GR" sz="2400" dirty="0"/>
              <a:t>Είναι το φαρδύτερο και  συνδέεται με ήπαρ με τον </a:t>
            </a:r>
            <a:r>
              <a:rPr lang="el-GR" altLang="el-GR" sz="2400" b="1" dirty="0"/>
              <a:t>ηπατοδωδεκαδακτυλικό σύνδεσμο</a:t>
            </a:r>
            <a:r>
              <a:rPr lang="el-GR" altLang="el-GR" sz="2400" dirty="0"/>
              <a:t>. </a:t>
            </a:r>
            <a:endParaRPr lang="el-GR" altLang="el-GR" sz="2400" b="1" dirty="0"/>
          </a:p>
          <a:p>
            <a:pPr>
              <a:spcBef>
                <a:spcPts val="300"/>
              </a:spcBef>
            </a:pPr>
            <a:r>
              <a:rPr lang="el-GR" altLang="el-GR" sz="2400" b="1" dirty="0" smtClean="0">
                <a:solidFill>
                  <a:schemeClr val="tx2"/>
                </a:solidFill>
              </a:rPr>
              <a:t>2</a:t>
            </a:r>
            <a:r>
              <a:rPr lang="el-GR" altLang="el-GR" sz="2400" b="1" baseline="30000" dirty="0" smtClean="0">
                <a:solidFill>
                  <a:schemeClr val="tx2"/>
                </a:solidFill>
              </a:rPr>
              <a:t>ο 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ή Κατιόν Τμήμα</a:t>
            </a:r>
            <a:r>
              <a:rPr lang="el-GR" altLang="el-GR" sz="2400" b="1" dirty="0" smtClean="0"/>
              <a:t>. </a:t>
            </a:r>
            <a:r>
              <a:rPr lang="el-GR" altLang="el-GR" sz="2400" dirty="0"/>
              <a:t>Βρίσκεται η θηλή ή φύμα του </a:t>
            </a:r>
            <a:r>
              <a:rPr lang="en-US" altLang="el-GR" sz="2400" dirty="0"/>
              <a:t>Vater</a:t>
            </a:r>
            <a:r>
              <a:rPr lang="el-GR" altLang="el-GR" sz="2400" dirty="0"/>
              <a:t>, προεξοχή του βλεννογόνου όπου συνεκβάλλουν ο χοληδόχος πόρος και ο μείζων παγκρεατικός (πόρος του </a:t>
            </a:r>
            <a:r>
              <a:rPr lang="en-US" altLang="el-GR" sz="2400" dirty="0"/>
              <a:t>Wirsung)</a:t>
            </a:r>
            <a:r>
              <a:rPr lang="el-GR" altLang="el-GR" sz="2400" dirty="0"/>
              <a:t> </a:t>
            </a:r>
            <a:endParaRPr lang="el-GR" altLang="el-GR" sz="2400" baseline="30000" dirty="0"/>
          </a:p>
          <a:p>
            <a:pPr>
              <a:spcBef>
                <a:spcPts val="300"/>
              </a:spcBef>
            </a:pPr>
            <a:r>
              <a:rPr lang="en-US" altLang="el-GR" sz="2400" b="1" dirty="0" smtClean="0">
                <a:solidFill>
                  <a:schemeClr val="tx2"/>
                </a:solidFill>
              </a:rPr>
              <a:t>3</a:t>
            </a:r>
            <a:r>
              <a:rPr lang="el-GR" altLang="el-GR" sz="2400" b="1" baseline="30000" dirty="0" smtClean="0">
                <a:solidFill>
                  <a:schemeClr val="tx2"/>
                </a:solidFill>
              </a:rPr>
              <a:t>ο 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ή Κάτω Τμήμα</a:t>
            </a:r>
            <a:r>
              <a:rPr lang="el-GR" altLang="el-GR" sz="2400" b="1" dirty="0" smtClean="0"/>
              <a:t>.</a:t>
            </a:r>
            <a:r>
              <a:rPr lang="en-US" altLang="el-GR" sz="2400" dirty="0" smtClean="0"/>
              <a:t> </a:t>
            </a:r>
            <a:r>
              <a:rPr lang="el-GR" altLang="el-GR" sz="2400" dirty="0"/>
              <a:t>Χωρίζεται από το 4</a:t>
            </a:r>
            <a:r>
              <a:rPr lang="el-GR" altLang="el-GR" sz="2400" baseline="30000" dirty="0"/>
              <a:t>ο</a:t>
            </a:r>
            <a:r>
              <a:rPr lang="el-GR" altLang="el-GR" sz="2400" dirty="0"/>
              <a:t> τμήμα με τα άνω μεσεντέρια.</a:t>
            </a:r>
          </a:p>
          <a:p>
            <a:pPr>
              <a:spcBef>
                <a:spcPts val="300"/>
              </a:spcBef>
            </a:pPr>
            <a:r>
              <a:rPr lang="el-GR" altLang="el-GR" sz="2400" b="1" dirty="0" smtClean="0">
                <a:solidFill>
                  <a:schemeClr val="tx2"/>
                </a:solidFill>
              </a:rPr>
              <a:t>4</a:t>
            </a:r>
            <a:r>
              <a:rPr lang="el-GR" altLang="el-GR" sz="2400" b="1" baseline="30000" dirty="0" smtClean="0">
                <a:solidFill>
                  <a:schemeClr val="tx2"/>
                </a:solidFill>
              </a:rPr>
              <a:t>ο 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ή Ανιόν Τμήμα</a:t>
            </a:r>
            <a:r>
              <a:rPr lang="el-GR" altLang="el-GR" sz="2400" b="1" dirty="0" smtClean="0"/>
              <a:t>.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Χωρίζεται από τη νήστιδα με τον </a:t>
            </a:r>
            <a:r>
              <a:rPr lang="el-GR" altLang="el-GR" sz="2400" b="1" dirty="0"/>
              <a:t>σύνδεσμο του </a:t>
            </a:r>
            <a:r>
              <a:rPr lang="en-US" altLang="el-GR" sz="2400" b="1" dirty="0"/>
              <a:t>Treitz</a:t>
            </a:r>
            <a:r>
              <a:rPr lang="el-GR" altLang="el-GR" sz="2400" dirty="0"/>
              <a:t> (αποτελείται από συνδετικό ιστό και μυϊκές ίνες από το διάφραγμα καταφυόμενες στη νήστιδα=</a:t>
            </a:r>
            <a:r>
              <a:rPr lang="el-GR" altLang="el-GR" sz="2400" b="1" dirty="0"/>
              <a:t>κρεμαστήρ</a:t>
            </a:r>
            <a:r>
              <a:rPr lang="el-GR" altLang="el-GR" sz="2400" dirty="0"/>
              <a:t> </a:t>
            </a:r>
            <a:r>
              <a:rPr lang="el-GR" altLang="el-GR" sz="2400" b="1" dirty="0"/>
              <a:t>μ. </a:t>
            </a:r>
            <a:r>
              <a:rPr lang="en-US" altLang="el-GR" sz="2400" b="1" dirty="0" smtClean="0"/>
              <a:t>Treitz</a:t>
            </a:r>
            <a:r>
              <a:rPr lang="en-US" altLang="el-GR" sz="2400" dirty="0" smtClean="0"/>
              <a:t>)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196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7. Λεπτό </a:t>
            </a:r>
            <a:r>
              <a:rPr lang="el-GR" altLang="el-GR" dirty="0">
                <a:solidFill>
                  <a:prstClr val="black"/>
                </a:solidFill>
              </a:rPr>
              <a:t>έ</a:t>
            </a:r>
            <a:r>
              <a:rPr lang="el-GR" altLang="el-GR" dirty="0" smtClean="0">
                <a:solidFill>
                  <a:prstClr val="black"/>
                </a:solidFill>
              </a:rPr>
              <a:t>ντερο </a:t>
            </a:r>
            <a:r>
              <a:rPr lang="el-GR" altLang="el-GR" sz="2800" b="0" dirty="0" smtClean="0">
                <a:solidFill>
                  <a:prstClr val="black"/>
                </a:solidFill>
              </a:rPr>
              <a:t>(4/7</a:t>
            </a:r>
            <a:r>
              <a:rPr lang="el-GR" altLang="el-GR" sz="2800" b="0" dirty="0">
                <a:solidFill>
                  <a:prstClr val="black"/>
                </a:solidFill>
              </a:rPr>
              <a:t>)</a:t>
            </a:r>
            <a:endParaRPr lang="el-GR" altLang="el-GR" sz="3200" dirty="0">
              <a:solidFill>
                <a:srgbClr val="00FF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003232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sz="2400" b="1" dirty="0" smtClean="0">
                <a:solidFill>
                  <a:schemeClr val="tx2"/>
                </a:solidFill>
              </a:rPr>
              <a:t>Θέση</a:t>
            </a:r>
            <a:r>
              <a:rPr lang="en-US" altLang="el-GR" sz="2400" b="1" dirty="0" smtClean="0"/>
              <a:t>: </a:t>
            </a:r>
            <a:endParaRPr lang="el-GR" altLang="el-GR" sz="2400" b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sz="2400" dirty="0" smtClean="0"/>
              <a:t>Εκτός </a:t>
            </a:r>
            <a:r>
              <a:rPr lang="el-GR" altLang="el-GR" sz="2400" dirty="0"/>
              <a:t>από τ</a:t>
            </a:r>
            <a:r>
              <a:rPr lang="en-US" altLang="el-GR" sz="2400" dirty="0"/>
              <a:t>o </a:t>
            </a:r>
            <a:r>
              <a:rPr lang="el-GR" altLang="el-GR" sz="2400" dirty="0"/>
              <a:t>βολβό, τα υπόλοιπα τμήματα του 12/λου δεν καλύπτονται από περιτόναιο (</a:t>
            </a:r>
            <a:r>
              <a:rPr lang="el-GR" altLang="el-GR" sz="2400" b="1" dirty="0"/>
              <a:t>εξωπεριτοναϊκό όργανο</a:t>
            </a:r>
            <a:r>
              <a:rPr lang="el-GR" altLang="el-GR" sz="2400" dirty="0"/>
              <a:t>). Τ</a:t>
            </a:r>
            <a:r>
              <a:rPr lang="en-US" altLang="el-GR" sz="2400" dirty="0"/>
              <a:t>o </a:t>
            </a:r>
            <a:r>
              <a:rPr lang="el-GR" altLang="el-GR" sz="2400" dirty="0"/>
              <a:t>12/λο έρχεται σε σχέση προς τα</a:t>
            </a:r>
            <a:r>
              <a:rPr lang="el-GR" altLang="el-GR" sz="2400" b="1" dirty="0"/>
              <a:t> άνω</a:t>
            </a:r>
            <a:r>
              <a:rPr lang="el-GR" altLang="el-GR" sz="2400" dirty="0"/>
              <a:t> με το ήπαρ και τη χοληδόχο κύστη, προς τα </a:t>
            </a:r>
            <a:r>
              <a:rPr lang="el-GR" altLang="el-GR" sz="2400" b="1" dirty="0"/>
              <a:t>δεξιά</a:t>
            </a:r>
            <a:r>
              <a:rPr lang="el-GR" altLang="el-GR" sz="2400" dirty="0"/>
              <a:t> με το δεξιό νεφρό και προς τα </a:t>
            </a:r>
            <a:r>
              <a:rPr lang="el-GR" altLang="el-GR" sz="2400" b="1" dirty="0"/>
              <a:t>κάτω</a:t>
            </a:r>
            <a:r>
              <a:rPr lang="el-GR" altLang="el-GR" sz="2400" dirty="0"/>
              <a:t> με το εγκάρσιον κόλον και τις εντερικές έλικες. Στην </a:t>
            </a:r>
            <a:r>
              <a:rPr lang="el-GR" altLang="el-GR" sz="2400" b="1" dirty="0"/>
              <a:t>αγκύλη</a:t>
            </a:r>
            <a:r>
              <a:rPr lang="el-GR" altLang="el-GR" sz="2400" dirty="0"/>
              <a:t> του 12/λου βρίσκεται η κεφαλή του </a:t>
            </a:r>
            <a:r>
              <a:rPr lang="el-GR" altLang="el-GR" sz="2400" dirty="0" smtClean="0"/>
              <a:t>παγκρέατος.</a:t>
            </a:r>
          </a:p>
          <a:p>
            <a:pPr marL="711200" indent="-711200">
              <a:spcBef>
                <a:spcPts val="1800"/>
              </a:spcBef>
              <a:buFont typeface="Wingdings" pitchFamily="2" charset="2"/>
              <a:buNone/>
            </a:pPr>
            <a:r>
              <a:rPr lang="el-GR" altLang="el-GR" sz="2400" b="1" dirty="0" smtClean="0">
                <a:solidFill>
                  <a:schemeClr val="tx2"/>
                </a:solidFill>
              </a:rPr>
              <a:t>Αγγεία</a:t>
            </a:r>
            <a:r>
              <a:rPr lang="en-US" altLang="el-GR" sz="2400" b="1" dirty="0" smtClean="0"/>
              <a:t>:</a:t>
            </a:r>
            <a:r>
              <a:rPr lang="el-GR" altLang="el-GR" sz="2400" b="1" dirty="0" smtClean="0"/>
              <a:t> </a:t>
            </a:r>
            <a:endParaRPr lang="en-US" altLang="el-GR" sz="2400" b="1" dirty="0"/>
          </a:p>
          <a:p>
            <a:pPr marL="0" indent="0">
              <a:buNone/>
            </a:pPr>
            <a:r>
              <a:rPr lang="el-GR" altLang="el-GR" sz="2400" b="1" dirty="0">
                <a:solidFill>
                  <a:srgbClr val="820000"/>
                </a:solidFill>
              </a:rPr>
              <a:t>Άνω</a:t>
            </a:r>
            <a:r>
              <a:rPr lang="el-GR" altLang="el-GR" sz="2400" b="1" dirty="0">
                <a:solidFill>
                  <a:srgbClr val="66FF33"/>
                </a:solidFill>
              </a:rPr>
              <a:t> </a:t>
            </a:r>
            <a:r>
              <a:rPr lang="el-GR" altLang="el-GR" sz="2400" dirty="0"/>
              <a:t>και</a:t>
            </a:r>
            <a:r>
              <a:rPr lang="el-GR" altLang="el-GR" sz="2400" b="1" dirty="0"/>
              <a:t> </a:t>
            </a:r>
            <a:r>
              <a:rPr lang="el-GR" altLang="el-GR" sz="2400" b="1" dirty="0">
                <a:solidFill>
                  <a:srgbClr val="820000"/>
                </a:solidFill>
              </a:rPr>
              <a:t>κάτω παγκρεατοδωδεκαδακτυλική αρτηρία </a:t>
            </a:r>
            <a:r>
              <a:rPr lang="el-GR" altLang="el-GR" sz="2400" dirty="0"/>
              <a:t>και οι</a:t>
            </a:r>
            <a:r>
              <a:rPr lang="el-GR" altLang="el-GR" sz="2400" b="1" dirty="0">
                <a:solidFill>
                  <a:srgbClr val="66FF33"/>
                </a:solidFill>
              </a:rPr>
              <a:t> </a:t>
            </a:r>
            <a:r>
              <a:rPr lang="el-GR" altLang="el-GR" sz="2400" dirty="0"/>
              <a:t>συνοδεύουσες αυτές</a:t>
            </a:r>
            <a:r>
              <a:rPr lang="el-GR" altLang="el-GR" sz="2400" b="1" dirty="0">
                <a:solidFill>
                  <a:srgbClr val="66FF33"/>
                </a:solidFill>
              </a:rPr>
              <a:t> </a:t>
            </a:r>
            <a:r>
              <a:rPr lang="el-GR" altLang="el-GR" sz="2400" b="1" dirty="0">
                <a:solidFill>
                  <a:srgbClr val="820000"/>
                </a:solidFill>
              </a:rPr>
              <a:t>φλέβες</a:t>
            </a:r>
            <a:r>
              <a:rPr lang="el-GR" altLang="el-GR" sz="2400" b="1" dirty="0">
                <a:solidFill>
                  <a:srgbClr val="66FF33"/>
                </a:solidFill>
              </a:rPr>
              <a:t> </a:t>
            </a:r>
            <a:r>
              <a:rPr lang="el-GR" altLang="el-GR" sz="2400" dirty="0"/>
              <a:t>στην </a:t>
            </a:r>
            <a:r>
              <a:rPr lang="el-GR" altLang="el-GR" sz="2400" b="1" dirty="0">
                <a:solidFill>
                  <a:srgbClr val="820000"/>
                </a:solidFill>
              </a:rPr>
              <a:t>πυλαία φλέβα</a:t>
            </a:r>
            <a:r>
              <a:rPr lang="el-GR" altLang="el-GR" sz="2400" dirty="0"/>
              <a:t>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l-GR" sz="24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624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7. Λεπτό </a:t>
            </a:r>
            <a:r>
              <a:rPr lang="el-GR" altLang="el-GR" dirty="0">
                <a:solidFill>
                  <a:prstClr val="black"/>
                </a:solidFill>
              </a:rPr>
              <a:t>έ</a:t>
            </a:r>
            <a:r>
              <a:rPr lang="el-GR" altLang="el-GR" dirty="0" smtClean="0">
                <a:solidFill>
                  <a:prstClr val="black"/>
                </a:solidFill>
              </a:rPr>
              <a:t>ντερο </a:t>
            </a:r>
            <a:r>
              <a:rPr lang="el-GR" altLang="el-GR" sz="2800" b="0" dirty="0" smtClean="0">
                <a:solidFill>
                  <a:prstClr val="black"/>
                </a:solidFill>
              </a:rPr>
              <a:t>(5/7</a:t>
            </a:r>
            <a:r>
              <a:rPr lang="el-GR" altLang="el-GR" sz="2800" b="0" dirty="0">
                <a:solidFill>
                  <a:prstClr val="black"/>
                </a:solidFill>
              </a:rPr>
              <a:t>)</a:t>
            </a:r>
            <a:endParaRPr lang="el-GR" altLang="el-GR" sz="3200" dirty="0">
              <a:solidFill>
                <a:srgbClr val="00FF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003232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sz="2400" b="1" dirty="0" smtClean="0">
                <a:solidFill>
                  <a:schemeClr val="tx2"/>
                </a:solidFill>
              </a:rPr>
              <a:t>Ελικώδες Έντερο</a:t>
            </a:r>
            <a:r>
              <a:rPr lang="en-US" altLang="el-GR" sz="2400" b="1" dirty="0" smtClean="0"/>
              <a:t>: </a:t>
            </a:r>
            <a:endParaRPr lang="el-GR" altLang="el-GR" sz="2400" b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l-GR" altLang="el-GR" sz="2400" dirty="0" smtClean="0"/>
              <a:t>Έχει </a:t>
            </a:r>
            <a:r>
              <a:rPr lang="el-GR" altLang="el-GR" sz="2400" dirty="0"/>
              <a:t>μήκος 6-7 μέτρα και καλύπτεται πλήρως από περιτόναιο και κρέμεται από μία πτυχή του, το </a:t>
            </a:r>
            <a:r>
              <a:rPr lang="el-GR" altLang="el-GR" sz="2400" b="1" dirty="0">
                <a:solidFill>
                  <a:srgbClr val="820000"/>
                </a:solidFill>
              </a:rPr>
              <a:t>μεσεντέριο</a:t>
            </a:r>
            <a:r>
              <a:rPr lang="el-GR" altLang="el-GR" sz="2400" dirty="0"/>
              <a:t>. </a:t>
            </a:r>
            <a:endParaRPr lang="el-GR" altLang="el-GR" sz="2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l-GR" altLang="el-GR" sz="2400" dirty="0" smtClean="0"/>
              <a:t>Αποτελείται </a:t>
            </a:r>
            <a:r>
              <a:rPr lang="el-GR" altLang="el-GR" sz="2400" dirty="0"/>
              <a:t>από τη νήστιδα που χωρίζεται από το 12/λο με τον σύνδεσμο του </a:t>
            </a:r>
            <a:r>
              <a:rPr lang="en-US" altLang="el-GR" sz="2400" dirty="0"/>
              <a:t>Treitz, </a:t>
            </a:r>
            <a:r>
              <a:rPr lang="el-GR" altLang="el-GR" sz="2400" dirty="0"/>
              <a:t>ενώ αντίθετα μεταξύ νήστιδος και ειλεού δεν υπάρχει σαφής διαχωρισμός</a:t>
            </a:r>
            <a:r>
              <a:rPr lang="en-US" altLang="el-GR" sz="2400" dirty="0"/>
              <a:t>.</a:t>
            </a:r>
            <a:r>
              <a:rPr lang="el-GR" altLang="el-GR" sz="2400" dirty="0"/>
              <a:t> </a:t>
            </a:r>
            <a:endParaRPr lang="el-GR" altLang="el-GR" sz="2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l-GR" altLang="el-GR" sz="2400" dirty="0" smtClean="0"/>
              <a:t>Στηρίζεται </a:t>
            </a:r>
            <a:r>
              <a:rPr lang="el-GR" altLang="el-GR" sz="2400" dirty="0"/>
              <a:t>κυρίως με το </a:t>
            </a:r>
            <a:r>
              <a:rPr lang="el-GR" altLang="el-GR" sz="2400" b="1" dirty="0">
                <a:solidFill>
                  <a:srgbClr val="820000"/>
                </a:solidFill>
              </a:rPr>
              <a:t>μεσεντέριο</a:t>
            </a:r>
            <a:r>
              <a:rPr lang="el-GR" altLang="el-GR" sz="2400" dirty="0"/>
              <a:t>  (πτυχή περιτοναίου ως ανοικτή βεντάλια και περιβάλλει ολόκληρο το λεπτό έντερο.</a:t>
            </a:r>
            <a:r>
              <a:rPr lang="el-GR" altLang="el-GR" sz="24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659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7. Λεπτό </a:t>
            </a:r>
            <a:r>
              <a:rPr lang="el-GR" altLang="el-GR" dirty="0">
                <a:solidFill>
                  <a:prstClr val="black"/>
                </a:solidFill>
              </a:rPr>
              <a:t>έ</a:t>
            </a:r>
            <a:r>
              <a:rPr lang="el-GR" altLang="el-GR" dirty="0" smtClean="0">
                <a:solidFill>
                  <a:prstClr val="black"/>
                </a:solidFill>
              </a:rPr>
              <a:t>ντερο </a:t>
            </a:r>
            <a:r>
              <a:rPr lang="el-GR" altLang="el-GR" sz="2800" b="0" dirty="0" smtClean="0">
                <a:solidFill>
                  <a:prstClr val="black"/>
                </a:solidFill>
              </a:rPr>
              <a:t>(6/7</a:t>
            </a:r>
            <a:r>
              <a:rPr lang="el-GR" altLang="el-GR" sz="2800" b="0" dirty="0">
                <a:solidFill>
                  <a:prstClr val="black"/>
                </a:solidFill>
              </a:rPr>
              <a:t>)</a:t>
            </a:r>
            <a:endParaRPr lang="el-GR" altLang="el-GR" sz="3200" dirty="0">
              <a:solidFill>
                <a:srgbClr val="00FF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7715200" cy="5040560"/>
          </a:xfrm>
        </p:spPr>
        <p:txBody>
          <a:bodyPr>
            <a:noAutofit/>
          </a:bodyPr>
          <a:lstStyle/>
          <a:p>
            <a:pPr marL="711200" indent="-71120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b="1" dirty="0" smtClean="0">
                <a:solidFill>
                  <a:schemeClr val="tx2"/>
                </a:solidFill>
              </a:rPr>
              <a:t>Ελικώδες Έντερο</a:t>
            </a: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b="1" dirty="0" smtClean="0">
                <a:solidFill>
                  <a:srgbClr val="820000"/>
                </a:solidFill>
              </a:rPr>
              <a:t>Θέση</a:t>
            </a:r>
            <a:r>
              <a:rPr lang="en-US" altLang="el-GR" sz="2400" b="1" dirty="0" smtClean="0"/>
              <a:t>:</a:t>
            </a:r>
            <a:r>
              <a:rPr lang="el-GR" altLang="el-GR" sz="2400" b="1" dirty="0" smtClean="0"/>
              <a:t> </a:t>
            </a: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 smtClean="0"/>
              <a:t>Βρίσκεται στην κεντρική και κάτω κοιλία (κάτω από το </a:t>
            </a:r>
            <a:r>
              <a:rPr lang="el-GR" altLang="el-GR" sz="2400" b="1" dirty="0" smtClean="0"/>
              <a:t>εγκάρσιο μεσόκολο</a:t>
            </a:r>
            <a:r>
              <a:rPr lang="el-GR" altLang="el-GR" sz="2400" dirty="0" smtClean="0"/>
              <a:t>) και περιβάλλεται από </a:t>
            </a:r>
            <a:r>
              <a:rPr lang="el-GR" altLang="el-GR" sz="2400" b="1" dirty="0" smtClean="0"/>
              <a:t>άνω</a:t>
            </a:r>
            <a:r>
              <a:rPr lang="el-GR" altLang="el-GR" sz="2400" dirty="0" smtClean="0"/>
              <a:t> και </a:t>
            </a:r>
            <a:r>
              <a:rPr lang="el-GR" altLang="el-GR" sz="2400" b="1" dirty="0" smtClean="0"/>
              <a:t>πλάγια</a:t>
            </a:r>
            <a:r>
              <a:rPr lang="el-GR" altLang="el-GR" sz="2400" dirty="0" smtClean="0"/>
              <a:t> από το παχύ έντερο.</a:t>
            </a:r>
            <a:r>
              <a:rPr lang="el-GR" altLang="el-GR" sz="2400" b="1" dirty="0" smtClean="0"/>
              <a:t> Έμπροσθεν</a:t>
            </a:r>
            <a:r>
              <a:rPr lang="el-GR" altLang="el-GR" sz="2400" dirty="0" smtClean="0"/>
              <a:t> καλύπτεται από το </a:t>
            </a:r>
            <a:r>
              <a:rPr lang="el-GR" altLang="el-GR" sz="2400" b="1" dirty="0" smtClean="0"/>
              <a:t>μείζον</a:t>
            </a:r>
            <a:r>
              <a:rPr lang="el-GR" altLang="el-GR" sz="2400" dirty="0" smtClean="0"/>
              <a:t> </a:t>
            </a:r>
            <a:r>
              <a:rPr lang="el-GR" altLang="el-GR" sz="2400" b="1" dirty="0" smtClean="0"/>
              <a:t>επίπλουν</a:t>
            </a:r>
            <a:r>
              <a:rPr lang="el-GR" altLang="el-GR" sz="2400" dirty="0" smtClean="0"/>
              <a:t> και </a:t>
            </a:r>
            <a:r>
              <a:rPr lang="el-GR" altLang="el-GR" sz="2400" b="1" dirty="0" smtClean="0"/>
              <a:t>όπισθεν</a:t>
            </a:r>
            <a:r>
              <a:rPr lang="el-GR" altLang="el-GR" sz="2400" dirty="0" smtClean="0"/>
              <a:t> έρχεται σε σχέση με το 12/λο, τους νεφρούς, την κοιλιακή αορτή και την κάτω κοίλη φλέβα.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502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7. Λεπτό </a:t>
            </a:r>
            <a:r>
              <a:rPr lang="el-GR" altLang="el-GR" dirty="0">
                <a:solidFill>
                  <a:prstClr val="black"/>
                </a:solidFill>
              </a:rPr>
              <a:t>έ</a:t>
            </a:r>
            <a:r>
              <a:rPr lang="el-GR" altLang="el-GR" dirty="0" smtClean="0">
                <a:solidFill>
                  <a:prstClr val="black"/>
                </a:solidFill>
              </a:rPr>
              <a:t>ντερο </a:t>
            </a:r>
            <a:r>
              <a:rPr lang="el-GR" altLang="el-GR" sz="2800" b="0" dirty="0" smtClean="0">
                <a:solidFill>
                  <a:prstClr val="black"/>
                </a:solidFill>
              </a:rPr>
              <a:t>(7/7</a:t>
            </a:r>
            <a:r>
              <a:rPr lang="el-GR" altLang="el-GR" sz="2800" b="0" dirty="0">
                <a:solidFill>
                  <a:prstClr val="black"/>
                </a:solidFill>
              </a:rPr>
              <a:t>)</a:t>
            </a:r>
            <a:endParaRPr lang="el-GR" altLang="el-GR" sz="3200" dirty="0">
              <a:solidFill>
                <a:srgbClr val="00FF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>
            <a:noAutofit/>
          </a:bodyPr>
          <a:lstStyle/>
          <a:p>
            <a:pPr marL="711200" indent="-71120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b="1" dirty="0" smtClean="0">
                <a:solidFill>
                  <a:schemeClr val="tx2"/>
                </a:solidFill>
              </a:rPr>
              <a:t>Χαρακτηριστικά Ελικώδους Εντέρου</a:t>
            </a:r>
          </a:p>
          <a:p>
            <a:pPr>
              <a:spcBef>
                <a:spcPts val="600"/>
              </a:spcBef>
            </a:pPr>
            <a:r>
              <a:rPr lang="el-GR" altLang="el-GR" sz="2400" dirty="0" smtClean="0"/>
              <a:t>Μεγάλο </a:t>
            </a:r>
            <a:r>
              <a:rPr lang="el-GR" altLang="el-GR" sz="2400" dirty="0"/>
              <a:t>μήκος </a:t>
            </a:r>
          </a:p>
          <a:p>
            <a:pPr>
              <a:spcBef>
                <a:spcPts val="600"/>
              </a:spcBef>
            </a:pPr>
            <a:r>
              <a:rPr lang="el-GR" altLang="el-GR" sz="2400" dirty="0"/>
              <a:t>Ο βλεννογόνος φέρει μικρές προσεκβολές, τις </a:t>
            </a:r>
            <a:r>
              <a:rPr lang="el-GR" altLang="el-GR" sz="2400" b="1" dirty="0">
                <a:solidFill>
                  <a:srgbClr val="820000"/>
                </a:solidFill>
              </a:rPr>
              <a:t>λάχνες</a:t>
            </a:r>
            <a:r>
              <a:rPr lang="el-GR" altLang="el-GR" sz="2400" dirty="0">
                <a:solidFill>
                  <a:srgbClr val="FF9900"/>
                </a:solidFill>
              </a:rPr>
              <a:t>,</a:t>
            </a:r>
            <a:r>
              <a:rPr lang="el-GR" altLang="el-GR" sz="2400" dirty="0"/>
              <a:t> που αυξάνουν την απορροφητική επιφάνεια</a:t>
            </a:r>
          </a:p>
          <a:p>
            <a:pPr>
              <a:spcBef>
                <a:spcPts val="600"/>
              </a:spcBef>
            </a:pPr>
            <a:r>
              <a:rPr lang="el-GR" altLang="el-GR" sz="2400" dirty="0"/>
              <a:t>Η </a:t>
            </a:r>
            <a:r>
              <a:rPr lang="el-GR" altLang="el-GR" sz="2400" b="1" dirty="0">
                <a:solidFill>
                  <a:srgbClr val="820000"/>
                </a:solidFill>
              </a:rPr>
              <a:t>απόφυση</a:t>
            </a:r>
            <a:r>
              <a:rPr lang="el-GR" altLang="el-GR" sz="2400" b="1" dirty="0">
                <a:solidFill>
                  <a:srgbClr val="FF9900"/>
                </a:solidFill>
              </a:rPr>
              <a:t> </a:t>
            </a:r>
            <a:r>
              <a:rPr lang="el-GR" altLang="el-GR" sz="2400" dirty="0"/>
              <a:t>του</a:t>
            </a:r>
            <a:r>
              <a:rPr lang="el-GR" altLang="el-GR" sz="2400" b="1" dirty="0">
                <a:solidFill>
                  <a:srgbClr val="FF9900"/>
                </a:solidFill>
              </a:rPr>
              <a:t> </a:t>
            </a:r>
            <a:r>
              <a:rPr lang="en-US" altLang="el-GR" sz="2400" b="1" dirty="0">
                <a:solidFill>
                  <a:srgbClr val="820000"/>
                </a:solidFill>
              </a:rPr>
              <a:t>Meckel</a:t>
            </a:r>
            <a:r>
              <a:rPr lang="en-US" altLang="el-GR" sz="2400" dirty="0"/>
              <a:t>.</a:t>
            </a:r>
            <a:r>
              <a:rPr lang="el-GR" altLang="el-GR" sz="2400" dirty="0"/>
              <a:t> Αποτελεί εμβρυϊκό υπόλειμμα του ομφαλομεσεντέριου πόρου, έχει μήκος συνήθως 5 εκ., βρίσκεται σε απόσταση 1 μέτρου από την </a:t>
            </a:r>
            <a:r>
              <a:rPr lang="el-GR" altLang="el-GR" sz="2400" b="1" dirty="0">
                <a:solidFill>
                  <a:srgbClr val="820000"/>
                </a:solidFill>
              </a:rPr>
              <a:t>ειλεοτυφλική</a:t>
            </a:r>
            <a:r>
              <a:rPr lang="el-GR" altLang="el-GR" sz="2400" b="1" dirty="0">
                <a:solidFill>
                  <a:srgbClr val="FF9900"/>
                </a:solidFill>
              </a:rPr>
              <a:t> </a:t>
            </a:r>
            <a:r>
              <a:rPr lang="el-GR" altLang="el-GR" sz="2400" dirty="0"/>
              <a:t>συμβολή, και παρατηρείται στο 2% περίπου των ανθρώπων.</a:t>
            </a:r>
          </a:p>
          <a:p>
            <a:pPr>
              <a:spcBef>
                <a:spcPts val="600"/>
              </a:spcBef>
            </a:pPr>
            <a:r>
              <a:rPr lang="el-GR" altLang="el-GR" sz="2400" dirty="0"/>
              <a:t>Αιματώνεται αποκλειστικά από αρτηρίες της </a:t>
            </a:r>
            <a:r>
              <a:rPr lang="el-GR" altLang="el-GR" sz="2400" b="1" dirty="0">
                <a:solidFill>
                  <a:srgbClr val="820000"/>
                </a:solidFill>
              </a:rPr>
              <a:t>άνω μεσεντερίου</a:t>
            </a:r>
            <a:r>
              <a:rPr lang="el-GR" altLang="el-GR" sz="2400" dirty="0">
                <a:solidFill>
                  <a:srgbClr val="820000"/>
                </a:solidFill>
              </a:rPr>
              <a:t> </a:t>
            </a:r>
            <a:r>
              <a:rPr lang="el-GR" altLang="el-GR" sz="2400" b="1" dirty="0">
                <a:solidFill>
                  <a:srgbClr val="820000"/>
                </a:solidFill>
              </a:rPr>
              <a:t>αρτηρίας</a:t>
            </a:r>
            <a:r>
              <a:rPr lang="el-GR" altLang="el-GR" sz="2400" b="1" dirty="0"/>
              <a:t> </a:t>
            </a:r>
            <a:r>
              <a:rPr lang="el-GR" altLang="el-GR" sz="2400" dirty="0"/>
              <a:t>(Αλλήρειος τρίππους), και οι φλέβες καταλήγουν στην </a:t>
            </a:r>
            <a:r>
              <a:rPr lang="el-GR" altLang="el-GR" sz="2400" b="1" dirty="0"/>
              <a:t>άνω μεσεντέρια φλέβα</a:t>
            </a:r>
            <a:r>
              <a:rPr lang="el-GR" altLang="el-GR" sz="2400" dirty="0"/>
              <a:t> (συμμετοχή στο σχηματισμό της </a:t>
            </a:r>
            <a:r>
              <a:rPr lang="el-GR" altLang="el-GR" sz="2400" b="1" dirty="0"/>
              <a:t>πυλαίας φλέβας</a:t>
            </a:r>
            <a:r>
              <a:rPr lang="el-GR" altLang="el-GR" sz="2400" dirty="0"/>
              <a:t>). 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901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8. Παχύ </a:t>
            </a:r>
            <a:r>
              <a:rPr lang="el-GR" altLang="el-GR" dirty="0"/>
              <a:t>έ</a:t>
            </a:r>
            <a:r>
              <a:rPr lang="el-GR" altLang="el-GR" dirty="0" smtClean="0"/>
              <a:t>ντερο </a:t>
            </a:r>
            <a:r>
              <a:rPr lang="el-GR" altLang="el-GR" sz="3200" b="0" dirty="0" smtClean="0"/>
              <a:t>(1/5)</a:t>
            </a:r>
            <a:endParaRPr lang="el-GR" altLang="el-GR" sz="3600" b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3538736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 smtClean="0"/>
              <a:t>Σχηματίζει </a:t>
            </a:r>
            <a:r>
              <a:rPr lang="el-GR" altLang="el-GR" sz="2400" dirty="0"/>
              <a:t>στεφάνη γύρω από το ελικώδες έντερο, με αρχή από το τέλος του ειλεού από τον οποίο χωρίζεται με την ειλεοτυφλική </a:t>
            </a:r>
            <a:r>
              <a:rPr lang="el-GR" altLang="el-GR" sz="2400" dirty="0" smtClean="0"/>
              <a:t>βαλβίδα.</a:t>
            </a: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400" dirty="0"/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52713"/>
            <a:ext cx="403124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54773" y="6029971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Colon-rectum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από </a:t>
            </a:r>
            <a:r>
              <a:rPr lang="en-US" sz="1200" dirty="0" err="1">
                <a:latin typeface="+mn-lt"/>
                <a:hlinkClick r:id="rId5" tooltip="User:Fæ"/>
              </a:rPr>
              <a:t>Fæ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 διαθέσιμο ως κοινό κτήμα</a:t>
            </a:r>
            <a:endParaRPr lang="en-US" sz="1200" dirty="0">
              <a:latin typeface="+mn-lt"/>
            </a:endParaRPr>
          </a:p>
          <a:p>
            <a:pPr algn="ctr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dobe Devanagari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713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8. Παχύ </a:t>
            </a:r>
            <a:r>
              <a:rPr lang="el-GR" altLang="el-GR" dirty="0" smtClean="0">
                <a:solidFill>
                  <a:prstClr val="black"/>
                </a:solidFill>
              </a:rPr>
              <a:t>έντερο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(2/5</a:t>
            </a:r>
            <a:r>
              <a:rPr lang="el-GR" altLang="el-GR" sz="3200" b="0" dirty="0">
                <a:solidFill>
                  <a:prstClr val="black"/>
                </a:solidFill>
              </a:rPr>
              <a:t>)</a:t>
            </a:r>
            <a:endParaRPr lang="el-GR" altLang="el-GR" sz="3200" dirty="0">
              <a:solidFill>
                <a:srgbClr val="00FF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altLang="el-GR" sz="2400" dirty="0"/>
              <a:t>Χωρίζεται σε </a:t>
            </a:r>
            <a:r>
              <a:rPr lang="en-US" altLang="el-GR" sz="2400" b="1" dirty="0"/>
              <a:t>6</a:t>
            </a:r>
            <a:r>
              <a:rPr lang="en-US" altLang="el-GR" sz="2400" dirty="0"/>
              <a:t> </a:t>
            </a:r>
            <a:r>
              <a:rPr lang="el-GR" altLang="el-GR" sz="2400" dirty="0"/>
              <a:t>τμήματα</a:t>
            </a:r>
            <a:r>
              <a:rPr lang="en-US" altLang="el-GR" sz="2400" dirty="0"/>
              <a:t>:</a:t>
            </a:r>
            <a:endParaRPr lang="el-GR" altLang="el-GR" sz="24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l-GR" altLang="el-GR" sz="2400" b="1" dirty="0" smtClean="0">
                <a:solidFill>
                  <a:schemeClr val="tx2"/>
                </a:solidFill>
              </a:rPr>
              <a:t>Τυφλό</a:t>
            </a:r>
            <a:r>
              <a:rPr lang="el-GR" altLang="el-GR" sz="2400" dirty="0" smtClean="0">
                <a:solidFill>
                  <a:schemeClr val="tx2"/>
                </a:solidFill>
              </a:rPr>
              <a:t>  </a:t>
            </a:r>
            <a:r>
              <a:rPr lang="el-GR" altLang="el-GR" sz="2400" dirty="0" smtClean="0"/>
              <a:t>(</a:t>
            </a:r>
            <a:r>
              <a:rPr lang="el-GR" altLang="el-GR" sz="2400" dirty="0"/>
              <a:t>το πρώτο και φαρδύτερο τμήμα  από το οποίο κρέμεται η </a:t>
            </a:r>
            <a:r>
              <a:rPr lang="el-GR" altLang="el-GR" sz="2400" b="1" dirty="0">
                <a:solidFill>
                  <a:srgbClr val="820000"/>
                </a:solidFill>
              </a:rPr>
              <a:t>σκωληκοειδής</a:t>
            </a:r>
            <a:r>
              <a:rPr lang="el-GR" altLang="el-GR" sz="2800" b="1" dirty="0">
                <a:solidFill>
                  <a:srgbClr val="820000"/>
                </a:solidFill>
              </a:rPr>
              <a:t> </a:t>
            </a:r>
            <a:r>
              <a:rPr lang="el-GR" altLang="el-GR" sz="2400" b="1" dirty="0">
                <a:solidFill>
                  <a:srgbClr val="820000"/>
                </a:solidFill>
              </a:rPr>
              <a:t>απόφυση</a:t>
            </a:r>
            <a:r>
              <a:rPr lang="el-GR" altLang="el-GR" sz="2400" dirty="0">
                <a:solidFill>
                  <a:srgbClr val="820000"/>
                </a:solidFill>
              </a:rPr>
              <a:t> </a:t>
            </a:r>
            <a:r>
              <a:rPr lang="el-GR" altLang="el-GR" sz="2400" dirty="0"/>
              <a:t>μήκους συνήθως 5-10 εκ</a:t>
            </a:r>
            <a:r>
              <a:rPr lang="el-GR" altLang="el-GR" sz="2400" dirty="0" smtClean="0"/>
              <a:t>.) Η </a:t>
            </a:r>
            <a:r>
              <a:rPr lang="el-GR" altLang="el-GR" sz="2400" dirty="0"/>
              <a:t>θέση της </a:t>
            </a:r>
            <a:r>
              <a:rPr lang="el-GR" altLang="el-GR" sz="2400" b="1" dirty="0"/>
              <a:t>σκωληκοειδούς αποφύσεως</a:t>
            </a:r>
            <a:r>
              <a:rPr lang="el-GR" altLang="el-GR" sz="2400" dirty="0"/>
              <a:t> είναι </a:t>
            </a:r>
            <a:r>
              <a:rPr lang="el-GR" altLang="el-GR" sz="2400" b="1" dirty="0">
                <a:solidFill>
                  <a:srgbClr val="820000"/>
                </a:solidFill>
              </a:rPr>
              <a:t>πυελική</a:t>
            </a:r>
            <a:r>
              <a:rPr lang="el-GR" altLang="el-GR" sz="2400" dirty="0"/>
              <a:t> και βρίσκεται στο έξω τριτημόριο γραμμής που ενώνει τον ομφαλό με την πρόσθια άνω λαγόνια άκανθα (</a:t>
            </a:r>
            <a:r>
              <a:rPr lang="el-GR" altLang="el-GR" sz="2400" b="1" dirty="0"/>
              <a:t>σημείο </a:t>
            </a:r>
            <a:r>
              <a:rPr lang="en-US" altLang="el-GR" sz="2400" b="1" dirty="0"/>
              <a:t>Mc</a:t>
            </a:r>
            <a:r>
              <a:rPr lang="en-US" altLang="el-GR" sz="2400" dirty="0"/>
              <a:t> </a:t>
            </a:r>
            <a:r>
              <a:rPr lang="en-US" altLang="el-GR" sz="2400" b="1" dirty="0"/>
              <a:t>Burney</a:t>
            </a:r>
            <a:r>
              <a:rPr lang="en-US" altLang="el-GR" sz="2400" dirty="0"/>
              <a:t>), </a:t>
            </a:r>
            <a:r>
              <a:rPr lang="el-GR" altLang="el-GR" sz="2400" dirty="0"/>
              <a:t>στο </a:t>
            </a:r>
            <a:r>
              <a:rPr lang="el-GR" altLang="el-GR" sz="2400" b="1" dirty="0">
                <a:solidFill>
                  <a:srgbClr val="820000"/>
                </a:solidFill>
              </a:rPr>
              <a:t>δεξιό λαγόνιο βόθρο</a:t>
            </a:r>
            <a:r>
              <a:rPr lang="el-GR" altLang="el-GR" sz="2400" dirty="0"/>
              <a:t>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l-GR" altLang="el-GR" sz="2400" b="1" dirty="0" smtClean="0">
                <a:solidFill>
                  <a:schemeClr val="tx2"/>
                </a:solidFill>
              </a:rPr>
              <a:t>Ανιόν Κόλον</a:t>
            </a:r>
            <a:r>
              <a:rPr lang="el-GR" altLang="el-GR" sz="2400" dirty="0" smtClean="0">
                <a:solidFill>
                  <a:schemeClr val="tx2"/>
                </a:solidFill>
              </a:rPr>
              <a:t> </a:t>
            </a:r>
            <a:r>
              <a:rPr lang="el-GR" altLang="el-GR" sz="2400" dirty="0" smtClean="0"/>
              <a:t>(</a:t>
            </a:r>
            <a:r>
              <a:rPr lang="el-GR" altLang="el-GR" sz="2400" dirty="0"/>
              <a:t>δεξιά πλάγια κοιλιακή χώρα). Είναι το στενότερο και μακρύτερο τμήμα και φθάνει κάτω από το ήπαρ, όπου σχηματίζει μία καμπή προς τα αριστερά, την </a:t>
            </a:r>
            <a:r>
              <a:rPr lang="el-GR" altLang="el-GR" sz="2400" b="1" dirty="0">
                <a:solidFill>
                  <a:srgbClr val="820000"/>
                </a:solidFill>
              </a:rPr>
              <a:t>ηπατική ή δεξιά κολική καμπή</a:t>
            </a:r>
            <a:r>
              <a:rPr lang="el-GR" altLang="el-GR" sz="2400" dirty="0"/>
              <a:t>.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l-GR" altLang="el-GR" sz="2400" b="1" dirty="0" smtClean="0">
                <a:solidFill>
                  <a:schemeClr val="tx2"/>
                </a:solidFill>
              </a:rPr>
              <a:t>Εγκάρσιον Κόλον</a:t>
            </a:r>
            <a:r>
              <a:rPr lang="en-US" altLang="el-GR" sz="2400" dirty="0" smtClean="0"/>
              <a:t>. </a:t>
            </a:r>
            <a:r>
              <a:rPr lang="el-GR" altLang="el-GR" sz="2400" dirty="0"/>
              <a:t>Εκτείνεται από την δεξιά κολική καμπή μέχρι την </a:t>
            </a:r>
            <a:r>
              <a:rPr lang="el-GR" altLang="el-GR" sz="2400" b="1" dirty="0">
                <a:solidFill>
                  <a:srgbClr val="820000"/>
                </a:solidFill>
              </a:rPr>
              <a:t>σπληνική ή αριστερή κολική καμπή</a:t>
            </a:r>
            <a:r>
              <a:rPr lang="el-GR" altLang="el-GR" sz="2400" dirty="0" smtClean="0"/>
              <a:t>.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56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8. Παχύ </a:t>
            </a:r>
            <a:r>
              <a:rPr lang="el-GR" altLang="el-GR" dirty="0">
                <a:solidFill>
                  <a:prstClr val="black"/>
                </a:solidFill>
              </a:rPr>
              <a:t>έ</a:t>
            </a:r>
            <a:r>
              <a:rPr lang="el-GR" altLang="el-GR" dirty="0" smtClean="0">
                <a:solidFill>
                  <a:prstClr val="black"/>
                </a:solidFill>
              </a:rPr>
              <a:t>ντερο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(3/5</a:t>
            </a:r>
            <a:r>
              <a:rPr lang="el-GR" altLang="el-GR" sz="3200" b="0" dirty="0">
                <a:solidFill>
                  <a:prstClr val="black"/>
                </a:solidFill>
              </a:rPr>
              <a:t>)</a:t>
            </a:r>
            <a:endParaRPr lang="el-GR" altLang="el-GR" sz="3200" dirty="0">
              <a:solidFill>
                <a:srgbClr val="00FF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sz="2400" dirty="0"/>
              <a:t>Χωρίζεται σε</a:t>
            </a:r>
            <a:r>
              <a:rPr lang="el-GR" altLang="el-GR" sz="2400" b="1" dirty="0"/>
              <a:t> </a:t>
            </a:r>
            <a:r>
              <a:rPr lang="en-US" altLang="el-GR" sz="2400" b="1" dirty="0"/>
              <a:t>6 </a:t>
            </a:r>
            <a:r>
              <a:rPr lang="el-GR" altLang="el-GR" sz="2400" dirty="0"/>
              <a:t>τμήματα</a:t>
            </a:r>
            <a:r>
              <a:rPr lang="en-US" altLang="el-GR" sz="2400" dirty="0"/>
              <a:t>:</a:t>
            </a:r>
            <a:endParaRPr lang="el-GR" altLang="el-GR" sz="2400" dirty="0"/>
          </a:p>
          <a:p>
            <a:pPr marL="457200" indent="-457200">
              <a:spcBef>
                <a:spcPts val="600"/>
              </a:spcBef>
              <a:buFont typeface="+mj-lt"/>
              <a:buAutoNum type="arabicPeriod" startAt="4"/>
            </a:pPr>
            <a:r>
              <a:rPr lang="el-GR" altLang="el-GR" sz="2400" b="1" dirty="0" smtClean="0">
                <a:solidFill>
                  <a:schemeClr val="tx2"/>
                </a:solidFill>
              </a:rPr>
              <a:t>Κατιόν Κόλον</a:t>
            </a:r>
            <a:r>
              <a:rPr lang="el-GR" altLang="el-GR" sz="2400" dirty="0" smtClean="0">
                <a:solidFill>
                  <a:schemeClr val="tx2"/>
                </a:solidFill>
              </a:rPr>
              <a:t> </a:t>
            </a:r>
            <a:r>
              <a:rPr lang="el-GR" altLang="el-GR" sz="2400" dirty="0" smtClean="0"/>
              <a:t>(</a:t>
            </a:r>
            <a:r>
              <a:rPr lang="el-GR" altLang="el-GR" sz="2400" dirty="0"/>
              <a:t>αριστερά πλάγια κοιλιακή χώρα). Είναι η συνέχεια του εγκαρσίου κόλου προς τα κάτω.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4"/>
            </a:pPr>
            <a:r>
              <a:rPr lang="el-GR" altLang="el-GR" sz="2400" b="1" dirty="0" smtClean="0">
                <a:solidFill>
                  <a:schemeClr val="tx2"/>
                </a:solidFill>
              </a:rPr>
              <a:t>Σιγμοειδές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(αριστερός λαγόνιος βόθρος). Έχει σχήμα </a:t>
            </a:r>
            <a:r>
              <a:rPr lang="en-US" altLang="el-GR" sz="2400" dirty="0"/>
              <a:t>S</a:t>
            </a:r>
            <a:r>
              <a:rPr lang="el-GR" altLang="el-GR" sz="2400" dirty="0"/>
              <a:t>,  είναι η συνέχεια του κατιόντος κόλου και σχηματίζει 2 καμπές πριν μεταπέσει στο ορθό.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4"/>
            </a:pPr>
            <a:r>
              <a:rPr lang="el-GR" altLang="el-GR" sz="2400" b="1" dirty="0" smtClean="0">
                <a:solidFill>
                  <a:schemeClr val="tx2"/>
                </a:solidFill>
              </a:rPr>
              <a:t>Ορθό ή Ευθύ ή Απευθυσμένο</a:t>
            </a:r>
            <a:r>
              <a:rPr lang="el-GR" altLang="el-GR" sz="2400" dirty="0" smtClean="0"/>
              <a:t>. </a:t>
            </a:r>
            <a:r>
              <a:rPr lang="el-GR" altLang="el-GR" sz="2400" dirty="0"/>
              <a:t>Τελευταίο τμήμα που καταλήγει στον </a:t>
            </a:r>
            <a:r>
              <a:rPr lang="el-GR" altLang="el-GR" sz="2400" b="1" dirty="0">
                <a:solidFill>
                  <a:srgbClr val="820000"/>
                </a:solidFill>
              </a:rPr>
              <a:t>πρωκτό</a:t>
            </a:r>
            <a:r>
              <a:rPr lang="el-GR" altLang="el-GR" sz="2400" b="1" dirty="0">
                <a:solidFill>
                  <a:srgbClr val="66FF33"/>
                </a:solidFill>
              </a:rPr>
              <a:t> </a:t>
            </a:r>
            <a:r>
              <a:rPr lang="el-GR" altLang="el-GR" sz="2400" dirty="0"/>
              <a:t>ή </a:t>
            </a:r>
            <a:r>
              <a:rPr lang="el-GR" altLang="el-GR" sz="2400" b="1" dirty="0">
                <a:solidFill>
                  <a:srgbClr val="820000"/>
                </a:solidFill>
              </a:rPr>
              <a:t>πρωκτικό δακτύλιο</a:t>
            </a:r>
            <a:r>
              <a:rPr lang="el-GR" altLang="el-GR" sz="2400" dirty="0"/>
              <a:t>, κάτω στόμιο του εντερικού σωλήνα, στο βάθος της μεσογλουτιαίας σχισμής.  Ο πρωκτικός δακτύλιος φέρει</a:t>
            </a:r>
            <a:r>
              <a:rPr lang="el-GR" altLang="el-GR" sz="2400" dirty="0">
                <a:solidFill>
                  <a:srgbClr val="820000"/>
                </a:solidFill>
              </a:rPr>
              <a:t> </a:t>
            </a:r>
            <a:r>
              <a:rPr lang="el-GR" altLang="el-GR" sz="2400" b="1" dirty="0">
                <a:solidFill>
                  <a:srgbClr val="820000"/>
                </a:solidFill>
              </a:rPr>
              <a:t>2</a:t>
            </a:r>
            <a:r>
              <a:rPr lang="el-GR" altLang="el-GR" sz="2400" dirty="0">
                <a:solidFill>
                  <a:srgbClr val="820000"/>
                </a:solidFill>
              </a:rPr>
              <a:t> </a:t>
            </a:r>
            <a:r>
              <a:rPr lang="el-GR" altLang="el-GR" sz="2400" dirty="0"/>
              <a:t>σφιγκτήρες , τον </a:t>
            </a:r>
            <a:r>
              <a:rPr lang="el-GR" altLang="el-GR" sz="2400" b="1" dirty="0">
                <a:solidFill>
                  <a:srgbClr val="820000"/>
                </a:solidFill>
              </a:rPr>
              <a:t>έσω</a:t>
            </a:r>
            <a:r>
              <a:rPr lang="el-GR" altLang="el-GR" sz="2400" b="1" dirty="0">
                <a:solidFill>
                  <a:srgbClr val="3399FF"/>
                </a:solidFill>
              </a:rPr>
              <a:t> </a:t>
            </a:r>
            <a:r>
              <a:rPr lang="el-GR" altLang="el-GR" sz="2400" dirty="0"/>
              <a:t>που αποτελείται από λείες μυϊκές ίνες και δεν υπακούει στη βούληση, και τον </a:t>
            </a:r>
            <a:r>
              <a:rPr lang="el-GR" altLang="el-GR" sz="2400" b="1" dirty="0">
                <a:solidFill>
                  <a:srgbClr val="820000"/>
                </a:solidFill>
              </a:rPr>
              <a:t>έξω</a:t>
            </a:r>
            <a:r>
              <a:rPr lang="el-GR" altLang="el-GR" sz="2400" dirty="0"/>
              <a:t> που αποτελείται από γραμμωτές ίνες και υπακούει στη βούληση</a:t>
            </a:r>
            <a:r>
              <a:rPr lang="el-GR" altLang="el-GR" sz="2400" dirty="0" smtClean="0"/>
              <a:t>.</a:t>
            </a:r>
            <a:endParaRPr lang="en-US" alt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768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>
                <a:solidFill>
                  <a:prstClr val="black"/>
                </a:solidFill>
              </a:rPr>
              <a:t>1. Η Στοματική Κοιλότητα – οδόντες </a:t>
            </a:r>
            <a:r>
              <a:rPr lang="el-GR" altLang="el-GR" sz="2800" b="0" dirty="0" smtClean="0">
                <a:solidFill>
                  <a:prstClr val="black"/>
                </a:solidFill>
              </a:rPr>
              <a:t>(2/4</a:t>
            </a:r>
            <a:r>
              <a:rPr lang="el-GR" altLang="el-GR" sz="2800" b="0" dirty="0">
                <a:solidFill>
                  <a:prstClr val="black"/>
                </a:solidFill>
              </a:rPr>
              <a:t>)</a:t>
            </a:r>
            <a:endParaRPr lang="el-GR" altLang="el-GR" sz="2400" dirty="0">
              <a:solidFill>
                <a:srgbClr val="00FFCC"/>
              </a:solidFill>
            </a:endParaRPr>
          </a:p>
        </p:txBody>
      </p:sp>
      <p:sp>
        <p:nvSpPr>
          <p:cNvPr id="10248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5626968" cy="5040560"/>
          </a:xfrm>
        </p:spPr>
        <p:txBody>
          <a:bodyPr>
            <a:noAutofit/>
          </a:bodyPr>
          <a:lstStyle/>
          <a:p>
            <a:pPr marL="711200" indent="-711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l-GR" altLang="el-GR" sz="2400" dirty="0" smtClean="0"/>
              <a:t>Οι</a:t>
            </a:r>
            <a:r>
              <a:rPr lang="el-GR" altLang="el-GR" sz="2400" b="1" dirty="0" smtClean="0"/>
              <a:t> </a:t>
            </a:r>
            <a:r>
              <a:rPr lang="el-GR" altLang="el-GR" sz="2400" b="1" dirty="0"/>
              <a:t>οδόντες </a:t>
            </a:r>
            <a:r>
              <a:rPr lang="el-GR" altLang="el-GR" sz="2400" dirty="0"/>
              <a:t>σε κάθε γνάθο χωρίζονται </a:t>
            </a:r>
            <a:r>
              <a:rPr lang="el-GR" altLang="el-GR" sz="2400" dirty="0" smtClean="0"/>
              <a:t>σε</a:t>
            </a:r>
            <a:r>
              <a:rPr lang="en-US" altLang="el-GR" sz="2400" dirty="0" smtClean="0"/>
              <a:t>:</a:t>
            </a:r>
            <a:endParaRPr lang="en-US" altLang="el-GR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b="1" dirty="0" smtClean="0"/>
              <a:t>Τομείς (4</a:t>
            </a:r>
            <a:r>
              <a:rPr lang="el-GR" altLang="el-GR" sz="2400" b="1" dirty="0"/>
              <a:t>)</a:t>
            </a:r>
            <a:r>
              <a:rPr lang="el-GR" altLang="el-GR" sz="2400" dirty="0"/>
              <a:t> και για τις 2 οδοντοφυϊες (νεογιλική και μόνιμη)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b="1" dirty="0" smtClean="0"/>
              <a:t>Κυνόδοντες (2</a:t>
            </a:r>
            <a:r>
              <a:rPr lang="el-GR" altLang="el-GR" sz="2400" b="1" dirty="0"/>
              <a:t>)</a:t>
            </a:r>
            <a:r>
              <a:rPr lang="el-GR" altLang="el-GR" sz="2400" dirty="0"/>
              <a:t> και για τις 2 οδοντοφυϊες (νεογιλική και μόνιμη)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b="1" dirty="0" smtClean="0"/>
              <a:t>Προγόμφιους </a:t>
            </a:r>
            <a:r>
              <a:rPr lang="el-GR" altLang="el-GR" sz="2400" b="1" dirty="0"/>
              <a:t>(4)-</a:t>
            </a:r>
            <a:r>
              <a:rPr lang="el-GR" altLang="el-GR" sz="2400" dirty="0"/>
              <a:t>Δεν υπάρχουν στη νεογιλική </a:t>
            </a:r>
            <a:r>
              <a:rPr lang="el-GR" altLang="el-GR" sz="2400" dirty="0" smtClean="0"/>
              <a:t>οδοντοφυΐα</a:t>
            </a:r>
            <a:endParaRPr lang="en-US" altLang="el-GR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b="1" dirty="0" smtClean="0"/>
              <a:t>Γομφίοι</a:t>
            </a:r>
            <a:r>
              <a:rPr lang="en-US" altLang="el-GR" sz="2400" b="1" dirty="0" smtClean="0"/>
              <a:t> </a:t>
            </a:r>
            <a:r>
              <a:rPr lang="en-US" altLang="el-GR" sz="2400" b="1" dirty="0"/>
              <a:t>(4) </a:t>
            </a:r>
            <a:r>
              <a:rPr lang="el-GR" altLang="el-GR" sz="2400" dirty="0"/>
              <a:t>για τη νεογιλική </a:t>
            </a:r>
            <a:r>
              <a:rPr lang="el-GR" altLang="el-GR" sz="2400" dirty="0" smtClean="0"/>
              <a:t>οδοντοφυΐα </a:t>
            </a:r>
            <a:r>
              <a:rPr lang="el-GR" altLang="el-GR" sz="2400" dirty="0"/>
              <a:t>και </a:t>
            </a:r>
            <a:r>
              <a:rPr lang="el-GR" altLang="el-GR" sz="2400" b="1" dirty="0"/>
              <a:t>(6)</a:t>
            </a:r>
            <a:r>
              <a:rPr lang="el-GR" altLang="el-GR" sz="2400" dirty="0"/>
              <a:t> για τη μόνιμη (ο τελευταίος γομφίος λέγεται και φρονιμίτης ή </a:t>
            </a:r>
            <a:r>
              <a:rPr lang="el-GR" altLang="el-GR" sz="2400" dirty="0" smtClean="0"/>
              <a:t>σωφρονιστήρας</a:t>
            </a:r>
            <a:r>
              <a:rPr lang="el-GR" altLang="el-GR" sz="2400" dirty="0" smtClean="0"/>
              <a:t>)</a:t>
            </a:r>
            <a:r>
              <a:rPr lang="el-GR" altLang="el-GR" sz="2400" b="1" dirty="0" smtClean="0"/>
              <a:t>        </a:t>
            </a:r>
            <a:endParaRPr lang="el-GR" altLang="el-GR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96752"/>
            <a:ext cx="27051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48586" y="5959252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Gray997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Pngbot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 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dobe Devanagari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641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493" y="1340768"/>
            <a:ext cx="4282507" cy="386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8. Παχύ </a:t>
            </a:r>
            <a:r>
              <a:rPr lang="el-GR" altLang="el-GR" dirty="0">
                <a:solidFill>
                  <a:prstClr val="black"/>
                </a:solidFill>
              </a:rPr>
              <a:t>έ</a:t>
            </a:r>
            <a:r>
              <a:rPr lang="el-GR" altLang="el-GR" dirty="0" smtClean="0">
                <a:solidFill>
                  <a:prstClr val="black"/>
                </a:solidFill>
              </a:rPr>
              <a:t>ντερο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(4/5</a:t>
            </a:r>
            <a:r>
              <a:rPr lang="el-GR" altLang="el-GR" sz="3200" b="0" dirty="0">
                <a:solidFill>
                  <a:prstClr val="black"/>
                </a:solidFill>
              </a:rPr>
              <a:t>)</a:t>
            </a:r>
            <a:endParaRPr lang="el-GR" altLang="el-GR" sz="3200" dirty="0">
              <a:solidFill>
                <a:srgbClr val="00FF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4546848" cy="504056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altLang="el-GR" sz="2400" dirty="0" smtClean="0"/>
              <a:t>To </a:t>
            </a:r>
            <a:r>
              <a:rPr lang="el-GR" altLang="el-GR" sz="2400" dirty="0"/>
              <a:t>παχύ έντερο γενικά καλύπτεται από </a:t>
            </a:r>
            <a:r>
              <a:rPr lang="el-GR" altLang="el-GR" sz="2400" b="1" dirty="0">
                <a:solidFill>
                  <a:srgbClr val="820000"/>
                </a:solidFill>
              </a:rPr>
              <a:t>περιτόναιο</a:t>
            </a:r>
            <a:r>
              <a:rPr lang="el-GR" altLang="el-GR" sz="2400" dirty="0"/>
              <a:t>, όμως στο ανιόν, κατιόν και ορθό, η κάλυψη είναι ατελής (περιοχές ακινησίας). </a:t>
            </a:r>
            <a:endParaRPr lang="el-GR" altLang="el-GR" sz="2400" dirty="0" smtClean="0"/>
          </a:p>
          <a:p>
            <a:pPr>
              <a:spcBef>
                <a:spcPts val="600"/>
              </a:spcBef>
            </a:pPr>
            <a:r>
              <a:rPr lang="el-GR" altLang="el-GR" sz="2400" dirty="0" smtClean="0"/>
              <a:t>Το </a:t>
            </a:r>
            <a:r>
              <a:rPr lang="el-GR" altLang="el-GR" sz="2400" dirty="0"/>
              <a:t>εγκάρσιον κόλον, σιγμοειδές κόλον, το τυφλό με τη σκωληκοειδή απόφυση καλύπτονται πλήρως από περιτόναιο που σχηματίζει μία πτυχή από την οποία κρέμονται </a:t>
            </a:r>
            <a:r>
              <a:rPr lang="el-GR" altLang="el-GR" sz="2400" dirty="0" smtClean="0"/>
              <a:t>από </a:t>
            </a:r>
            <a:r>
              <a:rPr lang="el-GR" altLang="el-GR" sz="2400" dirty="0"/>
              <a:t>το οπίσθιο τοίχωμα της κοιλίας (κινητές περιοχές).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2526" y="5301208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Gray1035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από </a:t>
            </a:r>
            <a:r>
              <a:rPr lang="en-US" sz="1200" dirty="0">
                <a:latin typeface="+mn-lt"/>
                <a:hlinkClick r:id="rId5"/>
              </a:rPr>
              <a:t>Pngbot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 διαθέσιμο ως κοινό κτήμα</a:t>
            </a:r>
            <a:endParaRPr lang="en-US" sz="1200" dirty="0">
              <a:latin typeface="+mn-lt"/>
            </a:endParaRPr>
          </a:p>
          <a:p>
            <a:pPr algn="ctr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dobe Devanagari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557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8. Παχύ </a:t>
            </a:r>
            <a:r>
              <a:rPr lang="el-GR" altLang="el-GR" dirty="0">
                <a:solidFill>
                  <a:prstClr val="black"/>
                </a:solidFill>
              </a:rPr>
              <a:t>έ</a:t>
            </a:r>
            <a:r>
              <a:rPr lang="el-GR" altLang="el-GR" dirty="0" smtClean="0">
                <a:solidFill>
                  <a:prstClr val="black"/>
                </a:solidFill>
              </a:rPr>
              <a:t>ντερο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(5/5</a:t>
            </a:r>
            <a:r>
              <a:rPr lang="el-GR" altLang="el-GR" sz="3200" b="0" dirty="0">
                <a:solidFill>
                  <a:prstClr val="black"/>
                </a:solidFill>
              </a:rPr>
              <a:t>)</a:t>
            </a:r>
            <a:endParaRPr lang="el-GR" altLang="el-GR" sz="3200" dirty="0">
              <a:solidFill>
                <a:srgbClr val="00FFCC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493" y="1340768"/>
            <a:ext cx="4282507" cy="386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22526" y="5301208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Gray1035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από </a:t>
            </a:r>
            <a:r>
              <a:rPr lang="en-US" sz="1200" dirty="0">
                <a:latin typeface="+mn-lt"/>
                <a:hlinkClick r:id="rId5"/>
              </a:rPr>
              <a:t>Pngbot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 διαθέσιμο ως κοινό κτήμα</a:t>
            </a:r>
            <a:endParaRPr lang="en-US" sz="1200" dirty="0">
              <a:latin typeface="+mn-lt"/>
            </a:endParaRPr>
          </a:p>
          <a:p>
            <a:pPr algn="ctr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dobe Devanagari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921646" cy="460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99616" y="6096153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7"/>
              </a:rPr>
              <a:t>Gray1224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από </a:t>
            </a:r>
            <a:r>
              <a:rPr lang="en-US" sz="1200" dirty="0">
                <a:latin typeface="+mn-lt"/>
                <a:hlinkClick r:id="rId5"/>
              </a:rPr>
              <a:t>Pngbot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 διαθέσιμο ως κοινό κτήμα</a:t>
            </a:r>
            <a:endParaRPr lang="en-US" sz="1200" dirty="0">
              <a:latin typeface="+mn-lt"/>
            </a:endParaRPr>
          </a:p>
          <a:p>
            <a:pPr algn="ctr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dobe Devanagari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889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8. Παχύ </a:t>
            </a:r>
            <a:r>
              <a:rPr lang="el-GR" altLang="el-GR" dirty="0">
                <a:solidFill>
                  <a:prstClr val="black"/>
                </a:solidFill>
              </a:rPr>
              <a:t>έ</a:t>
            </a:r>
            <a:r>
              <a:rPr lang="el-GR" altLang="el-GR" dirty="0" smtClean="0">
                <a:solidFill>
                  <a:prstClr val="black"/>
                </a:solidFill>
              </a:rPr>
              <a:t>ντερο </a:t>
            </a:r>
            <a:r>
              <a:rPr lang="el-GR" altLang="el-GR" dirty="0" smtClean="0">
                <a:solidFill>
                  <a:prstClr val="black"/>
                </a:solidFill>
              </a:rPr>
              <a:t>- Χαρακτηριστικά</a:t>
            </a:r>
            <a:endParaRPr lang="el-GR" altLang="el-GR" sz="4400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91264" cy="5040560"/>
          </a:xfrm>
        </p:spPr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dirty="0" smtClean="0"/>
              <a:t>Μεγάλη </a:t>
            </a:r>
            <a:r>
              <a:rPr lang="el-GR" altLang="el-GR" sz="2400" dirty="0"/>
              <a:t>διάμετρο και μικρότερο μήκος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b="1" dirty="0">
                <a:solidFill>
                  <a:schemeClr val="tx2"/>
                </a:solidFill>
              </a:rPr>
              <a:t>Κολικές ταινίες </a:t>
            </a:r>
            <a:r>
              <a:rPr lang="el-GR" altLang="el-GR" sz="2400" dirty="0"/>
              <a:t>(παρουσία </a:t>
            </a:r>
            <a:r>
              <a:rPr lang="el-GR" altLang="el-GR" sz="2400" b="1" dirty="0">
                <a:solidFill>
                  <a:srgbClr val="820000"/>
                </a:solidFill>
              </a:rPr>
              <a:t>3</a:t>
            </a:r>
            <a:r>
              <a:rPr lang="el-GR" altLang="el-GR" sz="2400" dirty="0"/>
              <a:t> επιμήκων </a:t>
            </a:r>
            <a:r>
              <a:rPr lang="el-GR" altLang="el-GR" sz="2400" dirty="0" smtClean="0"/>
              <a:t>αινιών</a:t>
            </a:r>
            <a:r>
              <a:rPr lang="el-GR" altLang="el-GR" sz="2400" dirty="0" smtClean="0">
                <a:solidFill>
                  <a:srgbClr val="FFFF00"/>
                </a:solidFill>
              </a:rPr>
              <a:t>, </a:t>
            </a:r>
            <a:r>
              <a:rPr lang="el-GR" altLang="el-GR" sz="2400" dirty="0" smtClean="0"/>
              <a:t>συμπληρώνουσες </a:t>
            </a:r>
            <a:r>
              <a:rPr lang="el-GR" altLang="el-GR" sz="2400" dirty="0"/>
              <a:t>την ατελή έξω επιμήκη στιβάδα των λείων μυϊκών ινών)</a:t>
            </a:r>
            <a:r>
              <a:rPr lang="el-GR" altLang="el-GR" sz="2400" dirty="0">
                <a:solidFill>
                  <a:srgbClr val="FFFF00"/>
                </a:solidFill>
              </a:rPr>
              <a:t>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b="1" dirty="0">
                <a:solidFill>
                  <a:schemeClr val="tx2"/>
                </a:solidFill>
              </a:rPr>
              <a:t>Εκκολπώματα</a:t>
            </a:r>
            <a:r>
              <a:rPr lang="el-GR" altLang="el-GR" sz="2400" dirty="0">
                <a:solidFill>
                  <a:srgbClr val="FF9900"/>
                </a:solidFill>
              </a:rPr>
              <a:t> </a:t>
            </a:r>
            <a:r>
              <a:rPr lang="el-GR" altLang="el-GR" sz="2400" dirty="0"/>
              <a:t>(περισφίξεις του τοιχώματος μεταξύ των κολικών ταινιών)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b="1" dirty="0">
                <a:solidFill>
                  <a:schemeClr val="tx2"/>
                </a:solidFill>
              </a:rPr>
              <a:t>Επιπλοϊκές αποφύσεις </a:t>
            </a:r>
            <a:r>
              <a:rPr lang="el-GR" altLang="el-GR" sz="2400" dirty="0"/>
              <a:t>(προσεκβολές περιτοναίου περιέχουσες αγγεία και λίπος)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dirty="0"/>
              <a:t>Η αιμάτωση του παχέος εντέρου γίνεται από το τυφλό μέχρι το ήμισυ του εγκάρσιου κόλου από την </a:t>
            </a:r>
            <a:r>
              <a:rPr lang="el-GR" altLang="el-GR" sz="2400" b="1" dirty="0">
                <a:solidFill>
                  <a:srgbClr val="820000"/>
                </a:solidFill>
              </a:rPr>
              <a:t>άνω μεσεντέρια αρτηρία</a:t>
            </a:r>
            <a:r>
              <a:rPr lang="el-GR" altLang="el-GR" sz="2400" dirty="0"/>
              <a:t>, από την </a:t>
            </a:r>
            <a:r>
              <a:rPr lang="el-GR" altLang="el-GR" sz="2400" b="1" dirty="0">
                <a:solidFill>
                  <a:srgbClr val="820000"/>
                </a:solidFill>
              </a:rPr>
              <a:t>κάτω μεσεντέρια </a:t>
            </a:r>
            <a:r>
              <a:rPr lang="el-GR" altLang="el-GR" sz="2400" dirty="0"/>
              <a:t>που αιματώνει το υπόλοιπο εγκάρσιο κόλον, το κατιόν κόλον, το σιγμοειδές και τα 2/3 του ορθού, ενώ το υπόλοιπο 1/3 αιματώνεται από την </a:t>
            </a:r>
            <a:r>
              <a:rPr lang="el-GR" altLang="el-GR" sz="2400" b="1" dirty="0">
                <a:solidFill>
                  <a:srgbClr val="820000"/>
                </a:solidFill>
              </a:rPr>
              <a:t>έσω λαγόνια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αρτηρία</a:t>
            </a:r>
            <a:r>
              <a:rPr lang="el-GR" altLang="el-GR" sz="2400" dirty="0" smtClean="0"/>
              <a:t>.</a:t>
            </a:r>
            <a:endParaRPr lang="el-GR" altLang="el-G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025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601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457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Φραγκίσκη Αναγνωστοπούλου Ανθούλη </a:t>
            </a:r>
            <a:r>
              <a:rPr lang="el-GR" sz="2000" dirty="0"/>
              <a:t>2014. </a:t>
            </a:r>
            <a:r>
              <a:rPr lang="el-GR" sz="2000" dirty="0" smtClean="0"/>
              <a:t>Φραγκίσκη Αναγνωστοπούλου Ανθούλη. </a:t>
            </a:r>
            <a:r>
              <a:rPr lang="el-GR" sz="2000" dirty="0"/>
              <a:t>«Ανατομική (Θ). Ενότητα </a:t>
            </a:r>
            <a:r>
              <a:rPr lang="el-GR" sz="2000" dirty="0" smtClean="0"/>
              <a:t>8: </a:t>
            </a:r>
            <a:r>
              <a:rPr lang="el-GR" sz="2000" dirty="0"/>
              <a:t>Πεπτικό </a:t>
            </a:r>
            <a:r>
              <a:rPr lang="el-GR" sz="2000" dirty="0" smtClean="0"/>
              <a:t>σύστημα».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826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554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89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043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Εργαστήριο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Ιστολογίας, Εμβρυολογίας &amp; Ανθρωπολογίας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Ιατρικό Τμήμα,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Α.Π.Θ.,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2004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Paul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Bell, Barbara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Safiejko-Mroczka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, Department of Zoology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University of Oklahoma. All rights reserved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721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>
                <a:solidFill>
                  <a:prstClr val="black"/>
                </a:solidFill>
              </a:rPr>
              <a:t>1. Η Στοματική Κοιλότητα – οδόντες </a:t>
            </a:r>
            <a:r>
              <a:rPr lang="el-GR" altLang="el-GR" sz="2800" b="0" dirty="0" smtClean="0">
                <a:solidFill>
                  <a:prstClr val="black"/>
                </a:solidFill>
              </a:rPr>
              <a:t>(3/4</a:t>
            </a:r>
            <a:r>
              <a:rPr lang="el-GR" altLang="el-GR" sz="2800" b="0" dirty="0">
                <a:solidFill>
                  <a:prstClr val="black"/>
                </a:solidFill>
              </a:rPr>
              <a:t>)</a:t>
            </a:r>
            <a:endParaRPr lang="el-GR" altLang="el-GR" sz="2400" dirty="0">
              <a:solidFill>
                <a:srgbClr val="00FFCC"/>
              </a:solidFill>
            </a:endParaRPr>
          </a:p>
        </p:txBody>
      </p:sp>
      <p:sp>
        <p:nvSpPr>
          <p:cNvPr id="10248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5266928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b="1" dirty="0" smtClean="0">
                <a:solidFill>
                  <a:srgbClr val="820000"/>
                </a:solidFill>
              </a:rPr>
              <a:t>Τμήματα Οδόντα</a:t>
            </a:r>
            <a:r>
              <a:rPr lang="en-US" altLang="el-GR" sz="2400" b="1" dirty="0" smtClean="0">
                <a:solidFill>
                  <a:srgbClr val="820000"/>
                </a:solidFill>
              </a:rPr>
              <a:t>:</a:t>
            </a:r>
            <a:endParaRPr lang="el-GR" altLang="el-GR" sz="2400" b="1" dirty="0">
              <a:solidFill>
                <a:srgbClr val="820000"/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b="1" dirty="0" smtClean="0"/>
              <a:t>Ρίζα </a:t>
            </a:r>
            <a:r>
              <a:rPr lang="el-GR" altLang="el-GR" sz="2400" dirty="0"/>
              <a:t>(εισέρχεται στη φατνιακή κοιλότητα)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b="1" dirty="0" smtClean="0"/>
              <a:t>Μύλη ή Στεφάνη </a:t>
            </a:r>
            <a:r>
              <a:rPr lang="el-GR" altLang="el-GR" sz="2400" dirty="0" smtClean="0"/>
              <a:t>(</a:t>
            </a:r>
            <a:r>
              <a:rPr lang="el-GR" altLang="el-GR" sz="2400" dirty="0"/>
              <a:t>ελεύθερο τμήμα προεξέχον του φατνίου</a:t>
            </a:r>
            <a:r>
              <a:rPr lang="el-GR" altLang="el-GR" sz="2400" dirty="0" smtClean="0"/>
              <a:t>)</a:t>
            </a:r>
            <a:endParaRPr lang="en-US" altLang="el-GR" sz="2400" dirty="0" smtClean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b="1" dirty="0" smtClean="0"/>
              <a:t>Αυχένα </a:t>
            </a:r>
            <a:r>
              <a:rPr lang="el-GR" altLang="el-GR" sz="2400" b="1" dirty="0"/>
              <a:t>(το στενότερο τμήμα)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b="1" dirty="0" smtClean="0"/>
              <a:t>Πολφική Κοιλότητα (</a:t>
            </a:r>
            <a:r>
              <a:rPr lang="el-GR" altLang="el-GR" sz="2400" b="1" dirty="0"/>
              <a:t>εσωτερικό ρίζας και μύλης </a:t>
            </a:r>
            <a:r>
              <a:rPr lang="el-GR" altLang="el-GR" sz="2400" dirty="0" smtClean="0"/>
              <a:t>περιέχουσα </a:t>
            </a:r>
            <a:r>
              <a:rPr lang="el-GR" altLang="el-GR" sz="2400" dirty="0"/>
              <a:t>τον πολφό, δηλαδή τον συνδετικό ιστό με τα αγγεία και νεύρα)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endParaRPr lang="el-GR" altLang="el-G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0768"/>
            <a:ext cx="3355288" cy="40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41632" y="5395317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Tooth </a:t>
            </a:r>
            <a:r>
              <a:rPr lang="en-US" sz="1200" dirty="0" smtClean="0">
                <a:latin typeface="+mn-lt"/>
                <a:hlinkClick r:id="rId4"/>
              </a:rPr>
              <a:t>Section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από </a:t>
            </a:r>
            <a:r>
              <a:rPr lang="en-US" sz="1200" dirty="0">
                <a:latin typeface="+mn-lt"/>
                <a:hlinkClick r:id="rId5" tooltip="User:Indolences"/>
              </a:rPr>
              <a:t>Indolences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 διαθέσιμο με άδεια </a:t>
            </a:r>
            <a:r>
              <a:rPr lang="en-US" sz="1200" dirty="0">
                <a:latin typeface="+mn-lt"/>
                <a:hlinkClick r:id="rId6"/>
              </a:rPr>
              <a:t>CC BY-SA 2.0</a:t>
            </a:r>
            <a:endParaRPr lang="en-US" sz="1200" dirty="0">
              <a:latin typeface="+mn-lt"/>
            </a:endParaRPr>
          </a:p>
          <a:p>
            <a:pPr algn="ctr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dobe Devanagari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466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727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>
                <a:solidFill>
                  <a:prstClr val="black"/>
                </a:solidFill>
              </a:rPr>
              <a:t>1. Η Στοματική Κοιλότητα – οδόντες </a:t>
            </a:r>
            <a:r>
              <a:rPr lang="el-GR" altLang="el-GR" sz="2800" b="0" dirty="0" smtClean="0">
                <a:solidFill>
                  <a:prstClr val="black"/>
                </a:solidFill>
              </a:rPr>
              <a:t>(4/4</a:t>
            </a:r>
            <a:r>
              <a:rPr lang="el-GR" altLang="el-GR" sz="2800" b="0" dirty="0">
                <a:solidFill>
                  <a:prstClr val="black"/>
                </a:solidFill>
              </a:rPr>
              <a:t>)</a:t>
            </a:r>
            <a:endParaRPr lang="el-GR" altLang="el-GR" sz="2400" dirty="0">
              <a:solidFill>
                <a:srgbClr val="00FFCC"/>
              </a:solidFill>
            </a:endParaRPr>
          </a:p>
        </p:txBody>
      </p:sp>
      <p:sp>
        <p:nvSpPr>
          <p:cNvPr id="10248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5050904" cy="5040560"/>
          </a:xfrm>
        </p:spPr>
        <p:txBody>
          <a:bodyPr>
            <a:noAutofit/>
          </a:bodyPr>
          <a:lstStyle/>
          <a:p>
            <a:pPr marL="711200" indent="-71120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b="1" dirty="0" smtClean="0">
                <a:solidFill>
                  <a:srgbClr val="820000"/>
                </a:solidFill>
              </a:rPr>
              <a:t>Τμήματα Οδόντα</a:t>
            </a:r>
            <a:r>
              <a:rPr lang="en-US" altLang="el-GR" sz="2400" b="1" dirty="0" smtClean="0">
                <a:solidFill>
                  <a:srgbClr val="820000"/>
                </a:solidFill>
              </a:rPr>
              <a:t>:</a:t>
            </a:r>
            <a:endParaRPr lang="el-GR" altLang="el-GR" sz="2400" b="1" dirty="0">
              <a:solidFill>
                <a:srgbClr val="820000"/>
              </a:solidFill>
            </a:endParaRPr>
          </a:p>
          <a:p>
            <a:pPr marL="711200" indent="-711200">
              <a:spcBef>
                <a:spcPts val="600"/>
              </a:spcBef>
              <a:buFont typeface="Wingdings" panose="05000000000000000000" pitchFamily="2" charset="2"/>
              <a:buAutoNum type="arabicParenR"/>
            </a:pPr>
            <a:r>
              <a:rPr lang="el-GR" altLang="el-GR" sz="2400" b="1" dirty="0" smtClean="0"/>
              <a:t>Οδοντίνη</a:t>
            </a:r>
            <a:r>
              <a:rPr lang="en-US" altLang="el-GR" sz="2400" b="1" dirty="0" smtClean="0"/>
              <a:t>: </a:t>
            </a:r>
            <a:r>
              <a:rPr lang="el-GR" altLang="el-GR" sz="2400" dirty="0"/>
              <a:t>Κύρια ουσία του δοντιού καλύπτουσα ολόκληρο τον οδόντα.</a:t>
            </a:r>
          </a:p>
          <a:p>
            <a:pPr marL="711200" indent="-711200">
              <a:spcBef>
                <a:spcPts val="600"/>
              </a:spcBef>
              <a:buFont typeface="Wingdings" panose="05000000000000000000" pitchFamily="2" charset="2"/>
              <a:buAutoNum type="arabicParenR"/>
            </a:pPr>
            <a:r>
              <a:rPr lang="el-GR" altLang="el-GR" sz="2400" b="1" dirty="0" smtClean="0"/>
              <a:t>Οστέινη</a:t>
            </a:r>
            <a:r>
              <a:rPr lang="en-US" altLang="el-GR" sz="2400" b="1" dirty="0" smtClean="0"/>
              <a:t>: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Καλύπτει την οδοντίνη μόνο στην ρίζα.</a:t>
            </a:r>
          </a:p>
          <a:p>
            <a:pPr marL="711200" indent="-711200">
              <a:spcBef>
                <a:spcPts val="600"/>
              </a:spcBef>
              <a:buFont typeface="Wingdings" panose="05000000000000000000" pitchFamily="2" charset="2"/>
              <a:buAutoNum type="arabicParenR"/>
            </a:pPr>
            <a:r>
              <a:rPr lang="el-GR" altLang="el-GR" sz="2400" b="1" dirty="0" smtClean="0"/>
              <a:t>Αδαμαντίνη</a:t>
            </a:r>
            <a:r>
              <a:rPr lang="en-US" altLang="el-GR" sz="2400" b="1" dirty="0" smtClean="0"/>
              <a:t>:</a:t>
            </a:r>
            <a:r>
              <a:rPr lang="el-GR" altLang="el-GR" sz="2400" b="1" dirty="0" smtClean="0"/>
              <a:t> </a:t>
            </a:r>
            <a:r>
              <a:rPr lang="el-GR" altLang="el-GR" sz="2400" dirty="0"/>
              <a:t>Καλύπτει την οδοντίνη μόνο στην μύλη.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0768"/>
            <a:ext cx="3355288" cy="40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41632" y="5395317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Tooth </a:t>
            </a:r>
            <a:r>
              <a:rPr lang="en-US" sz="1200" dirty="0" smtClean="0">
                <a:latin typeface="+mn-lt"/>
                <a:hlinkClick r:id="rId4"/>
              </a:rPr>
              <a:t>Section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από </a:t>
            </a:r>
            <a:r>
              <a:rPr lang="en-US" sz="1200" dirty="0">
                <a:latin typeface="+mn-lt"/>
                <a:hlinkClick r:id="rId5" tooltip="User:Indolences"/>
              </a:rPr>
              <a:t>Indolences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 διαθέσιμο με άδεια </a:t>
            </a:r>
            <a:r>
              <a:rPr lang="en-US" sz="1200" dirty="0">
                <a:latin typeface="+mn-lt"/>
                <a:hlinkClick r:id="rId6"/>
              </a:rPr>
              <a:t>CC BY-SA 2.0</a:t>
            </a:r>
            <a:endParaRPr lang="en-US" sz="1200" dirty="0">
              <a:latin typeface="+mn-lt"/>
            </a:endParaRPr>
          </a:p>
          <a:p>
            <a:pPr algn="ctr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dobe Devanagari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674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>
                <a:ea typeface="+mn-ea"/>
                <a:cs typeface="+mn-cs"/>
              </a:rPr>
              <a:t>2. Έδαφος </a:t>
            </a:r>
            <a:r>
              <a:rPr lang="el-GR" altLang="el-GR" dirty="0">
                <a:ea typeface="+mn-ea"/>
                <a:cs typeface="+mn-cs"/>
              </a:rPr>
              <a:t>σ</a:t>
            </a:r>
            <a:r>
              <a:rPr lang="el-GR" altLang="el-GR" dirty="0" smtClean="0">
                <a:ea typeface="+mn-ea"/>
                <a:cs typeface="+mn-cs"/>
              </a:rPr>
              <a:t>τόματος </a:t>
            </a:r>
            <a:r>
              <a:rPr lang="el-GR" altLang="el-GR" sz="2800" b="0" dirty="0" smtClean="0">
                <a:ea typeface="+mn-ea"/>
                <a:cs typeface="+mn-cs"/>
              </a:rPr>
              <a:t>(1/3)</a:t>
            </a:r>
            <a:endParaRPr lang="el-GR" altLang="el-GR" sz="2800" b="0" dirty="0"/>
          </a:p>
        </p:txBody>
      </p:sp>
      <p:sp>
        <p:nvSpPr>
          <p:cNvPr id="10248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51580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sz="2400" dirty="0" smtClean="0"/>
              <a:t>Σχηματίζεται </a:t>
            </a:r>
            <a:r>
              <a:rPr lang="el-GR" altLang="el-GR" sz="2400" dirty="0"/>
              <a:t>από τη γλώσσα</a:t>
            </a:r>
          </a:p>
          <a:p>
            <a:pPr marL="622300" indent="-354013">
              <a:spcBef>
                <a:spcPts val="600"/>
              </a:spcBef>
            </a:pPr>
            <a:r>
              <a:rPr lang="el-GR" altLang="el-GR" sz="2400" dirty="0"/>
              <a:t>Η γλώσσα έχει πολλές λειτουργίες (μάσηση, κατάποση τροφής, ομιλία, αφή και γεύση).</a:t>
            </a:r>
          </a:p>
          <a:p>
            <a:pPr marL="987425" lvl="1" indent="-365125">
              <a:spcBef>
                <a:spcPts val="600"/>
              </a:spcBef>
            </a:pPr>
            <a:r>
              <a:rPr lang="el-GR" altLang="el-GR" sz="2400" b="1" dirty="0" smtClean="0">
                <a:solidFill>
                  <a:schemeClr val="tx2"/>
                </a:solidFill>
              </a:rPr>
              <a:t>Τμήματα Γλώσσας</a:t>
            </a:r>
          </a:p>
          <a:p>
            <a:pPr marL="1341438" lvl="2" indent="-354013">
              <a:spcBef>
                <a:spcPts val="600"/>
              </a:spcBef>
            </a:pPr>
            <a:r>
              <a:rPr lang="el-GR" altLang="el-GR" dirty="0" smtClean="0"/>
              <a:t>Βάση </a:t>
            </a:r>
            <a:r>
              <a:rPr lang="el-GR" altLang="el-GR" dirty="0"/>
              <a:t>ή Ρίζα</a:t>
            </a:r>
          </a:p>
          <a:p>
            <a:pPr marL="1341438" lvl="2" indent="-354013">
              <a:spcBef>
                <a:spcPts val="600"/>
              </a:spcBef>
            </a:pPr>
            <a:r>
              <a:rPr lang="el-GR" altLang="el-GR" dirty="0"/>
              <a:t>Σώμα</a:t>
            </a:r>
          </a:p>
          <a:p>
            <a:pPr marL="1341438" lvl="2" indent="-354013">
              <a:spcBef>
                <a:spcPts val="600"/>
              </a:spcBef>
            </a:pPr>
            <a:r>
              <a:rPr lang="el-GR" altLang="el-GR" dirty="0"/>
              <a:t>Κορυφή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56992"/>
            <a:ext cx="557851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52944" y="6309320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1109 Muscles that Move the </a:t>
            </a:r>
            <a:r>
              <a:rPr lang="en-US" sz="1200" dirty="0" smtClean="0">
                <a:latin typeface="+mn-lt"/>
                <a:hlinkClick r:id="rId4"/>
              </a:rPr>
              <a:t>Tongue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από </a:t>
            </a:r>
            <a:r>
              <a:rPr lang="en-US" sz="1200" dirty="0" smtClean="0">
                <a:latin typeface="+mn-lt"/>
                <a:hlinkClick r:id="rId5" tooltip="User:CFCF"/>
              </a:rPr>
              <a:t>CFCF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 διαθέσιμο με άδεια </a:t>
            </a:r>
            <a:r>
              <a:rPr lang="en-US" sz="1200" dirty="0">
                <a:latin typeface="+mn-lt"/>
                <a:hlinkClick r:id="rId6"/>
              </a:rPr>
              <a:t>CC BY 3.0</a:t>
            </a:r>
            <a:endParaRPr lang="en-US" sz="1200" dirty="0">
              <a:latin typeface="+mn-lt"/>
            </a:endParaRPr>
          </a:p>
          <a:p>
            <a:pPr algn="ctr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dobe Devanagari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711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2. Έδαφος </a:t>
            </a:r>
            <a:r>
              <a:rPr lang="el-GR" altLang="el-GR" dirty="0">
                <a:solidFill>
                  <a:prstClr val="black"/>
                </a:solidFill>
              </a:rPr>
              <a:t>σ</a:t>
            </a:r>
            <a:r>
              <a:rPr lang="el-GR" altLang="el-GR" dirty="0" smtClean="0">
                <a:solidFill>
                  <a:prstClr val="black"/>
                </a:solidFill>
              </a:rPr>
              <a:t>τόματος </a:t>
            </a:r>
            <a:r>
              <a:rPr lang="el-GR" altLang="el-GR" sz="2800" b="0" dirty="0" smtClean="0">
                <a:solidFill>
                  <a:prstClr val="black"/>
                </a:solidFill>
              </a:rPr>
              <a:t>(2/3</a:t>
            </a:r>
            <a:r>
              <a:rPr lang="el-GR" altLang="el-GR" sz="2800" b="0" dirty="0">
                <a:solidFill>
                  <a:prstClr val="black"/>
                </a:solidFill>
              </a:rPr>
              <a:t>)</a:t>
            </a:r>
            <a:endParaRPr lang="el-GR" altLang="el-GR" sz="2400" dirty="0">
              <a:solidFill>
                <a:srgbClr val="00FFCC"/>
              </a:solidFill>
            </a:endParaRPr>
          </a:p>
        </p:txBody>
      </p:sp>
      <p:sp>
        <p:nvSpPr>
          <p:cNvPr id="10248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>
            <a:no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l-GR" altLang="el-GR" sz="2400" dirty="0"/>
              <a:t>Στην πάνω επιφάνεια της γλώσσας το σώμα χωρίζεται από τη βάση με μία σχισμή, σχήματος</a:t>
            </a:r>
            <a:r>
              <a:rPr lang="el-GR" altLang="el-GR" sz="2400" b="1" dirty="0">
                <a:solidFill>
                  <a:srgbClr val="FF9900"/>
                </a:solidFill>
              </a:rPr>
              <a:t> </a:t>
            </a:r>
            <a:r>
              <a:rPr lang="el-GR" altLang="el-GR" sz="2400" b="1" dirty="0">
                <a:solidFill>
                  <a:srgbClr val="820000"/>
                </a:solidFill>
              </a:rPr>
              <a:t>Λ</a:t>
            </a:r>
            <a:r>
              <a:rPr lang="el-GR" altLang="el-GR" sz="2400" dirty="0"/>
              <a:t>, την </a:t>
            </a:r>
            <a:r>
              <a:rPr lang="el-GR" altLang="el-GR" sz="2400" b="1" dirty="0">
                <a:solidFill>
                  <a:srgbClr val="820000"/>
                </a:solidFill>
              </a:rPr>
              <a:t>τελική</a:t>
            </a:r>
            <a:r>
              <a:rPr lang="el-GR" altLang="el-GR" sz="2400" dirty="0">
                <a:solidFill>
                  <a:srgbClr val="820000"/>
                </a:solidFill>
              </a:rPr>
              <a:t> </a:t>
            </a:r>
            <a:r>
              <a:rPr lang="el-GR" altLang="el-GR" sz="2400" b="1" dirty="0">
                <a:solidFill>
                  <a:srgbClr val="820000"/>
                </a:solidFill>
              </a:rPr>
              <a:t>αύλακα</a:t>
            </a:r>
            <a:r>
              <a:rPr lang="el-GR" altLang="el-GR" sz="2400" dirty="0">
                <a:solidFill>
                  <a:srgbClr val="FF9900"/>
                </a:solidFill>
              </a:rPr>
              <a:t>. </a:t>
            </a:r>
            <a:r>
              <a:rPr lang="el-GR" altLang="el-GR" sz="2400" dirty="0"/>
              <a:t>Στην κορυφή της τελικής αύλακος υπάρχει το </a:t>
            </a:r>
            <a:r>
              <a:rPr lang="el-GR" altLang="el-GR" sz="2400" b="1" dirty="0">
                <a:solidFill>
                  <a:srgbClr val="820000"/>
                </a:solidFill>
              </a:rPr>
              <a:t>τυφλό τρήμα </a:t>
            </a:r>
            <a:r>
              <a:rPr lang="el-GR" altLang="el-GR" sz="2400" dirty="0"/>
              <a:t>(άκρη του </a:t>
            </a:r>
            <a:r>
              <a:rPr lang="el-GR" altLang="el-GR" sz="2400" b="1" dirty="0">
                <a:solidFill>
                  <a:srgbClr val="820000"/>
                </a:solidFill>
              </a:rPr>
              <a:t>θυρεογλωσσικού πόρου</a:t>
            </a:r>
            <a:r>
              <a:rPr lang="el-GR" altLang="el-GR" sz="2400" dirty="0">
                <a:solidFill>
                  <a:srgbClr val="820000"/>
                </a:solidFill>
              </a:rPr>
              <a:t> </a:t>
            </a:r>
            <a:r>
              <a:rPr lang="el-GR" altLang="el-GR" sz="2400" dirty="0"/>
              <a:t>στο έμβρυο). Ο βλεννογόνος της γλώσσας στην πάνω επιφάνεια έχει πολλές προεξοχές, τις </a:t>
            </a:r>
            <a:r>
              <a:rPr lang="el-GR" altLang="el-GR" sz="2400" b="1" dirty="0">
                <a:solidFill>
                  <a:srgbClr val="820000"/>
                </a:solidFill>
              </a:rPr>
              <a:t>θηλές</a:t>
            </a:r>
            <a:r>
              <a:rPr lang="el-GR" altLang="el-GR" sz="2400" i="1" dirty="0"/>
              <a:t>,</a:t>
            </a:r>
            <a:r>
              <a:rPr lang="el-GR" altLang="el-GR" sz="2400" dirty="0"/>
              <a:t>  που ανάλογα με το σχήμα τους ονομάζονται</a:t>
            </a:r>
            <a:r>
              <a:rPr lang="en-US" altLang="el-GR" sz="2400" dirty="0"/>
              <a:t>:</a:t>
            </a:r>
          </a:p>
          <a:p>
            <a:pPr marL="536575" indent="-536575">
              <a:buFont typeface="Wingdings" panose="05000000000000000000" pitchFamily="2" charset="2"/>
              <a:buAutoNum type="arabicParenR"/>
            </a:pPr>
            <a:r>
              <a:rPr lang="el-GR" altLang="el-GR" sz="2400" b="1" dirty="0" smtClean="0">
                <a:solidFill>
                  <a:schemeClr val="tx2"/>
                </a:solidFill>
              </a:rPr>
              <a:t>Τριχοειδείς</a:t>
            </a:r>
            <a:r>
              <a:rPr lang="el-GR" altLang="el-GR" sz="2400" dirty="0" smtClean="0">
                <a:solidFill>
                  <a:schemeClr val="tx2"/>
                </a:solidFill>
              </a:rPr>
              <a:t> 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(κορυφή και σώμα)</a:t>
            </a:r>
          </a:p>
          <a:p>
            <a:pPr marL="536575" indent="-536575">
              <a:buFont typeface="Wingdings" panose="05000000000000000000" pitchFamily="2" charset="2"/>
              <a:buAutoNum type="arabicParenR"/>
            </a:pPr>
            <a:r>
              <a:rPr lang="el-GR" altLang="el-GR" sz="2400" b="1" dirty="0" smtClean="0">
                <a:solidFill>
                  <a:schemeClr val="tx2"/>
                </a:solidFill>
              </a:rPr>
              <a:t>Μυκητοειδείς</a:t>
            </a:r>
            <a:r>
              <a:rPr lang="el-GR" altLang="el-GR" sz="2400" b="1" dirty="0" smtClean="0"/>
              <a:t> </a:t>
            </a:r>
            <a:r>
              <a:rPr lang="el-GR" altLang="el-GR" sz="2400" dirty="0" smtClean="0"/>
              <a:t>(</a:t>
            </a:r>
            <a:r>
              <a:rPr lang="el-GR" altLang="el-GR" sz="2400" dirty="0"/>
              <a:t>σώμα και το </a:t>
            </a:r>
            <a:r>
              <a:rPr lang="el-GR" altLang="el-GR" sz="2400" b="1" dirty="0">
                <a:solidFill>
                  <a:srgbClr val="820000"/>
                </a:solidFill>
              </a:rPr>
              <a:t>1/5</a:t>
            </a:r>
            <a:r>
              <a:rPr lang="el-GR" altLang="el-GR" sz="2400" dirty="0"/>
              <a:t> στο </a:t>
            </a:r>
            <a:r>
              <a:rPr lang="el-GR" altLang="el-GR" sz="2400" b="1" dirty="0">
                <a:solidFill>
                  <a:srgbClr val="820000"/>
                </a:solidFill>
              </a:rPr>
              <a:t>γευστικό Λ</a:t>
            </a:r>
            <a:r>
              <a:rPr lang="el-GR" altLang="el-GR" sz="2400" dirty="0"/>
              <a:t>)</a:t>
            </a:r>
          </a:p>
          <a:p>
            <a:pPr marL="536575" indent="-536575">
              <a:buFont typeface="Wingdings" panose="05000000000000000000" pitchFamily="2" charset="2"/>
              <a:buAutoNum type="arabicParenR"/>
            </a:pPr>
            <a:r>
              <a:rPr lang="el-GR" altLang="el-GR" sz="2400" b="1" dirty="0" smtClean="0">
                <a:solidFill>
                  <a:schemeClr val="tx2"/>
                </a:solidFill>
              </a:rPr>
              <a:t>Φυλλοειδείς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(πλάγια της γλώσσας)</a:t>
            </a:r>
          </a:p>
          <a:p>
            <a:pPr marL="536575" indent="-536575">
              <a:buFont typeface="Wingdings" panose="05000000000000000000" pitchFamily="2" charset="2"/>
              <a:buAutoNum type="arabicParenR"/>
            </a:pPr>
            <a:r>
              <a:rPr lang="el-GR" altLang="el-GR" sz="2400" b="1" dirty="0" smtClean="0">
                <a:solidFill>
                  <a:schemeClr val="tx2"/>
                </a:solidFill>
              </a:rPr>
              <a:t>Περιχαρακωμένες</a:t>
            </a:r>
            <a:r>
              <a:rPr lang="el-GR" altLang="el-GR" sz="2400" dirty="0" smtClean="0">
                <a:solidFill>
                  <a:schemeClr val="tx2"/>
                </a:solidFill>
              </a:rPr>
              <a:t> </a:t>
            </a:r>
            <a:r>
              <a:rPr lang="el-GR" altLang="el-GR" sz="2400" dirty="0"/>
              <a:t>(αποτελούνται από μία αύλακα που τις περιβάλλει, την </a:t>
            </a:r>
            <a:r>
              <a:rPr lang="el-GR" altLang="el-GR" sz="2400" b="1" dirty="0">
                <a:solidFill>
                  <a:srgbClr val="820000"/>
                </a:solidFill>
              </a:rPr>
              <a:t>τάφρο</a:t>
            </a:r>
            <a:r>
              <a:rPr lang="el-GR" altLang="el-GR" sz="2400" dirty="0"/>
              <a:t>,</a:t>
            </a:r>
            <a:r>
              <a:rPr lang="el-GR" altLang="el-GR" sz="2400" b="1" dirty="0"/>
              <a:t> </a:t>
            </a:r>
            <a:r>
              <a:rPr lang="el-GR" altLang="el-GR" sz="2400" dirty="0"/>
              <a:t>όλες στο </a:t>
            </a:r>
            <a:r>
              <a:rPr lang="el-GR" altLang="el-GR" sz="2400" b="1" dirty="0">
                <a:solidFill>
                  <a:srgbClr val="820000"/>
                </a:solidFill>
              </a:rPr>
              <a:t>γευστικό Λ</a:t>
            </a:r>
            <a:r>
              <a:rPr lang="el-GR" altLang="el-GR" sz="2400" dirty="0" smtClean="0"/>
              <a:t>)</a:t>
            </a:r>
            <a:endParaRPr lang="el-GR" altLang="el-G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06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2. Έδαφος </a:t>
            </a:r>
            <a:r>
              <a:rPr lang="el-GR" altLang="el-GR" dirty="0">
                <a:solidFill>
                  <a:prstClr val="black"/>
                </a:solidFill>
              </a:rPr>
              <a:t>σ</a:t>
            </a:r>
            <a:r>
              <a:rPr lang="el-GR" altLang="el-GR" dirty="0" smtClean="0">
                <a:solidFill>
                  <a:prstClr val="black"/>
                </a:solidFill>
              </a:rPr>
              <a:t>τόματος </a:t>
            </a:r>
            <a:r>
              <a:rPr lang="el-GR" altLang="el-GR" sz="2800" b="0" dirty="0" smtClean="0">
                <a:solidFill>
                  <a:prstClr val="black"/>
                </a:solidFill>
              </a:rPr>
              <a:t>(3/3</a:t>
            </a:r>
            <a:r>
              <a:rPr lang="el-GR" altLang="el-GR" sz="2800" b="0" dirty="0">
                <a:solidFill>
                  <a:prstClr val="black"/>
                </a:solidFill>
              </a:rPr>
              <a:t>)</a:t>
            </a:r>
            <a:endParaRPr lang="el-GR" altLang="el-GR" sz="2400" dirty="0">
              <a:solidFill>
                <a:srgbClr val="00FFCC"/>
              </a:solidFill>
            </a:endParaRPr>
          </a:p>
        </p:txBody>
      </p:sp>
      <p:sp>
        <p:nvSpPr>
          <p:cNvPr id="10248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147248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b="1" dirty="0" smtClean="0"/>
              <a:t>Οι </a:t>
            </a:r>
            <a:r>
              <a:rPr lang="el-GR" altLang="el-GR" sz="2400" b="1" dirty="0">
                <a:solidFill>
                  <a:srgbClr val="820000"/>
                </a:solidFill>
              </a:rPr>
              <a:t>περιχαρακωμένες θηλές </a:t>
            </a:r>
            <a:r>
              <a:rPr lang="el-GR" altLang="el-GR" sz="2400" b="1" dirty="0"/>
              <a:t>και το </a:t>
            </a:r>
            <a:r>
              <a:rPr lang="el-GR" altLang="el-GR" sz="2400" b="1" dirty="0">
                <a:solidFill>
                  <a:srgbClr val="820000"/>
                </a:solidFill>
              </a:rPr>
              <a:t>1/5 των μυκητοειδών θηλών </a:t>
            </a:r>
            <a:r>
              <a:rPr lang="el-GR" altLang="el-GR" sz="2400" b="1" dirty="0"/>
              <a:t>περιέχουν ειδικά κύτταρα για τη γεύση, τους </a:t>
            </a:r>
            <a:r>
              <a:rPr lang="el-GR" altLang="el-GR" sz="2400" b="1" dirty="0">
                <a:solidFill>
                  <a:srgbClr val="820000"/>
                </a:solidFill>
              </a:rPr>
              <a:t>γευστικούς κάλυκες</a:t>
            </a:r>
            <a:r>
              <a:rPr lang="el-GR" altLang="el-GR" sz="2400" dirty="0"/>
              <a:t>,</a:t>
            </a:r>
            <a:r>
              <a:rPr lang="el-GR" altLang="el-GR" sz="2400" b="1" dirty="0">
                <a:solidFill>
                  <a:srgbClr val="FF9900"/>
                </a:solidFill>
              </a:rPr>
              <a:t> </a:t>
            </a:r>
            <a:r>
              <a:rPr lang="el-GR" altLang="el-GR" sz="2400" b="1" dirty="0"/>
              <a:t>και σχηματίζουν το</a:t>
            </a:r>
            <a:r>
              <a:rPr lang="el-GR" altLang="el-GR" sz="2400" b="1" dirty="0">
                <a:solidFill>
                  <a:srgbClr val="FF9900"/>
                </a:solidFill>
              </a:rPr>
              <a:t> </a:t>
            </a:r>
            <a:r>
              <a:rPr lang="el-GR" altLang="el-GR" sz="2400" b="1" dirty="0">
                <a:solidFill>
                  <a:srgbClr val="820000"/>
                </a:solidFill>
              </a:rPr>
              <a:t>γευστικό Λ</a:t>
            </a:r>
            <a:r>
              <a:rPr lang="el-GR" altLang="el-GR" sz="2400" b="1" dirty="0">
                <a:solidFill>
                  <a:srgbClr val="FF9900"/>
                </a:solidFill>
              </a:rPr>
              <a:t> </a:t>
            </a:r>
            <a:r>
              <a:rPr lang="el-GR" altLang="el-GR" sz="2400" dirty="0"/>
              <a:t>(παράλληλο και έμπροσθεν της τελικής σχισμής). Όπισθεν της τελικής αύλακας, υπάρχει λεμφικός ιστός (αμυντικός), η </a:t>
            </a:r>
            <a:r>
              <a:rPr lang="el-GR" altLang="el-GR" sz="2400" b="1" dirty="0">
                <a:solidFill>
                  <a:srgbClr val="820000"/>
                </a:solidFill>
              </a:rPr>
              <a:t>γλωσσική αμυγδαλή</a:t>
            </a:r>
            <a:r>
              <a:rPr lang="el-GR" altLang="el-GR" sz="2400" dirty="0" smtClean="0"/>
              <a:t>.</a:t>
            </a: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endParaRPr lang="el-GR" altLang="el-GR" sz="24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l-GR" altLang="el-GR" sz="2400" b="1" dirty="0" smtClean="0">
                <a:solidFill>
                  <a:schemeClr val="tx2"/>
                </a:solidFill>
              </a:rPr>
              <a:t>Νεύρα </a:t>
            </a:r>
            <a:r>
              <a:rPr lang="el-GR" altLang="el-GR" sz="2400" b="1" dirty="0">
                <a:solidFill>
                  <a:schemeClr val="tx2"/>
                </a:solidFill>
              </a:rPr>
              <a:t>Γλώσσας</a:t>
            </a:r>
            <a:r>
              <a:rPr lang="en-US" altLang="el-GR" sz="2400" b="1" dirty="0">
                <a:solidFill>
                  <a:schemeClr val="tx2"/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el-GR" altLang="el-GR" sz="2400" b="1" dirty="0"/>
              <a:t>Υπογλώσσιο</a:t>
            </a:r>
            <a:r>
              <a:rPr lang="el-GR" altLang="el-GR" sz="2400" dirty="0"/>
              <a:t> (11</a:t>
            </a:r>
            <a:r>
              <a:rPr lang="el-GR" altLang="el-GR" sz="2400" baseline="30000" dirty="0"/>
              <a:t>η</a:t>
            </a:r>
            <a:r>
              <a:rPr lang="el-GR" altLang="el-GR" sz="2400" dirty="0"/>
              <a:t> ΕΣ=κινητικό ν.)</a:t>
            </a:r>
          </a:p>
          <a:p>
            <a:pPr>
              <a:lnSpc>
                <a:spcPct val="80000"/>
              </a:lnSpc>
            </a:pPr>
            <a:r>
              <a:rPr lang="el-GR" altLang="el-GR" sz="2400" b="1" dirty="0"/>
              <a:t>Γλωσσοφαρυγγικό</a:t>
            </a:r>
            <a:r>
              <a:rPr lang="el-GR" altLang="el-GR" sz="2400" dirty="0"/>
              <a:t> (9</a:t>
            </a:r>
            <a:r>
              <a:rPr lang="el-GR" altLang="el-GR" sz="2400" baseline="30000" dirty="0"/>
              <a:t>η</a:t>
            </a:r>
            <a:r>
              <a:rPr lang="el-GR" altLang="el-GR" sz="2400" dirty="0"/>
              <a:t> ΕΣ=αισθητικό και γευστικό)   </a:t>
            </a: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endParaRPr lang="en-US" altLang="el-GR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605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11200" indent="-711200">
              <a:spcBef>
                <a:spcPts val="600"/>
              </a:spcBef>
            </a:pPr>
            <a:r>
              <a:rPr lang="el-GR" altLang="el-GR" dirty="0" smtClean="0"/>
              <a:t>3. Οροφή </a:t>
            </a:r>
            <a:r>
              <a:rPr lang="el-GR" altLang="el-GR" dirty="0"/>
              <a:t>σ</a:t>
            </a:r>
            <a:r>
              <a:rPr lang="el-GR" altLang="el-GR" dirty="0" smtClean="0"/>
              <a:t>τόματος </a:t>
            </a:r>
            <a:r>
              <a:rPr lang="el-GR" altLang="el-GR" dirty="0"/>
              <a:t>(Υπερώα)  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 smtClean="0"/>
              <a:t>Η</a:t>
            </a:r>
            <a:r>
              <a:rPr lang="el-GR" altLang="el-GR" sz="2400" b="1" dirty="0" smtClean="0"/>
              <a:t> </a:t>
            </a:r>
            <a:r>
              <a:rPr lang="el-GR" altLang="el-GR" sz="2400" b="1" dirty="0"/>
              <a:t>υπερώα</a:t>
            </a:r>
            <a:r>
              <a:rPr lang="el-GR" altLang="el-GR" sz="2400" dirty="0"/>
              <a:t> (ουρανίσκος) αποτελεί το άνω τοίχωμα της </a:t>
            </a:r>
            <a:r>
              <a:rPr lang="el-GR" altLang="el-GR" sz="2400" dirty="0" smtClean="0"/>
              <a:t>στοματικής </a:t>
            </a:r>
            <a:r>
              <a:rPr lang="el-GR" altLang="el-GR" sz="2400" dirty="0"/>
              <a:t>κοιλότητας και χωρίζεται σε</a:t>
            </a:r>
            <a:r>
              <a:rPr lang="en-US" altLang="el-GR" sz="2400" dirty="0"/>
              <a:t>:</a:t>
            </a:r>
          </a:p>
          <a:p>
            <a:pPr>
              <a:spcBef>
                <a:spcPts val="600"/>
              </a:spcBef>
            </a:pPr>
            <a:r>
              <a:rPr lang="el-GR" altLang="el-GR" sz="2400" b="1" dirty="0" smtClean="0">
                <a:solidFill>
                  <a:schemeClr val="tx2"/>
                </a:solidFill>
              </a:rPr>
              <a:t>Σκληρά</a:t>
            </a:r>
            <a:r>
              <a:rPr lang="en-US" altLang="el-GR" sz="2400" dirty="0" smtClean="0"/>
              <a:t>: </a:t>
            </a:r>
            <a:r>
              <a:rPr lang="el-GR" altLang="el-GR" sz="2400" dirty="0"/>
              <a:t>Υπερώιες αποφύσεις άνω γνάθων και τα 2 </a:t>
            </a:r>
            <a:r>
              <a:rPr lang="el-GR" altLang="el-GR" sz="2400" dirty="0" smtClean="0"/>
              <a:t>υπερώια </a:t>
            </a:r>
            <a:endParaRPr lang="el-GR" altLang="el-GR" sz="2400" dirty="0"/>
          </a:p>
          <a:p>
            <a:pPr>
              <a:spcBef>
                <a:spcPts val="600"/>
              </a:spcBef>
            </a:pPr>
            <a:r>
              <a:rPr lang="el-GR" altLang="el-GR" sz="2400" b="1" dirty="0" smtClean="0">
                <a:solidFill>
                  <a:schemeClr val="tx2"/>
                </a:solidFill>
              </a:rPr>
              <a:t>Μαλθακή ή 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Υπερώιο 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Ιστίο</a:t>
            </a:r>
            <a:r>
              <a:rPr lang="en-US" altLang="el-GR" sz="2400" b="1" dirty="0" smtClean="0"/>
              <a:t>: </a:t>
            </a:r>
            <a:r>
              <a:rPr lang="en-US" altLang="el-GR" sz="2400" dirty="0"/>
              <a:t>A</a:t>
            </a:r>
            <a:r>
              <a:rPr lang="el-GR" altLang="el-GR" sz="2400" dirty="0"/>
              <a:t>ποτελείται</a:t>
            </a:r>
            <a:r>
              <a:rPr lang="el-GR" altLang="el-GR" sz="2400" dirty="0"/>
              <a:t> από βλεννογόνο και μυς (σταφυλίτης, ανελκτήρας υπερώας, διατείνοντας υπερώας, </a:t>
            </a:r>
            <a:r>
              <a:rPr lang="el-GR" altLang="el-GR" sz="2400" dirty="0" smtClean="0"/>
              <a:t>γλωσσοϋπερώιος</a:t>
            </a:r>
            <a:r>
              <a:rPr lang="el-GR" altLang="el-GR" sz="2400" dirty="0"/>
              <a:t>, </a:t>
            </a:r>
            <a:r>
              <a:rPr lang="el-GR" altLang="el-GR" sz="2400" dirty="0" smtClean="0"/>
              <a:t>φαρυγγοϋπερώιος </a:t>
            </a:r>
            <a:r>
              <a:rPr lang="el-GR" altLang="el-GR" sz="2400" dirty="0"/>
              <a:t>κινούντες την μαλθακή υπερώα στην κατάποση). Το οπίσθιο ελεύθερο χείλος της έχει στο κέντρο μία προσεκβολή, τη </a:t>
            </a:r>
            <a:r>
              <a:rPr lang="el-GR" altLang="el-GR" sz="2400" b="1" dirty="0"/>
              <a:t>σταφυλή ή</a:t>
            </a:r>
            <a:r>
              <a:rPr lang="el-GR" altLang="el-GR" sz="2400" dirty="0"/>
              <a:t> </a:t>
            </a:r>
            <a:r>
              <a:rPr lang="el-GR" altLang="el-GR" sz="2400" b="1" dirty="0"/>
              <a:t>κιονίδα</a:t>
            </a:r>
            <a:r>
              <a:rPr lang="el-GR" altLang="el-GR" sz="2400" dirty="0"/>
              <a:t> και σχηματίζει </a:t>
            </a:r>
            <a:r>
              <a:rPr lang="el-GR" altLang="el-GR" sz="2400" b="1" dirty="0"/>
              <a:t>2 </a:t>
            </a:r>
            <a:r>
              <a:rPr lang="el-GR" altLang="el-GR" sz="2400" dirty="0"/>
              <a:t>πτυχές τη </a:t>
            </a:r>
            <a:r>
              <a:rPr lang="el-GR" altLang="el-GR" sz="2400" b="1" dirty="0"/>
              <a:t>γλωσσοϋπερώιο</a:t>
            </a:r>
            <a:r>
              <a:rPr lang="el-GR" altLang="el-GR" sz="2400" dirty="0"/>
              <a:t> και </a:t>
            </a:r>
            <a:r>
              <a:rPr lang="el-GR" altLang="el-GR" sz="2400" b="1" dirty="0"/>
              <a:t>φαρυγγοϋπερώιο (ή παρίσθμιες), </a:t>
            </a:r>
            <a:r>
              <a:rPr lang="el-GR" altLang="el-GR" sz="2400" dirty="0"/>
              <a:t>σχηματίζουσες μεταξύ τους  μία κοιλότητα, τον </a:t>
            </a:r>
            <a:r>
              <a:rPr lang="el-GR" altLang="el-GR" sz="2400" b="1" dirty="0"/>
              <a:t>αμυγδαλικό κόλπο</a:t>
            </a:r>
            <a:r>
              <a:rPr lang="el-GR" altLang="el-GR" sz="2400" dirty="0"/>
              <a:t> που περιέχει λεμφικό ιστό, την </a:t>
            </a:r>
            <a:r>
              <a:rPr lang="el-GR" altLang="el-GR" sz="2400" b="1" dirty="0"/>
              <a:t>παρίσθμια αμυγδαλή.</a:t>
            </a:r>
            <a:r>
              <a:rPr lang="el-GR" altLang="el-GR" sz="2400" dirty="0"/>
              <a:t> 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401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f869f977e65a6a95dae9bd27815ab9b66c6678"/>
  <p:tag name="ARTICULATE_PROJECT_OPEN" val="0"/>
  <p:tag name="ARTICULATE_SLIDE_COUNT" val="33"/>
  <p:tag name="ISPRING_RESOURCE_PATHS_HASH_PRESENTER" val="952bc8fe8d11903edf16992096e48b6f19e891b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C_template_updated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2335</TotalTime>
  <Words>3090</Words>
  <Application>Microsoft Office PowerPoint</Application>
  <PresentationFormat>Προβολή στην οθόνη (4:3)</PresentationFormat>
  <Paragraphs>648</Paragraphs>
  <Slides>40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41" baseType="lpstr">
      <vt:lpstr>OC_template_updated</vt:lpstr>
      <vt:lpstr>Ανατομική (Θ)</vt:lpstr>
      <vt:lpstr>1. Η Στοματική Κοιλότητα – οδόντες (1/4)</vt:lpstr>
      <vt:lpstr>1. Η Στοματική Κοιλότητα – οδόντες (2/4)</vt:lpstr>
      <vt:lpstr>1. Η Στοματική Κοιλότητα – οδόντες (3/4)</vt:lpstr>
      <vt:lpstr>1. Η Στοματική Κοιλότητα – οδόντες (4/4)</vt:lpstr>
      <vt:lpstr>2. Έδαφος στόματος (1/3)</vt:lpstr>
      <vt:lpstr>2. Έδαφος στόματος (2/3)</vt:lpstr>
      <vt:lpstr>2. Έδαφος στόματος (3/3)</vt:lpstr>
      <vt:lpstr>3. Οροφή στόματος (Υπερώα)   </vt:lpstr>
      <vt:lpstr>4. Φάρυγγας (1/2)</vt:lpstr>
      <vt:lpstr>4. Φάρυγγας (2/2)</vt:lpstr>
      <vt:lpstr>5. Οισοφάγος (1/2)</vt:lpstr>
      <vt:lpstr>5. Οισοφάγος (2/2)</vt:lpstr>
      <vt:lpstr>6. Στόμαχος (1/6)</vt:lpstr>
      <vt:lpstr>6. Στόμαχος (2/6)</vt:lpstr>
      <vt:lpstr>6. Στόμαχος (3/6)</vt:lpstr>
      <vt:lpstr>6. Στόμαχος (4/6)</vt:lpstr>
      <vt:lpstr>6. Στόμαχος (5/6)</vt:lpstr>
      <vt:lpstr>6. Στόμαχος (6/6)</vt:lpstr>
      <vt:lpstr>7. Λεπτό έντερο (1/7)</vt:lpstr>
      <vt:lpstr>7. Λεπτό έντερο (2/7)</vt:lpstr>
      <vt:lpstr>7. Λεπτό έντερο (3/7)</vt:lpstr>
      <vt:lpstr>7. Λεπτό έντερο (4/7)</vt:lpstr>
      <vt:lpstr>7. Λεπτό έντερο (5/7)</vt:lpstr>
      <vt:lpstr>7. Λεπτό έντερο (6/7)</vt:lpstr>
      <vt:lpstr>7. Λεπτό έντερο (7/7)</vt:lpstr>
      <vt:lpstr>8. Παχύ έντερο (1/5)</vt:lpstr>
      <vt:lpstr>8. Παχύ έντερο (2/5)</vt:lpstr>
      <vt:lpstr>8. Παχύ έντερο (3/5)</vt:lpstr>
      <vt:lpstr>8. Παχύ έντερο (4/5)</vt:lpstr>
      <vt:lpstr>8. Παχύ έντερο (5/5)</vt:lpstr>
      <vt:lpstr>8. Παχύ έντερο - Χαρακτηριστικά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197</cp:revision>
  <dcterms:created xsi:type="dcterms:W3CDTF">2013-03-04T13:35:19Z</dcterms:created>
  <dcterms:modified xsi:type="dcterms:W3CDTF">2015-04-22T12:36:50Z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1D5A0DCC-7006-4BC6-BE1C-D091FB49F96A</vt:lpwstr>
  </property>
  <property fmtid="{D5CDD505-2E9C-101B-9397-08002B2CF9AE}" pid="3" name="ArticulatePath">
    <vt:lpwstr>OC_template_updated</vt:lpwstr>
  </property>
</Properties>
</file>