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4" r:id="rId4"/>
    <p:sldId id="266" r:id="rId5"/>
    <p:sldId id="265" r:id="rId6"/>
    <p:sldId id="268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3C0E2-E772-4073-BDAD-22E79677708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396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DB056B-C3D1-458A-ACCA-C251BAEB6B8A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43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699_PancreasAnatomy2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2408_Salivary_Glands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en.wikipedia.org/wiki/Spleen#mediaviewer/File:Illu_spleen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://commons.wikimedia.org/wiki/User:Grook_Da_Oger" TargetMode="External"/><Relationship Id="rId4" Type="http://schemas.openxmlformats.org/officeDocument/2006/relationships/hyperlink" Target="http://commons.wikimedia.org/wiki/File:Tonsils_diagra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Submandibular_duct#mediaviewer/File:Gray1024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Submandibular_duct#mediaviewer/File:Gray1024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Liver#mediaviewer/File:Sobo_1906_387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Πεπτικοί αδένες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649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9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(5/9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Με τις αύλακες αυτές η κάτω επιφάνεια του ήπατος χωρίζεται σε </a:t>
            </a:r>
            <a:r>
              <a:rPr lang="el-GR" altLang="el-GR" sz="2400" b="1" dirty="0"/>
              <a:t>4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λοβούς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Δεξιό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Αριστερό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Κερκοφόρο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(όπισθεν της πύλης)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Τετράπλευρος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(έμπροσθεν της πύλης)</a:t>
            </a:r>
            <a:endParaRPr lang="en-US" altLang="el-GR" sz="2400" dirty="0"/>
          </a:p>
          <a:p>
            <a:pPr>
              <a:spcBef>
                <a:spcPts val="18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Αιμάτωση Ήπατος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Το ήπαρ δέχεται </a:t>
            </a:r>
            <a:r>
              <a:rPr lang="el-GR" altLang="el-GR" sz="2400" b="1" dirty="0"/>
              <a:t>2</a:t>
            </a:r>
            <a:r>
              <a:rPr lang="el-GR" altLang="el-GR" sz="2400" dirty="0"/>
              <a:t> ειδών αίμα</a:t>
            </a:r>
            <a:r>
              <a:rPr lang="en-US" altLang="el-GR" sz="2400" dirty="0"/>
              <a:t>:</a:t>
            </a:r>
          </a:p>
          <a:p>
            <a:pPr marL="719138" indent="-365125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/>
              <a:t>Αρτηριακό </a:t>
            </a:r>
            <a:r>
              <a:rPr lang="el-GR" altLang="el-GR" sz="2400" dirty="0"/>
              <a:t>από την </a:t>
            </a:r>
            <a:r>
              <a:rPr lang="el-GR" altLang="el-GR" sz="2400" b="1" dirty="0"/>
              <a:t>ηπατική αρτηρία</a:t>
            </a:r>
            <a:r>
              <a:rPr lang="el-GR" altLang="el-GR" sz="2400" dirty="0"/>
              <a:t> (κλάδος κοιλιακής αρτηρίας) για την οξυγόνωση του οργάνου</a:t>
            </a:r>
          </a:p>
          <a:p>
            <a:pPr marL="719138" indent="-365125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/>
              <a:t>Φλεβικό</a:t>
            </a:r>
            <a:r>
              <a:rPr lang="el-GR" altLang="el-GR" sz="2400" dirty="0"/>
              <a:t> από την </a:t>
            </a:r>
            <a:r>
              <a:rPr lang="el-GR" altLang="el-GR" sz="2400" b="1" dirty="0"/>
              <a:t>πυλαία φλέβα</a:t>
            </a:r>
            <a:r>
              <a:rPr lang="el-GR" altLang="el-GR" sz="2400" dirty="0"/>
              <a:t> (ένωση άνω –κάτω μεσεντέριου φλέβας και σπληνικής) μέσω της οποίας δέχεται τα προϊόντα απορροφήσεως του εντέρου.</a:t>
            </a:r>
          </a:p>
          <a:p>
            <a:pPr marL="711200" indent="-711200">
              <a:spcBef>
                <a:spcPts val="600"/>
              </a:spcBef>
            </a:pPr>
            <a:endParaRPr lang="en-US" altLang="el-G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3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(6/9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Το αίμα παροχετεύεται με τις </a:t>
            </a:r>
            <a:r>
              <a:rPr lang="el-GR" altLang="el-GR" sz="2400" b="1" dirty="0"/>
              <a:t>ηπατικές φλέβες</a:t>
            </a:r>
            <a:r>
              <a:rPr lang="el-GR" altLang="el-GR" sz="2400" dirty="0"/>
              <a:t> στην </a:t>
            </a:r>
            <a:r>
              <a:rPr lang="el-GR" altLang="el-GR" sz="2400" b="1" dirty="0"/>
              <a:t>κάτω κοίλη</a:t>
            </a:r>
            <a:r>
              <a:rPr lang="el-GR" altLang="el-GR" sz="2400" dirty="0"/>
              <a:t> </a:t>
            </a:r>
            <a:r>
              <a:rPr lang="el-GR" altLang="el-GR" sz="2400" b="1" dirty="0"/>
              <a:t>φλέβα</a:t>
            </a:r>
            <a:r>
              <a:rPr lang="el-GR" altLang="el-GR" sz="24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Νεύρωση Ήπατος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Γίνεται από</a:t>
            </a:r>
            <a:r>
              <a:rPr lang="el-GR" altLang="el-GR" sz="2400" b="1" dirty="0"/>
              <a:t> παρασυμπαθητικούς </a:t>
            </a:r>
            <a:r>
              <a:rPr lang="el-GR" altLang="el-GR" sz="2400" dirty="0"/>
              <a:t>κλάδους του πνευμονογαστρικού ν. (10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ΕΣ) και από κλάδους του </a:t>
            </a:r>
            <a:r>
              <a:rPr lang="el-GR" altLang="el-GR" sz="2400" b="1" dirty="0"/>
              <a:t>συμπαθητικού</a:t>
            </a:r>
            <a:r>
              <a:rPr lang="el-GR" altLang="el-GR" sz="2400" dirty="0"/>
              <a:t> συστήματος.</a:t>
            </a:r>
            <a:endParaRPr lang="en-US" alt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Χοληφόρο Σύστημα</a:t>
            </a:r>
            <a:r>
              <a:rPr lang="en-US" altLang="el-GR" sz="2400" b="1" dirty="0" smtClean="0"/>
              <a:t>:</a:t>
            </a:r>
            <a:endParaRPr lang="el-GR" altLang="el-GR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altLang="el-GR" sz="2400" dirty="0" smtClean="0"/>
              <a:t>H  </a:t>
            </a:r>
            <a:r>
              <a:rPr lang="el-GR" altLang="el-GR" sz="2400" b="1" dirty="0"/>
              <a:t>χ</a:t>
            </a:r>
            <a:r>
              <a:rPr lang="el-GR" altLang="el-GR" sz="2400" b="1" dirty="0" smtClean="0"/>
              <a:t>ολή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(προϊόν καταστροφής των ερυθρών αιμοσφαιρίων) παράγεται από τα ηπατικά κύτταρα μεταξύ των οποίων υπάρχουν </a:t>
            </a:r>
            <a:r>
              <a:rPr lang="el-GR" altLang="el-GR" sz="2400" b="1" dirty="0"/>
              <a:t>χοληφόρα τριχοειδή</a:t>
            </a:r>
            <a:r>
              <a:rPr lang="el-GR" altLang="el-GR" sz="2400" dirty="0"/>
              <a:t> (μεταξύ 2 ηπατικών κυττάρων υπάρχει ένα χοληφόρο τριχοειδές).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 </a:t>
            </a:r>
            <a:endParaRPr lang="en-US" altLang="el-GR" sz="2400" b="1" dirty="0"/>
          </a:p>
          <a:p>
            <a:pPr marL="711200" indent="-711200">
              <a:lnSpc>
                <a:spcPct val="80000"/>
              </a:lnSpc>
            </a:pPr>
            <a:endParaRPr lang="en-US" altLang="el-G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(7/9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Τα </a:t>
            </a:r>
            <a:r>
              <a:rPr lang="el-GR" altLang="el-GR" sz="2400" b="1" dirty="0"/>
              <a:t>χοληφόρα </a:t>
            </a:r>
            <a:r>
              <a:rPr lang="el-GR" altLang="el-GR" sz="2400" dirty="0"/>
              <a:t>χωρίζονται σε</a:t>
            </a:r>
            <a:r>
              <a:rPr lang="en-US" altLang="el-GR" sz="2400" dirty="0"/>
              <a:t>:</a:t>
            </a:r>
            <a:r>
              <a:rPr lang="el-GR" altLang="el-GR" sz="2400" dirty="0"/>
              <a:t>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Ενδοηπατικά 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Εξωηπατικά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endParaRPr lang="en-US" altLang="el-GR" sz="2400" b="1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Ενδοηπατικό Χοληφόρο Σύστημα</a:t>
            </a:r>
          </a:p>
          <a:p>
            <a:pPr marL="0" indent="354013">
              <a:spcBef>
                <a:spcPts val="600"/>
              </a:spcBef>
              <a:buNone/>
            </a:pPr>
            <a:r>
              <a:rPr lang="el-GR" altLang="el-GR" sz="2400" dirty="0" smtClean="0"/>
              <a:t>Περιλαμβάνει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804863" indent="-450850">
              <a:spcBef>
                <a:spcPts val="600"/>
              </a:spcBef>
              <a:buFont typeface="+mj-lt"/>
              <a:buAutoNum type="arabicPeriod"/>
              <a:tabLst>
                <a:tab pos="719138" algn="l"/>
              </a:tabLst>
            </a:pPr>
            <a:r>
              <a:rPr lang="el-GR" altLang="el-GR" sz="2400" dirty="0"/>
              <a:t>Χοληφόρα τριχοειδή</a:t>
            </a:r>
            <a:endParaRPr lang="en-US" altLang="el-GR" sz="2400" dirty="0"/>
          </a:p>
          <a:p>
            <a:pPr marL="804863" indent="-450850">
              <a:spcBef>
                <a:spcPts val="600"/>
              </a:spcBef>
              <a:buFont typeface="+mj-lt"/>
              <a:buAutoNum type="arabicPeriod"/>
              <a:tabLst>
                <a:tab pos="719138" algn="l"/>
              </a:tabLst>
            </a:pPr>
            <a:r>
              <a:rPr lang="en-US" altLang="el-GR" sz="2400" dirty="0"/>
              <a:t>E</a:t>
            </a:r>
            <a:r>
              <a:rPr lang="el-GR" altLang="el-GR" sz="2400" dirty="0"/>
              <a:t>νδολόβια</a:t>
            </a:r>
            <a:r>
              <a:rPr lang="el-GR" altLang="el-GR" sz="2400" dirty="0"/>
              <a:t> χοληφόρα (σχηματίζονται από τα χοληφόρα τριχοειδή)</a:t>
            </a:r>
          </a:p>
          <a:p>
            <a:pPr marL="804863" indent="-450850">
              <a:spcBef>
                <a:spcPts val="600"/>
              </a:spcBef>
              <a:buFont typeface="+mj-lt"/>
              <a:buAutoNum type="arabicPeriod"/>
              <a:tabLst>
                <a:tab pos="719138" algn="l"/>
              </a:tabLst>
            </a:pPr>
            <a:r>
              <a:rPr lang="el-GR" altLang="el-GR" sz="2400" dirty="0"/>
              <a:t>Μεσολόβιοι χοληφόροι πόροι (σχηματίζονται από την ένωση των ενδολόβιων </a:t>
            </a:r>
            <a:endParaRPr lang="en-US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(8/9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Εξωηπατικό Χοληφόρο Σύστημα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el-GR" altLang="el-GR" sz="2400" dirty="0" smtClean="0"/>
              <a:t>Περιλαμβάνει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804863" indent="-45085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Αριστερός και Δεξιός ηπατικός πόρος</a:t>
            </a:r>
          </a:p>
          <a:p>
            <a:pPr marL="804863" indent="-45085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Κοινός ηπατικός πόρος</a:t>
            </a:r>
            <a:r>
              <a:rPr lang="el-GR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/>
              <a:t>(σχηματίζεται από την ένωση του Δ και Α ηπατικού πόρου)</a:t>
            </a:r>
          </a:p>
          <a:p>
            <a:pPr marL="804863" indent="-45085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Χοληδόχος κύστη</a:t>
            </a:r>
            <a:r>
              <a:rPr lang="el-GR" altLang="el-GR" sz="2400" dirty="0"/>
              <a:t>. Αποτελείται από πυθμένα , σώμα και αυχένα και συνδέεται με την κάτω επιφάνεια του ήπατος.</a:t>
            </a:r>
          </a:p>
          <a:p>
            <a:pPr marL="804863" indent="-45085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Κυστικός πόρος</a:t>
            </a:r>
            <a:r>
              <a:rPr lang="el-GR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/>
              <a:t>(πόρος </a:t>
            </a:r>
            <a:r>
              <a:rPr lang="el-GR" altLang="el-GR" sz="2400" dirty="0" smtClean="0"/>
              <a:t>χοληδόχου </a:t>
            </a:r>
            <a:r>
              <a:rPr lang="el-GR" altLang="el-GR" sz="2400" dirty="0"/>
              <a:t>κύστεος)</a:t>
            </a:r>
          </a:p>
          <a:p>
            <a:pPr marL="804863" indent="-45085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Χοληδόχος πόρος</a:t>
            </a:r>
            <a:endParaRPr lang="en-US" altLang="el-GR" sz="24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9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(9/9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Χοληδόχος πόρος</a:t>
            </a:r>
            <a:r>
              <a:rPr lang="el-GR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/>
              <a:t>(σχηματίζεται από την ένωση του κυστικού </a:t>
            </a:r>
            <a:r>
              <a:rPr lang="el-GR" altLang="el-GR" sz="2400" dirty="0" smtClean="0"/>
              <a:t>πόρου </a:t>
            </a:r>
            <a:r>
              <a:rPr lang="el-GR" altLang="el-GR" sz="2400" dirty="0"/>
              <a:t>και του κοινού ηπατικού πόρου). Ο χοληδόχος πόρος </a:t>
            </a:r>
            <a:r>
              <a:rPr lang="el-GR" altLang="el-GR" sz="2400" dirty="0" smtClean="0"/>
              <a:t>             </a:t>
            </a:r>
            <a:r>
              <a:rPr lang="el-GR" altLang="el-GR" sz="2400" dirty="0"/>
              <a:t>εκβάλλει στην 2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ή κατιούσα μοίρα του 12/λου σχηματίζοντας </a:t>
            </a:r>
            <a:r>
              <a:rPr lang="el-GR" altLang="el-GR" sz="2400" dirty="0" smtClean="0"/>
              <a:t>             </a:t>
            </a:r>
            <a:r>
              <a:rPr lang="el-GR" altLang="el-GR" sz="2400" dirty="0"/>
              <a:t>μία θηλή το </a:t>
            </a:r>
            <a:r>
              <a:rPr lang="el-GR" altLang="el-GR" sz="2400" b="1" dirty="0"/>
              <a:t>φύμα του </a:t>
            </a:r>
            <a:r>
              <a:rPr lang="en-US" altLang="el-GR" sz="2400" b="1" dirty="0"/>
              <a:t>Vater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Συχνά </a:t>
            </a:r>
            <a:r>
              <a:rPr lang="el-GR" altLang="el-GR" sz="2400" dirty="0"/>
              <a:t>ο χοληδόχος πόρος </a:t>
            </a:r>
            <a:r>
              <a:rPr lang="el-GR" altLang="el-GR" sz="2400" dirty="0" smtClean="0"/>
              <a:t>ενώνεται με </a:t>
            </a:r>
            <a:r>
              <a:rPr lang="el-GR" altLang="el-GR" sz="2400" dirty="0"/>
              <a:t>τον </a:t>
            </a:r>
            <a:r>
              <a:rPr lang="el-GR" altLang="el-GR" sz="2400" b="1" dirty="0"/>
              <a:t>μείζονα παγκρεατικό πόρο ή πόρο του </a:t>
            </a:r>
            <a:r>
              <a:rPr lang="en-US" altLang="el-GR" sz="2400" b="1" dirty="0"/>
              <a:t>Wirsung</a:t>
            </a:r>
            <a:r>
              <a:rPr lang="en-US" altLang="el-GR" sz="2400" dirty="0"/>
              <a:t>,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λίγο πριν </a:t>
            </a:r>
            <a:r>
              <a:rPr lang="el-GR" altLang="el-GR" sz="2400" dirty="0"/>
              <a:t>την εκβολή του στο 12/λο και σχηματίζει τη </a:t>
            </a:r>
            <a:r>
              <a:rPr lang="el-GR" altLang="el-GR" sz="2400" b="1" dirty="0"/>
              <a:t>λήκυθο του </a:t>
            </a:r>
            <a:r>
              <a:rPr lang="en-US" altLang="el-GR" sz="2400" b="1" dirty="0"/>
              <a:t>Vater</a:t>
            </a:r>
            <a:r>
              <a:rPr lang="en-US" altLang="el-GR" sz="2400" dirty="0"/>
              <a:t>.</a:t>
            </a:r>
            <a:r>
              <a:rPr lang="el-GR" altLang="el-GR" sz="2400" dirty="0"/>
              <a:t>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Πέριξ </a:t>
            </a:r>
            <a:r>
              <a:rPr lang="el-GR" altLang="el-GR" sz="2400" dirty="0"/>
              <a:t>του χοληδόχου πόρου υπάρχει ο </a:t>
            </a:r>
            <a:r>
              <a:rPr lang="el-GR" altLang="el-GR" sz="2400" b="1" dirty="0"/>
              <a:t>σφιγκτήρας του </a:t>
            </a:r>
            <a:r>
              <a:rPr lang="en-US" altLang="el-GR" sz="2400" b="1" dirty="0"/>
              <a:t>Oddi</a:t>
            </a:r>
            <a:r>
              <a:rPr lang="el-GR" altLang="el-GR" sz="2400" b="1" dirty="0"/>
              <a:t> </a:t>
            </a:r>
            <a:r>
              <a:rPr lang="el-GR" altLang="el-GR" sz="2400" dirty="0" smtClean="0"/>
              <a:t>             </a:t>
            </a:r>
            <a:r>
              <a:rPr lang="el-GR" altLang="el-GR" sz="2400" dirty="0"/>
              <a:t>(ρυθμίζει τη δίοδο της χολής στο12/λο).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ΙΙΙ. Πάγκρεας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(1/4)</a:t>
            </a:r>
            <a:endParaRPr lang="el-GR" altLang="el-GR" sz="3200" b="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466728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ΘΕΣΗ</a:t>
            </a:r>
            <a:r>
              <a:rPr lang="en-US" altLang="el-GR" sz="2400" b="1" dirty="0"/>
              <a:t>: </a:t>
            </a:r>
            <a:r>
              <a:rPr lang="el-GR" altLang="el-GR" sz="2400" dirty="0"/>
              <a:t>Είναι μεικτός αδένας και βρίσκεται στην </a:t>
            </a:r>
            <a:r>
              <a:rPr lang="el-GR" altLang="el-GR" sz="2400" dirty="0" smtClean="0"/>
              <a:t>άνω </a:t>
            </a:r>
            <a:r>
              <a:rPr lang="el-GR" altLang="el-GR" sz="2400" dirty="0"/>
              <a:t>κοιλία, όπισθεν του στομάχου και εκτείνεται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το 12/λο δεξιά μέχρι τον σπλήνα αριστερά.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Είναι </a:t>
            </a:r>
            <a:r>
              <a:rPr lang="el-GR" altLang="el-GR" sz="2400" b="1" dirty="0"/>
              <a:t>οπισθοπεριτοναϊκό όργανο</a:t>
            </a:r>
            <a:r>
              <a:rPr lang="el-GR" altLang="el-GR" sz="2400" dirty="0"/>
              <a:t>. 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1800" dirty="0"/>
              <a:t>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513056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7044" y="53012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0699 </a:t>
            </a:r>
            <a:r>
              <a:rPr lang="en-US" sz="1200" dirty="0" smtClean="0">
                <a:latin typeface="+mn-lt"/>
                <a:hlinkClick r:id="rId4"/>
              </a:rPr>
              <a:t>PancreasAnatomy2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latin typeface="+mn-lt"/>
                <a:hlinkClick r:id="rId5" tooltip="User:BruceBlaus"/>
              </a:rPr>
              <a:t>BruceBlaus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2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ΙΙΙ. </a:t>
            </a:r>
            <a:r>
              <a:rPr lang="el-GR" altLang="el-GR" dirty="0" smtClean="0">
                <a:solidFill>
                  <a:prstClr val="black"/>
                </a:solidFill>
              </a:rPr>
              <a:t>Πάγκρεας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(2/4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Το πάγκρεας χωρίζεται σε</a:t>
            </a:r>
            <a:r>
              <a:rPr lang="en-US" altLang="el-GR" sz="2400" dirty="0"/>
              <a:t>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Κεφαλή</a:t>
            </a:r>
            <a:r>
              <a:rPr lang="el-GR" altLang="el-GR" sz="2400" dirty="0"/>
              <a:t> (βρίσκεται εντός της αγκύλης του 12/λου)</a:t>
            </a:r>
            <a:r>
              <a:rPr lang="en-US" altLang="el-GR" sz="2400" dirty="0"/>
              <a:t>. </a:t>
            </a:r>
            <a:r>
              <a:rPr lang="el-GR" altLang="el-GR" sz="2400" dirty="0"/>
              <a:t>Στο κάτω και αριστερό τμήμα της προβάλλει η </a:t>
            </a:r>
            <a:r>
              <a:rPr lang="el-GR" altLang="el-GR" sz="2400" b="1" dirty="0">
                <a:solidFill>
                  <a:srgbClr val="820000"/>
                </a:solidFill>
              </a:rPr>
              <a:t>αγκιστροειδής απόφυση</a:t>
            </a:r>
            <a:r>
              <a:rPr lang="el-GR" altLang="el-GR" sz="2400" dirty="0"/>
              <a:t>.</a:t>
            </a:r>
            <a:r>
              <a:rPr lang="el-GR" altLang="el-GR" sz="2400" b="1" dirty="0">
                <a:solidFill>
                  <a:srgbClr val="0066FF"/>
                </a:solidFill>
              </a:rPr>
              <a:t>  </a:t>
            </a:r>
            <a:endParaRPr lang="el-GR" altLang="el-GR" sz="2400" dirty="0" smtClean="0"/>
          </a:p>
          <a:p>
            <a:pPr marL="450850" indent="0">
              <a:spcBef>
                <a:spcPts val="600"/>
              </a:spcBef>
              <a:buNone/>
            </a:pPr>
            <a:r>
              <a:rPr lang="el-GR" altLang="el-GR" sz="2400" dirty="0" smtClean="0"/>
              <a:t>Οπίσθια </a:t>
            </a:r>
            <a:r>
              <a:rPr lang="el-GR" altLang="el-GR" sz="2400" dirty="0"/>
              <a:t>επιφάνεια της κεφαλής, υπάρχουν 2 αυλάκια, στο δεξί βρίσκεται ο χοληδόχος πόρος, ενώ στο αριστερό έρχεται σε σχέση με την πυλαία και άνω μεσεντέρια φλέβα και λίγο πιο κάτω, με την κάτω κοίλη φλέβα.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Αυχένα ή ισθμό</a:t>
            </a:r>
            <a:r>
              <a:rPr lang="el-GR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/>
              <a:t>(στενότερο τμήμα)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Σώμα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Ουρά </a:t>
            </a:r>
            <a:r>
              <a:rPr lang="el-GR" altLang="el-GR" sz="2400" dirty="0"/>
              <a:t>(εκτείνεται μέχρι τον σπλήνα)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1800" dirty="0" smtClean="0"/>
              <a:t>             </a:t>
            </a:r>
            <a:endParaRPr lang="el-GR" altLang="el-GR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2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ΙΙΙ. </a:t>
            </a:r>
            <a:r>
              <a:rPr lang="el-GR" altLang="el-GR" dirty="0" smtClean="0">
                <a:solidFill>
                  <a:prstClr val="black"/>
                </a:solidFill>
              </a:rPr>
              <a:t>Πάγκρεας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(3/4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έσω</a:t>
            </a:r>
            <a:r>
              <a:rPr lang="el-GR" altLang="el-GR" sz="2400" dirty="0"/>
              <a:t> έκκριση, η </a:t>
            </a:r>
            <a:r>
              <a:rPr lang="el-GR" altLang="el-GR" sz="2400" b="1" dirty="0">
                <a:solidFill>
                  <a:srgbClr val="820000"/>
                </a:solidFill>
              </a:rPr>
              <a:t>ινσουλίνη</a:t>
            </a:r>
            <a:r>
              <a:rPr lang="el-GR" altLang="el-GR" sz="2400" dirty="0"/>
              <a:t>, ορμόνη που επηρεάζει τον μεταβολισμό των υδατανθράκων, παράγεται από τα </a:t>
            </a:r>
            <a:r>
              <a:rPr lang="el-GR" altLang="el-GR" sz="2400" b="1" dirty="0">
                <a:solidFill>
                  <a:srgbClr val="820000"/>
                </a:solidFill>
              </a:rPr>
              <a:t>β κύτταρα των νησιδίων του </a:t>
            </a:r>
            <a:r>
              <a:rPr lang="en-US" altLang="el-GR" sz="2400" b="1" dirty="0">
                <a:solidFill>
                  <a:srgbClr val="820000"/>
                </a:solidFill>
              </a:rPr>
              <a:t>Langerhans</a:t>
            </a:r>
            <a:r>
              <a:rPr lang="en-US" altLang="el-GR" sz="2400" dirty="0"/>
              <a:t>, </a:t>
            </a:r>
            <a:r>
              <a:rPr lang="el-GR" altLang="el-GR" sz="2400" dirty="0"/>
              <a:t>και η </a:t>
            </a:r>
            <a:r>
              <a:rPr lang="el-GR" altLang="el-GR" sz="2400" b="1" dirty="0">
                <a:solidFill>
                  <a:srgbClr val="820000"/>
                </a:solidFill>
              </a:rPr>
              <a:t>έξω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έκκριση, το </a:t>
            </a:r>
            <a:r>
              <a:rPr lang="el-GR" altLang="el-GR" sz="2400" b="1" dirty="0">
                <a:solidFill>
                  <a:srgbClr val="820000"/>
                </a:solidFill>
              </a:rPr>
              <a:t>παγκρεατικό υγρό</a:t>
            </a:r>
            <a:r>
              <a:rPr lang="el-GR" altLang="el-GR" sz="2400" dirty="0"/>
              <a:t>, περιέχει </a:t>
            </a:r>
            <a:r>
              <a:rPr lang="el-GR" altLang="el-GR" sz="2400" b="1" dirty="0">
                <a:solidFill>
                  <a:srgbClr val="820000"/>
                </a:solidFill>
              </a:rPr>
              <a:t>ένζυμα</a:t>
            </a:r>
            <a:r>
              <a:rPr lang="el-GR" altLang="el-GR" sz="2400" b="1" dirty="0">
                <a:solidFill>
                  <a:srgbClr val="00FFFF"/>
                </a:solidFill>
              </a:rPr>
              <a:t> </a:t>
            </a:r>
            <a:r>
              <a:rPr lang="el-GR" altLang="el-GR" sz="2400" dirty="0"/>
              <a:t>για την πέψη των πρωτεϊνών, μεταφέρεται με τους 2 παγκρεατικούς πόρους</a:t>
            </a:r>
            <a:r>
              <a:rPr lang="en-US" altLang="el-GR" sz="2400" dirty="0"/>
              <a:t>:</a:t>
            </a:r>
          </a:p>
          <a:p>
            <a:pPr marL="354013" indent="-354013">
              <a:spcBef>
                <a:spcPts val="600"/>
              </a:spcBef>
            </a:pPr>
            <a:r>
              <a:rPr lang="en-US" altLang="el-GR" sz="2400" b="1" dirty="0">
                <a:solidFill>
                  <a:schemeClr val="tx2"/>
                </a:solidFill>
              </a:rPr>
              <a:t>M</a:t>
            </a:r>
            <a:r>
              <a:rPr lang="el-GR" altLang="el-GR" sz="2400" b="1" dirty="0">
                <a:solidFill>
                  <a:schemeClr val="tx2"/>
                </a:solidFill>
              </a:rPr>
              <a:t>είζων</a:t>
            </a:r>
            <a:r>
              <a:rPr lang="el-GR" altLang="el-GR" sz="2400" b="1" dirty="0">
                <a:solidFill>
                  <a:schemeClr val="tx2"/>
                </a:solidFill>
              </a:rPr>
              <a:t> παγρεατικός πόρος ή πόρος του </a:t>
            </a:r>
            <a:r>
              <a:rPr lang="en-US" altLang="el-GR" sz="2400" b="1" dirty="0">
                <a:solidFill>
                  <a:schemeClr val="tx2"/>
                </a:solidFill>
              </a:rPr>
              <a:t>Wirsung</a:t>
            </a:r>
            <a:r>
              <a:rPr lang="el-GR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/>
              <a:t>(παροχετεύει την ουρά, σώμα και τμήμα της κεφαλής), Συνεκβάλλει με τον χοληδόχο πόρο στη 2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μοίρα του 12/λου, στο το φύμα του </a:t>
            </a:r>
            <a:r>
              <a:rPr lang="en-US" altLang="el-GR" sz="2400" dirty="0"/>
              <a:t>Vater</a:t>
            </a:r>
          </a:p>
          <a:p>
            <a:pPr>
              <a:spcBef>
                <a:spcPts val="600"/>
              </a:spcBef>
            </a:pPr>
            <a:r>
              <a:rPr lang="en-US" altLang="el-GR" sz="2400" b="1" dirty="0">
                <a:solidFill>
                  <a:schemeClr val="tx2"/>
                </a:solidFill>
              </a:rPr>
              <a:t>E</a:t>
            </a:r>
            <a:r>
              <a:rPr lang="el-GR" altLang="el-GR" sz="2400" b="1" dirty="0">
                <a:solidFill>
                  <a:schemeClr val="tx2"/>
                </a:solidFill>
              </a:rPr>
              <a:t>λάσσων</a:t>
            </a:r>
            <a:r>
              <a:rPr lang="el-GR" altLang="el-GR" sz="2400" b="1" dirty="0">
                <a:solidFill>
                  <a:schemeClr val="tx2"/>
                </a:solidFill>
              </a:rPr>
              <a:t> παγκρεατικός πόρος ή πόρος του </a:t>
            </a:r>
            <a:r>
              <a:rPr lang="en-US" altLang="el-GR" sz="2400" b="1" dirty="0">
                <a:solidFill>
                  <a:schemeClr val="tx2"/>
                </a:solidFill>
              </a:rPr>
              <a:t>Santorini</a:t>
            </a:r>
            <a:r>
              <a:rPr lang="en-US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>
                <a:solidFill>
                  <a:schemeClr val="tx2"/>
                </a:solidFill>
              </a:rPr>
              <a:t> </a:t>
            </a:r>
          </a:p>
          <a:p>
            <a:pPr marL="354013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(</a:t>
            </a:r>
            <a:r>
              <a:rPr lang="el-GR" altLang="el-GR" sz="2400" dirty="0"/>
              <a:t>παροχετεύει το άνω τμήμα του σώματος). Επικοινωνεί με το ένα άκρο με τον μείζονα παγκρεατικό πόρο και  με το άλλο εκβάλλει στο 12/λο, λίγο πιο ψηλά από τη θηλή του </a:t>
            </a:r>
            <a:r>
              <a:rPr lang="en-US" altLang="el-GR" sz="2400" dirty="0"/>
              <a:t>Vater</a:t>
            </a:r>
            <a:r>
              <a:rPr lang="el-GR" altLang="el-GR" sz="2400" dirty="0"/>
              <a:t>, στην </a:t>
            </a:r>
            <a:r>
              <a:rPr lang="el-GR" altLang="el-GR" sz="2400" b="1" dirty="0">
                <a:solidFill>
                  <a:srgbClr val="820000"/>
                </a:solidFill>
              </a:rPr>
              <a:t>ελάσσονα θηλή ή θηλή του</a:t>
            </a:r>
            <a:r>
              <a:rPr lang="en-US" altLang="el-GR" sz="2400" b="1" dirty="0">
                <a:solidFill>
                  <a:srgbClr val="820000"/>
                </a:solidFill>
              </a:rPr>
              <a:t> Santorini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          </a:t>
            </a:r>
            <a:endParaRPr lang="el-GR" altLang="el-GR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8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ΙΙΙ. </a:t>
            </a:r>
            <a:r>
              <a:rPr lang="el-GR" altLang="el-GR" dirty="0" smtClean="0">
                <a:solidFill>
                  <a:prstClr val="black"/>
                </a:solidFill>
              </a:rPr>
              <a:t>Πάγκρεας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(4/4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ΑΙΜΑΤΩΣΗ</a:t>
            </a:r>
            <a:r>
              <a:rPr lang="en-US" altLang="el-GR" sz="2400" b="1" dirty="0"/>
              <a:t>:</a:t>
            </a:r>
            <a:r>
              <a:rPr lang="el-GR" altLang="el-GR" sz="2400" b="1" dirty="0"/>
              <a:t> </a:t>
            </a:r>
            <a:r>
              <a:rPr lang="el-GR" altLang="el-GR" sz="2400" dirty="0"/>
              <a:t>Γίνεται από την </a:t>
            </a:r>
            <a:r>
              <a:rPr lang="el-GR" altLang="el-GR" sz="2400" b="1" dirty="0">
                <a:solidFill>
                  <a:srgbClr val="820000"/>
                </a:solidFill>
              </a:rPr>
              <a:t>άνω και κάτω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παγκρεατοδωδεκαδακτυλική αρτηρία</a:t>
            </a:r>
            <a:r>
              <a:rPr lang="el-GR" altLang="el-GR" sz="2400" dirty="0"/>
              <a:t> (κεφαλή) και από τη </a:t>
            </a:r>
            <a:r>
              <a:rPr lang="el-GR" altLang="el-GR" sz="2400" b="1" dirty="0">
                <a:solidFill>
                  <a:srgbClr val="820000"/>
                </a:solidFill>
              </a:rPr>
              <a:t>σπληνική αρτηρία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(σώμα και ουρά). Οι </a:t>
            </a:r>
            <a:r>
              <a:rPr lang="el-GR" altLang="el-GR" sz="2400" b="1" dirty="0"/>
              <a:t>φλέβες</a:t>
            </a:r>
            <a:r>
              <a:rPr lang="el-GR" altLang="el-GR" sz="2400" dirty="0"/>
              <a:t> εκβάλλουν στην </a:t>
            </a:r>
            <a:r>
              <a:rPr lang="el-GR" altLang="el-GR" sz="2400" b="1" dirty="0" smtClean="0"/>
              <a:t>άνω </a:t>
            </a:r>
            <a:r>
              <a:rPr lang="el-GR" altLang="el-GR" sz="2400" b="1" dirty="0"/>
              <a:t>μεσεντέρια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σπληνική φλέβα</a:t>
            </a:r>
            <a:r>
              <a:rPr lang="el-GR" altLang="el-GR" sz="2400" dirty="0"/>
              <a:t> και καταλήγουν στην </a:t>
            </a:r>
            <a:r>
              <a:rPr lang="el-GR" altLang="el-GR" sz="2400" b="1" dirty="0"/>
              <a:t>πυλαία φλέβα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ΝΕΥΡΑ</a:t>
            </a:r>
            <a:r>
              <a:rPr lang="en-US" altLang="el-GR" sz="2400" b="1" dirty="0"/>
              <a:t>:</a:t>
            </a:r>
            <a:r>
              <a:rPr lang="el-GR" altLang="el-GR" sz="2400" dirty="0"/>
              <a:t>Το πάγκρεας δέχεται </a:t>
            </a:r>
            <a:r>
              <a:rPr lang="el-GR" altLang="el-GR" sz="2400" b="1" dirty="0">
                <a:solidFill>
                  <a:srgbClr val="820000"/>
                </a:solidFill>
              </a:rPr>
              <a:t>συμπαθητικούς</a:t>
            </a:r>
            <a:r>
              <a:rPr lang="el-GR" altLang="el-GR" sz="2400" dirty="0"/>
              <a:t> και </a:t>
            </a:r>
            <a:r>
              <a:rPr lang="el-GR" altLang="el-GR" sz="2400" b="1" dirty="0">
                <a:solidFill>
                  <a:srgbClr val="820000"/>
                </a:solidFill>
              </a:rPr>
              <a:t>παρασυμαπθητικούς κλάδους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(ΑΝΣ).</a:t>
            </a:r>
            <a:endParaRPr lang="en-US" altLang="el-GR" sz="2400" dirty="0"/>
          </a:p>
          <a:p>
            <a:pPr marL="711200" indent="-711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altLang="el-GR" sz="2400" dirty="0"/>
          </a:p>
          <a:p>
            <a:pPr marL="711200" indent="-711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l-GR" altLang="el-GR" sz="1800" dirty="0" smtClean="0"/>
              <a:t>             </a:t>
            </a:r>
            <a:endParaRPr lang="el-GR" altLang="el-GR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3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IV. </a:t>
            </a:r>
            <a:r>
              <a:rPr lang="el-GR" altLang="el-GR" dirty="0" smtClean="0"/>
              <a:t>Σπλήν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(1/3)</a:t>
            </a:r>
            <a:endParaRPr lang="el-GR" altLang="el-GR" sz="3200" b="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Ανήκει </a:t>
            </a:r>
            <a:r>
              <a:rPr lang="el-GR" altLang="el-GR" sz="2400" dirty="0"/>
              <a:t>λειτουργικά στο αγγειακό σύστημα, περιγράφεται όμως λόγω των ανατομικών σχέσεων  με τα σπλάχνα του πεπτικού </a:t>
            </a:r>
            <a:r>
              <a:rPr lang="el-GR" altLang="el-GR" sz="2400" dirty="0" smtClean="0"/>
              <a:t>συστήματος.</a:t>
            </a:r>
            <a:endParaRPr lang="el-GR" altLang="el-GR" sz="2400" dirty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ΘΕΣΗ</a:t>
            </a:r>
            <a:r>
              <a:rPr lang="en-US" altLang="el-GR" sz="2400" b="1" dirty="0"/>
              <a:t>: </a:t>
            </a:r>
            <a:r>
              <a:rPr lang="el-GR" altLang="el-GR" sz="2400" dirty="0"/>
              <a:t>Βρίσκεται στην άνω κοιλία, στο </a:t>
            </a:r>
            <a:r>
              <a:rPr lang="el-GR" altLang="el-GR" sz="2400" b="1" dirty="0"/>
              <a:t>αριστερό υποχόνδριο</a:t>
            </a:r>
            <a:r>
              <a:rPr lang="el-GR" altLang="el-GR" sz="2400" dirty="0"/>
              <a:t>. Έχει </a:t>
            </a:r>
            <a:r>
              <a:rPr lang="el-GR" altLang="el-GR" sz="2400" b="1" dirty="0">
                <a:solidFill>
                  <a:srgbClr val="820000"/>
                </a:solidFill>
              </a:rPr>
              <a:t>2</a:t>
            </a:r>
            <a:r>
              <a:rPr lang="el-GR" altLang="el-GR" sz="2400" dirty="0"/>
              <a:t> επιφάνειες</a:t>
            </a:r>
            <a:r>
              <a:rPr lang="en-US" altLang="el-GR" sz="2400" dirty="0"/>
              <a:t>:</a:t>
            </a:r>
            <a:r>
              <a:rPr lang="el-GR" altLang="el-GR" sz="2400" dirty="0"/>
              <a:t> 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άνω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επιφάνεια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είναι κυρτή και έρχεται σε σχέση με το    διάφραγμα και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κάτω επιφάνεια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είναι κοίλη και έρχεται σε σχέση με το στομάχι, τον αριστερό νεφρό, την ουρά του παγκρέατος και την αριστερή κολική καμπή. 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1800" dirty="0" smtClean="0"/>
              <a:t>             </a:t>
            </a:r>
            <a:endParaRPr lang="el-GR" altLang="el-GR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0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1200" indent="-711200"/>
            <a:r>
              <a:rPr lang="el-GR" altLang="el-GR" dirty="0" smtClean="0"/>
              <a:t>Ι. Σιελογόνοι </a:t>
            </a:r>
            <a:r>
              <a:rPr lang="el-GR" altLang="el-GR" dirty="0" smtClean="0"/>
              <a:t>αδένες</a:t>
            </a:r>
            <a:r>
              <a:rPr lang="en-US" altLang="el-GR" dirty="0" smtClean="0"/>
              <a:t> </a:t>
            </a:r>
            <a:r>
              <a:rPr lang="en-US" altLang="el-GR" sz="2800" b="0" dirty="0" smtClean="0"/>
              <a:t>(1/4)</a:t>
            </a:r>
            <a:endParaRPr lang="el-GR" altLang="el-GR" sz="2800" b="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Είναι </a:t>
            </a:r>
            <a:r>
              <a:rPr lang="el-GR" altLang="el-GR" sz="2400" dirty="0"/>
              <a:t>εξωκρινείς αδένες και το έκκριμά τους, το σίελο, με τους εκφορητικούς τους πόρους μεταφέρεται στην κοιλότητα του στόματος, δια την έναρξη της διαδικασίας της πέψης των τροφών</a:t>
            </a:r>
            <a:r>
              <a:rPr lang="en-US" altLang="el-GR" sz="2400" dirty="0"/>
              <a:t> </a:t>
            </a:r>
            <a:r>
              <a:rPr lang="el-GR" altLang="el-GR" sz="2400" dirty="0" smtClean="0"/>
              <a:t>(Το </a:t>
            </a:r>
            <a:r>
              <a:rPr lang="el-GR" altLang="el-GR" sz="2400" dirty="0"/>
              <a:t>σίελο υγραίνει την τροφή διευκολύνοντας τη γευστική αντίληψη, τη μάσηση και την κατάποση</a:t>
            </a:r>
            <a:r>
              <a:rPr lang="en-US" altLang="el-GR" sz="2400" dirty="0"/>
              <a:t>-</a:t>
            </a:r>
            <a:r>
              <a:rPr lang="el-GR" altLang="el-GR" sz="2400" dirty="0"/>
              <a:t> ξεκινά την πέψη του αμύλου</a:t>
            </a:r>
            <a:r>
              <a:rPr lang="en-US" altLang="el-GR" sz="2400" dirty="0"/>
              <a:t>-</a:t>
            </a:r>
            <a:r>
              <a:rPr lang="el-GR" altLang="el-GR" sz="2400" dirty="0"/>
              <a:t> υγραίνει και λιπαίνει το στόμα</a:t>
            </a:r>
            <a:r>
              <a:rPr lang="en-US" altLang="el-GR" sz="2400" dirty="0"/>
              <a:t>-</a:t>
            </a:r>
            <a:r>
              <a:rPr lang="el-GR" altLang="el-GR" sz="2400" dirty="0"/>
              <a:t> λειτουργεί ως διαλύτης για την αποβολή απορριμμάτων</a:t>
            </a:r>
            <a:r>
              <a:rPr lang="el-GR" altLang="el-GR" sz="2400" dirty="0" smtClean="0"/>
              <a:t>).</a:t>
            </a:r>
          </a:p>
          <a:p>
            <a:pPr marL="0" indent="0">
              <a:spcBef>
                <a:spcPts val="600"/>
              </a:spcBef>
              <a:buNone/>
            </a:pPr>
            <a:endParaRPr lang="el-GR" altLang="el-G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7" y="1340768"/>
            <a:ext cx="404839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40994" y="515719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2408 Salivary </a:t>
            </a:r>
            <a:r>
              <a:rPr lang="en-US" sz="1200" dirty="0" smtClean="0">
                <a:latin typeface="+mn-lt"/>
                <a:hlinkClick r:id="rId4"/>
              </a:rPr>
              <a:t>Glands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8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>
                <a:solidFill>
                  <a:prstClr val="black"/>
                </a:solidFill>
              </a:rPr>
              <a:t>IV. </a:t>
            </a:r>
            <a:r>
              <a:rPr lang="el-GR" altLang="el-GR" dirty="0" smtClean="0">
                <a:solidFill>
                  <a:prstClr val="black"/>
                </a:solidFill>
              </a:rPr>
              <a:t>Σπλήν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(2/3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ΣΥΝΔΕΣΜΟΙ</a:t>
            </a:r>
            <a:r>
              <a:rPr lang="en-US" altLang="el-GR" sz="2400" b="1" dirty="0"/>
              <a:t>: </a:t>
            </a:r>
            <a:r>
              <a:rPr lang="el-GR" altLang="el-GR" sz="2400" dirty="0"/>
              <a:t>Ο σπλήν καλύπτεται πλήρως από το περιτόναιο και σχηματίζει πτυχές που αποτελούν τους συνδέσμους για τη στήριξή του με τα γειτονικά όργανα</a:t>
            </a:r>
            <a:r>
              <a:rPr lang="en-US" altLang="el-GR" sz="2400" dirty="0"/>
              <a:t>.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>
                <a:solidFill>
                  <a:srgbClr val="820000"/>
                </a:solidFill>
              </a:rPr>
              <a:t>Γαστροσπληνικός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>
                <a:solidFill>
                  <a:srgbClr val="820000"/>
                </a:solidFill>
              </a:rPr>
              <a:t>Παγκρεατοσπληνικός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>
                <a:solidFill>
                  <a:srgbClr val="820000"/>
                </a:solidFill>
              </a:rPr>
              <a:t>Φρενοσπληνικός</a:t>
            </a:r>
            <a:r>
              <a:rPr lang="el-GR" altLang="el-GR" sz="2400" dirty="0"/>
              <a:t> (με το διάφραγμα)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b="1" dirty="0">
                <a:solidFill>
                  <a:srgbClr val="820000"/>
                </a:solidFill>
              </a:rPr>
              <a:t>Φρενοκολικός</a:t>
            </a:r>
            <a:r>
              <a:rPr lang="el-GR" altLang="el-GR" sz="2400" dirty="0"/>
              <a:t> (συνδέει το διάφραγμα με το κόλον, χρησιμοποιείται όμως και για τη στήριξη του σπληνός)</a:t>
            </a:r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dirty="0"/>
              <a:t>           </a:t>
            </a:r>
            <a:endParaRPr lang="el-GR" altLang="el-GR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6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>
                <a:solidFill>
                  <a:prstClr val="black"/>
                </a:solidFill>
              </a:rPr>
              <a:t>IV. </a:t>
            </a:r>
            <a:r>
              <a:rPr lang="el-GR" altLang="el-GR" dirty="0" smtClean="0">
                <a:solidFill>
                  <a:prstClr val="black"/>
                </a:solidFill>
              </a:rPr>
              <a:t>Σπλήν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(3/3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Πύλη Σπληνός</a:t>
            </a:r>
            <a:r>
              <a:rPr lang="en-US" altLang="el-GR" sz="2400" dirty="0" smtClean="0"/>
              <a:t>: </a:t>
            </a:r>
            <a:r>
              <a:rPr lang="el-GR" altLang="el-GR" sz="2400" dirty="0"/>
              <a:t>Βρίσκεται στο κέντρο της κάτω επιφάνειας του σπληνός και είναι το σημείο </a:t>
            </a:r>
            <a:r>
              <a:rPr lang="el-GR" altLang="el-GR" sz="2400" b="1" dirty="0">
                <a:solidFill>
                  <a:schemeClr val="accent4">
                    <a:lumMod val="50000"/>
                  </a:schemeClr>
                </a:solidFill>
              </a:rPr>
              <a:t>εισόδου</a:t>
            </a:r>
            <a:r>
              <a:rPr lang="el-GR" altLang="el-GR" sz="2400" b="1" dirty="0"/>
              <a:t> </a:t>
            </a:r>
            <a:r>
              <a:rPr lang="el-GR" altLang="el-GR" sz="2400" dirty="0"/>
              <a:t>της </a:t>
            </a:r>
            <a:r>
              <a:rPr lang="el-GR" altLang="el-GR" sz="2400" b="1" dirty="0"/>
              <a:t>σπληνικής αρτηρίας</a:t>
            </a:r>
            <a:r>
              <a:rPr lang="el-GR" altLang="el-GR" sz="2400" dirty="0"/>
              <a:t> η οποία πριν εισέλθει στον σπλήνα διαιρείται σε 4-5 κλάδους και </a:t>
            </a:r>
            <a:r>
              <a:rPr lang="el-GR" altLang="el-GR" sz="2400" b="1" dirty="0">
                <a:solidFill>
                  <a:schemeClr val="accent4">
                    <a:lumMod val="50000"/>
                  </a:schemeClr>
                </a:solidFill>
              </a:rPr>
              <a:t>εξόδου</a:t>
            </a:r>
            <a:r>
              <a:rPr lang="el-GR" altLang="el-GR" sz="2400" b="1" dirty="0">
                <a:solidFill>
                  <a:schemeClr val="folHlink"/>
                </a:solidFill>
              </a:rPr>
              <a:t> </a:t>
            </a:r>
            <a:r>
              <a:rPr lang="el-GR" altLang="el-GR" sz="2400" dirty="0"/>
              <a:t> της </a:t>
            </a:r>
            <a:r>
              <a:rPr lang="el-GR" altLang="el-GR" sz="2400" b="1" dirty="0">
                <a:solidFill>
                  <a:srgbClr val="820000"/>
                </a:solidFill>
              </a:rPr>
              <a:t>σπληνικής φλεβός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η οποία καταλήγει στην </a:t>
            </a:r>
            <a:r>
              <a:rPr lang="el-GR" altLang="el-GR" sz="2400" b="1" dirty="0">
                <a:solidFill>
                  <a:srgbClr val="820000"/>
                </a:solidFill>
              </a:rPr>
              <a:t>πυλαία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φλέβα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Νεύρα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Νευρώνεται από κλάδους του</a:t>
            </a:r>
            <a:r>
              <a:rPr lang="el-GR" altLang="el-GR" sz="2400" b="1" dirty="0">
                <a:solidFill>
                  <a:srgbClr val="FFFF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ΑΝΣ (συμπαθητικό-</a:t>
            </a:r>
            <a:r>
              <a:rPr lang="el-GR" altLang="el-GR" sz="2400" b="1" dirty="0">
                <a:solidFill>
                  <a:srgbClr val="820000"/>
                </a:solidFill>
              </a:rPr>
              <a:t>παρασυμπαθητικ</a:t>
            </a:r>
            <a:r>
              <a:rPr lang="el-GR" altLang="el-GR" sz="2400" b="1" dirty="0">
                <a:solidFill>
                  <a:srgbClr val="820000"/>
                </a:solidFill>
              </a:rPr>
              <a:t>ό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711200" indent="-711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altLang="el-GR" sz="1800" dirty="0" smtClean="0"/>
              <a:t>             </a:t>
            </a:r>
            <a:endParaRPr lang="el-GR" altLang="el-GR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26" y="1309920"/>
            <a:ext cx="3461556" cy="38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7464" y="51571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spleen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8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2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82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«Ανατομική (Θ). Ενότητα </a:t>
            </a:r>
            <a:r>
              <a:rPr lang="en-US" sz="2000" dirty="0" smtClean="0"/>
              <a:t>9</a:t>
            </a:r>
            <a:r>
              <a:rPr lang="el-GR" sz="2000" dirty="0" smtClean="0"/>
              <a:t>: Πεπτικοί Αδένες».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2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25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6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Ι. Σιελογόνοι </a:t>
            </a:r>
            <a:r>
              <a:rPr lang="el-GR" altLang="el-GR" dirty="0">
                <a:solidFill>
                  <a:prstClr val="black"/>
                </a:solidFill>
              </a:rPr>
              <a:t>α</a:t>
            </a:r>
            <a:r>
              <a:rPr lang="el-GR" altLang="el-GR" dirty="0" smtClean="0">
                <a:solidFill>
                  <a:prstClr val="black"/>
                </a:solidFill>
              </a:rPr>
              <a:t>δένες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338936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Παρωτίδα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2400" dirty="0" smtClean="0"/>
              <a:t>O  </a:t>
            </a:r>
            <a:r>
              <a:rPr lang="el-GR" altLang="el-GR" sz="2400" dirty="0"/>
              <a:t>μεγαλύτερος αδήν. Βρίσκεται στον οπισθογναθικό χώρο (μεταξύ κάτω γνάθου και μαστοειδούς αποφύσεως, κάτω από τον έξω </a:t>
            </a:r>
            <a:r>
              <a:rPr lang="el-GR" altLang="el-GR" sz="2400" dirty="0" smtClean="0"/>
              <a:t>α</a:t>
            </a:r>
            <a:r>
              <a:rPr lang="el-GR" altLang="el-GR" sz="2400" dirty="0"/>
              <a:t>κ</a:t>
            </a:r>
            <a:r>
              <a:rPr lang="el-GR" altLang="el-GR" sz="2400" dirty="0" smtClean="0"/>
              <a:t>ουστικό </a:t>
            </a:r>
            <a:r>
              <a:rPr lang="el-GR" altLang="el-GR" sz="2400" dirty="0"/>
              <a:t>πόρο).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Εκβάλλει </a:t>
            </a:r>
            <a:r>
              <a:rPr lang="el-GR" altLang="el-GR" sz="2400" dirty="0"/>
              <a:t>μέσω του </a:t>
            </a:r>
            <a:r>
              <a:rPr lang="el-GR" altLang="el-GR" sz="2400" b="1" dirty="0"/>
              <a:t>εκφορητικού της πόρου</a:t>
            </a:r>
            <a:r>
              <a:rPr lang="el-GR" altLang="el-GR" sz="2400" dirty="0"/>
              <a:t>, </a:t>
            </a:r>
            <a:r>
              <a:rPr lang="el-GR" altLang="el-GR" sz="2400" b="1" dirty="0"/>
              <a:t>(</a:t>
            </a:r>
            <a:r>
              <a:rPr lang="en-US" altLang="el-GR" sz="2400" b="1" dirty="0"/>
              <a:t>Stenon)</a:t>
            </a:r>
            <a:r>
              <a:rPr lang="en-US" altLang="el-GR" sz="2400" dirty="0"/>
              <a:t>, </a:t>
            </a:r>
            <a:r>
              <a:rPr lang="el-GR" altLang="el-GR" sz="2400" dirty="0"/>
              <a:t>στον βλεννογόνο της </a:t>
            </a:r>
            <a:r>
              <a:rPr lang="el-GR" altLang="el-GR" sz="2400" dirty="0" smtClean="0"/>
              <a:t>στοματικής </a:t>
            </a:r>
            <a:r>
              <a:rPr lang="el-GR" altLang="el-GR" sz="2400" dirty="0"/>
              <a:t>κοιλότητας  </a:t>
            </a:r>
            <a:r>
              <a:rPr lang="el-GR" altLang="el-GR" sz="2400" b="1" dirty="0">
                <a:solidFill>
                  <a:srgbClr val="820000"/>
                </a:solidFill>
              </a:rPr>
              <a:t>απέναντι του άνω γομφίου οδόντος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24" y="1916832"/>
            <a:ext cx="28765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8131" y="44371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Tonsils </a:t>
            </a:r>
            <a:r>
              <a:rPr lang="en-US" sz="1200" dirty="0" smtClean="0"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 tooltip="User:Grook Da Oger"/>
              </a:rPr>
              <a:t>Grook</a:t>
            </a:r>
            <a:r>
              <a:rPr lang="en-US" sz="1200" dirty="0">
                <a:latin typeface="+mn-lt"/>
                <a:hlinkClick r:id="rId5" tooltip="User:Grook Da Oger"/>
              </a:rPr>
              <a:t> Da </a:t>
            </a:r>
            <a:r>
              <a:rPr lang="en-US" sz="1200" dirty="0">
                <a:latin typeface="+mn-lt"/>
                <a:hlinkClick r:id="rId5" tooltip="User:Grook Da Oger"/>
              </a:rPr>
              <a:t>Oger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Ι. Σιελογόνοι </a:t>
            </a:r>
            <a:r>
              <a:rPr lang="el-GR" altLang="el-GR" dirty="0">
                <a:solidFill>
                  <a:prstClr val="black"/>
                </a:solidFill>
              </a:rPr>
              <a:t>α</a:t>
            </a:r>
            <a:r>
              <a:rPr lang="el-GR" altLang="el-GR" dirty="0" smtClean="0">
                <a:solidFill>
                  <a:prstClr val="black"/>
                </a:solidFill>
              </a:rPr>
              <a:t>δένες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Υπογνάθιος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/>
              <a:t>Βρίσκεται </a:t>
            </a:r>
            <a:r>
              <a:rPr lang="el-GR" altLang="el-GR" sz="2400" dirty="0"/>
              <a:t>στο υπογνάθιο τρίγωνο που σχηματίζεται από την κάτω γνάθο και την πρόσθια και οπίσθια γαστέρα του διγάστορος μ. Ο </a:t>
            </a:r>
            <a:r>
              <a:rPr lang="el-GR" altLang="el-GR" sz="2400" b="1" dirty="0"/>
              <a:t>εκφορητικός του πόρος (</a:t>
            </a:r>
            <a:r>
              <a:rPr lang="en-US" altLang="el-GR" sz="2400" b="1" dirty="0"/>
              <a:t>Wharton)</a:t>
            </a:r>
            <a:r>
              <a:rPr lang="en-US" altLang="el-GR" sz="2400" dirty="0"/>
              <a:t>, </a:t>
            </a:r>
            <a:r>
              <a:rPr lang="el-GR" altLang="el-GR" sz="2400" dirty="0"/>
              <a:t>εκβάλλει στο </a:t>
            </a:r>
            <a:r>
              <a:rPr lang="el-GR" altLang="el-GR" sz="2400" b="1" dirty="0">
                <a:solidFill>
                  <a:srgbClr val="820000"/>
                </a:solidFill>
              </a:rPr>
              <a:t>υπογλώσσιο φύμα</a:t>
            </a:r>
            <a:r>
              <a:rPr lang="el-GR" altLang="el-GR" sz="2400" dirty="0"/>
              <a:t>, δεξιά και αριστερά του χαλινού της γλώσσας</a:t>
            </a:r>
            <a:r>
              <a:rPr lang="el-GR" altLang="el-GR" sz="2400" dirty="0" smtClean="0"/>
              <a:t>.</a:t>
            </a:r>
            <a:endParaRPr lang="el-GR" altLang="el-GR" sz="2400" b="1" dirty="0">
              <a:solidFill>
                <a:srgbClr val="FF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851920" cy="33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3884" y="489877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Gray1024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4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Ι. Σιελογόνοι </a:t>
            </a:r>
            <a:r>
              <a:rPr lang="el-GR" altLang="el-GR" dirty="0">
                <a:solidFill>
                  <a:prstClr val="black"/>
                </a:solidFill>
              </a:rPr>
              <a:t>α</a:t>
            </a:r>
            <a:r>
              <a:rPr lang="el-GR" altLang="el-GR" dirty="0" smtClean="0">
                <a:solidFill>
                  <a:prstClr val="black"/>
                </a:solidFill>
              </a:rPr>
              <a:t>δένες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+mj-lt"/>
              <a:buAutoNum type="arabicPeriod" startAt="3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Υπογλώσσιος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 smtClean="0"/>
              <a:t>Είναι </a:t>
            </a:r>
            <a:r>
              <a:rPr lang="el-GR" altLang="el-GR" sz="2400" dirty="0"/>
              <a:t>ο μικρότερος. Βρίσκεται στο έδαφος της στοματικής κοιλότητας, κάτω από τον βλεννογόνο, τον οποίο και ανασηκώνει και σχηματίζει την υπογλώσσια πτυχή. </a:t>
            </a:r>
            <a:endParaRPr lang="el-GR" altLang="el-GR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 smtClean="0"/>
              <a:t>Έχει </a:t>
            </a:r>
            <a:r>
              <a:rPr lang="el-GR" altLang="el-GR" sz="2400" dirty="0"/>
              <a:t>ένα </a:t>
            </a:r>
            <a:r>
              <a:rPr lang="el-GR" altLang="el-GR" sz="2400" b="1" dirty="0"/>
              <a:t>μεγάλο εκφορητικό πόρο, τον πόρο του </a:t>
            </a:r>
            <a:r>
              <a:rPr lang="en-US" altLang="el-GR" sz="2400" b="1" dirty="0"/>
              <a:t>Bartholini</a:t>
            </a:r>
            <a:r>
              <a:rPr lang="en-US" altLang="el-GR" sz="2400" i="1" dirty="0"/>
              <a:t>,</a:t>
            </a:r>
            <a:r>
              <a:rPr lang="en-US" altLang="el-GR" sz="2400" dirty="0"/>
              <a:t> </a:t>
            </a:r>
            <a:r>
              <a:rPr lang="el-GR" altLang="el-GR" sz="2400" dirty="0"/>
              <a:t>που εκβάλλει στο </a:t>
            </a:r>
            <a:r>
              <a:rPr lang="el-GR" altLang="el-GR" sz="2400" b="1" dirty="0">
                <a:solidFill>
                  <a:srgbClr val="820000"/>
                </a:solidFill>
              </a:rPr>
              <a:t>υπογλώσσιο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φύμα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πολλούς μικρούς</a:t>
            </a:r>
            <a:r>
              <a:rPr lang="el-GR" altLang="el-GR" sz="2400" dirty="0"/>
              <a:t>,</a:t>
            </a:r>
            <a:r>
              <a:rPr lang="el-GR" altLang="el-GR" sz="2400" b="1" dirty="0"/>
              <a:t> τους πόρους του </a:t>
            </a:r>
            <a:r>
              <a:rPr lang="en-US" altLang="el-GR" sz="2400" b="1" dirty="0"/>
              <a:t>Ravini</a:t>
            </a:r>
            <a:r>
              <a:rPr lang="en-US" altLang="el-GR" sz="2400" dirty="0"/>
              <a:t>, </a:t>
            </a:r>
            <a:r>
              <a:rPr lang="el-GR" altLang="el-GR" sz="2400" dirty="0" smtClean="0"/>
              <a:t>που </a:t>
            </a:r>
            <a:r>
              <a:rPr lang="el-GR" altLang="el-GR" sz="2400" dirty="0"/>
              <a:t>εκβάλλουν στην </a:t>
            </a:r>
            <a:r>
              <a:rPr lang="el-GR" altLang="el-GR" sz="2400" b="1" dirty="0">
                <a:solidFill>
                  <a:srgbClr val="820000"/>
                </a:solidFill>
              </a:rPr>
              <a:t>υπογλώσσια πτυχή</a:t>
            </a:r>
            <a:r>
              <a:rPr lang="el-GR" altLang="el-GR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851920" cy="33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3884" y="489877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Gray1024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1200" indent="-711200"/>
            <a:r>
              <a:rPr lang="el-GR" altLang="el-GR" dirty="0" smtClean="0"/>
              <a:t>ΙΙ. Ήπαρ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(1/9)</a:t>
            </a:r>
            <a:endParaRPr lang="el-GR" altLang="el-GR" sz="3200" b="0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ΘΕΣΗ</a:t>
            </a:r>
            <a:r>
              <a:rPr lang="en-US" altLang="el-GR" sz="2400" b="1" dirty="0">
                <a:solidFill>
                  <a:schemeClr val="tx2"/>
                </a:solidFill>
              </a:rPr>
              <a:t>:</a:t>
            </a:r>
            <a:r>
              <a:rPr lang="en-US" altLang="el-GR" sz="2400" dirty="0">
                <a:solidFill>
                  <a:schemeClr val="tx2"/>
                </a:solidFill>
              </a:rPr>
              <a:t> </a:t>
            </a:r>
            <a:endParaRPr lang="el-GR" altLang="el-GR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Είναι </a:t>
            </a:r>
            <a:r>
              <a:rPr lang="el-GR" altLang="el-GR" sz="2400" dirty="0"/>
              <a:t>ο μεγαλύτερος από τους πεπτικούς </a:t>
            </a:r>
            <a:r>
              <a:rPr lang="el-GR" altLang="el-GR" sz="2400" dirty="0" smtClean="0"/>
              <a:t>αδένες  </a:t>
            </a:r>
            <a:r>
              <a:rPr lang="el-GR" altLang="el-GR" sz="2400" dirty="0"/>
              <a:t>και βρίσκεται στο </a:t>
            </a:r>
            <a:r>
              <a:rPr lang="el-GR" altLang="el-GR" sz="2400" b="1" dirty="0">
                <a:solidFill>
                  <a:srgbClr val="820000"/>
                </a:solidFill>
              </a:rPr>
              <a:t>δεξί υποχόνδριο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n-US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της άνω κοιλίας (το μεγαλύτερό του μέρος</a:t>
            </a:r>
            <a:r>
              <a:rPr lang="el-GR" altLang="el-GR" sz="2400" dirty="0" smtClean="0"/>
              <a:t>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 </a:t>
            </a:r>
            <a:r>
              <a:rPr lang="el-GR" altLang="el-GR" sz="2400" dirty="0"/>
              <a:t>Η </a:t>
            </a:r>
            <a:r>
              <a:rPr lang="el-GR" altLang="el-GR" sz="2400" b="1" dirty="0">
                <a:solidFill>
                  <a:srgbClr val="820000"/>
                </a:solidFill>
              </a:rPr>
              <a:t>άνω επιφάνεια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του ήπατος (διαφραγματική), έρχεται σε επαφή με το διάφραγμα και χωρίζεται από μία πτυχή του περιτοναίου (</a:t>
            </a:r>
            <a:r>
              <a:rPr lang="el-GR" altLang="el-GR" sz="2400" b="1" dirty="0"/>
              <a:t>δρεπανοειδής σύνδεσμος</a:t>
            </a:r>
            <a:r>
              <a:rPr lang="el-GR" altLang="el-GR" sz="2400" dirty="0"/>
              <a:t>), σε </a:t>
            </a:r>
            <a:r>
              <a:rPr lang="el-GR" altLang="el-GR" sz="2400" b="1" dirty="0">
                <a:solidFill>
                  <a:srgbClr val="820000"/>
                </a:solidFill>
              </a:rPr>
              <a:t>2</a:t>
            </a:r>
            <a:r>
              <a:rPr lang="el-GR" altLang="el-GR" sz="2400" dirty="0"/>
              <a:t> λοβούς, τον </a:t>
            </a:r>
            <a:r>
              <a:rPr lang="el-GR" altLang="el-GR" sz="2400" b="1" dirty="0">
                <a:solidFill>
                  <a:srgbClr val="820000"/>
                </a:solidFill>
              </a:rPr>
              <a:t>δεξί (Δ)</a:t>
            </a:r>
            <a:r>
              <a:rPr lang="el-GR" altLang="el-GR" sz="2400" dirty="0"/>
              <a:t>,</a:t>
            </a:r>
            <a:r>
              <a:rPr lang="el-GR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μεγαλύτερο, και τον </a:t>
            </a:r>
            <a:r>
              <a:rPr lang="el-GR" altLang="el-GR" sz="2400" b="1" dirty="0">
                <a:solidFill>
                  <a:srgbClr val="820000"/>
                </a:solidFill>
              </a:rPr>
              <a:t>αριστερό (Α) </a:t>
            </a:r>
            <a:r>
              <a:rPr lang="el-GR" altLang="el-GR" sz="2400" dirty="0"/>
              <a:t>μικρότερο, που έρχεται σε σχέση με το έλασσον τόξο του στομάχου, ενώ η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κάτω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επιφάνεια</a:t>
            </a:r>
            <a:r>
              <a:rPr lang="el-GR" altLang="el-GR" sz="2400" dirty="0"/>
              <a:t> έρχεται σε σχέση με τον στόμαχο, το 12/λο, τη δεξιά κολική καμπή και τον δεξιό νεφρό. </a:t>
            </a:r>
            <a:endParaRPr lang="el-GR" altLang="el-GR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οπίσθια επιφάνεια </a:t>
            </a:r>
            <a:r>
              <a:rPr lang="el-GR" altLang="el-GR" sz="2400" dirty="0"/>
              <a:t>έρχεται σε σχέση με το διάφραγμα, οισοφάγο και την αορτή.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4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Σύνδεσμοι του Ήπατος</a:t>
            </a:r>
            <a:r>
              <a:rPr lang="en-US" altLang="el-GR" sz="2400" b="1" dirty="0" smtClean="0"/>
              <a:t>: </a:t>
            </a:r>
            <a:r>
              <a:rPr lang="en-US" altLang="el-GR" sz="2400" dirty="0"/>
              <a:t>A</a:t>
            </a:r>
            <a:r>
              <a:rPr lang="el-GR" altLang="el-GR" sz="2400" dirty="0"/>
              <a:t>ποτελούν</a:t>
            </a:r>
            <a:r>
              <a:rPr lang="el-GR" altLang="el-GR" sz="2400" dirty="0"/>
              <a:t> πτυχές του περιτοναίου και χρησιμεύουν στη στήριξή του.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 marL="711200" indent="-711200">
              <a:spcBef>
                <a:spcPts val="4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Δρεπανοειδής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Συνδέει την άνω επιφάνεια του ήπατος με το </a:t>
            </a:r>
            <a:r>
              <a:rPr lang="el-GR" altLang="el-GR" sz="2400" dirty="0" smtClean="0"/>
              <a:t>διάφραγμα </a:t>
            </a:r>
            <a:r>
              <a:rPr lang="el-GR" altLang="el-GR" sz="2400" dirty="0"/>
              <a:t>και το κοιλιακό τοίχωμα.</a:t>
            </a:r>
          </a:p>
          <a:p>
            <a:pPr marL="711200" indent="-711200">
              <a:spcBef>
                <a:spcPts val="4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Στεφανιαίος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Συνδέει την οπίσθια επιφάνεια του ήπατος με το διάφραγμα. </a:t>
            </a:r>
          </a:p>
          <a:p>
            <a:pPr marL="711200" indent="-711200">
              <a:spcBef>
                <a:spcPts val="4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Τρίγωνοι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O </a:t>
            </a:r>
            <a:r>
              <a:rPr lang="el-GR" altLang="el-GR" sz="2400" dirty="0"/>
              <a:t>Α και ο Δ τρίγωνος σύνδεσμος αποτελούν τις 2 άκρες του στεφανιαίου συνδέσμου.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 marL="711200" indent="-711200">
              <a:spcBef>
                <a:spcPts val="4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Έλασσον Επίπλουν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Συνδέει την κάτω επιφάνεια του ήπατος με το στομάχι (γαστροηπατικός σύνδεσμος) και το 12/λο (γαστροδωδεκαδακτυλικός σύνδεσμος).</a:t>
            </a:r>
          </a:p>
          <a:p>
            <a:pPr marL="711200" indent="-711200">
              <a:spcBef>
                <a:spcPts val="400"/>
              </a:spcBef>
              <a:buFont typeface="Wingdings" panose="05000000000000000000" pitchFamily="2" charset="2"/>
              <a:buAutoNum type="arabicParenR"/>
            </a:pPr>
            <a:r>
              <a:rPr lang="el-GR" altLang="el-GR" sz="2400" b="1" dirty="0" smtClean="0">
                <a:solidFill>
                  <a:schemeClr val="tx2"/>
                </a:solidFill>
              </a:rPr>
              <a:t>Στρογγυλός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Βρίσκεται στο ελεύθερος χείλος του δρεπανοειδούς συνδέσμου και αποτελεί αποφραγμένη ομφαλική </a:t>
            </a:r>
            <a:r>
              <a:rPr lang="el-GR" altLang="el-GR" sz="2400" dirty="0" smtClean="0"/>
              <a:t>φλέβα.</a:t>
            </a:r>
            <a:endParaRPr lang="en-US" altLang="el-G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6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(3/9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Κάτω Επιφάνεια Ήπατος</a:t>
            </a:r>
            <a:r>
              <a:rPr lang="en-US" altLang="el-GR" sz="2400" b="1" dirty="0" smtClean="0"/>
              <a:t>: </a:t>
            </a:r>
            <a:endParaRPr lang="el-GR" altLang="el-GR" sz="2400" b="1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sz="2400" dirty="0" smtClean="0"/>
              <a:t>Έχει </a:t>
            </a:r>
            <a:r>
              <a:rPr lang="el-GR" altLang="el-GR" sz="2400" b="1" dirty="0"/>
              <a:t>2</a:t>
            </a:r>
            <a:r>
              <a:rPr lang="el-GR" altLang="el-GR" sz="2400" dirty="0"/>
              <a:t> </a:t>
            </a:r>
            <a:r>
              <a:rPr lang="el-GR" altLang="el-GR" sz="2400" b="1" dirty="0"/>
              <a:t>κάθετες αύλακες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μία</a:t>
            </a:r>
            <a:r>
              <a:rPr lang="el-GR" altLang="el-GR" sz="2400" dirty="0"/>
              <a:t> </a:t>
            </a:r>
            <a:r>
              <a:rPr lang="el-GR" altLang="el-GR" sz="2400" b="1" dirty="0"/>
              <a:t>οριζόντια</a:t>
            </a:r>
            <a:r>
              <a:rPr lang="el-GR" altLang="el-GR" sz="2400" dirty="0"/>
              <a:t> που σχηματίζουν το </a:t>
            </a:r>
            <a:r>
              <a:rPr lang="el-GR" altLang="el-GR" sz="2400" b="1" dirty="0"/>
              <a:t>γράμμα Η</a:t>
            </a:r>
            <a:r>
              <a:rPr lang="el-GR" altLang="el-GR" sz="2400" dirty="0"/>
              <a:t>. Η </a:t>
            </a:r>
            <a:r>
              <a:rPr lang="el-GR" altLang="el-GR" sz="2400" b="1" dirty="0"/>
              <a:t>δεξιά κάθετη</a:t>
            </a:r>
            <a:r>
              <a:rPr lang="el-GR" altLang="el-GR" sz="2400" dirty="0"/>
              <a:t> </a:t>
            </a:r>
            <a:r>
              <a:rPr lang="el-GR" altLang="el-GR" sz="2400" b="1" dirty="0"/>
              <a:t>αύλακα</a:t>
            </a:r>
            <a:r>
              <a:rPr lang="el-GR" altLang="el-GR" sz="2400" dirty="0"/>
              <a:t> σχηματίζεται από τη </a:t>
            </a:r>
            <a:r>
              <a:rPr lang="el-GR" altLang="el-GR" sz="2400" b="1" dirty="0"/>
              <a:t>χοληδόχο κύστη</a:t>
            </a:r>
            <a:r>
              <a:rPr lang="el-GR" altLang="el-GR" sz="2400" dirty="0"/>
              <a:t>, η </a:t>
            </a:r>
            <a:r>
              <a:rPr lang="el-GR" altLang="el-GR" sz="2400" b="1" dirty="0"/>
              <a:t>αριστερή κάθετη αύλακα</a:t>
            </a:r>
            <a:r>
              <a:rPr lang="el-GR" altLang="el-GR" sz="2400" dirty="0"/>
              <a:t> σχηματίζεται από τον </a:t>
            </a:r>
            <a:r>
              <a:rPr lang="el-GR" altLang="el-GR" sz="2400" b="1" dirty="0" smtClean="0"/>
              <a:t>στρογγυλό </a:t>
            </a:r>
            <a:r>
              <a:rPr lang="el-GR" altLang="el-GR" sz="2400" b="1" dirty="0"/>
              <a:t>σύνδεσμο </a:t>
            </a:r>
            <a:r>
              <a:rPr lang="el-GR" altLang="el-GR" sz="2400" dirty="0"/>
              <a:t>και  η </a:t>
            </a:r>
            <a:r>
              <a:rPr lang="el-GR" altLang="el-GR" sz="2400" b="1" dirty="0"/>
              <a:t>οριζόντια</a:t>
            </a:r>
            <a:r>
              <a:rPr lang="el-GR" altLang="el-GR" sz="2400" dirty="0"/>
              <a:t> από την </a:t>
            </a:r>
            <a:r>
              <a:rPr lang="el-GR" altLang="el-GR" sz="2400" b="1" dirty="0"/>
              <a:t>πύλη του ήπατος</a:t>
            </a:r>
            <a:r>
              <a:rPr lang="el-GR" altLang="el-GR" sz="2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altLang="el-G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0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28" y="2564904"/>
            <a:ext cx="43576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ΙΙ. </a:t>
            </a:r>
            <a:r>
              <a:rPr lang="el-GR" altLang="el-GR" dirty="0" smtClean="0">
                <a:solidFill>
                  <a:prstClr val="black"/>
                </a:solidFill>
              </a:rPr>
              <a:t>Ήπαρ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(4/9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Πύλη του Ήπατος</a:t>
            </a:r>
            <a:r>
              <a:rPr lang="en-US" altLang="el-GR" sz="2400" b="1" dirty="0" smtClean="0"/>
              <a:t>: </a:t>
            </a:r>
            <a:endParaRPr lang="el-GR" altLang="el-GR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Βρίσκεται </a:t>
            </a:r>
            <a:r>
              <a:rPr lang="el-GR" altLang="el-GR" sz="2400" dirty="0"/>
              <a:t>στο κέντρο της κάτω επιφάνειας του ήπατος και αποτελεί το σημείο </a:t>
            </a:r>
            <a:r>
              <a:rPr lang="el-GR" altLang="el-GR" sz="2400" b="1" dirty="0"/>
              <a:t>εισόδου</a:t>
            </a:r>
            <a:r>
              <a:rPr lang="en-US" altLang="el-GR" sz="2400" dirty="0"/>
              <a:t>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/>
              <a:t>των ενδοηπατικών χοληφόρων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της </a:t>
            </a:r>
            <a:r>
              <a:rPr lang="el-GR" altLang="el-GR" sz="2400" b="1" dirty="0"/>
              <a:t>πυλαίας φλέβας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της </a:t>
            </a:r>
            <a:r>
              <a:rPr lang="el-GR" altLang="el-GR" sz="2400" b="1" dirty="0"/>
              <a:t>ηπατικής αρτηρίας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τα </a:t>
            </a:r>
            <a:r>
              <a:rPr lang="el-GR" altLang="el-GR" sz="2400" b="1" dirty="0"/>
              <a:t>νεύρα (ΑΝΣ)</a:t>
            </a:r>
          </a:p>
          <a:p>
            <a:pPr marL="711200" indent="-71120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και </a:t>
            </a:r>
            <a:r>
              <a:rPr lang="el-GR" altLang="el-GR" sz="2400" dirty="0"/>
              <a:t>της </a:t>
            </a:r>
            <a:r>
              <a:rPr lang="el-GR" altLang="el-GR" sz="2400" b="1" dirty="0" smtClean="0"/>
              <a:t>εξόδου</a:t>
            </a:r>
            <a:r>
              <a:rPr lang="en-US" altLang="el-GR" sz="2400" b="1" dirty="0" smtClean="0"/>
              <a:t>:</a:t>
            </a:r>
            <a:endParaRPr lang="en-US" altLang="el-GR" sz="24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των </a:t>
            </a:r>
            <a:r>
              <a:rPr lang="el-GR" altLang="el-GR" sz="2400" b="1" dirty="0"/>
              <a:t>εξωηπατικών χοληφόρων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των </a:t>
            </a:r>
            <a:r>
              <a:rPr lang="el-GR" altLang="el-GR" sz="2400" b="1" dirty="0"/>
              <a:t>ηπατικών φλεβών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των </a:t>
            </a:r>
            <a:r>
              <a:rPr lang="el-GR" altLang="el-GR" sz="2400" b="1" dirty="0"/>
              <a:t>τοπικών λεμφαγγείων</a:t>
            </a:r>
          </a:p>
          <a:p>
            <a:pPr marL="711200" indent="-711200">
              <a:spcBef>
                <a:spcPts val="600"/>
              </a:spcBef>
            </a:pPr>
            <a:endParaRPr lang="en-US" altLang="el-G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710718" y="532155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Sobo 1906 387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από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 διαθέσιμο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obe Devanagari" pitchFamily="18" charset="0"/>
              </a:rPr>
              <a:t>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1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91bb85e824171ea4826e7ceda11b47a753b2"/>
  <p:tag name="ARTICULATE_PROJECT_OPEN" val="0"/>
  <p:tag name="ARTICULATE_SLIDE_COUNT" val="22"/>
  <p:tag name="ISPRING_RESOURCE_PATHS_HASH_PRESENTER" val="6b00fca180e9fc50bb2dfe1e74e435971b5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2123</Words>
  <Application>Microsoft Office PowerPoint</Application>
  <PresentationFormat>Προβολή στην οθόνη (4:3)</PresentationFormat>
  <Paragraphs>212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OC_template_updated</vt:lpstr>
      <vt:lpstr>Ανατομική (Θ)</vt:lpstr>
      <vt:lpstr>Ι. Σιελογόνοι αδένες (1/4)</vt:lpstr>
      <vt:lpstr>Ι. Σιελογόνοι αδένες (2/4)</vt:lpstr>
      <vt:lpstr>Ι. Σιελογόνοι αδένες (3/4)</vt:lpstr>
      <vt:lpstr>Ι. Σιελογόνοι αδένες (4/4)</vt:lpstr>
      <vt:lpstr>ΙΙ. Ήπαρ (1/9)</vt:lpstr>
      <vt:lpstr>ΙΙ. Ήπαρ (2/9)</vt:lpstr>
      <vt:lpstr>ΙΙ. Ήπαρ (3/9)</vt:lpstr>
      <vt:lpstr>ΙΙ. Ήπαρ (4/9)</vt:lpstr>
      <vt:lpstr>ΙΙ. Ήπαρ (5/9)</vt:lpstr>
      <vt:lpstr>ΙΙ. Ήπαρ (6/9)</vt:lpstr>
      <vt:lpstr>ΙΙ. Ήπαρ (7/9)</vt:lpstr>
      <vt:lpstr>ΙΙ. Ήπαρ (8/9)</vt:lpstr>
      <vt:lpstr>ΙΙ. Ήπαρ (9/9)</vt:lpstr>
      <vt:lpstr>ΙΙΙ. Πάγκρεας (1/4)</vt:lpstr>
      <vt:lpstr>ΙΙΙ. Πάγκρεας (2/4)</vt:lpstr>
      <vt:lpstr>ΙΙΙ. Πάγκρεας (3/4)</vt:lpstr>
      <vt:lpstr>ΙΙΙ. Πάγκρεας (4/4)</vt:lpstr>
      <vt:lpstr>IV. Σπλήν (1/3)</vt:lpstr>
      <vt:lpstr>IV. Σπλήν (2/3)</vt:lpstr>
      <vt:lpstr>IV. Σπλήν (3/3)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163</cp:revision>
  <dcterms:created xsi:type="dcterms:W3CDTF">2013-03-04T13:35:19Z</dcterms:created>
  <dcterms:modified xsi:type="dcterms:W3CDTF">2015-04-22T12:41:01Z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