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72" r:id="rId4"/>
    <p:sldId id="265" r:id="rId5"/>
    <p:sldId id="259" r:id="rId6"/>
    <p:sldId id="273" r:id="rId7"/>
    <p:sldId id="266" r:id="rId8"/>
    <p:sldId id="260" r:id="rId9"/>
    <p:sldId id="267" r:id="rId10"/>
    <p:sldId id="261" r:id="rId11"/>
    <p:sldId id="269" r:id="rId12"/>
    <p:sldId id="262" r:id="rId13"/>
    <p:sldId id="270" r:id="rId14"/>
    <p:sldId id="263" r:id="rId15"/>
    <p:sldId id="271" r:id="rId16"/>
    <p:sldId id="264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22/4/2015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22/4/2015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9549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5DDC07-8102-427E-87BE-A0387215E72E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287932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DB23DE-5148-4D36-B626-E58B28CAA35F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84396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E3C0E2-E772-4073-BDAD-22E796777082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43961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DB056B-C3D1-458A-ACCA-C251BAEB6B8A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6436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9" r:id="rId11"/>
    <p:sldLayoutId id="2147483700" r:id="rId12"/>
    <p:sldLayoutId id="2147483701" r:id="rId13"/>
    <p:sldLayoutId id="214748370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hyperlink" Target="http://en.wikipedia.org/wiki/en:Centers_for_Disease_Control_and_Prevention" TargetMode="External"/><Relationship Id="rId4" Type="http://schemas.openxmlformats.org/officeDocument/2006/relationships/hyperlink" Target="http://en.wikipedia.org/wiki/File:Scheme_female_reproductive_system-en.sv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reola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en.wikipedia.org/wiki/Nippl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hyperlink" Target="http://en.wikipedia.org/wiki/Lobules" TargetMode="External"/><Relationship Id="rId11" Type="http://schemas.openxmlformats.org/officeDocument/2006/relationships/hyperlink" Target="http://en.wikipedia.org/wiki/Human_skin" TargetMode="External"/><Relationship Id="rId5" Type="http://schemas.openxmlformats.org/officeDocument/2006/relationships/hyperlink" Target="http://en.wikipedia.org/wiki/Pectoralis_muscle" TargetMode="External"/><Relationship Id="rId10" Type="http://schemas.openxmlformats.org/officeDocument/2006/relationships/hyperlink" Target="http://en.wikipedia.org/wiki/Adipose_tissue" TargetMode="External"/><Relationship Id="rId4" Type="http://schemas.openxmlformats.org/officeDocument/2006/relationships/hyperlink" Target="http://en.wikipedia.org/wiki/Chest_wall" TargetMode="External"/><Relationship Id="rId9" Type="http://schemas.openxmlformats.org/officeDocument/2006/relationships/hyperlink" Target="http://en.wikipedia.org/wiki/Lactiferous_duc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://creativecommons.org/licenses/by/3.0" TargetMode="External"/><Relationship Id="rId5" Type="http://schemas.openxmlformats.org/officeDocument/2006/relationships/hyperlink" Target="http://cnx.org/content/col11496/1.6/" TargetMode="External"/><Relationship Id="rId4" Type="http://schemas.openxmlformats.org/officeDocument/2006/relationships/hyperlink" Target="http://en.wikipedia.org/wiki/File:Figure_28_02_02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Blausen_0399_FemaleReproSystem_01.png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creativecommons.org/licenses/by/3.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http://commons.wikimedia.org/wiki/User:BruceBlaus" TargetMode="External"/><Relationship Id="rId5" Type="http://schemas.openxmlformats.org/officeDocument/2006/relationships/hyperlink" Target="http://en.wikipedia.org/wiki/File:Blausen_0400_FemaleReproSystem_02.png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Ανατομική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Γεννητικό σύστημα γυναίκας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Φραγκίσκη Αναγνωστοπούλου Ανθούλη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14274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Σύνδεσμοι </a:t>
            </a:r>
            <a:r>
              <a:rPr lang="el-GR" altLang="el-GR" dirty="0" smtClean="0"/>
              <a:t>ωοθήκης </a:t>
            </a:r>
            <a:r>
              <a:rPr lang="el-GR" altLang="el-GR" dirty="0" smtClean="0"/>
              <a:t>– </a:t>
            </a:r>
            <a:r>
              <a:rPr lang="el-GR" altLang="el-GR" dirty="0" smtClean="0"/>
              <a:t>σάλπιγγας</a:t>
            </a:r>
            <a:r>
              <a:rPr lang="en-US" altLang="el-GR" dirty="0" smtClean="0"/>
              <a:t> </a:t>
            </a:r>
            <a:r>
              <a:rPr lang="en-US" altLang="el-GR" sz="3200" b="0" dirty="0" smtClean="0"/>
              <a:t>(1/2)</a:t>
            </a:r>
            <a:endParaRPr lang="el-GR" altLang="el-GR" sz="3200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5040560"/>
          </a:xfrm>
        </p:spPr>
        <p:txBody>
          <a:bodyPr>
            <a:normAutofit/>
          </a:bodyPr>
          <a:lstStyle/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 smtClean="0"/>
              <a:t>Ωοθήκη</a:t>
            </a:r>
            <a:endParaRPr lang="el-GR" altLang="el-GR" sz="2400" b="1" dirty="0"/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/>
              <a:t>Το πρόσθιο χείλος συνδέεται με τον πλατύ σύνδεσμο της μήτρας με μία πτυχή του περιτοναίου, το </a:t>
            </a:r>
            <a:r>
              <a:rPr lang="el-GR" altLang="el-GR" sz="2400" b="1" dirty="0" smtClean="0"/>
              <a:t>Μεσωθήκιο, </a:t>
            </a:r>
            <a:r>
              <a:rPr lang="el-GR" altLang="el-GR" sz="2400" dirty="0"/>
              <a:t>πύλη της ωοθήκης για τα αγγεία και νεύρα, ενώ το πίσω χείλος είναι ελεύθερο.</a:t>
            </a:r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Μητροωοθηκικός ή Ίδιος Σύνδεσμος της Ωοθήκης</a:t>
            </a:r>
            <a:r>
              <a:rPr lang="el-GR" altLang="el-GR" sz="2400" dirty="0" smtClean="0"/>
              <a:t> (</a:t>
            </a:r>
            <a:r>
              <a:rPr lang="el-GR" altLang="el-GR" sz="2400" dirty="0"/>
              <a:t>συνδέει το κάτω άκρο της ωοθήκης με το πλάγιο τοίχωμα της μήτρας)</a:t>
            </a:r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Κρεμαστήρας της Ωοθήκης</a:t>
            </a:r>
            <a:r>
              <a:rPr lang="el-GR" altLang="el-GR" sz="2400" dirty="0" smtClean="0"/>
              <a:t> </a:t>
            </a:r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       </a:t>
            </a:r>
            <a:r>
              <a:rPr lang="el-GR" altLang="el-GR" sz="2400" dirty="0"/>
              <a:t>(συνδέει το πάνω άκρο της ωοθήκης με το πλάγιο τοίχωμα της πυέλου)</a:t>
            </a:r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7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Σύνδεσμοι </a:t>
            </a:r>
            <a:r>
              <a:rPr lang="el-GR" altLang="el-GR" dirty="0" smtClean="0">
                <a:solidFill>
                  <a:prstClr val="black"/>
                </a:solidFill>
              </a:rPr>
              <a:t>ωοθήκης </a:t>
            </a:r>
            <a:r>
              <a:rPr lang="el-GR" altLang="el-GR" dirty="0" smtClean="0">
                <a:solidFill>
                  <a:prstClr val="black"/>
                </a:solidFill>
              </a:rPr>
              <a:t>– </a:t>
            </a:r>
            <a:r>
              <a:rPr lang="el-GR" altLang="el-GR" dirty="0" smtClean="0">
                <a:solidFill>
                  <a:prstClr val="black"/>
                </a:solidFill>
              </a:rPr>
              <a:t>σάλπιγγας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(2/2</a:t>
            </a:r>
            <a:r>
              <a:rPr lang="en-US" altLang="el-GR" sz="3200" b="0" dirty="0">
                <a:solidFill>
                  <a:prstClr val="black"/>
                </a:solidFill>
              </a:rPr>
              <a:t>)</a:t>
            </a:r>
            <a:endParaRPr lang="el-GR" altLang="el-GR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122912" cy="50405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l-GR" altLang="el-GR" sz="2400" b="1" dirty="0" smtClean="0">
                <a:solidFill>
                  <a:schemeClr val="tx2"/>
                </a:solidFill>
              </a:rPr>
              <a:t>ΣΑΛΠΙΓΓΑ</a:t>
            </a:r>
            <a:endParaRPr lang="el-GR" altLang="el-GR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/>
              <a:t>Βρίσκεται στο πάνω χείλος του πλατέος συνδέσμου της μήτρας και το πάνω μέρος του σχηματίζει </a:t>
            </a:r>
            <a:r>
              <a:rPr lang="el-GR" altLang="el-GR" sz="2400" dirty="0" smtClean="0"/>
              <a:t>το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 smtClean="0">
                <a:solidFill>
                  <a:schemeClr val="tx2"/>
                </a:solidFill>
              </a:rPr>
              <a:t>ΜΕΣΟΣΑΛΠΙΓΓΙΟ</a:t>
            </a:r>
            <a:endParaRPr lang="el-GR" altLang="el-GR" sz="2400" b="1" dirty="0">
              <a:solidFill>
                <a:schemeClr val="tx2"/>
              </a:solidFill>
            </a:endParaRPr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/>
              <a:t>Τα </a:t>
            </a:r>
            <a:r>
              <a:rPr lang="el-GR" altLang="el-GR" sz="2400" b="1" dirty="0">
                <a:solidFill>
                  <a:srgbClr val="820000"/>
                </a:solidFill>
              </a:rPr>
              <a:t>αγγεία</a:t>
            </a:r>
            <a:r>
              <a:rPr lang="el-GR" altLang="el-GR" sz="2400" dirty="0"/>
              <a:t> ωοθηκών-σαλπίγγων είναι οι έσω σπερματικές (ωοθηκικές) αρτηρίες και φλέβες και κλάδοι των μητριαίων αρτηριών.</a:t>
            </a:r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/>
              <a:t>Τα </a:t>
            </a:r>
            <a:r>
              <a:rPr lang="el-GR" altLang="el-GR" sz="2400" b="1" dirty="0">
                <a:solidFill>
                  <a:srgbClr val="820000"/>
                </a:solidFill>
              </a:rPr>
              <a:t>νεύρα</a:t>
            </a:r>
            <a:r>
              <a:rPr lang="el-GR" altLang="el-GR" sz="2400" dirty="0"/>
              <a:t> προέρχονται από το ωοθηκικό και μητροκολεϊκό πλέγμα του Α.Ν.Σ</a:t>
            </a:r>
            <a:r>
              <a:rPr lang="el-GR" altLang="el-GR" sz="2400" dirty="0" smtClean="0"/>
              <a:t>.</a:t>
            </a:r>
            <a:endParaRPr lang="el-G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772816"/>
            <a:ext cx="3601081" cy="33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19148" y="5121822"/>
            <a:ext cx="3034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Scheme female reproductive </a:t>
            </a:r>
            <a:r>
              <a:rPr lang="en-US" sz="1200" dirty="0" smtClean="0">
                <a:latin typeface="+mn-lt"/>
                <a:hlinkClick r:id="rId4"/>
              </a:rPr>
              <a:t>system-en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 tooltip="w:en:Centers for Disease Control and Prevention"/>
              </a:rPr>
              <a:t>Centers for Disease Control and Prevention</a:t>
            </a:r>
            <a:r>
              <a:rPr lang="en-US" sz="1200" dirty="0">
                <a:latin typeface="+mn-lt"/>
              </a:rPr>
              <a:t>,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49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Σύνδεσμοι μήτρας</a:t>
            </a:r>
            <a:r>
              <a:rPr lang="en-US" altLang="el-GR" b="1" dirty="0" smtClean="0"/>
              <a:t> </a:t>
            </a:r>
            <a:r>
              <a:rPr lang="en-US" altLang="el-GR" sz="3200" b="0" dirty="0">
                <a:solidFill>
                  <a:prstClr val="black"/>
                </a:solidFill>
              </a:rPr>
              <a:t>(1/2)</a:t>
            </a:r>
            <a:endParaRPr lang="el-GR" altLang="el-GR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39944" cy="5400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altLang="el-GR" sz="2400" dirty="0"/>
              <a:t>Το </a:t>
            </a:r>
            <a:r>
              <a:rPr lang="el-GR" altLang="el-GR" sz="2400" b="1" dirty="0" smtClean="0"/>
              <a:t>Περιτόναιο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καλύπτει σχεδόν όλη τη μήτρα εκτός από την πρόσθια επιφάνεια του τραχήλου και σχηματίζει 2 χώρους, τον </a:t>
            </a:r>
            <a:r>
              <a:rPr lang="el-GR" altLang="el-GR" sz="2400" b="1" dirty="0"/>
              <a:t>κυστεομητρικό</a:t>
            </a:r>
            <a:r>
              <a:rPr lang="el-GR" altLang="el-GR" sz="2400" dirty="0"/>
              <a:t> (μεταξύ της μήτρας και της ουροδόχου κύστεος) και τον </a:t>
            </a:r>
            <a:r>
              <a:rPr lang="el-GR" altLang="el-GR" sz="2400" b="1" dirty="0"/>
              <a:t>ευθυμητρικό</a:t>
            </a:r>
            <a:r>
              <a:rPr lang="el-GR" altLang="el-GR" sz="2400" dirty="0"/>
              <a:t> (μεταξύ ορθού ή ευθύ και της μήτρας)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400" b="1" dirty="0" smtClean="0"/>
              <a:t>Πλατείς </a:t>
            </a:r>
            <a:r>
              <a:rPr lang="el-GR" altLang="el-GR" sz="2400" dirty="0"/>
              <a:t>(2 πτυχές περιτοναίου σαν μανδύας-συνδέουν τα χείλη της μήτρας με το πλάγιο τοίχωμα της πυέλου). Χωρίζεται από το </a:t>
            </a:r>
            <a:r>
              <a:rPr lang="el-GR" altLang="el-GR" sz="2400" b="1" dirty="0"/>
              <a:t>μεσωθήκιο</a:t>
            </a:r>
            <a:r>
              <a:rPr lang="el-GR" altLang="el-GR" sz="2400" dirty="0"/>
              <a:t> σε πάνω ή </a:t>
            </a:r>
            <a:r>
              <a:rPr lang="el-GR" altLang="el-GR" sz="2400" b="1" dirty="0"/>
              <a:t>μεσοσαλπίγγιο </a:t>
            </a:r>
            <a:r>
              <a:rPr lang="el-GR" altLang="el-GR" sz="2400" dirty="0"/>
              <a:t>και κάτω ή </a:t>
            </a:r>
            <a:r>
              <a:rPr lang="el-GR" altLang="el-GR" sz="2400" b="1" dirty="0"/>
              <a:t>μεσομήτριο.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400" b="1" dirty="0" smtClean="0"/>
              <a:t>Στρογγύλοι </a:t>
            </a:r>
            <a:r>
              <a:rPr lang="el-GR" altLang="el-GR" sz="2400" dirty="0"/>
              <a:t>(2 ταινίες στα πλάγια της μήτρας, μέσα στους πλατείς συνδέσμους, διέρχονται το έσω ή κοιλιακό στόμιο του βουβωνικού πόρου και καταλήγουν στα μεγάλα χείλη του αιδοίου).</a:t>
            </a:r>
          </a:p>
          <a:p>
            <a:pPr marL="514350" indent="-514350">
              <a:buFont typeface="+mj-lt"/>
              <a:buAutoNum type="arabicPeriod"/>
            </a:pP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Σύνδεσμοι </a:t>
            </a:r>
            <a:r>
              <a:rPr lang="el-GR" altLang="el-GR" dirty="0" smtClean="0">
                <a:solidFill>
                  <a:prstClr val="black"/>
                </a:solidFill>
              </a:rPr>
              <a:t>μήτρας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(2/2</a:t>
            </a:r>
            <a:r>
              <a:rPr lang="en-US" altLang="el-GR" sz="3200" b="0" dirty="0">
                <a:solidFill>
                  <a:prstClr val="black"/>
                </a:solidFill>
              </a:rPr>
              <a:t>)</a:t>
            </a:r>
            <a:endParaRPr lang="el-GR" altLang="el-GR" sz="2400" b="1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5040560"/>
          </a:xfrm>
        </p:spPr>
        <p:txBody>
          <a:bodyPr>
            <a:normAutofit/>
          </a:bodyPr>
          <a:lstStyle/>
          <a:p>
            <a:pPr marL="533400" indent="-533400">
              <a:buFont typeface="+mj-lt"/>
              <a:buAutoNum type="arabicPeriod" startAt="4"/>
            </a:pPr>
            <a:r>
              <a:rPr lang="el-GR" altLang="el-GR" sz="2400" b="1" dirty="0" smtClean="0"/>
              <a:t>Ιερομητρικοί Ευθυμητρικοί </a:t>
            </a:r>
            <a:r>
              <a:rPr lang="el-GR" altLang="el-GR" sz="2400" dirty="0" smtClean="0"/>
              <a:t>(</a:t>
            </a:r>
            <a:r>
              <a:rPr lang="el-GR" altLang="el-GR" sz="2400" dirty="0"/>
              <a:t>2 και ενώνουν το ιερό οστό με τον ισθμό της μήτρας.</a:t>
            </a:r>
          </a:p>
          <a:p>
            <a:pPr marL="533400" indent="-533400">
              <a:buFont typeface="Wingdings" panose="05000000000000000000" pitchFamily="2" charset="2"/>
              <a:buAutoNum type="arabicPeriod" startAt="4"/>
            </a:pPr>
            <a:r>
              <a:rPr lang="el-GR" altLang="el-GR" sz="2400" b="1" dirty="0" smtClean="0"/>
              <a:t>Παραμήτριο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(συνδετικός ιστός περιβάλλων κυρίως τον τράχηλο επεκτεινόμενος στα πλάγια της μήτρας μεταξύ των 2 πετάλων των πλατέων συνδέσμων).  </a:t>
            </a:r>
            <a:endParaRPr lang="el-GR" altLang="el-GR" sz="2400" dirty="0" smtClean="0"/>
          </a:p>
          <a:p>
            <a:pPr marL="0" indent="0">
              <a:buNone/>
            </a:pPr>
            <a:endParaRPr lang="el-GR" altLang="el-GR" sz="24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l-GR" sz="2400" dirty="0"/>
              <a:t>Οι </a:t>
            </a:r>
            <a:r>
              <a:rPr lang="el-GR" altLang="el-GR" sz="2400" b="1" dirty="0"/>
              <a:t>αρτηρίες της</a:t>
            </a:r>
            <a:r>
              <a:rPr lang="el-GR" altLang="el-GR" sz="2400" dirty="0"/>
              <a:t> μήτρας είναι οι 2 </a:t>
            </a:r>
            <a:r>
              <a:rPr lang="el-GR" altLang="el-GR" sz="2400" b="1" dirty="0"/>
              <a:t>μητριαίες</a:t>
            </a:r>
            <a:r>
              <a:rPr lang="el-GR" altLang="el-GR" sz="2400" dirty="0"/>
              <a:t> (κλάδοι έσω λαγονίου) και οι 2 </a:t>
            </a:r>
            <a:r>
              <a:rPr lang="el-GR" altLang="el-GR" sz="2400" b="1" dirty="0"/>
              <a:t>ωοθηκικές</a:t>
            </a:r>
            <a:r>
              <a:rPr lang="el-GR" altLang="el-GR" sz="2400" dirty="0"/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l-GR" sz="2400" dirty="0"/>
              <a:t>Τα </a:t>
            </a:r>
            <a:r>
              <a:rPr lang="el-GR" altLang="el-GR" sz="2400" b="1" dirty="0"/>
              <a:t>νεύρα</a:t>
            </a:r>
            <a:r>
              <a:rPr lang="el-GR" altLang="el-GR" sz="2400" dirty="0"/>
              <a:t> προέρχονται από το </a:t>
            </a:r>
            <a:r>
              <a:rPr lang="el-GR" altLang="el-GR" sz="2400" b="1" dirty="0"/>
              <a:t>ωοθηκικό</a:t>
            </a:r>
            <a:r>
              <a:rPr lang="el-GR" altLang="el-GR" sz="2400" dirty="0"/>
              <a:t> και </a:t>
            </a:r>
            <a:r>
              <a:rPr lang="el-GR" altLang="el-GR" sz="2400" b="1" dirty="0"/>
              <a:t>μητροκολεϊκό </a:t>
            </a:r>
            <a:r>
              <a:rPr lang="el-GR" altLang="el-GR" sz="2400" dirty="0"/>
              <a:t>πλέγμα του Α.Ν.Σ.</a:t>
            </a:r>
          </a:p>
          <a:p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79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Μαστός</a:t>
            </a:r>
            <a:r>
              <a:rPr lang="en-US" altLang="el-GR" dirty="0" smtClean="0"/>
              <a:t> </a:t>
            </a:r>
            <a:r>
              <a:rPr lang="en-US" altLang="el-GR" sz="3200" b="0" dirty="0">
                <a:solidFill>
                  <a:prstClr val="black"/>
                </a:solidFill>
              </a:rPr>
              <a:t>(1/2)</a:t>
            </a:r>
            <a:endParaRPr lang="el-GR" alt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/>
              <a:t>Βρίσκεται στο πρόσθιο θωρακικό τοίχωμα μεταξύ 2</a:t>
            </a:r>
            <a:r>
              <a:rPr lang="el-GR" altLang="el-GR" sz="2400" baseline="30000" dirty="0"/>
              <a:t>ης</a:t>
            </a:r>
            <a:r>
              <a:rPr lang="el-GR" altLang="el-GR" sz="2400" dirty="0"/>
              <a:t> και 6</a:t>
            </a:r>
            <a:r>
              <a:rPr lang="el-GR" altLang="el-GR" sz="2400" baseline="30000" dirty="0"/>
              <a:t>ης</a:t>
            </a:r>
            <a:r>
              <a:rPr lang="el-GR" altLang="el-GR" sz="2400" dirty="0"/>
              <a:t> πλευράς. Έχει πρόσθια και οπίσθια επιφάνεια και την περιφέρεια.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Πρόσθια Επιφάνεια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Θηλή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(κωνοειδές έπαρμα δέρματος με πολλές ρωγμές και 15-20 στόμια στο κέντρο για την εκβολή των γαλακτοφόρων πόρων)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Θηλαία Άλως</a:t>
            </a:r>
            <a:r>
              <a:rPr lang="el-GR" altLang="el-GR" sz="2400" dirty="0" smtClean="0"/>
              <a:t> (</a:t>
            </a:r>
            <a:r>
              <a:rPr lang="el-GR" altLang="el-GR" sz="2400" dirty="0"/>
              <a:t>περιοχή γύρω από τη θηλή φέρουσα 10-15 αλωαία οζίδια που περικλείουν τους αλωαίους αδένες, οσμηγόνοι και σμηγματογόνοι)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Οπίσθια Επιφάνεια</a:t>
            </a:r>
            <a:r>
              <a:rPr lang="el-GR" altLang="el-GR" sz="2400" dirty="0" smtClean="0"/>
              <a:t> (</a:t>
            </a:r>
            <a:r>
              <a:rPr lang="el-GR" altLang="el-GR" sz="2400" dirty="0"/>
              <a:t>υπόκοιλη περιοχή, πάνω στην περιτονία του μείζονα θωρακικού μ.)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Περιφέρεια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(συνέχεται με το δέρμα γύρω από το μαστό</a:t>
            </a:r>
            <a:r>
              <a:rPr lang="el-GR" altLang="el-GR" sz="2400" dirty="0" smtClean="0"/>
              <a:t>)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8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Μαστός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(2/2</a:t>
            </a:r>
            <a:r>
              <a:rPr lang="en-US" altLang="el-GR" sz="3200" b="0" dirty="0">
                <a:solidFill>
                  <a:prstClr val="black"/>
                </a:solidFill>
              </a:rPr>
              <a:t>)</a:t>
            </a:r>
            <a:endParaRPr lang="el-GR" altLang="el-GR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6635080" cy="504056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altLang="el-GR" sz="2400" b="1" dirty="0">
                <a:solidFill>
                  <a:schemeClr val="tx2"/>
                </a:solidFill>
              </a:rPr>
              <a:t>Από απόψεως κατασκευής αποτελείται από</a:t>
            </a:r>
            <a:r>
              <a:rPr lang="en-US" altLang="el-GR" sz="2400" b="1" dirty="0">
                <a:solidFill>
                  <a:schemeClr val="tx2"/>
                </a:solidFill>
              </a:rPr>
              <a:t>: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Δέρμα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(λεπτό με σμηγματογόνους και ιδρωτοποιούς αδένες)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Περιμαστικό Λίπος</a:t>
            </a:r>
            <a:r>
              <a:rPr lang="el-GR" altLang="el-GR" sz="2400" dirty="0" smtClean="0"/>
              <a:t> (</a:t>
            </a:r>
            <a:r>
              <a:rPr lang="el-GR" altLang="el-GR" sz="2400" dirty="0"/>
              <a:t>άφθονο, συνέχεια του υποδορίου λίπους)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Μαστικός Αδένας</a:t>
            </a:r>
            <a:r>
              <a:rPr lang="el-GR" altLang="el-GR" sz="2400" dirty="0" smtClean="0"/>
              <a:t> (</a:t>
            </a:r>
            <a:r>
              <a:rPr lang="el-GR" altLang="el-GR" sz="2400" dirty="0"/>
              <a:t>15-20 λοβοί χωριζόμενοι από ινώδεις ταινίες, τους </a:t>
            </a:r>
            <a:r>
              <a:rPr lang="el-GR" altLang="el-GR" sz="2400" b="1" dirty="0"/>
              <a:t>κρεμαστήριους σύνδεσμους</a:t>
            </a:r>
            <a:r>
              <a:rPr lang="el-GR" altLang="el-GR" sz="2400" dirty="0"/>
              <a:t> ή σ</a:t>
            </a:r>
            <a:r>
              <a:rPr lang="el-GR" altLang="el-GR" sz="2400" dirty="0" smtClean="0"/>
              <a:t>. του </a:t>
            </a:r>
            <a:r>
              <a:rPr lang="en-US" altLang="el-GR" sz="2400" b="1" dirty="0"/>
              <a:t>Cooper</a:t>
            </a:r>
            <a:r>
              <a:rPr lang="en-US" altLang="el-GR" sz="2400" dirty="0"/>
              <a:t>). </a:t>
            </a:r>
            <a:r>
              <a:rPr lang="el-GR" altLang="el-GR" sz="2400" dirty="0"/>
              <a:t>Το </a:t>
            </a:r>
            <a:r>
              <a:rPr lang="el-GR" altLang="el-GR" sz="2400" b="1" dirty="0"/>
              <a:t>εκκριτικό τμήμα</a:t>
            </a:r>
            <a:r>
              <a:rPr lang="el-GR" altLang="el-GR" sz="2400" dirty="0"/>
              <a:t> αποτελούν οι </a:t>
            </a:r>
            <a:r>
              <a:rPr lang="el-GR" altLang="el-GR" sz="2400" b="1" dirty="0"/>
              <a:t>αδενοκυψέλες</a:t>
            </a:r>
            <a:r>
              <a:rPr lang="el-GR" altLang="el-GR" sz="2400" dirty="0"/>
              <a:t> και το </a:t>
            </a:r>
            <a:r>
              <a:rPr lang="el-GR" altLang="el-GR" sz="2400" b="1" dirty="0"/>
              <a:t>εκφορητικό</a:t>
            </a:r>
            <a:r>
              <a:rPr lang="el-GR" altLang="el-GR" sz="2400" dirty="0"/>
              <a:t> οι </a:t>
            </a:r>
            <a:r>
              <a:rPr lang="el-GR" altLang="el-GR" sz="2400" b="1" dirty="0"/>
              <a:t>γαλακτοφόροι πόροι</a:t>
            </a:r>
            <a:r>
              <a:rPr lang="el-GR" altLang="el-GR" sz="2400" dirty="0"/>
              <a:t> που εκβάλλουν στη θηλή. </a:t>
            </a:r>
            <a:endParaRPr lang="en-US" altLang="el-GR" sz="2400" dirty="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Λοβίο Μαστικού Αδένα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Αποτελείται </a:t>
            </a:r>
            <a:r>
              <a:rPr lang="el-GR" altLang="el-GR" sz="2400" dirty="0"/>
              <a:t>από τις αδενοκυψέλες που εκβάλλουν το έκκριμά τους (γάλα) σε ένα κλάδο γαλακτοφόρου πόρου.</a:t>
            </a:r>
          </a:p>
          <a:p>
            <a:endParaRPr lang="el-G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27" y="1340768"/>
            <a:ext cx="2297207" cy="265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7182487" y="4011757"/>
            <a:ext cx="25922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latin typeface="+mn-lt"/>
              </a:rPr>
              <a:t>1. </a:t>
            </a:r>
            <a:r>
              <a:rPr lang="en-US" sz="1600" dirty="0" smtClean="0">
                <a:latin typeface="+mn-lt"/>
                <a:hlinkClick r:id="rId4" tooltip="Chest wall"/>
              </a:rPr>
              <a:t>Chest </a:t>
            </a:r>
            <a:r>
              <a:rPr lang="en-US" sz="1600" dirty="0">
                <a:latin typeface="+mn-lt"/>
                <a:hlinkClick r:id="rId4" tooltip="Chest wall"/>
              </a:rPr>
              <a:t>wall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2. </a:t>
            </a:r>
            <a:r>
              <a:rPr lang="en-US" sz="1600" dirty="0">
                <a:latin typeface="+mn-lt"/>
                <a:hlinkClick r:id="rId5" tooltip="Pectoralis muscle"/>
              </a:rPr>
              <a:t>Pectoralis muscles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3. </a:t>
            </a:r>
            <a:r>
              <a:rPr lang="en-US" sz="1600" dirty="0">
                <a:latin typeface="+mn-lt"/>
                <a:hlinkClick r:id="rId6" tooltip="Lobules"/>
              </a:rPr>
              <a:t>Lobules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4. </a:t>
            </a:r>
            <a:r>
              <a:rPr lang="en-US" sz="1600" dirty="0">
                <a:latin typeface="+mn-lt"/>
                <a:hlinkClick r:id="rId7" tooltip="Nipple"/>
              </a:rPr>
              <a:t>Nipple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5. </a:t>
            </a:r>
            <a:r>
              <a:rPr lang="en-US" sz="1600" dirty="0">
                <a:latin typeface="+mn-lt"/>
                <a:hlinkClick r:id="rId8" tooltip="Areola"/>
              </a:rPr>
              <a:t>Areola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6. </a:t>
            </a:r>
            <a:r>
              <a:rPr lang="en-US" sz="1600" dirty="0">
                <a:latin typeface="+mn-lt"/>
                <a:hlinkClick r:id="rId9" tooltip="Lactiferous duct"/>
              </a:rPr>
              <a:t>Milk duct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7. </a:t>
            </a:r>
            <a:r>
              <a:rPr lang="en-US" sz="1600" dirty="0">
                <a:latin typeface="+mn-lt"/>
                <a:hlinkClick r:id="rId10" tooltip="Adipose tissue"/>
              </a:rPr>
              <a:t>Fatty tissue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8. </a:t>
            </a:r>
            <a:r>
              <a:rPr lang="en-US" sz="1600" dirty="0">
                <a:latin typeface="+mn-lt"/>
                <a:hlinkClick r:id="rId11" tooltip="Human skin"/>
              </a:rPr>
              <a:t>Skin</a:t>
            </a:r>
            <a:endParaRPr lang="el-GR" sz="1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5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smtClean="0"/>
              <a:t>Αιμάτωση </a:t>
            </a:r>
            <a:r>
              <a:rPr lang="el-GR" altLang="el-GR" b="1" smtClean="0"/>
              <a:t>μαστού</a:t>
            </a:r>
            <a:endParaRPr lang="el-GR" altLang="el-GR" b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sz="2400" b="1" dirty="0" smtClean="0">
                <a:solidFill>
                  <a:srgbClr val="820000"/>
                </a:solidFill>
              </a:rPr>
              <a:t>Αρτηρίες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Είναι κλάδοι των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 marL="722313" indent="-361950">
              <a:lnSpc>
                <a:spcPct val="90000"/>
              </a:lnSpc>
              <a:buFont typeface="+mj-lt"/>
              <a:buAutoNum type="arabicPeriod"/>
            </a:pPr>
            <a:r>
              <a:rPr lang="el-GR" altLang="el-GR" sz="2400" dirty="0" smtClean="0"/>
              <a:t>Έσω Μαστικής (</a:t>
            </a:r>
            <a:r>
              <a:rPr lang="el-GR" altLang="el-GR" sz="2400" dirty="0"/>
              <a:t>κλάδος υποκλείδιας) που δίνει τις </a:t>
            </a:r>
            <a:r>
              <a:rPr lang="el-GR" altLang="el-GR" sz="2400" b="1" dirty="0" smtClean="0"/>
              <a:t>Πρόσθιες Διατιτρώσες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για τον μαστό </a:t>
            </a:r>
          </a:p>
          <a:p>
            <a:pPr marL="722313" indent="-361950">
              <a:lnSpc>
                <a:spcPct val="90000"/>
              </a:lnSpc>
              <a:buFont typeface="+mj-lt"/>
              <a:buAutoNum type="arabicPeriod"/>
            </a:pPr>
            <a:r>
              <a:rPr lang="el-GR" altLang="el-GR" sz="2400" dirty="0" smtClean="0"/>
              <a:t>Πλάγια Θωρακικής</a:t>
            </a:r>
          </a:p>
          <a:p>
            <a:pPr marL="722313" indent="-361950">
              <a:lnSpc>
                <a:spcPct val="90000"/>
              </a:lnSpc>
              <a:buFont typeface="+mj-lt"/>
              <a:buAutoNum type="arabicPeriod"/>
            </a:pPr>
            <a:r>
              <a:rPr lang="el-GR" altLang="el-GR" sz="2400" dirty="0" smtClean="0"/>
              <a:t>Πρόσθιων Μεσοπλεύριων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l-GR" altLang="el-GR" sz="2400" b="1" dirty="0" smtClean="0">
                <a:solidFill>
                  <a:srgbClr val="820000"/>
                </a:solidFill>
              </a:rPr>
              <a:t>Φλέβες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Συνοδεύουν τις αρτηρίες και εκβάλλουν στη </a:t>
            </a:r>
            <a:r>
              <a:rPr lang="el-GR" altLang="el-GR" sz="2400" b="1" dirty="0"/>
              <a:t>μασχαλιαία</a:t>
            </a:r>
            <a:r>
              <a:rPr lang="el-GR" altLang="el-GR" sz="2400" dirty="0"/>
              <a:t> και </a:t>
            </a:r>
            <a:r>
              <a:rPr lang="el-GR" altLang="el-GR" sz="2400" b="1" dirty="0"/>
              <a:t>έσω μαστική</a:t>
            </a:r>
            <a:r>
              <a:rPr lang="el-GR" altLang="el-GR" sz="2400" dirty="0"/>
              <a:t> φλέβα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l-GR" altLang="el-GR" sz="2400" b="1" dirty="0" smtClean="0">
                <a:solidFill>
                  <a:srgbClr val="820000"/>
                </a:solidFill>
              </a:rPr>
              <a:t>Λεμφαγγεία</a:t>
            </a:r>
            <a:r>
              <a:rPr lang="en-US" altLang="el-GR" sz="2400" dirty="0" smtClean="0"/>
              <a:t>: </a:t>
            </a:r>
            <a:r>
              <a:rPr lang="el-GR" altLang="el-GR" sz="2400" dirty="0"/>
              <a:t>Προέρχονται από ένα εν τω βάθει και ένα υποδόριο δίκτυο που επικοινωνούν μεταξύ τους.</a:t>
            </a:r>
          </a:p>
          <a:p>
            <a:pPr marL="722313" indent="-361950">
              <a:lnSpc>
                <a:spcPct val="90000"/>
              </a:lnSpc>
              <a:buFont typeface="+mj-lt"/>
              <a:buAutoNum type="arabicPeriod"/>
            </a:pPr>
            <a:r>
              <a:rPr lang="el-GR" altLang="el-GR" sz="2400" dirty="0"/>
              <a:t>Το 75% της λέμφου απάγεται στα μασχαλιαία λεμφογάγγλια</a:t>
            </a:r>
          </a:p>
          <a:p>
            <a:pPr marL="722313" indent="-361950">
              <a:lnSpc>
                <a:spcPct val="90000"/>
              </a:lnSpc>
              <a:buFont typeface="+mj-lt"/>
              <a:buAutoNum type="arabicPeriod"/>
            </a:pPr>
            <a:r>
              <a:rPr lang="el-GR" altLang="el-GR" sz="2400" dirty="0"/>
              <a:t>Το 25% της λέμφου απάγεται στα στερνικά </a:t>
            </a:r>
            <a:r>
              <a:rPr lang="el-GR" altLang="el-GR" sz="2400" dirty="0" smtClean="0"/>
              <a:t>λεμφογάγγλια      </a:t>
            </a:r>
            <a:r>
              <a:rPr lang="el-GR" altLang="el-GR" sz="2400" dirty="0"/>
              <a:t>(κατά μήκος των έσω μαστικών αγγείων).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l-GR" sz="2400" b="1" dirty="0" smtClean="0"/>
              <a:t>Τα </a:t>
            </a:r>
            <a:r>
              <a:rPr lang="el-GR" altLang="el-GR" sz="2400" b="1" dirty="0"/>
              <a:t>λεμφογάγγλια του ενός μαστού επικοινωνούν με αυτά του </a:t>
            </a:r>
            <a:r>
              <a:rPr lang="el-GR" altLang="el-GR" sz="2400" b="1" dirty="0" smtClean="0"/>
              <a:t>άλλου</a:t>
            </a:r>
            <a:r>
              <a:rPr lang="el-GR" altLang="el-GR" sz="2400" b="1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48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93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86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Αναγνωστοπούλου Ανθούλη </a:t>
            </a:r>
            <a:r>
              <a:rPr lang="el-GR" sz="2000" dirty="0"/>
              <a:t>2014. </a:t>
            </a:r>
            <a:r>
              <a:rPr lang="el-GR" sz="2000" dirty="0" smtClean="0"/>
              <a:t>Φραγκίσκη Αναγνωστοπούλου Ανθούλη. </a:t>
            </a:r>
            <a:r>
              <a:rPr lang="el-GR" sz="2000" dirty="0"/>
              <a:t>«Ανατομική (Θ). Ενότητα 12: Γεννητικό σύστημα </a:t>
            </a:r>
            <a:r>
              <a:rPr lang="el-GR" sz="2000" dirty="0" smtClean="0"/>
              <a:t>γυναίκας».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57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Έξω </a:t>
            </a:r>
            <a:r>
              <a:rPr lang="el-GR" altLang="el-GR" dirty="0" smtClean="0"/>
              <a:t>γεννητικά </a:t>
            </a:r>
            <a:r>
              <a:rPr lang="el-GR" altLang="el-GR" dirty="0"/>
              <a:t>ό</a:t>
            </a:r>
            <a:r>
              <a:rPr lang="el-GR" altLang="el-GR" dirty="0" smtClean="0"/>
              <a:t>ργανα</a:t>
            </a:r>
            <a:r>
              <a:rPr lang="en-US" altLang="el-GR" dirty="0" smtClean="0"/>
              <a:t> </a:t>
            </a:r>
            <a:r>
              <a:rPr lang="en-US" altLang="el-GR" sz="3200" b="0" dirty="0" smtClean="0"/>
              <a:t>(1/3)</a:t>
            </a:r>
            <a:endParaRPr lang="el-GR" altLang="el-GR" sz="3200" b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200" dirty="0"/>
              <a:t>Τα έξω γεννητικά όργανα αποτελούν το αιδοίο. Τα μέρη του με ανατομική σειρά είναι</a:t>
            </a:r>
            <a:r>
              <a:rPr lang="en-US" altLang="el-GR" sz="2200" dirty="0"/>
              <a:t>:</a:t>
            </a:r>
            <a:endParaRPr lang="el-GR" altLang="el-GR" sz="2200" dirty="0"/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l-GR" altLang="el-GR" sz="2200" dirty="0" smtClean="0"/>
              <a:t>Εφήβαιο ή Όρος της Αφροδίτης (</a:t>
            </a:r>
            <a:r>
              <a:rPr lang="el-GR" altLang="el-GR" sz="2200" dirty="0"/>
              <a:t>τριγωνική περιοχή του δέρματος έμπροσθεν της ηβικής σύμφυσης)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l-GR" altLang="el-GR" sz="2200" dirty="0" smtClean="0"/>
              <a:t>Μεγάλα Χείλη Αιδοίου (</a:t>
            </a:r>
            <a:r>
              <a:rPr lang="el-GR" altLang="el-GR" sz="2200" dirty="0"/>
              <a:t>2 πτυχές δέρματος χωριζόμενες από την αιδοιϊκή σχισμή)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l-GR" altLang="el-GR" sz="2200" dirty="0" smtClean="0"/>
              <a:t>Μικρά Χείλη Αιδοίου (</a:t>
            </a:r>
            <a:r>
              <a:rPr lang="el-GR" altLang="el-GR" sz="2200" dirty="0"/>
              <a:t>2 πτυχές δέρματος χωριζόμενες από τις </a:t>
            </a:r>
            <a:r>
              <a:rPr lang="el-GR" altLang="el-GR" sz="2200" dirty="0" smtClean="0"/>
              <a:t>μεσογειακές </a:t>
            </a:r>
            <a:r>
              <a:rPr lang="el-GR" altLang="el-GR" sz="2200" dirty="0"/>
              <a:t>αύλακες</a:t>
            </a:r>
            <a:r>
              <a:rPr lang="el-GR" altLang="el-GR" sz="2200" dirty="0" smtClean="0"/>
              <a:t>)</a:t>
            </a:r>
            <a:endParaRPr lang="el-GR" altLang="el-GR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3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50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0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80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84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Έξω </a:t>
            </a:r>
            <a:r>
              <a:rPr lang="el-GR" altLang="el-GR" dirty="0" smtClean="0"/>
              <a:t>γεννητικά </a:t>
            </a:r>
            <a:r>
              <a:rPr lang="el-GR" altLang="el-GR" dirty="0"/>
              <a:t>ό</a:t>
            </a:r>
            <a:r>
              <a:rPr lang="el-GR" altLang="el-GR" dirty="0" smtClean="0"/>
              <a:t>ργανα</a:t>
            </a:r>
            <a:r>
              <a:rPr lang="en-US" altLang="el-GR" dirty="0" smtClean="0"/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(2/3</a:t>
            </a:r>
            <a:r>
              <a:rPr lang="en-US" altLang="el-GR" sz="3200" b="0" dirty="0">
                <a:solidFill>
                  <a:prstClr val="black"/>
                </a:solidFill>
              </a:rPr>
              <a:t>)</a:t>
            </a:r>
            <a:endParaRPr lang="el-GR" altLang="el-GR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200" dirty="0"/>
              <a:t>Τα έξω γεννητικά όργανα αποτελούν το αιδοίο. Τα μέρη του με ανατομική σειρά είναι</a:t>
            </a:r>
            <a:r>
              <a:rPr lang="en-US" altLang="el-GR" sz="2200" dirty="0"/>
              <a:t>:</a:t>
            </a:r>
            <a:endParaRPr lang="el-GR" altLang="el-GR" sz="2200" dirty="0"/>
          </a:p>
          <a:p>
            <a:pPr marL="354013" indent="-354013">
              <a:spcBef>
                <a:spcPts val="600"/>
              </a:spcBef>
              <a:buFont typeface="+mj-lt"/>
              <a:buAutoNum type="arabicPeriod" startAt="4"/>
            </a:pPr>
            <a:r>
              <a:rPr lang="el-GR" altLang="el-GR" sz="2200" dirty="0" smtClean="0"/>
              <a:t>Κλειτορίδα </a:t>
            </a:r>
            <a:r>
              <a:rPr lang="el-GR" altLang="el-GR" sz="2200" dirty="0"/>
              <a:t>(μεταξύ των πρόσθιων άκρων των μικρών χειλέων)</a:t>
            </a:r>
          </a:p>
          <a:p>
            <a:pPr marL="354013" indent="-354013">
              <a:spcBef>
                <a:spcPts val="600"/>
              </a:spcBef>
              <a:buFont typeface="+mj-lt"/>
              <a:buAutoNum type="arabicPeriod" startAt="4"/>
            </a:pPr>
            <a:r>
              <a:rPr lang="el-GR" altLang="el-GR" sz="2200" dirty="0" smtClean="0"/>
              <a:t>Πρόδρομος του Κολεού (</a:t>
            </a:r>
            <a:r>
              <a:rPr lang="el-GR" altLang="el-GR" sz="2200" dirty="0"/>
              <a:t>περιλαμβάνει το κάτω στόμιο του κόλπου με τον παρθενικό υμένα)</a:t>
            </a:r>
          </a:p>
          <a:p>
            <a:pPr marL="354013" indent="-354013">
              <a:spcBef>
                <a:spcPts val="600"/>
              </a:spcBef>
              <a:buFont typeface="+mj-lt"/>
              <a:buAutoNum type="arabicPeriod" startAt="4"/>
            </a:pPr>
            <a:r>
              <a:rPr lang="el-GR" altLang="el-GR" sz="2200" dirty="0" smtClean="0"/>
              <a:t>Βολβοί </a:t>
            </a:r>
            <a:r>
              <a:rPr lang="el-GR" altLang="el-GR" sz="2200" dirty="0" smtClean="0"/>
              <a:t>του </a:t>
            </a:r>
            <a:r>
              <a:rPr lang="el-GR" altLang="el-GR" sz="2200" dirty="0" smtClean="0"/>
              <a:t>Προδρόμου </a:t>
            </a:r>
            <a:r>
              <a:rPr lang="el-GR" altLang="el-GR" sz="2200" dirty="0" smtClean="0"/>
              <a:t>(</a:t>
            </a:r>
            <a:r>
              <a:rPr lang="el-GR" altLang="el-GR" sz="2200" dirty="0"/>
              <a:t>2 στενόμακρα σώματα από στυτικό ιστό στο βάθος των μεγάλων χειλέων του αιδοίου)</a:t>
            </a:r>
          </a:p>
          <a:p>
            <a:pPr marL="354013" indent="-354013">
              <a:spcBef>
                <a:spcPts val="600"/>
              </a:spcBef>
              <a:buFont typeface="+mj-lt"/>
              <a:buAutoNum type="arabicPeriod" startAt="4"/>
            </a:pPr>
            <a:r>
              <a:rPr lang="el-GR" altLang="el-GR" sz="2200" dirty="0" smtClean="0"/>
              <a:t>Αδένες του Προδρόμου ή Αδένες του </a:t>
            </a:r>
            <a:r>
              <a:rPr lang="en-US" altLang="el-GR" sz="2200" dirty="0" smtClean="0"/>
              <a:t>Bartolini</a:t>
            </a:r>
            <a:r>
              <a:rPr lang="el-GR" altLang="el-GR" sz="2200" dirty="0" smtClean="0"/>
              <a:t> (</a:t>
            </a:r>
            <a:r>
              <a:rPr lang="el-GR" altLang="el-GR" sz="2200" dirty="0"/>
              <a:t>2 μεγέθους φακής μέσα στα μεγάλα χείλη του αιδοίου-ο ε</a:t>
            </a:r>
            <a:r>
              <a:rPr lang="el-GR" altLang="el-GR" sz="2200" dirty="0" smtClean="0"/>
              <a:t>κφορητικός </a:t>
            </a:r>
            <a:r>
              <a:rPr lang="el-GR" altLang="el-GR" sz="2200" dirty="0"/>
              <a:t>τους πόρος εκβάλλει στην νυμφοϋμενική αύλακα)   </a:t>
            </a:r>
          </a:p>
          <a:p>
            <a:pPr marL="533400" indent="-533400">
              <a:spcBef>
                <a:spcPts val="600"/>
              </a:spcBef>
            </a:pPr>
            <a:endParaRPr lang="el-GR" altLang="el-GR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36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Έξω </a:t>
            </a:r>
            <a:r>
              <a:rPr lang="el-GR" altLang="el-GR" dirty="0" smtClean="0">
                <a:solidFill>
                  <a:prstClr val="black"/>
                </a:solidFill>
              </a:rPr>
              <a:t>γεννητικά </a:t>
            </a:r>
            <a:r>
              <a:rPr lang="el-GR" altLang="el-GR" dirty="0">
                <a:solidFill>
                  <a:prstClr val="black"/>
                </a:solidFill>
              </a:rPr>
              <a:t>ό</a:t>
            </a:r>
            <a:r>
              <a:rPr lang="el-GR" altLang="el-GR" dirty="0" smtClean="0">
                <a:solidFill>
                  <a:prstClr val="black"/>
                </a:solidFill>
              </a:rPr>
              <a:t>ργανα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(3/3</a:t>
            </a:r>
            <a:r>
              <a:rPr lang="en-US" altLang="el-GR" sz="3200" b="0" dirty="0">
                <a:solidFill>
                  <a:prstClr val="black"/>
                </a:solidFill>
              </a:rPr>
              <a:t>)</a:t>
            </a:r>
            <a:endParaRPr lang="el-GR" altLang="el-GR" sz="2800" dirty="0">
              <a:solidFill>
                <a:srgbClr val="00FF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340768"/>
            <a:ext cx="69437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74717" y="5517232"/>
            <a:ext cx="379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Figure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28 02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02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CFCF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1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Έσω </a:t>
            </a:r>
            <a:r>
              <a:rPr lang="el-GR" altLang="el-GR" dirty="0">
                <a:solidFill>
                  <a:prstClr val="black"/>
                </a:solidFill>
              </a:rPr>
              <a:t>γ</a:t>
            </a:r>
            <a:r>
              <a:rPr lang="el-GR" altLang="el-GR" dirty="0" smtClean="0">
                <a:solidFill>
                  <a:prstClr val="black"/>
                </a:solidFill>
              </a:rPr>
              <a:t>εννητικά </a:t>
            </a:r>
            <a:r>
              <a:rPr lang="el-GR" altLang="el-GR" dirty="0">
                <a:solidFill>
                  <a:prstClr val="black"/>
                </a:solidFill>
              </a:rPr>
              <a:t>ό</a:t>
            </a:r>
            <a:r>
              <a:rPr lang="el-GR" altLang="el-GR" dirty="0" smtClean="0">
                <a:solidFill>
                  <a:prstClr val="black"/>
                </a:solidFill>
              </a:rPr>
              <a:t>ργανα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(1/5)</a:t>
            </a:r>
            <a:endParaRPr lang="el-GR" altLang="el-GR" sz="2000" b="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200" dirty="0"/>
              <a:t>Τα έσω γεννητικά όργανα της γυναίκας από τα έσω προς τα έξω με ανατομική σειρά είναι</a:t>
            </a:r>
            <a:r>
              <a:rPr lang="en-US" altLang="el-GR" sz="2200" dirty="0"/>
              <a:t>:</a:t>
            </a:r>
            <a:endParaRPr lang="el-GR" altLang="el-GR" sz="2200" dirty="0"/>
          </a:p>
          <a:p>
            <a:pPr>
              <a:spcBef>
                <a:spcPts val="600"/>
              </a:spcBef>
            </a:pPr>
            <a:r>
              <a:rPr lang="el-GR" altLang="el-GR" sz="2200" dirty="0" smtClean="0"/>
              <a:t>Ωοθήκες </a:t>
            </a:r>
            <a:r>
              <a:rPr lang="el-GR" altLang="el-GR" sz="2200" dirty="0"/>
              <a:t>(βρίσκονται στην μείζονα πύελο- δεξιός και αριστερός λαγόνιος βόθρος)</a:t>
            </a:r>
          </a:p>
          <a:p>
            <a:pPr>
              <a:spcBef>
                <a:spcPts val="600"/>
              </a:spcBef>
            </a:pPr>
            <a:r>
              <a:rPr lang="el-GR" altLang="el-GR" sz="2200" dirty="0" smtClean="0"/>
              <a:t>Σάλπιγγες ή Ωαγωγοί (</a:t>
            </a:r>
            <a:r>
              <a:rPr lang="el-GR" altLang="el-GR" sz="2200" dirty="0"/>
              <a:t>βρίσκονται στην μείζονα πύελο- δεξιός και αριστερός λαγόνιος βόθρος). Τα μέρη της σάλπιγγας είναι</a:t>
            </a:r>
            <a:r>
              <a:rPr lang="en-US" altLang="el-GR" sz="2200" dirty="0"/>
              <a:t>:</a:t>
            </a:r>
            <a:r>
              <a:rPr lang="el-GR" altLang="el-GR" sz="2200" dirty="0"/>
              <a:t> </a:t>
            </a:r>
          </a:p>
          <a:p>
            <a:pPr>
              <a:spcBef>
                <a:spcPts val="600"/>
              </a:spcBef>
            </a:pPr>
            <a:r>
              <a:rPr lang="el-GR" altLang="el-GR" sz="2200" dirty="0" smtClean="0"/>
              <a:t>Έξω ή Κοιλιακό Στόμιο ή Κώδων (</a:t>
            </a:r>
            <a:r>
              <a:rPr lang="el-GR" altLang="el-GR" sz="2200" dirty="0"/>
              <a:t>φαρδύ τμήμα-φέρει κροσσούς που εφάπτονται με την ωοθήκη</a:t>
            </a:r>
            <a:r>
              <a:rPr lang="el-GR" altLang="el-GR" sz="2200" dirty="0" smtClean="0"/>
              <a:t>)</a:t>
            </a:r>
            <a:endParaRPr lang="el-GR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9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Έσω </a:t>
            </a:r>
            <a:r>
              <a:rPr lang="el-GR" altLang="el-GR" dirty="0" smtClean="0">
                <a:solidFill>
                  <a:prstClr val="black"/>
                </a:solidFill>
              </a:rPr>
              <a:t>γεννητικά </a:t>
            </a:r>
            <a:r>
              <a:rPr lang="el-GR" altLang="el-GR" dirty="0">
                <a:solidFill>
                  <a:prstClr val="black"/>
                </a:solidFill>
              </a:rPr>
              <a:t>ό</a:t>
            </a:r>
            <a:r>
              <a:rPr lang="el-GR" altLang="el-GR" dirty="0" smtClean="0">
                <a:solidFill>
                  <a:prstClr val="black"/>
                </a:solidFill>
              </a:rPr>
              <a:t>ργανα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(2/5</a:t>
            </a:r>
            <a:r>
              <a:rPr lang="en-US" altLang="el-GR" sz="3200" b="0" dirty="0">
                <a:solidFill>
                  <a:prstClr val="black"/>
                </a:solidFill>
              </a:rPr>
              <a:t>)</a:t>
            </a:r>
            <a:endParaRPr lang="el-GR" altLang="el-GR" sz="28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200" dirty="0"/>
              <a:t>Τα έσω γεννητικά όργανα της γυναίκας από τα έσω προς τα έξω με ανατομική σειρά είναι</a:t>
            </a:r>
            <a:r>
              <a:rPr lang="en-US" altLang="el-GR" sz="2200" dirty="0"/>
              <a:t>:</a:t>
            </a:r>
            <a:endParaRPr lang="el-GR" altLang="el-GR" sz="2200" dirty="0"/>
          </a:p>
          <a:p>
            <a:pPr>
              <a:spcBef>
                <a:spcPts val="600"/>
              </a:spcBef>
            </a:pPr>
            <a:r>
              <a:rPr lang="el-GR" altLang="el-GR" sz="2200" dirty="0" smtClean="0"/>
              <a:t>Έσω ή Μητριαίο Στόμιο (</a:t>
            </a:r>
            <a:r>
              <a:rPr lang="el-GR" altLang="el-GR" sz="2200" dirty="0"/>
              <a:t>στενό τμήμα επικοινωνεί με τον πυθμένα της μήτρας)</a:t>
            </a:r>
          </a:p>
          <a:p>
            <a:pPr>
              <a:spcBef>
                <a:spcPts val="600"/>
              </a:spcBef>
            </a:pPr>
            <a:r>
              <a:rPr lang="el-GR" altLang="el-GR" sz="2200" dirty="0" smtClean="0"/>
              <a:t>Λήκυθος </a:t>
            </a:r>
            <a:r>
              <a:rPr lang="el-GR" altLang="el-GR" sz="2200" dirty="0"/>
              <a:t>(φαρδύτερο και μακρύτερο τμήμα-αρχίζει από τον κώδωνα και φθάνει στον ισθμό-γονιμοποίηση ωαρίου)</a:t>
            </a:r>
          </a:p>
          <a:p>
            <a:pPr>
              <a:spcBef>
                <a:spcPts val="600"/>
              </a:spcBef>
            </a:pPr>
            <a:r>
              <a:rPr lang="el-GR" altLang="el-GR" sz="2200" dirty="0" smtClean="0"/>
              <a:t>Ισθμός </a:t>
            </a:r>
            <a:r>
              <a:rPr lang="el-GR" altLang="el-GR" sz="2200" dirty="0"/>
              <a:t>(στενό και κοντύτερο-φθάνει ως τη μήτρα)</a:t>
            </a:r>
          </a:p>
          <a:p>
            <a:pPr>
              <a:spcBef>
                <a:spcPts val="600"/>
              </a:spcBef>
            </a:pPr>
            <a:r>
              <a:rPr lang="el-GR" altLang="el-GR" sz="2200" dirty="0" smtClean="0"/>
              <a:t>Μητριαίο ή Τοιχωματικό Τμήμα (</a:t>
            </a:r>
            <a:r>
              <a:rPr lang="el-GR" altLang="el-GR" sz="2200" dirty="0"/>
              <a:t>μικρότερο τμήμα-βρίσκεται μέσα στο τοίχωμα της μήτρας)  </a:t>
            </a:r>
          </a:p>
          <a:p>
            <a:pPr>
              <a:spcBef>
                <a:spcPts val="600"/>
              </a:spcBef>
            </a:pPr>
            <a:endParaRPr lang="el-GR" altLang="el-GR" sz="2200" dirty="0"/>
          </a:p>
          <a:p>
            <a:pPr>
              <a:spcBef>
                <a:spcPts val="600"/>
              </a:spcBef>
            </a:pPr>
            <a:endParaRPr lang="el-GR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1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Έσω </a:t>
            </a:r>
            <a:r>
              <a:rPr lang="el-GR" altLang="el-GR" dirty="0" smtClean="0">
                <a:solidFill>
                  <a:prstClr val="black"/>
                </a:solidFill>
              </a:rPr>
              <a:t>γεννητικά </a:t>
            </a:r>
            <a:r>
              <a:rPr lang="el-GR" altLang="el-GR" dirty="0">
                <a:solidFill>
                  <a:prstClr val="black"/>
                </a:solidFill>
              </a:rPr>
              <a:t>ό</a:t>
            </a:r>
            <a:r>
              <a:rPr lang="el-GR" altLang="el-GR" dirty="0" smtClean="0">
                <a:solidFill>
                  <a:prstClr val="black"/>
                </a:solidFill>
              </a:rPr>
              <a:t>ργανα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(3/5</a:t>
            </a:r>
            <a:r>
              <a:rPr lang="en-US" altLang="el-GR" sz="3200" b="0" dirty="0">
                <a:solidFill>
                  <a:prstClr val="black"/>
                </a:solidFill>
              </a:rPr>
              <a:t>)</a:t>
            </a:r>
            <a:endParaRPr lang="el-GR" altLang="el-GR" sz="2800" dirty="0">
              <a:solidFill>
                <a:srgbClr val="00FFCC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9"/>
          <a:stretch/>
        </p:blipFill>
        <p:spPr bwMode="auto">
          <a:xfrm>
            <a:off x="107504" y="1785377"/>
            <a:ext cx="4894112" cy="352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3"/>
          <a:stretch/>
        </p:blipFill>
        <p:spPr bwMode="auto">
          <a:xfrm>
            <a:off x="5032832" y="1785377"/>
            <a:ext cx="4098034" cy="352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31640" y="5240232"/>
            <a:ext cx="3034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lausen 0400 FemaleReproSystem </a:t>
            </a:r>
            <a:r>
              <a:rPr lang="en-US" sz="1200" dirty="0" smtClean="0">
                <a:latin typeface="+mn-lt"/>
                <a:hlinkClick r:id="rId5"/>
              </a:rPr>
              <a:t>02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6" tooltip="User:BruceBlaus"/>
              </a:rPr>
              <a:t>BruceBlaus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CC BY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27401" y="5231961"/>
            <a:ext cx="3034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8"/>
              </a:rPr>
              <a:t>Blausen 0399 FemaleReproSystem </a:t>
            </a:r>
            <a:r>
              <a:rPr lang="en-US" sz="1200" dirty="0" smtClean="0">
                <a:latin typeface="+mn-lt"/>
                <a:hlinkClick r:id="rId8"/>
              </a:rPr>
              <a:t>01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6" tooltip="User:BruceBlaus"/>
              </a:rPr>
              <a:t>BruceBlaus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CC BY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2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Έσω </a:t>
            </a:r>
            <a:r>
              <a:rPr lang="el-GR" altLang="el-GR" dirty="0" smtClean="0">
                <a:solidFill>
                  <a:prstClr val="black"/>
                </a:solidFill>
              </a:rPr>
              <a:t>γεννητικά </a:t>
            </a:r>
            <a:r>
              <a:rPr lang="el-GR" altLang="el-GR" dirty="0">
                <a:solidFill>
                  <a:prstClr val="black"/>
                </a:solidFill>
              </a:rPr>
              <a:t>ό</a:t>
            </a:r>
            <a:r>
              <a:rPr lang="el-GR" altLang="el-GR" dirty="0" smtClean="0">
                <a:solidFill>
                  <a:prstClr val="black"/>
                </a:solidFill>
              </a:rPr>
              <a:t>ργανα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(4/5</a:t>
            </a:r>
            <a:r>
              <a:rPr lang="en-US" altLang="el-GR" sz="3200" b="0" dirty="0">
                <a:solidFill>
                  <a:prstClr val="black"/>
                </a:solidFill>
              </a:rPr>
              <a:t>)</a:t>
            </a:r>
            <a:endParaRPr lang="el-GR" altLang="el-GR" sz="20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39944" cy="504056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l-GR" altLang="el-GR" sz="2400" b="1" dirty="0" smtClean="0"/>
              <a:t>Μήτρα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(έχει σχήμα αχλαδιού και βρίσκεται σε πρόσθια κλίση και κάμψη μεταξύ της οπίσθιας επιφάνειας </a:t>
            </a:r>
            <a:r>
              <a:rPr lang="el-GR" altLang="el-GR" sz="2400" dirty="0" smtClean="0"/>
              <a:t>της </a:t>
            </a:r>
            <a:r>
              <a:rPr lang="el-GR" altLang="el-GR" sz="2400" dirty="0"/>
              <a:t>ουροδόχου κύστης και της πρόσθιας επιφάνειας του ορθού στην ελάσσονα πύελο). Χωρίζεται σε</a:t>
            </a:r>
            <a:r>
              <a:rPr lang="en-US" altLang="el-GR" sz="2400" dirty="0"/>
              <a:t>:</a:t>
            </a:r>
            <a:r>
              <a:rPr lang="el-GR" altLang="el-GR" sz="2400" dirty="0"/>
              <a:t> </a:t>
            </a:r>
            <a:endParaRPr lang="en-US" altLang="el-GR" sz="2400" dirty="0"/>
          </a:p>
          <a:p>
            <a:pPr marL="722313" indent="-277813"/>
            <a:r>
              <a:rPr lang="el-GR" altLang="el-GR" sz="2400" b="1" dirty="0" smtClean="0"/>
              <a:t>Πυθμένα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(φαρδύ πάνω τμήμα-χωρίζεται από το σώμα με τη μεσοσαλπιγγική γραμμή, νοητή γραμμή που ενώνει τα στόμια των 2 σαλπίγγων)</a:t>
            </a:r>
          </a:p>
          <a:p>
            <a:pPr marL="722313" indent="-277813"/>
            <a:r>
              <a:rPr lang="el-GR" altLang="el-GR" sz="2400" b="1" dirty="0" smtClean="0"/>
              <a:t>Σώμα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(χωρίζεται από τον τράχηλο με  τον ισθμό που αντιστοιχεί στο έσω στόμιο της μήτρας και χωρίζει την κοιλότητα του τραχήλου από την </a:t>
            </a:r>
            <a:r>
              <a:rPr lang="el-GR" altLang="el-GR" sz="2400" dirty="0" smtClean="0"/>
              <a:t>κοιλότητα </a:t>
            </a:r>
            <a:r>
              <a:rPr lang="el-GR" altLang="el-GR" sz="2400" dirty="0"/>
              <a:t>του σώματος)</a:t>
            </a:r>
          </a:p>
          <a:p>
            <a:pPr marL="722313" indent="-277813"/>
            <a:r>
              <a:rPr lang="el-GR" altLang="el-GR" sz="2400" b="1" dirty="0" smtClean="0"/>
              <a:t>Τράχηλος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(το κατώτερο τμήμα της μήτρας-επικοινωνεί με τον κόλπο με το έξω στόμιο της μήτρας</a:t>
            </a:r>
            <a:r>
              <a:rPr lang="el-GR" altLang="el-GR" sz="2400" dirty="0" smtClean="0"/>
              <a:t>)</a:t>
            </a:r>
            <a:endParaRPr lang="el-GR" alt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9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Έσω </a:t>
            </a:r>
            <a:r>
              <a:rPr lang="el-GR" altLang="el-GR" dirty="0" smtClean="0">
                <a:solidFill>
                  <a:prstClr val="black"/>
                </a:solidFill>
              </a:rPr>
              <a:t>γεννητικά </a:t>
            </a:r>
            <a:r>
              <a:rPr lang="el-GR" altLang="el-GR" dirty="0">
                <a:solidFill>
                  <a:prstClr val="black"/>
                </a:solidFill>
              </a:rPr>
              <a:t>ό</a:t>
            </a:r>
            <a:r>
              <a:rPr lang="el-GR" altLang="el-GR" dirty="0" smtClean="0">
                <a:solidFill>
                  <a:prstClr val="black"/>
                </a:solidFill>
              </a:rPr>
              <a:t>ργανα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(5/5</a:t>
            </a:r>
            <a:r>
              <a:rPr lang="en-US" altLang="el-GR" sz="3200" b="0" dirty="0">
                <a:solidFill>
                  <a:prstClr val="black"/>
                </a:solidFill>
              </a:rPr>
              <a:t>)</a:t>
            </a:r>
            <a:endParaRPr lang="el-GR" altLang="el-GR" sz="20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l-GR" altLang="el-GR" sz="2200" b="1" dirty="0" smtClean="0"/>
              <a:t>4</a:t>
            </a:r>
            <a:r>
              <a:rPr lang="el-GR" altLang="el-GR" sz="2200" b="1" dirty="0"/>
              <a:t>. </a:t>
            </a:r>
            <a:r>
              <a:rPr lang="el-GR" altLang="el-GR" sz="2200" b="1" dirty="0" smtClean="0"/>
              <a:t>Κόλπος ή Κολεός</a:t>
            </a:r>
            <a:r>
              <a:rPr lang="el-GR" altLang="el-GR" sz="2200" dirty="0" smtClean="0"/>
              <a:t> (</a:t>
            </a:r>
            <a:r>
              <a:rPr lang="el-GR" altLang="el-GR" sz="2200" dirty="0"/>
              <a:t>ελαστικός σωλήνας που αρχίζει από το έξω στόμιο της μήτρας και καταλήγει στο αιδοίο).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l-GR" sz="2200" dirty="0" smtClean="0"/>
              <a:t>Το </a:t>
            </a:r>
            <a:r>
              <a:rPr lang="el-GR" altLang="el-GR" sz="2200" b="1" dirty="0"/>
              <a:t>πάνω μέρος</a:t>
            </a:r>
            <a:r>
              <a:rPr lang="el-GR" altLang="el-GR" sz="2200" dirty="0"/>
              <a:t> λέγεται </a:t>
            </a:r>
            <a:r>
              <a:rPr lang="el-GR" altLang="el-GR" sz="2200" b="1" dirty="0"/>
              <a:t>πυελικό</a:t>
            </a:r>
            <a:r>
              <a:rPr lang="el-GR" altLang="el-GR" sz="2200" dirty="0"/>
              <a:t> και το </a:t>
            </a:r>
            <a:r>
              <a:rPr lang="el-GR" altLang="el-GR" sz="2200" b="1" dirty="0"/>
              <a:t>κάτω</a:t>
            </a:r>
            <a:r>
              <a:rPr lang="el-GR" altLang="el-GR" sz="2200" dirty="0"/>
              <a:t> </a:t>
            </a:r>
            <a:r>
              <a:rPr lang="el-GR" altLang="el-GR" sz="2200" b="1" dirty="0" smtClean="0"/>
              <a:t>περινεϊκό</a:t>
            </a:r>
            <a:r>
              <a:rPr lang="el-GR" altLang="el-GR" sz="2200" dirty="0" smtClean="0"/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l-GR" sz="2200" dirty="0" smtClean="0"/>
              <a:t>Έχει </a:t>
            </a:r>
            <a:r>
              <a:rPr lang="el-GR" altLang="el-GR" sz="2200" dirty="0"/>
              <a:t>3 μέρη</a:t>
            </a:r>
            <a:r>
              <a:rPr lang="en-US" altLang="el-GR" sz="2200" dirty="0"/>
              <a:t>:</a:t>
            </a:r>
          </a:p>
          <a:p>
            <a:r>
              <a:rPr lang="el-GR" altLang="el-GR" sz="2200" b="1" dirty="0" smtClean="0"/>
              <a:t>Πάνω Άκρο</a:t>
            </a:r>
            <a:r>
              <a:rPr lang="el-GR" altLang="el-GR" sz="2200" dirty="0" smtClean="0"/>
              <a:t> (</a:t>
            </a:r>
            <a:r>
              <a:rPr lang="el-GR" altLang="el-GR" sz="2200" dirty="0"/>
              <a:t>περιβάλλει το ενδοκολεϊκό τμήμα του τραχήλου σχηματίζοντας κυκλικό θόλο)</a:t>
            </a:r>
          </a:p>
          <a:p>
            <a:r>
              <a:rPr lang="el-GR" altLang="el-GR" sz="2200" b="1" dirty="0" smtClean="0"/>
              <a:t>Σώμα </a:t>
            </a:r>
            <a:r>
              <a:rPr lang="el-GR" altLang="el-GR" sz="2200" dirty="0"/>
              <a:t>(μεγαλύτερο τμήμα) Έχει 2 τοιχώματα  </a:t>
            </a:r>
            <a:r>
              <a:rPr lang="el-GR" altLang="el-GR" sz="2200" b="1" dirty="0"/>
              <a:t>πρόσθιο</a:t>
            </a:r>
            <a:r>
              <a:rPr lang="el-GR" altLang="el-GR" sz="2200" dirty="0"/>
              <a:t> (πυθμένας ουροδόχου κύστεος  πάνω και με την ουρήθρα κάτω) και </a:t>
            </a:r>
            <a:r>
              <a:rPr lang="el-GR" altLang="el-GR" sz="2200" b="1" dirty="0" smtClean="0"/>
              <a:t>οπίσθιο </a:t>
            </a:r>
            <a:r>
              <a:rPr lang="el-GR" altLang="el-GR" sz="2200" dirty="0" smtClean="0"/>
              <a:t> </a:t>
            </a:r>
            <a:r>
              <a:rPr lang="el-GR" altLang="el-GR" sz="2200" dirty="0"/>
              <a:t>(ορθό) </a:t>
            </a:r>
            <a:r>
              <a:rPr lang="el-GR" altLang="el-GR" sz="2200" dirty="0" smtClean="0"/>
              <a:t>και </a:t>
            </a:r>
            <a:r>
              <a:rPr lang="el-GR" altLang="el-GR" sz="2200" b="1" dirty="0" smtClean="0"/>
              <a:t>2 </a:t>
            </a:r>
            <a:r>
              <a:rPr lang="el-GR" altLang="el-GR" sz="2200" b="1" dirty="0"/>
              <a:t>πλάγια χείλη</a:t>
            </a:r>
            <a:r>
              <a:rPr lang="el-GR" altLang="el-GR" sz="2200" dirty="0"/>
              <a:t> (πάνω με τους πλατείς συνδέσμους, μητριαίες αρτηρίες, κάτω τμήμα ουρητήρων, στο μέσο με τους ανελκτήρες μ. του πρωκτού, κάτω με τους εγκάρσιους μ. του περινέου και τους βολβούς του προδρόμου)</a:t>
            </a:r>
          </a:p>
          <a:p>
            <a:r>
              <a:rPr lang="el-GR" altLang="el-GR" sz="2200" b="1" dirty="0" smtClean="0"/>
              <a:t>Κάτω Άκρο</a:t>
            </a:r>
            <a:r>
              <a:rPr lang="el-GR" altLang="el-GR" sz="2200" dirty="0" smtClean="0"/>
              <a:t> (</a:t>
            </a:r>
            <a:r>
              <a:rPr lang="el-GR" altLang="el-GR" sz="2200" dirty="0"/>
              <a:t>καταλήγει στον πρόδρομο του κολεού ή κόλπου που φράσσεται από πτυχή του βλεννογόνου τον </a:t>
            </a:r>
            <a:r>
              <a:rPr lang="el-GR" altLang="el-GR" sz="2200" b="1" dirty="0" smtClean="0"/>
              <a:t>Παρθενικό Υμένα</a:t>
            </a:r>
            <a:r>
              <a:rPr lang="el-GR" altLang="el-GR" sz="2200" dirty="0" smtClean="0"/>
              <a:t>)</a:t>
            </a:r>
            <a:endParaRPr lang="el-GR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3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7"/>
  <p:tag name="ISPRING_RESOURCE_PATHS_HASH_2" val="3b59e93e7f1ea6eb8fe781d61fc5622ad554619"/>
  <p:tag name="ISPRING_RESOURCE_PATHS_HASH_PRESENTER" val="2fda2549caff299de66ab4ee1d62d9f2e5c17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C_template_updated">
  <a:themeElements>
    <a:clrScheme name="Custom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2862</TotalTime>
  <Words>1822</Words>
  <Application>Microsoft Office PowerPoint</Application>
  <PresentationFormat>Προβολή στην οθόνη (4:3)</PresentationFormat>
  <Paragraphs>172</Paragraphs>
  <Slides>23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OC_template_updated</vt:lpstr>
      <vt:lpstr>Ανατομική (Θ)</vt:lpstr>
      <vt:lpstr>Έξω γεννητικά όργανα (1/3)</vt:lpstr>
      <vt:lpstr>Έξω γεννητικά όργανα (2/3)</vt:lpstr>
      <vt:lpstr>Έξω γεννητικά όργανα (3/3)</vt:lpstr>
      <vt:lpstr>Έσω γεννητικά όργανα (1/5)</vt:lpstr>
      <vt:lpstr>Έσω γεννητικά όργανα (2/5)</vt:lpstr>
      <vt:lpstr>Έσω γεννητικά όργανα (3/5)</vt:lpstr>
      <vt:lpstr>Έσω γεννητικά όργανα (4/5)</vt:lpstr>
      <vt:lpstr>Έσω γεννητικά όργανα (5/5)</vt:lpstr>
      <vt:lpstr>Σύνδεσμοι ωοθήκης – σάλπιγγας (1/2)</vt:lpstr>
      <vt:lpstr>Σύνδεσμοι ωοθήκης – σάλπιγγας (2/2)</vt:lpstr>
      <vt:lpstr>Σύνδεσμοι μήτρας (1/2)</vt:lpstr>
      <vt:lpstr>Σύνδεσμοι μήτρας (2/2)</vt:lpstr>
      <vt:lpstr>Μαστός (1/2)</vt:lpstr>
      <vt:lpstr>Μαστός (2/2)</vt:lpstr>
      <vt:lpstr>Αιμάτωση μαστού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115</cp:revision>
  <dcterms:created xsi:type="dcterms:W3CDTF">2013-03-04T13:35:19Z</dcterms:created>
  <dcterms:modified xsi:type="dcterms:W3CDTF">2015-04-22T12:56:18Z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1D5A0DCC-7006-4BC6-BE1C-D091FB49F96A</vt:lpwstr>
  </property>
  <property fmtid="{D5CDD505-2E9C-101B-9397-08002B2CF9AE}" pid="3" name="ArticulatePath">
    <vt:lpwstr>OC_template_updated</vt:lpwstr>
  </property>
</Properties>
</file>