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4"/>
  </p:notesMasterIdLst>
  <p:handoutMasterIdLst>
    <p:handoutMasterId r:id="rId35"/>
  </p:handoutMasterIdLst>
  <p:sldIdLst>
    <p:sldId id="256" r:id="rId2"/>
    <p:sldId id="298" r:id="rId3"/>
    <p:sldId id="299" r:id="rId4"/>
    <p:sldId id="300" r:id="rId5"/>
    <p:sldId id="301" r:id="rId6"/>
    <p:sldId id="302" r:id="rId7"/>
    <p:sldId id="303" r:id="rId8"/>
    <p:sldId id="304" r:id="rId9"/>
    <p:sldId id="320"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257" r:id="rId26"/>
    <p:sldId id="262" r:id="rId27"/>
    <p:sldId id="264" r:id="rId28"/>
    <p:sldId id="296" r:id="rId29"/>
    <p:sldId id="297" r:id="rId30"/>
    <p:sldId id="266" r:id="rId31"/>
    <p:sldId id="267"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584" autoAdjust="0"/>
  </p:normalViewPr>
  <p:slideViewPr>
    <p:cSldViewPr>
      <p:cViewPr varScale="1">
        <p:scale>
          <a:sx n="81" d="100"/>
          <a:sy n="81" d="100"/>
        </p:scale>
        <p:origin x="-84"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72536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325070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50384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31680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423140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0176D7-54E0-41B3-A743-8C0E672E2780}" type="slidenum">
              <a:rPr lang="el-GR" altLang="el-GR"/>
              <a:pPr/>
              <a:t>‹#›</a:t>
            </a:fld>
            <a:endParaRPr lang="el-GR" altLang="el-GR" dirty="0"/>
          </a:p>
        </p:txBody>
      </p:sp>
    </p:spTree>
    <p:extLst>
      <p:ext uri="{BB962C8B-B14F-4D97-AF65-F5344CB8AC3E}">
        <p14:creationId xmlns:p14="http://schemas.microsoft.com/office/powerpoint/2010/main" val="35999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emed.med.uoa.gr/application/syllabus_I/"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gr/url?sa=i&amp;rct=j&amp;q=&amp;esrc=s&amp;source=images&amp;cd=&amp;cad=rja&amp;uact=8&amp;docid=roeNhsd4JK7B1M&amp;tbnid=eSEcffr2GCKGiM:&amp;ved=0CAcQjRw&amp;url=http://users.sch.gr/kbakol/autosch/joomla15/index.php/84-viologia&amp;ei=RV0sVLu_O4GqOvK7gdAB&amp;bvm=bv.76477589,d.ZWU&amp;psig=AFQjCNGtMyTk8xtnkBHfw6YcA5lnxxM8KA&amp;ust=1412279879048000" TargetMode="Externa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http://emed.med.uoa.gr/application/syllabus_I/" TargetMode="External"/><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emed.med.uoa.gr/application/syllabus_I/" TargetMode="External"/><Relationship Id="rId3" Type="http://schemas.openxmlformats.org/officeDocument/2006/relationships/image" Target="../media/image32.gif"/><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http://users.kor.sch.gr/dgspanos/mitosi1/mito2.gif"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hyperlink" Target="http://emed.med.uoa.gr/application/syllabus_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gr/url?sa=i&amp;rct=j&amp;q=&amp;esrc=s&amp;source=images&amp;cd=&amp;cad=rja&amp;uact=8&amp;docid=XVYy1alrdVayvM&amp;tbnid=kxxERLlH-e-W8M:&amp;ved=0CAcQjRw&amp;url=http://archivehealth.in.gr/news/article.asp?lngArticleID%3D167091&amp;ei=tHosVJqPC83KaLzkgJgB&amp;bvm=bv.76477589,d.d2s&amp;psig=AFQjCNEMm_dIsqJ7EKiezq2118_xqdnILA&amp;ust=1412287457044130" TargetMode="Externa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hyperlink" Target="http://emed.med.uoa.gr/application/syllabus_I/" TargetMode="External"/></Relationships>
</file>

<file path=ppt/slides/_rels/slide2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hyperlink" Target="http://emed.med.uoa.gr/application/syllabus_I/" TargetMode="External"/><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jpeg"/><Relationship Id="rId11" Type="http://schemas.microsoft.com/office/2007/relationships/hdphoto" Target="../media/hdphoto7.wdp"/><Relationship Id="rId5" Type="http://schemas.openxmlformats.org/officeDocument/2006/relationships/image" Target="../media/image59.jpeg"/><Relationship Id="rId10" Type="http://schemas.openxmlformats.org/officeDocument/2006/relationships/image" Target="../media/image63.png"/><Relationship Id="rId4" Type="http://schemas.microsoft.com/office/2007/relationships/hdphoto" Target="../media/hdphoto5.wdp"/><Relationship Id="rId9"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gr/url?sa=i&amp;rct=j&amp;q=&amp;esrc=s&amp;source=images&amp;cd=&amp;cad=rja&amp;uact=8&amp;docid=wnJTQ-m0LaVUIM&amp;tbnid=2ufNCcibdcKrtM:&amp;ved=0CAcQjRw&amp;url=http://micro.magnet.fsu.edu/cells/golgi/golgiapparatus.html&amp;ei=8n0kVJ-EI4TiaP3IgPAE&amp;bvm=bv.76247554,d.d2s&amp;psig=AFQjCNHNvUFmyWqQ72Rqe1lTr_Uf05Lcow&amp;ust=1411764065479826" TargetMode="External"/><Relationship Id="rId1" Type="http://schemas.openxmlformats.org/officeDocument/2006/relationships/slideLayout" Target="../slideLayouts/slideLayout2.xml"/><Relationship Id="rId5" Type="http://schemas.openxmlformats.org/officeDocument/2006/relationships/hyperlink" Target="http://emed.med.uoa.gr/application/syllabus_I/"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686916" y="3096543"/>
            <a:ext cx="7770168" cy="1752600"/>
          </a:xfrm>
        </p:spPr>
        <p:txBody>
          <a:bodyPr>
            <a:normAutofit/>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Κύτταρο</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Autofit/>
          </a:bodyPr>
          <a:lstStyle/>
          <a:p>
            <a:pPr>
              <a:lnSpc>
                <a:spcPct val="80000"/>
              </a:lnSpc>
            </a:pPr>
            <a:r>
              <a:rPr lang="el-GR" altLang="el-GR" sz="3200" dirty="0"/>
              <a:t>Σχηματική παράσταση στην οποία φαίνεται η γενική δομή του μιτοχονδρίου </a:t>
            </a:r>
            <a:r>
              <a:rPr lang="el-GR" altLang="el-GR" sz="3200" dirty="0" smtClean="0"/>
              <a:t>(Χ400</a:t>
            </a:r>
            <a:r>
              <a:rPr lang="el-GR" altLang="el-GR" sz="3200" dirty="0"/>
              <a:t>)</a:t>
            </a:r>
          </a:p>
        </p:txBody>
      </p:sp>
      <p:pic>
        <p:nvPicPr>
          <p:cNvPr id="223236" name="Picture 4" descr="mitochondr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9228" y="1700808"/>
            <a:ext cx="590554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27784" y="5682302"/>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22731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Autofit/>
          </a:bodyPr>
          <a:lstStyle/>
          <a:p>
            <a:r>
              <a:rPr lang="el-GR" altLang="el-GR" sz="3200" dirty="0"/>
              <a:t>Σχηματική παράσταση δομής </a:t>
            </a:r>
            <a:r>
              <a:rPr lang="el-GR" altLang="el-GR" sz="3200" dirty="0" smtClean="0"/>
              <a:t>λείου ενδοπλασματικού δικτύου</a:t>
            </a:r>
            <a:endParaRPr lang="el-GR" altLang="el-GR" sz="3200" dirty="0">
              <a:solidFill>
                <a:srgbClr val="FF9900"/>
              </a:solidFill>
            </a:endParaRPr>
          </a:p>
        </p:txBody>
      </p:sp>
      <p:pic>
        <p:nvPicPr>
          <p:cNvPr id="190470" name="Picture 6" descr="Slide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8775" y="1377352"/>
            <a:ext cx="5886450" cy="50006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6237312"/>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96610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Autofit/>
          </a:bodyPr>
          <a:lstStyle/>
          <a:p>
            <a:r>
              <a:rPr lang="el-GR" altLang="el-GR" sz="3200" dirty="0"/>
              <a:t>Σχηματική </a:t>
            </a:r>
            <a:r>
              <a:rPr lang="el-GR" altLang="el-GR" sz="3200" dirty="0" smtClean="0"/>
              <a:t>παράσταση της </a:t>
            </a:r>
            <a:r>
              <a:rPr lang="el-GR" altLang="el-GR" sz="3200" dirty="0"/>
              <a:t>σχέσης ενδοπλασματικού δικτύου και συσκευής Golgi</a:t>
            </a:r>
            <a:endParaRPr lang="el-GR" altLang="el-GR" sz="3200" dirty="0">
              <a:solidFill>
                <a:srgbClr val="FF9900"/>
              </a:solidFill>
            </a:endParaRPr>
          </a:p>
        </p:txBody>
      </p:sp>
      <p:pic>
        <p:nvPicPr>
          <p:cNvPr id="191494" name="Picture 6" descr="Slide1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267744" y="1268760"/>
            <a:ext cx="4219575" cy="5048250"/>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433315" y="6317010"/>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5"/>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814384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Autofit/>
          </a:bodyPr>
          <a:lstStyle/>
          <a:p>
            <a:r>
              <a:rPr lang="el-GR" altLang="el-GR" sz="3200" dirty="0"/>
              <a:t>Σχηματική παράσταση της σχέσης συσκευής Golgi και εκκριτικών κιστιδίων</a:t>
            </a:r>
            <a:endParaRPr lang="el-GR" altLang="el-GR" sz="3200" dirty="0">
              <a:solidFill>
                <a:srgbClr val="FF9900"/>
              </a:solidFill>
            </a:endParaRPr>
          </a:p>
        </p:txBody>
      </p:sp>
      <p:pic>
        <p:nvPicPr>
          <p:cNvPr id="192518" name="Picture 6" descr="Slide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8912" y="1268760"/>
            <a:ext cx="4386177" cy="51034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6371009"/>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97822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l-GR" altLang="el-GR" sz="3600" dirty="0"/>
              <a:t>Η/Μ δομή πυρήνα κυττάρου</a:t>
            </a:r>
            <a:endParaRPr lang="el-GR" altLang="el-GR" sz="3600" dirty="0">
              <a:solidFill>
                <a:srgbClr val="FF9900"/>
              </a:solidFill>
            </a:endParaRPr>
          </a:p>
        </p:txBody>
      </p:sp>
      <p:pic>
        <p:nvPicPr>
          <p:cNvPr id="193542" name="Picture 6" descr="ANd9GcR_Tumwhw9tNdHeiuFwn7kpA5kwkZnHyKNlG45eXUdrAfVzq0iEx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660" y="1412776"/>
            <a:ext cx="6120680" cy="42009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5613685"/>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643131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pPr>
              <a:lnSpc>
                <a:spcPct val="90000"/>
              </a:lnSpc>
            </a:pPr>
            <a:r>
              <a:rPr lang="el-GR" altLang="el-GR" sz="3600" dirty="0"/>
              <a:t>Χρωματοσώματα (Η/Μ)</a:t>
            </a:r>
          </a:p>
        </p:txBody>
      </p:sp>
      <p:pic>
        <p:nvPicPr>
          <p:cNvPr id="195590"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937" y="1484784"/>
            <a:ext cx="5578127" cy="4320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5805240"/>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30418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l-GR" altLang="el-GR" sz="3600" dirty="0"/>
              <a:t>Ομόλογα χρωματοσώματα</a:t>
            </a:r>
            <a:endParaRPr lang="el-GR" altLang="el-GR" sz="3600" dirty="0">
              <a:solidFill>
                <a:srgbClr val="FF9900"/>
              </a:solidFill>
            </a:endParaRPr>
          </a:p>
        </p:txBody>
      </p:sp>
      <p:sp>
        <p:nvSpPr>
          <p:cNvPr id="196611" name="Rectangle 3"/>
          <p:cNvSpPr>
            <a:spLocks noGrp="1" noChangeArrowheads="1"/>
          </p:cNvSpPr>
          <p:nvPr>
            <p:ph idx="1"/>
          </p:nvPr>
        </p:nvSpPr>
        <p:spPr>
          <a:xfrm>
            <a:off x="457200" y="1196752"/>
            <a:ext cx="2530624" cy="5040560"/>
          </a:xfrm>
        </p:spPr>
        <p:txBody>
          <a:bodyPr>
            <a:normAutofit/>
          </a:bodyPr>
          <a:lstStyle/>
          <a:p>
            <a:pPr marL="0" indent="0">
              <a:buNone/>
            </a:pPr>
            <a:r>
              <a:rPr lang="el-GR" altLang="el-GR" sz="2000" dirty="0" smtClean="0"/>
              <a:t>Ζεύγος </a:t>
            </a:r>
            <a:r>
              <a:rPr lang="el-GR" altLang="el-GR" sz="2000" dirty="0"/>
              <a:t>όμοιων σε μέγεθος και σχήμα χρωματοσωμάτων με την ίδια σειρά γονιδίων που ελέγχουν την ίδια ιδιότητα με διαφορετικό ενδεχομένως τρόπο. Το ένα είναι πατρικής (μπλε) και το άλλο μητρικής (κόκκινο) προέλευσης.</a:t>
            </a:r>
          </a:p>
        </p:txBody>
      </p:sp>
      <p:pic>
        <p:nvPicPr>
          <p:cNvPr id="196613" name="Picture 5" descr="prophasei"/>
          <p:cNvPicPr>
            <a:picLocks noChangeAspect="1" noChangeArrowheads="1"/>
          </p:cNvPicPr>
          <p:nvPr/>
        </p:nvPicPr>
        <p:blipFill>
          <a:blip r:embed="rId2">
            <a:lum bright="40000" contrast="20000"/>
            <a:extLst>
              <a:ext uri="{28A0092B-C50C-407E-A947-70E740481C1C}">
                <a14:useLocalDpi xmlns:a14="http://schemas.microsoft.com/office/drawing/2010/main" val="0"/>
              </a:ext>
            </a:extLst>
          </a:blip>
          <a:srcRect/>
          <a:stretch>
            <a:fillRect/>
          </a:stretch>
        </p:blipFill>
        <p:spPr bwMode="auto">
          <a:xfrm>
            <a:off x="2987824" y="1340768"/>
            <a:ext cx="5666079" cy="41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76647" y="5444406"/>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472674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Autofit/>
          </a:bodyPr>
          <a:lstStyle/>
          <a:p>
            <a:r>
              <a:rPr lang="el-GR" altLang="el-GR" sz="2800" dirty="0"/>
              <a:t>Καρυότυπος φυσιολογικού άνδρα (χρώση </a:t>
            </a:r>
            <a:r>
              <a:rPr lang="el-GR" altLang="el-GR" sz="2800" dirty="0" smtClean="0"/>
              <a:t>Giemsa)</a:t>
            </a:r>
            <a:endParaRPr lang="el-GR" altLang="el-GR" sz="2800" dirty="0">
              <a:solidFill>
                <a:srgbClr val="FF9900"/>
              </a:solidFill>
            </a:endParaRPr>
          </a:p>
        </p:txBody>
      </p:sp>
      <p:sp>
        <p:nvSpPr>
          <p:cNvPr id="197635" name="Rectangle 3"/>
          <p:cNvSpPr>
            <a:spLocks noGrp="1" noChangeArrowheads="1"/>
          </p:cNvSpPr>
          <p:nvPr>
            <p:ph idx="1"/>
          </p:nvPr>
        </p:nvSpPr>
        <p:spPr>
          <a:xfrm>
            <a:off x="457200" y="1196752"/>
            <a:ext cx="3898776" cy="3600400"/>
          </a:xfrm>
        </p:spPr>
        <p:txBody>
          <a:bodyPr>
            <a:normAutofit fontScale="92500"/>
          </a:bodyPr>
          <a:lstStyle/>
          <a:p>
            <a:pPr marL="0" indent="0">
              <a:lnSpc>
                <a:spcPct val="110000"/>
              </a:lnSpc>
              <a:buNone/>
            </a:pPr>
            <a:r>
              <a:rPr lang="el-GR" altLang="el-GR" sz="2000" dirty="0" smtClean="0"/>
              <a:t>Από </a:t>
            </a:r>
            <a:r>
              <a:rPr lang="el-GR" altLang="el-GR" sz="2000" dirty="0"/>
              <a:t>την εξέταση του καρυότυπου παρέχονται σημαντικές πληροφορίες </a:t>
            </a:r>
            <a:r>
              <a:rPr lang="el-GR" altLang="el-GR" sz="2000" dirty="0" smtClean="0"/>
              <a:t>για: </a:t>
            </a:r>
            <a:endParaRPr lang="el-GR" altLang="el-GR" sz="2000" dirty="0"/>
          </a:p>
          <a:p>
            <a:pPr>
              <a:lnSpc>
                <a:spcPct val="110000"/>
              </a:lnSpc>
            </a:pPr>
            <a:r>
              <a:rPr lang="el-GR" altLang="el-GR" sz="2000" dirty="0"/>
              <a:t>τον αριθμό των χρωματοσωμάτων</a:t>
            </a:r>
          </a:p>
          <a:p>
            <a:pPr>
              <a:lnSpc>
                <a:spcPct val="110000"/>
              </a:lnSpc>
            </a:pPr>
            <a:r>
              <a:rPr lang="el-GR" altLang="el-GR" sz="2000" dirty="0"/>
              <a:t>το μέγεθος των χρωματοσωμάτων</a:t>
            </a:r>
          </a:p>
          <a:p>
            <a:pPr>
              <a:lnSpc>
                <a:spcPct val="110000"/>
              </a:lnSpc>
            </a:pPr>
            <a:r>
              <a:rPr lang="el-GR" altLang="el-GR" sz="2000" dirty="0"/>
              <a:t>τη μορφή των χρωματοσωμάτων</a:t>
            </a:r>
          </a:p>
          <a:p>
            <a:pPr>
              <a:lnSpc>
                <a:spcPct val="110000"/>
              </a:lnSpc>
            </a:pPr>
            <a:r>
              <a:rPr lang="el-GR" altLang="el-GR" sz="2000" dirty="0"/>
              <a:t>τον απλοειδικό ή διπλοειδικό χαρακτήρα του </a:t>
            </a:r>
            <a:r>
              <a:rPr lang="el-GR" altLang="el-GR" sz="2000" dirty="0" smtClean="0"/>
              <a:t>κυττάρου</a:t>
            </a:r>
            <a:endParaRPr lang="el-GR" altLang="el-GR" sz="2000" dirty="0"/>
          </a:p>
        </p:txBody>
      </p:sp>
      <p:pic>
        <p:nvPicPr>
          <p:cNvPr id="197637" name="Picture 5" descr="CV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12776"/>
            <a:ext cx="4484985" cy="277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0320" y="4725144"/>
            <a:ext cx="8208912" cy="1477328"/>
          </a:xfrm>
          <a:prstGeom prst="rect">
            <a:avLst/>
          </a:prstGeom>
        </p:spPr>
        <p:txBody>
          <a:bodyPr wrap="square">
            <a:spAutoFit/>
          </a:bodyPr>
          <a:lstStyle/>
          <a:p>
            <a:pPr marL="342900" indent="-342900">
              <a:spcBef>
                <a:spcPts val="600"/>
              </a:spcBef>
              <a:buFont typeface="Arial" panose="020B0604020202020204" pitchFamily="34" charset="0"/>
              <a:buChar char="•"/>
            </a:pPr>
            <a:r>
              <a:rPr lang="el-GR" altLang="el-GR" sz="2000" dirty="0">
                <a:latin typeface="+mn-lt"/>
              </a:rPr>
              <a:t>την παρουσία χρωματοσωμικών ανωμαλιών</a:t>
            </a:r>
          </a:p>
          <a:p>
            <a:pPr marL="342900" indent="-342900">
              <a:spcBef>
                <a:spcPts val="600"/>
              </a:spcBef>
              <a:buFont typeface="Arial" panose="020B0604020202020204" pitchFamily="34" charset="0"/>
              <a:buChar char="•"/>
            </a:pPr>
            <a:r>
              <a:rPr lang="el-GR" altLang="el-GR" sz="2000" dirty="0">
                <a:latin typeface="+mn-lt"/>
              </a:rPr>
              <a:t>το φύλο του οργανισμού</a:t>
            </a:r>
          </a:p>
          <a:p>
            <a:pPr marL="342900" indent="-342900">
              <a:spcBef>
                <a:spcPts val="600"/>
              </a:spcBef>
              <a:buFont typeface="Arial" panose="020B0604020202020204" pitchFamily="34" charset="0"/>
              <a:buChar char="•"/>
            </a:pPr>
            <a:r>
              <a:rPr lang="el-GR" altLang="el-GR" sz="2000" dirty="0">
                <a:latin typeface="+mn-lt"/>
              </a:rPr>
              <a:t>τις  χαρακτηριστικές ζώνες κάθε χρωματοσώματος (χρωματομερίδια), μετά από χρώση. </a:t>
            </a:r>
          </a:p>
        </p:txBody>
      </p:sp>
      <p:sp>
        <p:nvSpPr>
          <p:cNvPr id="6" name="Rectangle 5"/>
          <p:cNvSpPr/>
          <p:nvPr/>
        </p:nvSpPr>
        <p:spPr>
          <a:xfrm>
            <a:off x="4654252" y="4183057"/>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862340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noAutofit/>
          </a:bodyPr>
          <a:lstStyle/>
          <a:p>
            <a:r>
              <a:rPr lang="el-GR" altLang="el-GR" sz="3600" dirty="0" smtClean="0"/>
              <a:t>Μιτωτική διαίρεση </a:t>
            </a:r>
            <a:r>
              <a:rPr lang="el-GR" altLang="el-GR" sz="3600" dirty="0"/>
              <a:t>ενός πλακώδους κυττάρου</a:t>
            </a:r>
            <a:endParaRPr lang="el-GR" altLang="el-GR" sz="3600" dirty="0">
              <a:solidFill>
                <a:srgbClr val="FF9900"/>
              </a:solidFill>
            </a:endParaRPr>
          </a:p>
        </p:txBody>
      </p:sp>
      <p:sp>
        <p:nvSpPr>
          <p:cNvPr id="232451" name="Rectangle 3"/>
          <p:cNvSpPr>
            <a:spLocks noGrp="1" noChangeArrowheads="1"/>
          </p:cNvSpPr>
          <p:nvPr>
            <p:ph idx="1"/>
          </p:nvPr>
        </p:nvSpPr>
        <p:spPr>
          <a:xfrm>
            <a:off x="4655416" y="4598672"/>
            <a:ext cx="4252320" cy="1560389"/>
          </a:xfrm>
        </p:spPr>
        <p:txBody>
          <a:bodyPr>
            <a:normAutofit/>
          </a:bodyPr>
          <a:lstStyle/>
          <a:p>
            <a:pPr marL="0" indent="0">
              <a:buNone/>
            </a:pPr>
            <a:r>
              <a:rPr lang="el-GR" altLang="el-GR" sz="2000" dirty="0" smtClean="0"/>
              <a:t>Απεικόνιση </a:t>
            </a:r>
            <a:r>
              <a:rPr lang="el-GR" altLang="el-GR" sz="2000" dirty="0"/>
              <a:t>σταδίων μιτωτικής διαίρεσης ενός πλακώδους κυττάρου από το τέλος της μεσόφασης μέχρι το τέλος της τελόφασης</a:t>
            </a:r>
            <a:endParaRPr lang="el-GR" altLang="el-GR" sz="1050" dirty="0"/>
          </a:p>
        </p:txBody>
      </p:sp>
      <p:pic>
        <p:nvPicPr>
          <p:cNvPr id="232452" name="Picture 4" descr="mitosis_mor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08" y="1350292"/>
            <a:ext cx="2028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5" descr="earlypro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040" y="1340768"/>
            <a:ext cx="2057400" cy="1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5" name="Rectangle 7"/>
          <p:cNvSpPr>
            <a:spLocks noChangeArrowheads="1"/>
          </p:cNvSpPr>
          <p:nvPr/>
        </p:nvSpPr>
        <p:spPr bwMode="auto">
          <a:xfrm>
            <a:off x="2177399" y="1340767"/>
            <a:ext cx="24860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32456" name="Picture 8" descr="prop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416" y="1340768"/>
            <a:ext cx="2076450" cy="1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8" name="Picture 10" descr="lateproph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08" y="2987610"/>
            <a:ext cx="2028825" cy="1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0" name="Picture 12" descr="metaph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498" y="1340766"/>
            <a:ext cx="20859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2" name="Picture 14" descr="anaph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774" y="2987608"/>
            <a:ext cx="2083666"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5" name="Picture 17" descr="lateanapha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925" y="2987608"/>
            <a:ext cx="207594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6" name="Picture 18" descr="telopha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1260" y="2987608"/>
            <a:ext cx="2095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8" name="Picture 20" descr="latetelopha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508" y="4584525"/>
            <a:ext cx="2028825" cy="14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69" name="Picture 21" descr="inter2pha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7040" y="4584525"/>
            <a:ext cx="1064951" cy="14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70" name="Picture 22" descr="inter3phas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0644" y="4584525"/>
            <a:ext cx="1073796" cy="149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66558" y="6073571"/>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1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55891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116632"/>
            <a:ext cx="9144000" cy="908720"/>
          </a:xfrm>
        </p:spPr>
        <p:txBody>
          <a:bodyPr>
            <a:noAutofit/>
          </a:bodyPr>
          <a:lstStyle/>
          <a:p>
            <a:r>
              <a:rPr lang="el-GR" altLang="el-GR" sz="3100" dirty="0"/>
              <a:t>Σχηματική παράσταση των μεταβολών του γενετικού υλικού στις 4 φάσεις της </a:t>
            </a:r>
            <a:r>
              <a:rPr lang="el-GR" altLang="el-GR" sz="3100" dirty="0" smtClean="0"/>
              <a:t>μιτωτικής </a:t>
            </a:r>
            <a:r>
              <a:rPr lang="el-GR" altLang="el-GR" sz="3100" dirty="0"/>
              <a:t>διαίρεσης</a:t>
            </a:r>
            <a:endParaRPr lang="el-GR" altLang="el-GR" sz="3100" dirty="0">
              <a:solidFill>
                <a:srgbClr val="FF9900"/>
              </a:solidFill>
            </a:endParaRPr>
          </a:p>
        </p:txBody>
      </p:sp>
      <p:grpSp>
        <p:nvGrpSpPr>
          <p:cNvPr id="3" name="Group 2"/>
          <p:cNvGrpSpPr/>
          <p:nvPr/>
        </p:nvGrpSpPr>
        <p:grpSpPr>
          <a:xfrm>
            <a:off x="791369" y="1108422"/>
            <a:ext cx="7561262" cy="4768850"/>
            <a:chOff x="845865" y="1268760"/>
            <a:chExt cx="7561262" cy="4768850"/>
          </a:xfrm>
        </p:grpSpPr>
        <p:pic>
          <p:nvPicPr>
            <p:cNvPr id="199685" name="Picture 5" descr="mitos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65" y="1268760"/>
              <a:ext cx="23764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6" name="Picture 6" descr="http://users.kor.sch.gr/dgspanos/mitosi1/mito2.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20789" y="1268760"/>
              <a:ext cx="2466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9687" name="Picture 7" descr="mito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268760"/>
              <a:ext cx="2466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8" name="Picture 8" descr="mito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65" y="2853085"/>
              <a:ext cx="23764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9" name="Picture 9" descr="mito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789" y="2853085"/>
              <a:ext cx="2376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0" name="Picture 10" descr="mito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2853085"/>
              <a:ext cx="2466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1" name="Picture 11" descr="mito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65" y="4437410"/>
              <a:ext cx="2466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2" name="Picture 12" descr="mito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0789" y="4437410"/>
              <a:ext cx="2466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3" name="Picture 13" descr="mito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4437410"/>
              <a:ext cx="2466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9694" name="Picture 14" descr="mito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5656" y="5842696"/>
            <a:ext cx="21605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314128" y="6021288"/>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1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60695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Autofit/>
          </a:bodyPr>
          <a:lstStyle/>
          <a:p>
            <a:r>
              <a:rPr lang="el-GR" altLang="el-GR" sz="3200" dirty="0"/>
              <a:t>Σχηματική παράσταση στην οποία φαίνεται η γενική δομή του κυττάρου</a:t>
            </a:r>
            <a:endParaRPr lang="el-GR" altLang="el-GR" sz="1400" dirty="0"/>
          </a:p>
        </p:txBody>
      </p:sp>
      <p:pic>
        <p:nvPicPr>
          <p:cNvPr id="1198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173" y="1340768"/>
            <a:ext cx="6779654" cy="47526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6119583"/>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517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37306" y="0"/>
            <a:ext cx="8229600" cy="908720"/>
          </a:xfrm>
        </p:spPr>
        <p:txBody>
          <a:bodyPr>
            <a:normAutofit/>
          </a:bodyPr>
          <a:lstStyle/>
          <a:p>
            <a:r>
              <a:rPr lang="el-GR" altLang="el-GR" sz="3200" dirty="0"/>
              <a:t>Φάσεις 1</a:t>
            </a:r>
            <a:r>
              <a:rPr lang="el-GR" altLang="el-GR" sz="3200" baseline="30000" dirty="0"/>
              <a:t>ης</a:t>
            </a:r>
            <a:r>
              <a:rPr lang="el-GR" altLang="el-GR" sz="3200" dirty="0"/>
              <a:t> και 2</a:t>
            </a:r>
            <a:r>
              <a:rPr lang="el-GR" altLang="el-GR" sz="3200" baseline="30000" dirty="0"/>
              <a:t>ης</a:t>
            </a:r>
            <a:r>
              <a:rPr lang="el-GR" altLang="el-GR" sz="3200" dirty="0"/>
              <a:t> μειωτικής διαίρεσης</a:t>
            </a:r>
            <a:endParaRPr lang="el-GR" altLang="el-GR" sz="3200" dirty="0">
              <a:solidFill>
                <a:srgbClr val="FF9900"/>
              </a:solidFill>
            </a:endParaRPr>
          </a:p>
        </p:txBody>
      </p:sp>
      <p:pic>
        <p:nvPicPr>
          <p:cNvPr id="200710" name="Picture 6" descr="pr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01" y="776513"/>
            <a:ext cx="15128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1" name="Picture 7" descr="p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785" y="776513"/>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2" name="Picture 8" descr="pr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650" y="776513"/>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3" name="Picture 9" descr="pro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219" y="776513"/>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4" name="Picture 10" descr="pro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6630" y="776513"/>
            <a:ext cx="16557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5" name="Rectangle 11"/>
          <p:cNvSpPr>
            <a:spLocks noChangeArrowheads="1"/>
          </p:cNvSpPr>
          <p:nvPr/>
        </p:nvSpPr>
        <p:spPr bwMode="auto">
          <a:xfrm rot="10800000" flipV="1">
            <a:off x="193630" y="2170708"/>
            <a:ext cx="88204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b="1" dirty="0">
                <a:latin typeface="+mn-lt"/>
              </a:rPr>
              <a:t>Επί μέρους διατάξεις του γενετικού υλικού στην πρόφαση Ι της 1ης μειωτικής διαίρεσης </a:t>
            </a:r>
          </a:p>
        </p:txBody>
      </p:sp>
      <p:pic>
        <p:nvPicPr>
          <p:cNvPr id="200716" name="Picture 12" descr="met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783" y="2571396"/>
            <a:ext cx="1725531" cy="153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7" name="Picture 13" descr="ana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1587" y="2570905"/>
            <a:ext cx="1727494" cy="153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8" name="Picture 14" descr="tel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8469" y="2570905"/>
            <a:ext cx="1668161" cy="153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9" name="Rectangle 15"/>
          <p:cNvSpPr>
            <a:spLocks noChangeArrowheads="1"/>
          </p:cNvSpPr>
          <p:nvPr/>
        </p:nvSpPr>
        <p:spPr bwMode="auto">
          <a:xfrm rot="10800000" flipV="1">
            <a:off x="1082149" y="4103892"/>
            <a:ext cx="6533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l-GR" b="1" dirty="0">
                <a:latin typeface="+mn-lt"/>
              </a:rPr>
              <a:t>            </a:t>
            </a:r>
            <a:r>
              <a:rPr lang="el-GR" altLang="el-GR" b="1" dirty="0" smtClean="0">
                <a:latin typeface="+mn-lt"/>
              </a:rPr>
              <a:t>  </a:t>
            </a:r>
            <a:r>
              <a:rPr lang="el-GR" altLang="el-GR" b="1" dirty="0">
                <a:latin typeface="+mn-lt"/>
              </a:rPr>
              <a:t>Μετάφαση Ι               Ανάφαση Ι                </a:t>
            </a:r>
            <a:r>
              <a:rPr lang="el-GR" altLang="el-GR" b="1" dirty="0" smtClean="0">
                <a:latin typeface="+mn-lt"/>
              </a:rPr>
              <a:t>  </a:t>
            </a:r>
            <a:r>
              <a:rPr lang="el-GR" altLang="el-GR" b="1" dirty="0">
                <a:latin typeface="+mn-lt"/>
              </a:rPr>
              <a:t>Τελόφαση Ι</a:t>
            </a:r>
          </a:p>
        </p:txBody>
      </p:sp>
      <p:pic>
        <p:nvPicPr>
          <p:cNvPr id="200721" name="Picture 17" descr="proi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531" y="4543726"/>
            <a:ext cx="1599159" cy="15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22" name="Picture 18" descr="metai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8408" y="4543726"/>
            <a:ext cx="1749808" cy="15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23" name="Picture 19" descr="anai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215" y="4543726"/>
            <a:ext cx="1724701" cy="15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24" name="Picture 20" descr="teloi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1101" y="4543726"/>
            <a:ext cx="1591695" cy="15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6486" y="6068187"/>
            <a:ext cx="1402885" cy="369332"/>
          </a:xfrm>
          <a:prstGeom prst="rect">
            <a:avLst/>
          </a:prstGeom>
        </p:spPr>
        <p:txBody>
          <a:bodyPr wrap="none">
            <a:spAutoFit/>
          </a:bodyPr>
          <a:lstStyle/>
          <a:p>
            <a:r>
              <a:rPr lang="el-GR" altLang="el-GR" dirty="0">
                <a:latin typeface="+mn-lt"/>
              </a:rPr>
              <a:t> </a:t>
            </a:r>
            <a:r>
              <a:rPr lang="el-GR" altLang="el-GR" b="1" dirty="0">
                <a:latin typeface="+mn-lt"/>
              </a:rPr>
              <a:t>Πρόφαση ΙΙ </a:t>
            </a:r>
            <a:endParaRPr lang="el-GR" dirty="0">
              <a:latin typeface="+mn-lt"/>
            </a:endParaRPr>
          </a:p>
        </p:txBody>
      </p:sp>
      <p:sp>
        <p:nvSpPr>
          <p:cNvPr id="3" name="Rectangle 2"/>
          <p:cNvSpPr/>
          <p:nvPr/>
        </p:nvSpPr>
        <p:spPr>
          <a:xfrm>
            <a:off x="2568863" y="6068187"/>
            <a:ext cx="1492203" cy="369332"/>
          </a:xfrm>
          <a:prstGeom prst="rect">
            <a:avLst/>
          </a:prstGeom>
        </p:spPr>
        <p:txBody>
          <a:bodyPr wrap="none">
            <a:spAutoFit/>
          </a:bodyPr>
          <a:lstStyle/>
          <a:p>
            <a:r>
              <a:rPr lang="el-GR" altLang="el-GR" b="1" dirty="0">
                <a:latin typeface="+mn-lt"/>
              </a:rPr>
              <a:t>Μετάφαση ΙΙ </a:t>
            </a:r>
            <a:endParaRPr lang="el-GR" dirty="0">
              <a:latin typeface="+mn-lt"/>
            </a:endParaRPr>
          </a:p>
        </p:txBody>
      </p:sp>
      <p:sp>
        <p:nvSpPr>
          <p:cNvPr id="4" name="Rectangle 3"/>
          <p:cNvSpPr/>
          <p:nvPr/>
        </p:nvSpPr>
        <p:spPr>
          <a:xfrm>
            <a:off x="4579709" y="6068187"/>
            <a:ext cx="1343573" cy="369332"/>
          </a:xfrm>
          <a:prstGeom prst="rect">
            <a:avLst/>
          </a:prstGeom>
        </p:spPr>
        <p:txBody>
          <a:bodyPr wrap="none">
            <a:spAutoFit/>
          </a:bodyPr>
          <a:lstStyle/>
          <a:p>
            <a:r>
              <a:rPr lang="el-GR" altLang="el-GR" b="1" dirty="0">
                <a:latin typeface="+mn-lt"/>
              </a:rPr>
              <a:t>Ανάφαση ΙΙ </a:t>
            </a:r>
            <a:endParaRPr lang="el-GR" dirty="0">
              <a:latin typeface="+mn-lt"/>
            </a:endParaRPr>
          </a:p>
        </p:txBody>
      </p:sp>
      <p:sp>
        <p:nvSpPr>
          <p:cNvPr id="5" name="Rectangle 4"/>
          <p:cNvSpPr/>
          <p:nvPr/>
        </p:nvSpPr>
        <p:spPr>
          <a:xfrm>
            <a:off x="6477010" y="6068187"/>
            <a:ext cx="1298048" cy="369332"/>
          </a:xfrm>
          <a:prstGeom prst="rect">
            <a:avLst/>
          </a:prstGeom>
        </p:spPr>
        <p:txBody>
          <a:bodyPr wrap="none">
            <a:spAutoFit/>
          </a:bodyPr>
          <a:lstStyle/>
          <a:p>
            <a:r>
              <a:rPr lang="el-GR" altLang="el-GR" b="1" dirty="0">
                <a:latin typeface="+mn-lt"/>
              </a:rPr>
              <a:t>Τελόφαση Ι</a:t>
            </a:r>
          </a:p>
        </p:txBody>
      </p:sp>
      <p:sp>
        <p:nvSpPr>
          <p:cNvPr id="21" name="Rectangle 20"/>
          <p:cNvSpPr/>
          <p:nvPr/>
        </p:nvSpPr>
        <p:spPr>
          <a:xfrm>
            <a:off x="225090" y="6450814"/>
            <a:ext cx="8693821" cy="276999"/>
          </a:xfrm>
          <a:prstGeom prst="rect">
            <a:avLst/>
          </a:prstGeom>
        </p:spPr>
        <p:txBody>
          <a:bodyPr wrap="square">
            <a:spAutoFit/>
          </a:body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1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1060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Autofit/>
          </a:bodyPr>
          <a:lstStyle/>
          <a:p>
            <a:r>
              <a:rPr lang="el-GR" altLang="el-GR" sz="3600" dirty="0" smtClean="0"/>
              <a:t>Στάδια </a:t>
            </a:r>
            <a:r>
              <a:rPr lang="el-GR" altLang="el-GR" sz="3600" dirty="0"/>
              <a:t>του κυτταρικού κύκλου του κυττάρου</a:t>
            </a:r>
            <a:endParaRPr lang="el-GR" altLang="el-GR" sz="3600" dirty="0">
              <a:solidFill>
                <a:srgbClr val="FF9900"/>
              </a:solidFill>
            </a:endParaRPr>
          </a:p>
        </p:txBody>
      </p:sp>
      <p:sp>
        <p:nvSpPr>
          <p:cNvPr id="201731" name="Rectangle 3"/>
          <p:cNvSpPr>
            <a:spLocks noGrp="1" noChangeArrowheads="1"/>
          </p:cNvSpPr>
          <p:nvPr>
            <p:ph idx="1"/>
          </p:nvPr>
        </p:nvSpPr>
        <p:spPr/>
        <p:txBody>
          <a:bodyPr/>
          <a:lstStyle/>
          <a:p>
            <a:pPr marL="0" indent="0">
              <a:buNone/>
            </a:pPr>
            <a:r>
              <a:rPr lang="el-GR" altLang="el-GR" sz="1800" dirty="0" smtClean="0"/>
              <a:t>Σχηματική </a:t>
            </a:r>
            <a:r>
              <a:rPr lang="el-GR" altLang="el-GR" sz="1800" dirty="0"/>
              <a:t>παράσταση</a:t>
            </a:r>
            <a:r>
              <a:rPr lang="el-GR" altLang="el-GR" dirty="0"/>
              <a:t> </a:t>
            </a:r>
            <a:r>
              <a:rPr lang="el-GR" altLang="el-GR" sz="1800" dirty="0"/>
              <a:t>στην οποία απεικονίζονται με διαφορετικά χρώματα τα στάδια του κυτταρικού κύκλου του κυττάρου.</a:t>
            </a:r>
            <a:endParaRPr lang="el-GR" altLang="el-GR" sz="1000" b="1" dirty="0"/>
          </a:p>
        </p:txBody>
      </p:sp>
      <p:sp>
        <p:nvSpPr>
          <p:cNvPr id="201734" name="AutoShape 6" descr="Z">
            <a:hlinkClick r:id="rId2"/>
          </p:cNvPr>
          <p:cNvSpPr>
            <a:spLocks noChangeAspect="1" noChangeArrowheads="1"/>
          </p:cNvSpPr>
          <p:nvPr/>
        </p:nvSpPr>
        <p:spPr bwMode="auto">
          <a:xfrm>
            <a:off x="3419475" y="2420938"/>
            <a:ext cx="2286000" cy="20478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dirty="0"/>
          </a:p>
        </p:txBody>
      </p:sp>
      <p:pic>
        <p:nvPicPr>
          <p:cNvPr id="201736" name="Picture 8" descr="cellcyc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80928" y="2403095"/>
            <a:ext cx="3582144" cy="32090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618259" y="5913134"/>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70755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l-GR" altLang="el-GR" sz="3600" dirty="0" smtClean="0"/>
              <a:t>Δομικό στοιχείο </a:t>
            </a:r>
            <a:r>
              <a:rPr lang="el-GR" altLang="el-GR" sz="3600" dirty="0"/>
              <a:t>του κυτταροσκελετού</a:t>
            </a:r>
            <a:endParaRPr lang="el-GR" altLang="el-GR" sz="3600" dirty="0">
              <a:solidFill>
                <a:srgbClr val="FF9900"/>
              </a:solidFill>
            </a:endParaRPr>
          </a:p>
        </p:txBody>
      </p:sp>
      <p:sp>
        <p:nvSpPr>
          <p:cNvPr id="202755" name="Rectangle 3"/>
          <p:cNvSpPr>
            <a:spLocks noGrp="1" noChangeArrowheads="1"/>
          </p:cNvSpPr>
          <p:nvPr>
            <p:ph idx="1"/>
          </p:nvPr>
        </p:nvSpPr>
        <p:spPr/>
        <p:txBody>
          <a:bodyPr>
            <a:normAutofit/>
          </a:bodyPr>
          <a:lstStyle/>
          <a:p>
            <a:pPr marL="0" indent="0">
              <a:buNone/>
            </a:pPr>
            <a:r>
              <a:rPr lang="el-GR" altLang="el-GR" sz="2000" dirty="0" smtClean="0"/>
              <a:t>Σχηματική </a:t>
            </a:r>
            <a:r>
              <a:rPr lang="el-GR" altLang="el-GR" sz="2000" dirty="0"/>
              <a:t>παράσταση και φωτογραφία ηλεκτρονικού μικροσκοπίου του ενός δομικού στοιχείου του κυτταροσκελετού, των μικροσωληνίσκων . </a:t>
            </a:r>
            <a:r>
              <a:rPr lang="en-GB" altLang="el-GR" sz="2000" b="1" dirty="0"/>
              <a:t> </a:t>
            </a:r>
            <a:endParaRPr lang="el-GR" altLang="el-GR" sz="2000" b="1" dirty="0"/>
          </a:p>
        </p:txBody>
      </p:sp>
      <p:pic>
        <p:nvPicPr>
          <p:cNvPr id="202758" name="Picture 6" descr="Slide20c"/>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64088" y="2204864"/>
            <a:ext cx="3399087" cy="2104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2760" name="Picture 8" descr="Slide20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64087" y="4458783"/>
            <a:ext cx="3399087" cy="2104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2762" name="Picture 10" descr="Slide20b"/>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059832" y="2193991"/>
            <a:ext cx="1924050" cy="20669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2764" name="Picture 12" descr="Slide20"/>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39552" y="2071904"/>
            <a:ext cx="2131096" cy="42957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115616" y="6135459"/>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9"/>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256163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l-GR" altLang="el-GR" sz="3200" dirty="0" smtClean="0"/>
              <a:t>Μορφολογικά στάδια</a:t>
            </a:r>
            <a:endParaRPr lang="el-GR" altLang="el-GR" sz="3200" dirty="0">
              <a:solidFill>
                <a:srgbClr val="FF9900"/>
              </a:solidFill>
            </a:endParaRPr>
          </a:p>
        </p:txBody>
      </p:sp>
      <p:sp>
        <p:nvSpPr>
          <p:cNvPr id="203779" name="Rectangle 3"/>
          <p:cNvSpPr>
            <a:spLocks noGrp="1" noChangeArrowheads="1"/>
          </p:cNvSpPr>
          <p:nvPr>
            <p:ph idx="1"/>
          </p:nvPr>
        </p:nvSpPr>
        <p:spPr>
          <a:xfrm>
            <a:off x="446856" y="1051595"/>
            <a:ext cx="8229600" cy="5040560"/>
          </a:xfrm>
        </p:spPr>
        <p:txBody>
          <a:bodyPr>
            <a:normAutofit/>
          </a:bodyPr>
          <a:lstStyle/>
          <a:p>
            <a:pPr marL="0" indent="0">
              <a:buNone/>
            </a:pPr>
            <a:r>
              <a:rPr lang="el-GR" altLang="el-GR" sz="2000" dirty="0" smtClean="0"/>
              <a:t>Σχηματική </a:t>
            </a:r>
            <a:r>
              <a:rPr lang="el-GR" altLang="el-GR" sz="2000" dirty="0"/>
              <a:t>και ιστολογική απεικόνιση των μορφολογικών σταδίων της κυτταρικής απόπτωσης. </a:t>
            </a:r>
            <a:endParaRPr lang="el-GR" altLang="el-GR" sz="1000" b="1" dirty="0"/>
          </a:p>
        </p:txBody>
      </p:sp>
      <p:pic>
        <p:nvPicPr>
          <p:cNvPr id="203782" name="Picture 6" descr="Τα αποπτωτικά κύτταρα χάνουν τις εξειδικεύσεις της επιφανείας τους και τις συνάψεις , καθώς ελαττώνεται το μέγεθος τους . Η πυρηνική χρωματίνη συμπυκνώνεται κάτω από την πυρηνική μεμβράνη . Αντίθετα με τη νέκρωση , τα κυτταρικά οργανίδια παραμένουν φυσιολογικά . Τα ενδονουκλεοτικά ένζυμα διασπούν τα χρωμοσώματα σε ξεχωριστά νουκλεοσωμικά τεμάχια . "/>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51999" y="1778845"/>
            <a:ext cx="2624634" cy="15190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3784" name="Picture 8" descr="Τα φυσιολογικά κύτταρα διατάσσονται σε στενή επαφή μεταξύ τους και ενώνονται με κυτταρικές συνάψεις. Νωρίς στη διαδικασία της απόπτωσης παρατηρείται σύνθεση των αναγκαίων ενζύμων για την κυτταρική διά λυση, αλλά αυτή η λειτουργία δεν σχετίζεται με δομικές αλλαγές . Αυτό ονομάζεται προετοιμασία . Κατά τη διάρκεια της ανάπτυξης πολλά κύτταρα προετοιμάζονται για απόπτωση και επιβιώνουν μόνο αν διασωθούν από κάποιο ειδικό τροφικό παράγοντα .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14" y="3355377"/>
            <a:ext cx="2447603" cy="1507210"/>
          </a:xfrm>
          <a:prstGeom prst="rect">
            <a:avLst/>
          </a:prstGeom>
          <a:noFill/>
          <a:extLst>
            <a:ext uri="{909E8E84-426E-40DD-AFC4-6F175D3DCCD1}">
              <a14:hiddenFill xmlns:a14="http://schemas.microsoft.com/office/drawing/2010/main">
                <a:solidFill>
                  <a:srgbClr val="FFFFFF"/>
                </a:solidFill>
              </a14:hiddenFill>
            </a:ext>
          </a:extLst>
        </p:spPr>
      </p:pic>
      <p:sp>
        <p:nvSpPr>
          <p:cNvPr id="203795" name="Rectangle 19"/>
          <p:cNvSpPr>
            <a:spLocks noChangeArrowheads="1"/>
          </p:cNvSpPr>
          <p:nvPr/>
        </p:nvSpPr>
        <p:spPr bwMode="auto">
          <a:xfrm>
            <a:off x="1895475" y="3571875"/>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800" dirty="0"/>
              <a:t/>
            </a:r>
            <a:br>
              <a:rPr lang="el-GR" altLang="el-GR" sz="800" dirty="0"/>
            </a:br>
            <a:endParaRPr lang="el-GR" altLang="el-GR" dirty="0">
              <a:latin typeface="Arial" charset="0"/>
            </a:endParaRPr>
          </a:p>
        </p:txBody>
      </p:sp>
      <p:pic>
        <p:nvPicPr>
          <p:cNvPr id="203799" name="Picture 23" descr="Τα αποπτωτικά κύτταρα χάνουν τις εξειδικεύσεις της επιφανείας τους και τις συνάψεις , καθώς ελαττώνεται το μέγεθος τους . Η πυρηνική χρωματίνη συμπυκνώνεται κάτω από την πυρηνική μεμβράνη . Αντίθετα με τη νέκρωση , τα κυτταρικά οργανίδια παραμένουν φυσιολογικά . Τα ενδονουκλεοτικά ένζυμα διασπούν τα χρωμοσώματα σε ξεχωριστά νουκλεοσωμικά τεμάχια . "/>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164914" y="1769856"/>
            <a:ext cx="2624634" cy="15190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3810" name="Picture 34" descr="Τα αποπτωτικά κύτταρα χάνουν τις εξειδικεύσεις της επιφανείας τους και τις συνάψεις , καθώς ελαττώνεται το μέγεθος τους . Η πυρηνική χρωματίνη συμπυκνώνεται κάτω από την πυρηνική μεμβράνη . Αντίθετα με τη νέκρωση , τα κυτταρικά οργανίδια παραμένουν φυσιολογικά . Τα ενδονουκλεοτικά ένζυμα διασπούν τα χρωμοσώματα σε ξεχωριστά νουκλεοσωμικά τεμάχια .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633" y="3382474"/>
            <a:ext cx="2464019" cy="1480113"/>
          </a:xfrm>
          <a:prstGeom prst="rect">
            <a:avLst/>
          </a:prstGeom>
          <a:noFill/>
          <a:extLst>
            <a:ext uri="{909E8E84-426E-40DD-AFC4-6F175D3DCCD1}">
              <a14:hiddenFill xmlns:a14="http://schemas.microsoft.com/office/drawing/2010/main">
                <a:solidFill>
                  <a:srgbClr val="FFFFFF"/>
                </a:solidFill>
              </a14:hiddenFill>
            </a:ext>
          </a:extLst>
        </p:spPr>
      </p:pic>
      <p:pic>
        <p:nvPicPr>
          <p:cNvPr id="203815" name="Picture 39" descr=" Το κύτταρο διασπάται σε τεμάχια που ονομάζονται αποπτωτικά σωμάτια . Επίσης παρατηρείται και κατακερματισμός του πυρήνα . Κάθε τεμάχιο περιέχει ορατά μιτο­ χόνδρια κα ι ακέραια οργανίδια . Η όλη διαδικασία διαρκεί μόνο λίγα λεπτά . "/>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5973545" y="1760868"/>
            <a:ext cx="2624634" cy="15370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3819" name="Picture 43" descr="Το κύτταρο διασπάται σε τεμάχια που ονομάζονται αποπτωτικά σωμάτια . Επίσης παρατηρείται και κατακερματισμός του πυρήνα . Κάθε τεμάχιο περιέχει ορατά μιτο­ χόνδρια κα ι ακέραια οργανίδια . Η όλη διαδικασία διαρκεί μόνο λίγα λεπτά .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76" y="3382474"/>
            <a:ext cx="2372740" cy="1480113"/>
          </a:xfrm>
          <a:prstGeom prst="rect">
            <a:avLst/>
          </a:prstGeom>
          <a:noFill/>
          <a:extLst>
            <a:ext uri="{909E8E84-426E-40DD-AFC4-6F175D3DCCD1}">
              <a14:hiddenFill xmlns:a14="http://schemas.microsoft.com/office/drawing/2010/main">
                <a:solidFill>
                  <a:srgbClr val="FFFFFF"/>
                </a:solidFill>
              </a14:hiddenFill>
            </a:ext>
          </a:extLst>
        </p:spPr>
      </p:pic>
      <p:pic>
        <p:nvPicPr>
          <p:cNvPr id="203823" name="Picture 47" descr="Τα αποπτωτικά τεμάχια αναγνωρίζονται από τα γειτονικά κύτταρα , που τα πέπτουν με φαγοκυττάρωση για να τα καταστρέψουν. Μερικά τεμάχια εκφυλίζονται έξω από τα κύτταρα, ενώ άλλα πέπτονται από φαγακύτταρα της περιοχής , τα οποία δεν φαίνονται σε αυτό το διάγραμμα ."/>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861579" y="5013176"/>
            <a:ext cx="2557214" cy="15078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3825" name="Picture 49" descr="Τα αποπτωτικά τεμάχια αναγνωρίζονται από τα γειτονικά κύτταρα , που τα πέπτουν με φαγοκυττάρωση για να τα καταστρέψουν. Μερικά τεμάχια εκφυλίζονται έξω από τα κύτταρα, ενώ άλλα πέπτονται από φαγακύτταρα της περιοχής , τα οποία δεν φαίνονται σε αυτό το διάγραμμα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6466" y="5002978"/>
            <a:ext cx="2265808" cy="14949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63588" y="6521050"/>
            <a:ext cx="7416824" cy="276999"/>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1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34765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Autofit/>
          </a:bodyPr>
          <a:lstStyle/>
          <a:p>
            <a:r>
              <a:rPr lang="el-GR" sz="3200" dirty="0" smtClean="0"/>
              <a:t>Ρευστής ουσία </a:t>
            </a:r>
            <a:r>
              <a:rPr lang="el-GR" sz="3200" dirty="0"/>
              <a:t>του κυττάρου (</a:t>
            </a:r>
            <a:r>
              <a:rPr lang="el-GR" sz="3200" dirty="0" smtClean="0"/>
              <a:t>κυτοσόλιο) </a:t>
            </a:r>
            <a:r>
              <a:rPr lang="el-GR" sz="3200" dirty="0"/>
              <a:t>και των περιεχομένων αυτού</a:t>
            </a:r>
            <a:endParaRPr lang="el-GR" altLang="el-GR" sz="3200" dirty="0">
              <a:solidFill>
                <a:srgbClr val="FF9900"/>
              </a:solidFill>
            </a:endParaRPr>
          </a:p>
        </p:txBody>
      </p:sp>
      <p:sp>
        <p:nvSpPr>
          <p:cNvPr id="2" name="Content Placeholder 1"/>
          <p:cNvSpPr>
            <a:spLocks noGrp="1"/>
          </p:cNvSpPr>
          <p:nvPr>
            <p:ph idx="1"/>
          </p:nvPr>
        </p:nvSpPr>
        <p:spPr>
          <a:xfrm>
            <a:off x="457200" y="1196752"/>
            <a:ext cx="3466728" cy="5040560"/>
          </a:xfrm>
        </p:spPr>
        <p:txBody>
          <a:bodyPr>
            <a:normAutofit/>
          </a:bodyPr>
          <a:lstStyle/>
          <a:p>
            <a:pPr marL="0" indent="0">
              <a:buNone/>
            </a:pPr>
            <a:r>
              <a:rPr lang="el-GR" sz="2000" dirty="0" smtClean="0"/>
              <a:t>Σχηματική </a:t>
            </a:r>
            <a:r>
              <a:rPr lang="el-GR" sz="2000" dirty="0"/>
              <a:t>απεικόνιση της ρευστής ουσίας του κυττάρου (κυτοσόλιο) και των περιεχομένων αυτού (ελεύθερα και δεσμευμένα ριβοσώματα, ελεύθερα λιπίδια, γλυκογόνο, </a:t>
            </a:r>
            <a:r>
              <a:rPr lang="el-GR" sz="2000" dirty="0" smtClean="0"/>
              <a:t>νηματοειδείς πρωτεΐνες κυτταροσκελετού</a:t>
            </a:r>
            <a:r>
              <a:rPr lang="el-GR" sz="2000" dirty="0"/>
              <a:t>). </a:t>
            </a:r>
          </a:p>
          <a:p>
            <a:endParaRPr lang="el-GR" sz="2000" dirty="0"/>
          </a:p>
        </p:txBody>
      </p:sp>
      <p:pic>
        <p:nvPicPr>
          <p:cNvPr id="96263" name="Picture 7" descr="605px-0312_Animal_Cell_and_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7944" y="1340767"/>
            <a:ext cx="4264144" cy="33831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255800" y="4941168"/>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567050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l-GR" sz="2000" dirty="0" smtClean="0"/>
              <a:t>1: Κύτταρο».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Autofit/>
          </a:bodyPr>
          <a:lstStyle/>
          <a:p>
            <a:r>
              <a:rPr lang="el-GR" altLang="el-GR" sz="3200" dirty="0"/>
              <a:t>Σχηματική παράσταση στην οποία φαίνεται η γενική δομή του κυττάρου</a:t>
            </a:r>
            <a:endParaRPr lang="el-GR" altLang="el-GR" sz="1400" dirty="0"/>
          </a:p>
        </p:txBody>
      </p:sp>
      <p:pic>
        <p:nvPicPr>
          <p:cNvPr id="20890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3802" y="1340768"/>
            <a:ext cx="513639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27784" y="5949280"/>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094047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lvl="0"/>
            <a:r>
              <a:rPr lang="el-GR" sz="2000" dirty="0" smtClean="0">
                <a:solidFill>
                  <a:prstClr val="black">
                    <a:lumMod val="75000"/>
                    <a:lumOff val="25000"/>
                  </a:prstClr>
                </a:solidFill>
                <a:hlinkClick r:id="rId3"/>
              </a:rPr>
              <a:t>Εργαστήριο </a:t>
            </a:r>
            <a:r>
              <a:rPr lang="el-GR" sz="2000" dirty="0">
                <a:solidFill>
                  <a:prstClr val="black">
                    <a:lumMod val="75000"/>
                    <a:lumOff val="25000"/>
                  </a:prstClr>
                </a:solidFill>
                <a:hlinkClick r:id="rId3"/>
              </a:rPr>
              <a:t>Ιστολογίας &amp; Εμβρυολογίας</a:t>
            </a:r>
            <a:r>
              <a:rPr lang="el-GR" sz="2000" dirty="0">
                <a:solidFill>
                  <a:prstClr val="black">
                    <a:lumMod val="75000"/>
                    <a:lumOff val="25000"/>
                  </a:prstClr>
                </a:solidFill>
              </a:rPr>
              <a:t>,</a:t>
            </a:r>
            <a:r>
              <a:rPr lang="en-US" sz="2000" dirty="0">
                <a:solidFill>
                  <a:prstClr val="black">
                    <a:lumMod val="75000"/>
                    <a:lumOff val="25000"/>
                  </a:prstClr>
                </a:solidFill>
              </a:rPr>
              <a:t> </a:t>
            </a:r>
            <a:r>
              <a:rPr lang="el-GR" sz="2000" dirty="0">
                <a:solidFill>
                  <a:prstClr val="black">
                    <a:lumMod val="75000"/>
                    <a:lumOff val="25000"/>
                  </a:prstClr>
                </a:solidFill>
              </a:rPr>
              <a:t>Ιατρική Σχολή, © </a:t>
            </a:r>
            <a:r>
              <a:rPr lang="el-GR" sz="2000" dirty="0" smtClean="0">
                <a:solidFill>
                  <a:prstClr val="black">
                    <a:lumMod val="75000"/>
                    <a:lumOff val="25000"/>
                  </a:prstClr>
                </a:solidFill>
              </a:rPr>
              <a:t>Εθνικό </a:t>
            </a:r>
            <a:r>
              <a:rPr lang="el-GR" sz="2000" dirty="0">
                <a:solidFill>
                  <a:prstClr val="black">
                    <a:lumMod val="75000"/>
                    <a:lumOff val="25000"/>
                  </a:prstClr>
                </a:solidFill>
              </a:rPr>
              <a:t>και Καποδιστριακό Πανεπιστήμιο Αθηνών 2004</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Autofit/>
          </a:bodyPr>
          <a:lstStyle/>
          <a:p>
            <a:r>
              <a:rPr lang="el-GR" altLang="el-GR" sz="3200" dirty="0"/>
              <a:t>Σχηματική παράσταση της δομής της κυτταρικής μεμβράνης</a:t>
            </a:r>
          </a:p>
        </p:txBody>
      </p:sp>
      <p:pic>
        <p:nvPicPr>
          <p:cNvPr id="212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151" y="1196752"/>
            <a:ext cx="6219698" cy="4681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5731070"/>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006723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r>
              <a:rPr lang="el-GR" altLang="el-GR" sz="3200" dirty="0"/>
              <a:t>Σχηματική παράσταση της διπλοστιβάδας των φωσφολιπιδίων</a:t>
            </a:r>
            <a:endParaRPr lang="el-GR" altLang="el-GR" sz="3200" dirty="0">
              <a:solidFill>
                <a:srgbClr val="FF9900"/>
              </a:solidFill>
            </a:endParaRPr>
          </a:p>
        </p:txBody>
      </p:sp>
      <p:sp>
        <p:nvSpPr>
          <p:cNvPr id="227331"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υδρόφιλη περιοχή είναι προς τα έξω (πολικό τμήμα), ενώ η υδρόφοβη περιοχή (άπολο τμήμα), είναι προς τα μέσα.</a:t>
            </a:r>
          </a:p>
        </p:txBody>
      </p:sp>
      <p:pic>
        <p:nvPicPr>
          <p:cNvPr id="227332" name="Picture 4"/>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539552" y="2060848"/>
            <a:ext cx="5688632" cy="34707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68" y="5531591"/>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24446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Autofit/>
          </a:bodyPr>
          <a:lstStyle/>
          <a:p>
            <a:r>
              <a:rPr lang="el-GR" altLang="el-GR" sz="3200" dirty="0"/>
              <a:t>Σχηματική παράσταση στην οποία φαίν</a:t>
            </a:r>
            <a:r>
              <a:rPr lang="en-US" altLang="el-GR" sz="3200" dirty="0"/>
              <a:t>o</a:t>
            </a:r>
            <a:r>
              <a:rPr lang="el-GR" altLang="el-GR" sz="3200" dirty="0"/>
              <a:t>νται τα κυτταρικά οργανίδια</a:t>
            </a:r>
            <a:endParaRPr lang="el-GR" altLang="el-GR" sz="3200" dirty="0">
              <a:solidFill>
                <a:srgbClr val="FF9900"/>
              </a:solidFill>
            </a:endParaRPr>
          </a:p>
        </p:txBody>
      </p:sp>
      <p:sp>
        <p:nvSpPr>
          <p:cNvPr id="222211" name="Rectangle 3"/>
          <p:cNvSpPr>
            <a:spLocks noGrp="1" noChangeArrowheads="1"/>
          </p:cNvSpPr>
          <p:nvPr>
            <p:ph idx="1"/>
          </p:nvPr>
        </p:nvSpPr>
        <p:spPr>
          <a:xfrm>
            <a:off x="457200" y="1196752"/>
            <a:ext cx="4186808" cy="5040560"/>
          </a:xfrm>
        </p:spPr>
        <p:txBody>
          <a:bodyPr>
            <a:normAutofit/>
          </a:bodyPr>
          <a:lstStyle/>
          <a:p>
            <a:pPr marL="533400" indent="-533400">
              <a:buFont typeface="Wingdings" pitchFamily="2" charset="2"/>
              <a:buAutoNum type="arabicPeriod"/>
            </a:pPr>
            <a:r>
              <a:rPr lang="el-GR" altLang="el-GR" sz="2000" dirty="0" smtClean="0"/>
              <a:t>Πυρήνας                                             </a:t>
            </a:r>
          </a:p>
          <a:p>
            <a:pPr marL="533400" indent="-533400">
              <a:buFont typeface="Wingdings" pitchFamily="2" charset="2"/>
              <a:buAutoNum type="arabicPeriod"/>
            </a:pPr>
            <a:r>
              <a:rPr lang="el-GR" altLang="el-GR" sz="2000" dirty="0" smtClean="0"/>
              <a:t>Πυρηνικοί πόροι                                 </a:t>
            </a:r>
          </a:p>
          <a:p>
            <a:pPr marL="533400" indent="-533400">
              <a:buFont typeface="Wingdings" pitchFamily="2" charset="2"/>
              <a:buAutoNum type="arabicPeriod"/>
            </a:pPr>
            <a:r>
              <a:rPr lang="el-GR" altLang="el-GR" sz="2000" dirty="0" smtClean="0"/>
              <a:t>Τραχύ </a:t>
            </a:r>
            <a:r>
              <a:rPr lang="el-GR" altLang="el-GR" sz="2000" dirty="0"/>
              <a:t>ενδοπλασματικό   δίκτυο        </a:t>
            </a:r>
            <a:endParaRPr lang="en-US" altLang="el-GR" sz="2000" dirty="0"/>
          </a:p>
          <a:p>
            <a:pPr marL="533400" indent="-533400">
              <a:buFont typeface="Wingdings" pitchFamily="2" charset="2"/>
              <a:buAutoNum type="arabicPeriod"/>
            </a:pPr>
            <a:r>
              <a:rPr lang="el-GR" altLang="el-GR" sz="2000" dirty="0"/>
              <a:t>Λείο ενδοπλασματικό δίκτυο</a:t>
            </a:r>
            <a:r>
              <a:rPr lang="en-US" altLang="el-GR" sz="2000" dirty="0"/>
              <a:t>             </a:t>
            </a:r>
          </a:p>
          <a:p>
            <a:pPr marL="533400" indent="-533400">
              <a:buFont typeface="Wingdings" pitchFamily="2" charset="2"/>
              <a:buAutoNum type="arabicPeriod"/>
            </a:pPr>
            <a:r>
              <a:rPr lang="el-GR" altLang="el-GR" sz="2000" dirty="0"/>
              <a:t>Ριβόσωμα στο τραχύ ΕΔ</a:t>
            </a:r>
            <a:r>
              <a:rPr lang="en-US" altLang="el-GR" sz="2000" dirty="0"/>
              <a:t>                    </a:t>
            </a:r>
            <a:endParaRPr lang="el-GR" altLang="el-GR" sz="2000" dirty="0"/>
          </a:p>
          <a:p>
            <a:pPr marL="533400" indent="-533400">
              <a:buFont typeface="Wingdings" pitchFamily="2" charset="2"/>
              <a:buAutoNum type="arabicPeriod"/>
            </a:pPr>
            <a:r>
              <a:rPr lang="el-GR" altLang="el-GR" sz="2000" dirty="0"/>
              <a:t>Μεταφερόμενες </a:t>
            </a:r>
            <a:r>
              <a:rPr lang="el-GR" altLang="el-GR" sz="2000" dirty="0" smtClean="0"/>
              <a:t>πρωτεΐνες</a:t>
            </a:r>
            <a:endParaRPr lang="el-GR" altLang="el-GR" sz="2000" dirty="0"/>
          </a:p>
          <a:p>
            <a:pPr marL="533400" indent="-533400">
              <a:buFont typeface="Wingdings" pitchFamily="2" charset="2"/>
              <a:buAutoNum type="arabicPeriod"/>
            </a:pPr>
            <a:r>
              <a:rPr lang="el-GR" altLang="el-GR" sz="2000" dirty="0"/>
              <a:t>7. Μεταφορικό κυστίδιο</a:t>
            </a:r>
          </a:p>
          <a:p>
            <a:pPr marL="533400" indent="-533400">
              <a:buFont typeface="Wingdings" pitchFamily="2" charset="2"/>
              <a:buAutoNum type="arabicPeriod"/>
            </a:pPr>
            <a:r>
              <a:rPr lang="el-GR" altLang="el-GR" sz="2000" dirty="0"/>
              <a:t>8. </a:t>
            </a:r>
            <a:r>
              <a:rPr lang="el-GR" altLang="el-GR" sz="2000" dirty="0" smtClean="0"/>
              <a:t>Συσκευή </a:t>
            </a:r>
            <a:r>
              <a:rPr lang="en-US" altLang="el-GR" sz="2000" dirty="0" smtClean="0"/>
              <a:t>Golgi</a:t>
            </a:r>
            <a:endParaRPr lang="el-GR" altLang="el-GR" sz="2000" dirty="0" smtClean="0"/>
          </a:p>
          <a:p>
            <a:pPr marL="533400" indent="-533400">
              <a:buFont typeface="Wingdings" pitchFamily="2" charset="2"/>
              <a:buAutoNum type="arabicPeriod"/>
            </a:pPr>
            <a:r>
              <a:rPr lang="el-GR" altLang="el-GR" sz="2000" dirty="0"/>
              <a:t>9. </a:t>
            </a:r>
            <a:r>
              <a:rPr lang="en-US" altLang="el-GR" sz="2000" dirty="0"/>
              <a:t>Cis face </a:t>
            </a:r>
            <a:r>
              <a:rPr lang="el-GR" altLang="el-GR" sz="2000" dirty="0"/>
              <a:t>συσκευής </a:t>
            </a:r>
            <a:r>
              <a:rPr lang="en-US" altLang="el-GR" sz="2000" dirty="0" smtClean="0"/>
              <a:t>Golgi</a:t>
            </a:r>
            <a:endParaRPr lang="el-GR" altLang="el-GR" sz="2000" dirty="0" smtClean="0"/>
          </a:p>
          <a:p>
            <a:pPr marL="533400" indent="-533400">
              <a:buFont typeface="Wingdings" pitchFamily="2" charset="2"/>
              <a:buAutoNum type="arabicPeriod"/>
            </a:pPr>
            <a:r>
              <a:rPr lang="en-US" altLang="el-GR" sz="2000" dirty="0"/>
              <a:t>10. Trans face </a:t>
            </a:r>
            <a:r>
              <a:rPr lang="el-GR" altLang="el-GR" sz="2000" dirty="0"/>
              <a:t>συσκευής </a:t>
            </a:r>
            <a:r>
              <a:rPr lang="en-US" altLang="el-GR" sz="2000" dirty="0" smtClean="0"/>
              <a:t>Golgi</a:t>
            </a:r>
            <a:endParaRPr lang="el-GR" altLang="el-GR" sz="2000" dirty="0" smtClean="0"/>
          </a:p>
          <a:p>
            <a:pPr marL="533400" indent="-533400">
              <a:buFont typeface="Wingdings" pitchFamily="2" charset="2"/>
              <a:buAutoNum type="arabicPeriod"/>
            </a:pPr>
            <a:r>
              <a:rPr lang="el-GR" altLang="el-GR" sz="2000" dirty="0"/>
              <a:t>Δεξαμενές συσκευής </a:t>
            </a:r>
            <a:r>
              <a:rPr lang="en-US" altLang="el-GR" sz="2000" dirty="0"/>
              <a:t>Golgi</a:t>
            </a:r>
            <a:endParaRPr lang="el-GR" altLang="el-GR" sz="2000" dirty="0"/>
          </a:p>
          <a:p>
            <a:pPr marL="533400" indent="-533400">
              <a:buFont typeface="Wingdings" pitchFamily="2" charset="2"/>
              <a:buAutoNum type="arabicPeriod"/>
            </a:pPr>
            <a:endParaRPr lang="en-US" altLang="el-GR" sz="2000" dirty="0"/>
          </a:p>
          <a:p>
            <a:pPr marL="533400" indent="-533400">
              <a:buFont typeface="Wingdings" pitchFamily="2" charset="2"/>
              <a:buAutoNum type="arabicPeriod"/>
            </a:pPr>
            <a:endParaRPr lang="el-GR" altLang="el-GR" sz="2000" dirty="0"/>
          </a:p>
        </p:txBody>
      </p:sp>
      <p:pic>
        <p:nvPicPr>
          <p:cNvPr id="222212" name="Picture 4" descr="492px-Nucleus_ER_golgi"/>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3750" y="1268759"/>
            <a:ext cx="4138485" cy="47525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68776" y="6021288"/>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77813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Autofit/>
          </a:bodyPr>
          <a:lstStyle/>
          <a:p>
            <a:r>
              <a:rPr lang="el-GR" altLang="el-GR" sz="3200" dirty="0"/>
              <a:t>Σχηματική παράσταση στην οποία φαίνεται η δομή της συσκευής </a:t>
            </a:r>
            <a:r>
              <a:rPr lang="en-US" altLang="el-GR" sz="3200" dirty="0"/>
              <a:t>Golgi</a:t>
            </a:r>
            <a:endParaRPr lang="el-GR" altLang="el-GR" sz="1400" dirty="0"/>
          </a:p>
        </p:txBody>
      </p:sp>
      <p:pic>
        <p:nvPicPr>
          <p:cNvPr id="186374" name="Picture 6" descr="ANd9GcS9VdCh_W_c9hu69xlSz-drxIZy7OJVYovb2IRKfdDvBFtpSDvN">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835609" y="1628800"/>
            <a:ext cx="5472782" cy="42114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784" y="6093296"/>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5"/>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1246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el-GR" altLang="el-GR" sz="3600" dirty="0"/>
              <a:t>Σ</a:t>
            </a:r>
            <a:r>
              <a:rPr lang="el-GR" altLang="el-GR" sz="3600" dirty="0" smtClean="0"/>
              <a:t>υσκευή Golgi </a:t>
            </a:r>
            <a:r>
              <a:rPr lang="el-GR" altLang="el-GR" sz="3200" b="0" dirty="0" smtClean="0"/>
              <a:t>(1/2)</a:t>
            </a:r>
            <a:endParaRPr lang="el-GR" altLang="el-GR" sz="3200" b="0" dirty="0">
              <a:solidFill>
                <a:srgbClr val="FF9900"/>
              </a:solidFill>
            </a:endParaRPr>
          </a:p>
        </p:txBody>
      </p:sp>
      <p:sp>
        <p:nvSpPr>
          <p:cNvPr id="2" name="Content Placeholder 1"/>
          <p:cNvSpPr>
            <a:spLocks noGrp="1"/>
          </p:cNvSpPr>
          <p:nvPr>
            <p:ph idx="1"/>
          </p:nvPr>
        </p:nvSpPr>
        <p:spPr>
          <a:xfrm>
            <a:off x="457200" y="1196752"/>
            <a:ext cx="3826768" cy="5040560"/>
          </a:xfrm>
        </p:spPr>
        <p:txBody>
          <a:bodyPr>
            <a:normAutofit/>
          </a:bodyPr>
          <a:lstStyle/>
          <a:p>
            <a:pPr marL="0" indent="0">
              <a:buNone/>
            </a:pPr>
            <a:r>
              <a:rPr lang="el-GR" altLang="el-GR" sz="2000" dirty="0"/>
              <a:t>H συσκευή Golgi συνήθως βρίσκεται κοντά στον πυρήνα του κυττάρου και αποτελείται από μία ή περισσότερες σακκοειδείς διευρύνσεις περιβαλλόμενες από μεμβράνες, που ονομάζονται  δεξαμενές. </a:t>
            </a:r>
            <a:endParaRPr lang="el-GR" altLang="el-GR" sz="2000" dirty="0" smtClean="0"/>
          </a:p>
          <a:p>
            <a:pPr marL="0" indent="0">
              <a:buNone/>
            </a:pPr>
            <a:r>
              <a:rPr lang="el-GR" altLang="el-GR" sz="2000" dirty="0" smtClean="0"/>
              <a:t>Οι </a:t>
            </a:r>
            <a:r>
              <a:rPr lang="el-GR" altLang="el-GR" sz="2000" dirty="0"/>
              <a:t>αυλοί αυτών των δεξαμενών </a:t>
            </a:r>
            <a:r>
              <a:rPr lang="el-GR" altLang="el-GR" sz="2000" dirty="0" smtClean="0"/>
              <a:t>διαχωρίζονται </a:t>
            </a:r>
            <a:r>
              <a:rPr lang="el-GR" altLang="el-GR" sz="2000" dirty="0"/>
              <a:t>μεταξύ τους και από το ενδοπλασματικό δίκτυο. </a:t>
            </a:r>
          </a:p>
        </p:txBody>
      </p:sp>
      <p:pic>
        <p:nvPicPr>
          <p:cNvPr id="188423" name="Picture 7" descr="golgi"/>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1340768"/>
            <a:ext cx="4081636" cy="28979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724084" y="4653136"/>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78642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l-GR" altLang="el-GR" sz="3600" dirty="0">
                <a:solidFill>
                  <a:prstClr val="black"/>
                </a:solidFill>
              </a:rPr>
              <a:t>Συσκευή </a:t>
            </a:r>
            <a:r>
              <a:rPr lang="el-GR" altLang="el-GR" sz="3600" dirty="0" smtClean="0">
                <a:solidFill>
                  <a:prstClr val="black"/>
                </a:solidFill>
              </a:rPr>
              <a:t>Golgi </a:t>
            </a:r>
            <a:r>
              <a:rPr lang="el-GR" altLang="el-GR" sz="3200" b="0" dirty="0" smtClean="0">
                <a:solidFill>
                  <a:prstClr val="black"/>
                </a:solidFill>
              </a:rPr>
              <a:t>(2/2)</a:t>
            </a:r>
            <a:endParaRPr lang="el-GR" altLang="el-GR" sz="3200" b="0" dirty="0">
              <a:solidFill>
                <a:srgbClr val="FF9900"/>
              </a:solidFill>
            </a:endParaRPr>
          </a:p>
        </p:txBody>
      </p:sp>
      <p:sp>
        <p:nvSpPr>
          <p:cNvPr id="2" name="Content Placeholder 1"/>
          <p:cNvSpPr>
            <a:spLocks noGrp="1"/>
          </p:cNvSpPr>
          <p:nvPr>
            <p:ph idx="1"/>
          </p:nvPr>
        </p:nvSpPr>
        <p:spPr>
          <a:xfrm>
            <a:off x="457200" y="1196752"/>
            <a:ext cx="3970784" cy="3960440"/>
          </a:xfrm>
        </p:spPr>
        <p:txBody>
          <a:bodyPr>
            <a:normAutofit/>
          </a:bodyPr>
          <a:lstStyle/>
          <a:p>
            <a:pPr marL="0" indent="0">
              <a:buNone/>
            </a:pPr>
            <a:r>
              <a:rPr lang="el-GR" altLang="el-GR" sz="2000" dirty="0"/>
              <a:t>Η συσκευή Golgi προσλαμβάνει προϊόντα που συντίθενται στο ΕΔ, και τα μεταφέρει σε διάφορους προορισμούς. </a:t>
            </a:r>
            <a:endParaRPr lang="el-GR" altLang="el-GR" sz="2000" dirty="0" smtClean="0"/>
          </a:p>
          <a:p>
            <a:pPr marL="0" indent="0">
              <a:buNone/>
            </a:pPr>
            <a:r>
              <a:rPr lang="el-GR" altLang="el-GR" sz="2000" dirty="0" smtClean="0"/>
              <a:t>Μεμβρανικές πρωτεΐνες </a:t>
            </a:r>
            <a:r>
              <a:rPr lang="el-GR" altLang="el-GR" sz="2000" dirty="0"/>
              <a:t>συλλέγονται, διαχωρίζονται και μεταφέρονται στον  ζητούμενο προορισμό. </a:t>
            </a:r>
            <a:endParaRPr lang="el-GR" altLang="el-GR" sz="2000" dirty="0" smtClean="0"/>
          </a:p>
          <a:p>
            <a:pPr marL="0" indent="0">
              <a:buNone/>
            </a:pPr>
            <a:r>
              <a:rPr lang="el-GR" altLang="el-GR" sz="2000" dirty="0" smtClean="0"/>
              <a:t>Π.χ. </a:t>
            </a:r>
            <a:r>
              <a:rPr lang="el-GR" altLang="el-GR" sz="2000" dirty="0"/>
              <a:t>εκκριτικές πρωτεϊνες, συλλέγονται σε εκκριτικά κοκκία και εξέρχονται του κυττάρου. </a:t>
            </a:r>
            <a:endParaRPr lang="el-GR" altLang="el-GR" sz="2000" dirty="0" smtClean="0"/>
          </a:p>
        </p:txBody>
      </p:sp>
      <p:sp>
        <p:nvSpPr>
          <p:cNvPr id="4" name="Rectangle 3"/>
          <p:cNvSpPr/>
          <p:nvPr/>
        </p:nvSpPr>
        <p:spPr>
          <a:xfrm>
            <a:off x="435184" y="4797152"/>
            <a:ext cx="8172400" cy="1938992"/>
          </a:xfrm>
          <a:prstGeom prst="rect">
            <a:avLst/>
          </a:prstGeom>
        </p:spPr>
        <p:txBody>
          <a:bodyPr wrap="square">
            <a:spAutoFit/>
          </a:bodyPr>
          <a:lstStyle/>
          <a:p>
            <a:pPr marL="0" indent="0">
              <a:buNone/>
            </a:pPr>
            <a:r>
              <a:rPr lang="el-GR" altLang="el-GR" sz="2000" dirty="0">
                <a:latin typeface="+mn-lt"/>
              </a:rPr>
              <a:t>Επίσης παράγει ένζυμα που συλλέγονται στα λυσοσώματα που διασπούν τις </a:t>
            </a:r>
            <a:r>
              <a:rPr lang="el-GR" altLang="el-GR" sz="2000" dirty="0" smtClean="0">
                <a:latin typeface="+mn-lt"/>
              </a:rPr>
              <a:t>πρωτεΐνες και </a:t>
            </a:r>
            <a:r>
              <a:rPr lang="el-GR" altLang="el-GR" sz="2000" dirty="0">
                <a:latin typeface="+mn-lt"/>
              </a:rPr>
              <a:t>τα οργανίδια. Έχει</a:t>
            </a:r>
            <a:r>
              <a:rPr lang="en-GB" altLang="el-GR" sz="2000" dirty="0">
                <a:latin typeface="+mn-lt"/>
              </a:rPr>
              <a:t> </a:t>
            </a:r>
            <a:r>
              <a:rPr lang="el-GR" altLang="el-GR" sz="2000" dirty="0">
                <a:latin typeface="+mn-lt"/>
              </a:rPr>
              <a:t>επίσης</a:t>
            </a:r>
            <a:r>
              <a:rPr lang="en-GB" altLang="el-GR" sz="2000" dirty="0">
                <a:latin typeface="+mn-lt"/>
              </a:rPr>
              <a:t> </a:t>
            </a:r>
            <a:r>
              <a:rPr lang="el-GR" altLang="el-GR" sz="2000" dirty="0">
                <a:latin typeface="+mn-lt"/>
              </a:rPr>
              <a:t>ρόλο</a:t>
            </a:r>
            <a:r>
              <a:rPr lang="en-GB" altLang="el-GR" sz="2000" dirty="0">
                <a:latin typeface="+mn-lt"/>
              </a:rPr>
              <a:t> </a:t>
            </a:r>
            <a:r>
              <a:rPr lang="el-GR" altLang="el-GR" sz="2000" dirty="0">
                <a:latin typeface="+mn-lt"/>
              </a:rPr>
              <a:t>στην</a:t>
            </a:r>
            <a:r>
              <a:rPr lang="en-GB" altLang="el-GR" sz="2000" dirty="0">
                <a:latin typeface="+mn-lt"/>
              </a:rPr>
              <a:t> </a:t>
            </a:r>
            <a:r>
              <a:rPr lang="el-GR" altLang="el-GR" sz="2000" dirty="0">
                <a:latin typeface="+mn-lt"/>
              </a:rPr>
              <a:t>επανόρθωση</a:t>
            </a:r>
            <a:r>
              <a:rPr lang="en-GB" altLang="el-GR" sz="2000" dirty="0">
                <a:latin typeface="+mn-lt"/>
              </a:rPr>
              <a:t> </a:t>
            </a:r>
            <a:r>
              <a:rPr lang="el-GR" altLang="el-GR" sz="2000" dirty="0">
                <a:latin typeface="+mn-lt"/>
              </a:rPr>
              <a:t>και</a:t>
            </a:r>
            <a:r>
              <a:rPr lang="en-GB" altLang="el-GR" sz="2000" dirty="0">
                <a:latin typeface="+mn-lt"/>
              </a:rPr>
              <a:t> </a:t>
            </a:r>
            <a:r>
              <a:rPr lang="el-GR" altLang="el-GR" sz="2000" dirty="0">
                <a:latin typeface="+mn-lt"/>
              </a:rPr>
              <a:t>ανακύκλωση</a:t>
            </a:r>
            <a:r>
              <a:rPr lang="en-GB" altLang="el-GR" sz="2000" dirty="0">
                <a:latin typeface="+mn-lt"/>
              </a:rPr>
              <a:t> </a:t>
            </a:r>
            <a:r>
              <a:rPr lang="el-GR" altLang="el-GR" sz="2000" dirty="0">
                <a:latin typeface="+mn-lt"/>
              </a:rPr>
              <a:t>των</a:t>
            </a:r>
            <a:r>
              <a:rPr lang="en-GB" altLang="el-GR" sz="2000" dirty="0">
                <a:latin typeface="+mn-lt"/>
              </a:rPr>
              <a:t> </a:t>
            </a:r>
            <a:r>
              <a:rPr lang="el-GR" altLang="el-GR" sz="2000" dirty="0">
                <a:latin typeface="+mn-lt"/>
              </a:rPr>
              <a:t>πρωτεϊνών</a:t>
            </a:r>
            <a:r>
              <a:rPr lang="en-GB" altLang="el-GR" sz="2000" dirty="0">
                <a:latin typeface="+mn-lt"/>
              </a:rPr>
              <a:t>. </a:t>
            </a:r>
            <a:endParaRPr lang="el-GR" altLang="el-GR" sz="2000" dirty="0">
              <a:latin typeface="+mn-lt"/>
            </a:endParaRPr>
          </a:p>
          <a:p>
            <a:pPr marL="0" indent="0">
              <a:buNone/>
            </a:pPr>
            <a:r>
              <a:rPr lang="el-GR" altLang="el-GR" sz="2000" dirty="0">
                <a:latin typeface="+mn-lt"/>
              </a:rPr>
              <a:t>Έχει δύο τμήματα («πρόσωπα») – το </a:t>
            </a:r>
            <a:r>
              <a:rPr lang="el-GR" altLang="el-GR" sz="2000" i="1" dirty="0">
                <a:latin typeface="+mn-lt"/>
              </a:rPr>
              <a:t>cis</a:t>
            </a:r>
            <a:r>
              <a:rPr lang="el-GR" altLang="el-GR" sz="2000" dirty="0">
                <a:latin typeface="+mn-lt"/>
              </a:rPr>
              <a:t> (είσοδος, θέση πρόσληψης,  ή σχηματισμού), και το  </a:t>
            </a:r>
            <a:r>
              <a:rPr lang="el-GR" altLang="el-GR" sz="2000" i="1" dirty="0">
                <a:latin typeface="+mn-lt"/>
              </a:rPr>
              <a:t>trans</a:t>
            </a:r>
            <a:r>
              <a:rPr lang="el-GR" altLang="el-GR" sz="2000" dirty="0">
                <a:latin typeface="+mn-lt"/>
              </a:rPr>
              <a:t> (θέση </a:t>
            </a:r>
            <a:r>
              <a:rPr lang="el-GR" altLang="el-GR" sz="2000" dirty="0" smtClean="0">
                <a:latin typeface="+mn-lt"/>
              </a:rPr>
              <a:t>ωρίμανσης  </a:t>
            </a:r>
            <a:r>
              <a:rPr lang="el-GR" altLang="el-GR" sz="2000" dirty="0">
                <a:latin typeface="+mn-lt"/>
              </a:rPr>
              <a:t>ή έξοδος).</a:t>
            </a:r>
            <a:endParaRPr lang="en-GB" altLang="el-GR" sz="2000" dirty="0">
              <a:latin typeface="+mn-lt"/>
            </a:endParaRPr>
          </a:p>
          <a:p>
            <a:pPr marL="0" indent="0">
              <a:buNone/>
            </a:pPr>
            <a:endParaRPr lang="el-GR" sz="2000" dirty="0">
              <a:latin typeface="+mn-lt"/>
            </a:endParaRPr>
          </a:p>
        </p:txBody>
      </p:sp>
      <p:pic>
        <p:nvPicPr>
          <p:cNvPr id="7" name="Picture 7" descr="golgi"/>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1340768"/>
            <a:ext cx="4081636" cy="28979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86364" y="4335487"/>
            <a:ext cx="3888432" cy="461665"/>
          </a:xfrm>
          <a:prstGeom prst="rect">
            <a:avLst/>
          </a:prstGeom>
        </p:spPr>
        <p:txBody>
          <a:bodyPr wrap="square">
            <a:spAutoFit/>
          </a:body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273978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e129569899c7e8157b1cdfad21f6f5656ae5a"/>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TotalTime>
  <Words>1568</Words>
  <Application>Microsoft Office PowerPoint</Application>
  <PresentationFormat>Προβολή στην οθόνη (4:3)</PresentationFormat>
  <Paragraphs>189</Paragraphs>
  <Slides>32</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OC_template_updated</vt:lpstr>
      <vt:lpstr>Ιστολογία Ι – Εμβρυολογία (Θ)</vt:lpstr>
      <vt:lpstr>Σχηματική παράσταση στην οποία φαίνεται η γενική δομή του κυττάρου</vt:lpstr>
      <vt:lpstr>Σχηματική παράσταση στην οποία φαίνεται η γενική δομή του κυττάρου</vt:lpstr>
      <vt:lpstr>Σχηματική παράσταση της δομής της κυτταρικής μεμβράνης</vt:lpstr>
      <vt:lpstr>Σχηματική παράσταση της διπλοστιβάδας των φωσφολιπιδίων</vt:lpstr>
      <vt:lpstr>Σχηματική παράσταση στην οποία φαίνoνται τα κυτταρικά οργανίδια</vt:lpstr>
      <vt:lpstr>Σχηματική παράσταση στην οποία φαίνεται η δομή της συσκευής Golgi</vt:lpstr>
      <vt:lpstr>Συσκευή Golgi (1/2)</vt:lpstr>
      <vt:lpstr>Συσκευή Golgi (2/2)</vt:lpstr>
      <vt:lpstr>Σχηματική παράσταση στην οποία φαίνεται η γενική δομή του μιτοχονδρίου (Χ400)</vt:lpstr>
      <vt:lpstr>Σχηματική παράσταση δομής λείου ενδοπλασματικού δικτύου</vt:lpstr>
      <vt:lpstr>Σχηματική παράσταση της σχέσης ενδοπλασματικού δικτύου και συσκευής Golgi</vt:lpstr>
      <vt:lpstr>Σχηματική παράσταση της σχέσης συσκευής Golgi και εκκριτικών κιστιδίων</vt:lpstr>
      <vt:lpstr>Η/Μ δομή πυρήνα κυττάρου</vt:lpstr>
      <vt:lpstr>Χρωματοσώματα (Η/Μ)</vt:lpstr>
      <vt:lpstr>Ομόλογα χρωματοσώματα</vt:lpstr>
      <vt:lpstr>Καρυότυπος φυσιολογικού άνδρα (χρώση Giemsa)</vt:lpstr>
      <vt:lpstr>Μιτωτική διαίρεση ενός πλακώδους κυττάρου</vt:lpstr>
      <vt:lpstr>Σχηματική παράσταση των μεταβολών του γενετικού υλικού στις 4 φάσεις της μιτωτικής διαίρεσης</vt:lpstr>
      <vt:lpstr>Φάσεις 1ης και 2ης μειωτικής διαίρεσης</vt:lpstr>
      <vt:lpstr>Στάδια του κυτταρικού κύκλου του κυττάρου</vt:lpstr>
      <vt:lpstr>Δομικό στοιχείο του κυτταροσκελετού</vt:lpstr>
      <vt:lpstr>Μορφολογικά στάδια</vt:lpstr>
      <vt:lpstr>Ρευστής ουσία του κυττάρου (κυτοσόλιο) και των περιεχομένων αυτού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250</cp:revision>
  <dcterms:created xsi:type="dcterms:W3CDTF">2013-03-04T13:35:19Z</dcterms:created>
  <dcterms:modified xsi:type="dcterms:W3CDTF">2015-04-23T12:56:55Z</dcterms:modified>
</cp:coreProperties>
</file>