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1"/>
  </p:notesMasterIdLst>
  <p:handoutMasterIdLst>
    <p:handoutMasterId r:id="rId42"/>
  </p:handout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257" r:id="rId33"/>
    <p:sldId id="262" r:id="rId34"/>
    <p:sldId id="264" r:id="rId35"/>
    <p:sldId id="296" r:id="rId36"/>
    <p:sldId id="297" r:id="rId37"/>
    <p:sldId id="266" r:id="rId38"/>
    <p:sldId id="267" r:id="rId39"/>
    <p:sldId id="261"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686" autoAdjust="0"/>
  </p:normalViewPr>
  <p:slideViewPr>
    <p:cSldViewPr>
      <p:cViewPr varScale="1">
        <p:scale>
          <a:sx n="108" d="100"/>
          <a:sy n="108"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20106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216677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150169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108476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0176D7-54E0-41B3-A743-8C0E672E2780}" type="slidenum">
              <a:rPr lang="el-GR" altLang="el-GR"/>
              <a:pPr/>
              <a:t>‹#›</a:t>
            </a:fld>
            <a:endParaRPr lang="el-GR" altLang="el-GR" dirty="0"/>
          </a:p>
        </p:txBody>
      </p:sp>
    </p:spTree>
    <p:extLst>
      <p:ext uri="{BB962C8B-B14F-4D97-AF65-F5344CB8AC3E}">
        <p14:creationId xmlns:p14="http://schemas.microsoft.com/office/powerpoint/2010/main" val="359997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 – Εμβρυολογία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686916" y="3096543"/>
            <a:ext cx="7770168" cy="1752600"/>
          </a:xfrm>
        </p:spPr>
        <p:txBody>
          <a:bodyPr>
            <a:normAutofit/>
          </a:bodyPr>
          <a:lstStyle/>
          <a:p>
            <a:pPr>
              <a:spcBef>
                <a:spcPts val="0"/>
              </a:spcBef>
              <a:spcAft>
                <a:spcPts val="1200"/>
              </a:spcAft>
            </a:pPr>
            <a:r>
              <a:rPr lang="el-GR" sz="2800" b="1" dirty="0" smtClean="0"/>
              <a:t>Ενότητα 2</a:t>
            </a:r>
            <a:r>
              <a:rPr lang="el-GR" sz="2800" dirty="0" smtClean="0"/>
              <a:t>:</a:t>
            </a:r>
            <a:r>
              <a:rPr lang="en-US" sz="2800" dirty="0" smtClean="0"/>
              <a:t> </a:t>
            </a:r>
            <a:r>
              <a:rPr lang="el-GR" sz="2800" dirty="0" smtClean="0"/>
              <a:t>Επιθηλιακός ιστός </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Autofit/>
          </a:bodyPr>
          <a:lstStyle/>
          <a:p>
            <a:r>
              <a:rPr lang="el-GR" altLang="el-GR" sz="3200" dirty="0" smtClean="0"/>
              <a:t>Ψευδοπολύστιβο κυλινδρικό κροσσωτό επιθήλιο βρόγχου - Κυψελίδες</a:t>
            </a:r>
            <a:endParaRPr lang="el-GR" altLang="el-GR" sz="3200" dirty="0"/>
          </a:p>
        </p:txBody>
      </p:sp>
      <p:sp>
        <p:nvSpPr>
          <p:cNvPr id="194563" name="Rectangle 3"/>
          <p:cNvSpPr>
            <a:spLocks noGrp="1" noChangeArrowheads="1"/>
          </p:cNvSpPr>
          <p:nvPr>
            <p:ph idx="1"/>
          </p:nvPr>
        </p:nvSpPr>
        <p:spPr>
          <a:xfrm>
            <a:off x="457200" y="1196752"/>
            <a:ext cx="2762208" cy="5040560"/>
          </a:xfrm>
        </p:spPr>
        <p:txBody>
          <a:bodyPr>
            <a:normAutofit/>
          </a:bodyPr>
          <a:lstStyle/>
          <a:p>
            <a:pPr marL="0" indent="0">
              <a:spcAft>
                <a:spcPts val="600"/>
              </a:spcAft>
              <a:buNone/>
            </a:pPr>
            <a:r>
              <a:rPr lang="el-GR" altLang="el-GR" sz="2000" dirty="0" smtClean="0"/>
              <a:t>Πρόκειται </a:t>
            </a:r>
            <a:r>
              <a:rPr lang="el-GR" altLang="el-GR" sz="2000" dirty="0"/>
              <a:t>για τομή από πνεύμονα. Ο αυλός του βρόγχου επαλείφεται από ψευδοπολύστιβο κροσσωτό επιθήλιο (βέλη). </a:t>
            </a:r>
            <a:endParaRPr lang="el-GR" altLang="el-GR" sz="2000" dirty="0" smtClean="0"/>
          </a:p>
          <a:p>
            <a:pPr marL="0" indent="0">
              <a:spcAft>
                <a:spcPts val="600"/>
              </a:spcAft>
              <a:buNone/>
            </a:pPr>
            <a:r>
              <a:rPr lang="el-GR" altLang="el-GR" sz="2000" dirty="0" smtClean="0"/>
              <a:t>Διακρίνονται</a:t>
            </a:r>
            <a:r>
              <a:rPr lang="en-US" altLang="el-GR" sz="2000" dirty="0" smtClean="0"/>
              <a:t>:</a:t>
            </a:r>
            <a:endParaRPr lang="el-GR" altLang="el-GR" sz="2000" dirty="0" smtClean="0"/>
          </a:p>
          <a:p>
            <a:pPr>
              <a:spcAft>
                <a:spcPts val="600"/>
              </a:spcAft>
              <a:buAutoNum type="arabicParenBoth"/>
            </a:pPr>
            <a:r>
              <a:rPr lang="el-GR" altLang="el-GR" sz="2000" dirty="0" smtClean="0"/>
              <a:t>νησίδα </a:t>
            </a:r>
            <a:r>
              <a:rPr lang="el-GR" altLang="el-GR" sz="2000" dirty="0"/>
              <a:t>από τον χόνδρινο σκελετό του βρόγχου </a:t>
            </a:r>
            <a:r>
              <a:rPr lang="el-GR" altLang="el-GR" sz="2000" dirty="0" smtClean="0"/>
              <a:t>και </a:t>
            </a:r>
          </a:p>
          <a:p>
            <a:pPr>
              <a:spcAft>
                <a:spcPts val="600"/>
              </a:spcAft>
              <a:buAutoNum type="arabicParenBoth"/>
            </a:pPr>
            <a:r>
              <a:rPr lang="el-GR" altLang="el-GR" sz="2000" dirty="0" smtClean="0"/>
              <a:t>πνευμονικές </a:t>
            </a:r>
            <a:r>
              <a:rPr lang="el-GR" altLang="el-GR" sz="2000" dirty="0"/>
              <a:t>κυψελίδες </a:t>
            </a:r>
            <a:endParaRPr lang="el-GR" altLang="el-GR" sz="2000" dirty="0" smtClean="0"/>
          </a:p>
          <a:p>
            <a:pPr marL="0" indent="0">
              <a:spcAft>
                <a:spcPts val="600"/>
              </a:spcAft>
              <a:buNone/>
            </a:pPr>
            <a:r>
              <a:rPr lang="el-GR" altLang="el-GR" sz="2000" dirty="0" smtClean="0"/>
              <a:t>(</a:t>
            </a:r>
            <a:r>
              <a:rPr lang="el-GR" altLang="el-GR" sz="2000" dirty="0"/>
              <a:t>χρώση αιματοξυλίνη-εωσίνη, μεγέθυνση Χ50</a:t>
            </a:r>
            <a:r>
              <a:rPr lang="el-GR" altLang="el-GR" sz="2000" dirty="0" smtClean="0"/>
              <a:t>)</a:t>
            </a:r>
            <a:endParaRPr lang="el-GR" altLang="el-GR" sz="2000" dirty="0"/>
          </a:p>
        </p:txBody>
      </p:sp>
      <p:sp>
        <p:nvSpPr>
          <p:cNvPr id="19456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45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9408" y="1340769"/>
            <a:ext cx="5568619" cy="41764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095505" y="551723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343711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a:bodyPr>
          <a:lstStyle/>
          <a:p>
            <a:r>
              <a:rPr lang="el-GR" altLang="el-GR" sz="3600" dirty="0"/>
              <a:t>Ο αυλός του </a:t>
            </a:r>
            <a:r>
              <a:rPr lang="el-GR" altLang="el-GR" sz="3600" dirty="0" smtClean="0"/>
              <a:t>βρόγχου – Κυψελίδες</a:t>
            </a:r>
            <a:endParaRPr lang="el-GR" altLang="el-GR" sz="3600" dirty="0">
              <a:solidFill>
                <a:srgbClr val="FF9900"/>
              </a:solidFill>
            </a:endParaRPr>
          </a:p>
        </p:txBody>
      </p:sp>
      <p:sp>
        <p:nvSpPr>
          <p:cNvPr id="193539" name="Rectangle 3"/>
          <p:cNvSpPr>
            <a:spLocks noGrp="1" noChangeArrowheads="1"/>
          </p:cNvSpPr>
          <p:nvPr>
            <p:ph idx="1"/>
          </p:nvPr>
        </p:nvSpPr>
        <p:spPr>
          <a:xfrm>
            <a:off x="457200" y="1196752"/>
            <a:ext cx="3106688" cy="5040560"/>
          </a:xfrm>
        </p:spPr>
        <p:txBody>
          <a:bodyPr>
            <a:normAutofit/>
          </a:bodyPr>
          <a:lstStyle/>
          <a:p>
            <a:pPr marL="0" indent="0">
              <a:spcAft>
                <a:spcPts val="600"/>
              </a:spcAft>
              <a:buNone/>
            </a:pPr>
            <a:r>
              <a:rPr lang="el-GR" altLang="el-GR" sz="2000" dirty="0" smtClean="0"/>
              <a:t>Ο </a:t>
            </a:r>
            <a:r>
              <a:rPr lang="el-GR" altLang="el-GR" sz="2000" dirty="0"/>
              <a:t>αυλός του βρόγχου επαλείφεται από ψευδοπολύστιβο κροσσωτό επιθήλιο (βέλη). </a:t>
            </a:r>
            <a:endParaRPr lang="el-GR" altLang="el-GR" sz="2000" dirty="0" smtClean="0"/>
          </a:p>
          <a:p>
            <a:pPr marL="0" indent="0">
              <a:spcAft>
                <a:spcPts val="600"/>
              </a:spcAft>
              <a:buNone/>
            </a:pPr>
            <a:r>
              <a:rPr lang="el-GR" altLang="el-GR" sz="2000" dirty="0" smtClean="0"/>
              <a:t>Διακρίνονται </a:t>
            </a:r>
            <a:r>
              <a:rPr lang="el-GR" altLang="el-GR" sz="2000" dirty="0"/>
              <a:t>πνευμονικές κυψελίδες που διαχωρίζονται από </a:t>
            </a:r>
            <a:endParaRPr lang="el-GR" altLang="el-GR" sz="2000" dirty="0" smtClean="0"/>
          </a:p>
          <a:p>
            <a:pPr marL="457200" indent="-457200">
              <a:spcAft>
                <a:spcPts val="600"/>
              </a:spcAft>
              <a:buAutoNum type="arabicParenBoth"/>
            </a:pPr>
            <a:r>
              <a:rPr lang="el-GR" altLang="el-GR" sz="2000" dirty="0" smtClean="0"/>
              <a:t>λεπτά </a:t>
            </a:r>
            <a:r>
              <a:rPr lang="el-GR" altLang="el-GR" sz="2000" dirty="0"/>
              <a:t>διαφραγμάτια </a:t>
            </a:r>
            <a:r>
              <a:rPr lang="el-GR" altLang="el-GR" sz="2000" dirty="0" smtClean="0"/>
              <a:t>και </a:t>
            </a:r>
          </a:p>
          <a:p>
            <a:pPr marL="457200" indent="-457200">
              <a:spcAft>
                <a:spcPts val="600"/>
              </a:spcAft>
              <a:buAutoNum type="arabicParenBoth"/>
            </a:pPr>
            <a:r>
              <a:rPr lang="el-GR" altLang="el-GR" sz="2000" dirty="0" smtClean="0"/>
              <a:t>αγγείο. </a:t>
            </a:r>
            <a:r>
              <a:rPr lang="el-GR" altLang="el-GR" sz="2000" dirty="0"/>
              <a:t>(χρώση αιματοξυλίνη-εωσίνη, μεγέθυνση Χ100) </a:t>
            </a:r>
          </a:p>
        </p:txBody>
      </p:sp>
      <p:pic>
        <p:nvPicPr>
          <p:cNvPr id="19354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5896" y="1268760"/>
            <a:ext cx="5216128" cy="39120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335748" y="518085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114891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a:bodyPr>
          <a:lstStyle/>
          <a:p>
            <a:r>
              <a:rPr lang="el-GR" altLang="el-GR" sz="3600" dirty="0" smtClean="0"/>
              <a:t>Ψευδοπολύστιβο κυλινδρικό κροσσωτό</a:t>
            </a:r>
            <a:endParaRPr lang="el-GR" altLang="el-GR" sz="3600" dirty="0"/>
          </a:p>
        </p:txBody>
      </p:sp>
      <p:sp>
        <p:nvSpPr>
          <p:cNvPr id="192515" name="Rectangle 3"/>
          <p:cNvSpPr>
            <a:spLocks noGrp="1" noChangeArrowheads="1"/>
          </p:cNvSpPr>
          <p:nvPr>
            <p:ph idx="1"/>
          </p:nvPr>
        </p:nvSpPr>
        <p:spPr/>
        <p:txBody>
          <a:bodyPr/>
          <a:lstStyle/>
          <a:p>
            <a:pPr marL="0" indent="0">
              <a:buNone/>
            </a:pPr>
            <a:r>
              <a:rPr lang="el-GR" altLang="el-GR" sz="2000" dirty="0" smtClean="0"/>
              <a:t>Στην </a:t>
            </a:r>
            <a:r>
              <a:rPr lang="el-GR" altLang="el-GR" sz="2000" dirty="0"/>
              <a:t>ελεύθερη επιφάνεια του επιθηλίου, τα κύτταρα παρουσιάζουν πολυάριθμους κροσσούς (βέλη). </a:t>
            </a:r>
            <a:endParaRPr lang="el-GR" altLang="el-GR" sz="2000" dirty="0" smtClean="0"/>
          </a:p>
          <a:p>
            <a:pPr marL="0" indent="0">
              <a:buNone/>
            </a:pPr>
            <a:r>
              <a:rPr lang="el-GR" altLang="el-GR" sz="2000" dirty="0" smtClean="0"/>
              <a:t>(</a:t>
            </a:r>
            <a:r>
              <a:rPr lang="el-GR" altLang="el-GR" sz="2000" dirty="0"/>
              <a:t>χρώση αιματοξυλίνη-εωσίνη, μεγέθυνση Χ400)</a:t>
            </a:r>
          </a:p>
        </p:txBody>
      </p:sp>
      <p:pic>
        <p:nvPicPr>
          <p:cNvPr id="19251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348881"/>
            <a:ext cx="5328592" cy="39964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295637" y="634532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46098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a:bodyPr>
          <a:lstStyle/>
          <a:p>
            <a:r>
              <a:rPr lang="el-GR" altLang="el-GR" sz="3600" dirty="0" smtClean="0"/>
              <a:t>Πυρήνες </a:t>
            </a:r>
            <a:r>
              <a:rPr lang="el-GR" altLang="el-GR" sz="3600" dirty="0"/>
              <a:t>πλακωδών </a:t>
            </a:r>
            <a:r>
              <a:rPr lang="el-GR" altLang="el-GR" sz="3600" dirty="0" smtClean="0"/>
              <a:t>κυττάρων - Η.Μ.</a:t>
            </a:r>
            <a:endParaRPr lang="el-GR" altLang="el-GR" dirty="0">
              <a:solidFill>
                <a:srgbClr val="FF9900"/>
              </a:solidFill>
            </a:endParaRPr>
          </a:p>
        </p:txBody>
      </p:sp>
      <p:sp>
        <p:nvSpPr>
          <p:cNvPr id="191491" name="Rectangle 3"/>
          <p:cNvSpPr>
            <a:spLocks noGrp="1" noChangeArrowheads="1"/>
          </p:cNvSpPr>
          <p:nvPr>
            <p:ph idx="1"/>
          </p:nvPr>
        </p:nvSpPr>
        <p:spPr/>
        <p:txBody>
          <a:bodyPr>
            <a:normAutofit/>
          </a:bodyPr>
          <a:lstStyle/>
          <a:p>
            <a:pPr marL="0" indent="0">
              <a:buNone/>
            </a:pPr>
            <a:r>
              <a:rPr lang="el-GR" altLang="el-GR" sz="2000" dirty="0" smtClean="0"/>
              <a:t>Βέλη</a:t>
            </a:r>
            <a:r>
              <a:rPr lang="el-GR" altLang="el-GR" sz="2000" dirty="0"/>
              <a:t>: δεσμοσωμάτια. (Χ15000)</a:t>
            </a:r>
          </a:p>
        </p:txBody>
      </p:sp>
      <p:sp>
        <p:nvSpPr>
          <p:cNvPr id="191492"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1502" name="Picture 14"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629275"/>
            <a:ext cx="2973387" cy="2208212"/>
          </a:xfrm>
          <a:prstGeom prst="rect">
            <a:avLst/>
          </a:prstGeom>
          <a:noFill/>
          <a:extLst>
            <a:ext uri="{909E8E84-426E-40DD-AFC4-6F175D3DCCD1}">
              <a14:hiddenFill xmlns:a14="http://schemas.microsoft.com/office/drawing/2010/main">
                <a:solidFill>
                  <a:srgbClr val="FFFFFF"/>
                </a:solidFill>
              </a14:hiddenFill>
            </a:ext>
          </a:extLst>
        </p:spPr>
      </p:pic>
      <p:pic>
        <p:nvPicPr>
          <p:cNvPr id="19150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1601319"/>
            <a:ext cx="6154952" cy="45729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708816" y="617425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52060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l-GR" altLang="el-GR" sz="3600" dirty="0" smtClean="0"/>
              <a:t>Κερατίνη –Η.Μ.</a:t>
            </a:r>
            <a:endParaRPr lang="el-GR" altLang="el-GR" sz="3600" dirty="0">
              <a:solidFill>
                <a:srgbClr val="FF9900"/>
              </a:solidFill>
            </a:endParaRPr>
          </a:p>
        </p:txBody>
      </p:sp>
      <p:sp>
        <p:nvSpPr>
          <p:cNvPr id="190467" name="Rectangle 3"/>
          <p:cNvSpPr>
            <a:spLocks noGrp="1" noChangeArrowheads="1"/>
          </p:cNvSpPr>
          <p:nvPr>
            <p:ph idx="1"/>
          </p:nvPr>
        </p:nvSpPr>
        <p:spPr/>
        <p:txBody>
          <a:bodyPr>
            <a:normAutofit/>
          </a:bodyPr>
          <a:lstStyle/>
          <a:p>
            <a:pPr marL="0" indent="0">
              <a:buNone/>
            </a:pPr>
            <a:r>
              <a:rPr lang="el-GR" altLang="el-GR" sz="2000" dirty="0" smtClean="0"/>
              <a:t>Το </a:t>
            </a:r>
            <a:r>
              <a:rPr lang="el-GR" altLang="el-GR" sz="2000" dirty="0"/>
              <a:t>κυτταρόπλασμα των κυττάρων της κεράτινης στιβάδας της επιδερμίδας έχει αντικατασταθεί από κερατίνη και τα κυτταρικά τους όρια είναι πλέον ασαφή. (Χ25000)</a:t>
            </a:r>
          </a:p>
        </p:txBody>
      </p:sp>
      <p:sp>
        <p:nvSpPr>
          <p:cNvPr id="190468"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047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0" y="2348880"/>
            <a:ext cx="6265689" cy="39761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77552" y="632502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962932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r>
              <a:rPr lang="el-GR" altLang="el-GR" sz="3600" dirty="0">
                <a:latin typeface="+mn-lt"/>
                <a:cs typeface="Arial" charset="0"/>
              </a:rPr>
              <a:t>Απλός σωληνοειδής </a:t>
            </a:r>
            <a:r>
              <a:rPr lang="el-GR" altLang="el-GR" sz="3600" dirty="0" smtClean="0">
                <a:latin typeface="+mn-lt"/>
                <a:cs typeface="Arial" charset="0"/>
              </a:rPr>
              <a:t>αδένας</a:t>
            </a:r>
            <a:endParaRPr lang="el-GR" altLang="el-GR" sz="3200" dirty="0">
              <a:solidFill>
                <a:srgbClr val="FF9900"/>
              </a:solidFill>
              <a:latin typeface="+mn-lt"/>
            </a:endParaRPr>
          </a:p>
        </p:txBody>
      </p:sp>
      <p:pic>
        <p:nvPicPr>
          <p:cNvPr id="18944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8010" y="1312209"/>
            <a:ext cx="4159344" cy="55457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196752"/>
            <a:ext cx="3898776" cy="5040560"/>
          </a:xfrm>
        </p:spPr>
        <p:txBody>
          <a:bodyPr>
            <a:normAutofit/>
          </a:bodyPr>
          <a:lstStyle/>
          <a:p>
            <a:pPr marL="0" lvl="0" indent="0">
              <a:buNone/>
            </a:pPr>
            <a:r>
              <a:rPr lang="el-GR" altLang="el-GR" sz="2000" dirty="0">
                <a:cs typeface="Arial" charset="0"/>
              </a:rPr>
              <a:t>Πρόκειται για τοίχωμα σκωληκοειδούς απόφυσης, η οποία στο βλεννογόνο της έχει </a:t>
            </a:r>
            <a:endParaRPr lang="el-GR" altLang="el-GR" sz="2000" dirty="0" smtClean="0">
              <a:cs typeface="Arial" charset="0"/>
            </a:endParaRPr>
          </a:p>
          <a:p>
            <a:pPr marL="0" lvl="0" indent="0">
              <a:buNone/>
            </a:pPr>
            <a:r>
              <a:rPr lang="el-GR" altLang="el-GR" sz="2000" dirty="0" smtClean="0">
                <a:cs typeface="Arial" charset="0"/>
              </a:rPr>
              <a:t>(1) απλούς </a:t>
            </a:r>
            <a:r>
              <a:rPr lang="el-GR" altLang="el-GR" sz="2000" dirty="0">
                <a:cs typeface="Arial" charset="0"/>
              </a:rPr>
              <a:t>σωληνοειδείς αδένες </a:t>
            </a:r>
            <a:endParaRPr lang="el-GR" altLang="el-GR" sz="2000" dirty="0" smtClean="0">
              <a:cs typeface="Arial" charset="0"/>
            </a:endParaRPr>
          </a:p>
          <a:p>
            <a:pPr marL="0" lvl="0" indent="0">
              <a:buNone/>
            </a:pPr>
            <a:r>
              <a:rPr lang="el-GR" altLang="el-GR" sz="2000" dirty="0" smtClean="0">
                <a:cs typeface="Arial" charset="0"/>
              </a:rPr>
              <a:t>Διακρίνονται </a:t>
            </a:r>
            <a:r>
              <a:rPr lang="el-GR" altLang="el-GR" sz="2000" dirty="0">
                <a:cs typeface="Arial" charset="0"/>
              </a:rPr>
              <a:t>ακόμη </a:t>
            </a:r>
            <a:endParaRPr lang="el-GR" altLang="el-GR" sz="2000" dirty="0" smtClean="0">
              <a:cs typeface="Arial" charset="0"/>
            </a:endParaRPr>
          </a:p>
          <a:p>
            <a:pPr marL="0" lvl="0" indent="0">
              <a:buNone/>
            </a:pPr>
            <a:r>
              <a:rPr lang="el-GR" altLang="el-GR" sz="2000" dirty="0" smtClean="0">
                <a:cs typeface="Arial" charset="0"/>
              </a:rPr>
              <a:t>(</a:t>
            </a:r>
            <a:r>
              <a:rPr lang="el-GR" altLang="el-GR" sz="2000" dirty="0">
                <a:cs typeface="Arial" charset="0"/>
              </a:rPr>
              <a:t>2</a:t>
            </a:r>
            <a:r>
              <a:rPr lang="el-GR" altLang="el-GR" sz="2000" dirty="0" smtClean="0">
                <a:cs typeface="Arial" charset="0"/>
              </a:rPr>
              <a:t>) το </a:t>
            </a:r>
            <a:r>
              <a:rPr lang="el-GR" altLang="el-GR" sz="2000" dirty="0">
                <a:cs typeface="Arial" charset="0"/>
              </a:rPr>
              <a:t>καλυπτήριο επιθήλιο (βέλη), το οποίο είναι μονόστιβο κυλινδρικό (βέλη) και λεμφοζίδια </a:t>
            </a:r>
            <a:r>
              <a:rPr lang="el-GR" altLang="el-GR" sz="2000" dirty="0" smtClean="0">
                <a:cs typeface="Arial" charset="0"/>
              </a:rPr>
              <a:t>(</a:t>
            </a:r>
            <a:r>
              <a:rPr lang="el-GR" altLang="el-GR" sz="2000" dirty="0">
                <a:cs typeface="Arial" charset="0"/>
              </a:rPr>
              <a:t>χρώση αιματοξυλίνη-εωσίνη, μεγέθυνση Χ50)</a:t>
            </a:r>
          </a:p>
          <a:p>
            <a:pPr marL="0" indent="0">
              <a:buNone/>
            </a:pPr>
            <a:endParaRPr lang="el-GR" sz="2000" dirty="0"/>
          </a:p>
        </p:txBody>
      </p:sp>
      <p:sp>
        <p:nvSpPr>
          <p:cNvPr id="6" name="Rectangle 5"/>
          <p:cNvSpPr/>
          <p:nvPr/>
        </p:nvSpPr>
        <p:spPr>
          <a:xfrm>
            <a:off x="771586" y="63963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63148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r>
              <a:rPr lang="el-GR" altLang="el-GR" sz="3600" dirty="0" smtClean="0"/>
              <a:t>Καλυκοειδή </a:t>
            </a:r>
            <a:r>
              <a:rPr lang="el-GR" altLang="el-GR" sz="3600" dirty="0" smtClean="0"/>
              <a:t>κύτταρα</a:t>
            </a:r>
            <a:r>
              <a:rPr lang="en-US" altLang="el-GR" sz="3600" dirty="0" smtClean="0"/>
              <a:t> </a:t>
            </a:r>
            <a:r>
              <a:rPr lang="en-US" altLang="el-GR" sz="3200" b="0" dirty="0" smtClean="0"/>
              <a:t>(1/2)</a:t>
            </a:r>
            <a:endParaRPr lang="el-GR" altLang="el-GR" sz="3200" b="0" dirty="0">
              <a:solidFill>
                <a:srgbClr val="FF9900"/>
              </a:solidFill>
            </a:endParaRPr>
          </a:p>
        </p:txBody>
      </p:sp>
      <p:sp>
        <p:nvSpPr>
          <p:cNvPr id="188419" name="Rectangle 3"/>
          <p:cNvSpPr>
            <a:spLocks noGrp="1" noChangeArrowheads="1"/>
          </p:cNvSpPr>
          <p:nvPr>
            <p:ph idx="1"/>
          </p:nvPr>
        </p:nvSpPr>
        <p:spPr>
          <a:xfrm>
            <a:off x="457200" y="1196752"/>
            <a:ext cx="3826768" cy="5040560"/>
          </a:xfrm>
        </p:spPr>
        <p:txBody>
          <a:bodyPr>
            <a:normAutofit/>
          </a:bodyPr>
          <a:lstStyle/>
          <a:p>
            <a:pPr marL="0" indent="0">
              <a:buNone/>
            </a:pPr>
            <a:r>
              <a:rPr lang="el-GR" altLang="el-GR" sz="2000" dirty="0" smtClean="0"/>
              <a:t>Οι </a:t>
            </a:r>
            <a:r>
              <a:rPr lang="el-GR" altLang="el-GR" sz="2000" dirty="0"/>
              <a:t>σωληνοειδείς αδένες της σκωληκοειδούς έχουν καλυκοειδή κύτταρα που παράγουν βλέννη. (χρώση αιματοξυλίνη-εωσίνη, μεγέθυνση Χ100) </a:t>
            </a:r>
          </a:p>
        </p:txBody>
      </p:sp>
      <p:pic>
        <p:nvPicPr>
          <p:cNvPr id="18842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5695" y="1340768"/>
            <a:ext cx="3618402" cy="48245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646684" y="616550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816557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r>
              <a:rPr lang="el-GR" altLang="el-GR" sz="3600" dirty="0" smtClean="0"/>
              <a:t>Καλυκοειδή </a:t>
            </a:r>
            <a:r>
              <a:rPr lang="el-GR" altLang="el-GR" sz="3600" dirty="0" smtClean="0"/>
              <a:t>κύτταρα</a:t>
            </a:r>
            <a:r>
              <a:rPr lang="en-US" altLang="el-GR" sz="3600" dirty="0"/>
              <a:t> </a:t>
            </a:r>
            <a:r>
              <a:rPr lang="en-US" altLang="el-GR" sz="3200" b="0" dirty="0" smtClean="0"/>
              <a:t>(2/2</a:t>
            </a:r>
            <a:r>
              <a:rPr lang="en-US" altLang="el-GR" sz="3200" b="0" dirty="0"/>
              <a:t>)</a:t>
            </a:r>
            <a:endParaRPr lang="el-GR" altLang="el-GR" sz="3200" b="0" dirty="0">
              <a:solidFill>
                <a:srgbClr val="FF9900"/>
              </a:solidFill>
            </a:endParaRPr>
          </a:p>
        </p:txBody>
      </p:sp>
      <p:sp>
        <p:nvSpPr>
          <p:cNvPr id="187395" name="Rectangle 3"/>
          <p:cNvSpPr>
            <a:spLocks noGrp="1" noChangeArrowheads="1"/>
          </p:cNvSpPr>
          <p:nvPr>
            <p:ph idx="1"/>
          </p:nvPr>
        </p:nvSpPr>
        <p:spPr>
          <a:xfrm>
            <a:off x="457200" y="1196752"/>
            <a:ext cx="3826768" cy="5040560"/>
          </a:xfrm>
        </p:spPr>
        <p:txBody>
          <a:bodyPr/>
          <a:lstStyle/>
          <a:p>
            <a:pPr marL="0" indent="0">
              <a:buNone/>
            </a:pPr>
            <a:r>
              <a:rPr lang="el-GR" altLang="el-GR" sz="2000" dirty="0" smtClean="0"/>
              <a:t>Τα </a:t>
            </a:r>
            <a:r>
              <a:rPr lang="el-GR" altLang="el-GR" sz="2000" dirty="0"/>
              <a:t>καλυκοειδή κύτταρα έχουν τον πυρήνα στη βάση τους και στο κυτταρόπλασμα τους εμφανίζουν κενοτόπιο βλέννης (βέλη). </a:t>
            </a:r>
            <a:endParaRPr lang="el-GR" altLang="el-GR" sz="2000" dirty="0" smtClean="0"/>
          </a:p>
          <a:p>
            <a:pPr marL="0" indent="0">
              <a:buNone/>
            </a:pPr>
            <a:r>
              <a:rPr lang="el-GR" altLang="el-GR" sz="2000" dirty="0" smtClean="0"/>
              <a:t>(</a:t>
            </a:r>
            <a:r>
              <a:rPr lang="el-GR" altLang="el-GR" sz="2000" dirty="0"/>
              <a:t>χρώση αιματοξυλίνη-εωσίνη, μεγέθυνση Χ400)</a:t>
            </a:r>
          </a:p>
        </p:txBody>
      </p:sp>
      <p:pic>
        <p:nvPicPr>
          <p:cNvPr id="18739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71785" y="1340768"/>
            <a:ext cx="3844632" cy="51261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485889" y="643646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73809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a:bodyPr>
          <a:lstStyle/>
          <a:p>
            <a:r>
              <a:rPr lang="el-GR" altLang="el-GR" sz="3600" dirty="0" smtClean="0"/>
              <a:t>Υπογνάθιος σιελογόνος αδένας</a:t>
            </a:r>
            <a:endParaRPr lang="el-GR" altLang="el-GR" sz="3600" dirty="0">
              <a:solidFill>
                <a:srgbClr val="FF9900"/>
              </a:solidFill>
            </a:endParaRPr>
          </a:p>
        </p:txBody>
      </p:sp>
      <p:sp>
        <p:nvSpPr>
          <p:cNvPr id="186371" name="Rectangle 3"/>
          <p:cNvSpPr>
            <a:spLocks noGrp="1" noChangeArrowheads="1"/>
          </p:cNvSpPr>
          <p:nvPr>
            <p:ph idx="1"/>
          </p:nvPr>
        </p:nvSpPr>
        <p:spPr>
          <a:xfrm>
            <a:off x="457200" y="1196752"/>
            <a:ext cx="3322712" cy="5040560"/>
          </a:xfrm>
        </p:spPr>
        <p:txBody>
          <a:bodyPr>
            <a:normAutofit/>
          </a:bodyPr>
          <a:lstStyle/>
          <a:p>
            <a:pPr marL="0" indent="0">
              <a:spcBef>
                <a:spcPts val="0"/>
              </a:spcBef>
              <a:spcAft>
                <a:spcPts val="600"/>
              </a:spcAft>
              <a:buNone/>
            </a:pPr>
            <a:r>
              <a:rPr lang="el-GR" altLang="el-GR" sz="2000" dirty="0" smtClean="0"/>
              <a:t>Πρόκειται </a:t>
            </a:r>
            <a:r>
              <a:rPr lang="el-GR" altLang="el-GR" sz="2000" dirty="0"/>
              <a:t>για υπογνάθιο σιελογόνο αδένα. </a:t>
            </a:r>
            <a:endParaRPr lang="el-GR" altLang="el-GR" sz="2000" dirty="0" smtClean="0"/>
          </a:p>
          <a:p>
            <a:pPr marL="0" indent="0">
              <a:spcBef>
                <a:spcPts val="0"/>
              </a:spcBef>
              <a:spcAft>
                <a:spcPts val="600"/>
              </a:spcAft>
              <a:buNone/>
            </a:pPr>
            <a:r>
              <a:rPr lang="el-GR" altLang="el-GR" sz="2000" dirty="0"/>
              <a:t>Διακρίνονται </a:t>
            </a:r>
            <a:endParaRPr lang="el-GR" altLang="el-GR" sz="2000" dirty="0" smtClean="0"/>
          </a:p>
          <a:p>
            <a:pPr>
              <a:spcBef>
                <a:spcPts val="0"/>
              </a:spcBef>
              <a:spcAft>
                <a:spcPts val="600"/>
              </a:spcAft>
              <a:buAutoNum type="arabicParenBoth"/>
            </a:pPr>
            <a:r>
              <a:rPr lang="el-GR" altLang="el-GR" sz="2000" dirty="0" smtClean="0"/>
              <a:t>πολλές </a:t>
            </a:r>
            <a:r>
              <a:rPr lang="el-GR" altLang="el-GR" sz="2000" dirty="0"/>
              <a:t>ορώδεις και </a:t>
            </a:r>
            <a:endParaRPr lang="el-GR" altLang="el-GR" sz="2000" dirty="0" smtClean="0"/>
          </a:p>
          <a:p>
            <a:pPr>
              <a:spcBef>
                <a:spcPts val="0"/>
              </a:spcBef>
              <a:spcAft>
                <a:spcPts val="600"/>
              </a:spcAft>
              <a:buAutoNum type="arabicParenBoth"/>
            </a:pPr>
            <a:r>
              <a:rPr lang="el-GR" altLang="el-GR" sz="2000" dirty="0" smtClean="0"/>
              <a:t>αρκετές </a:t>
            </a:r>
            <a:r>
              <a:rPr lang="el-GR" altLang="el-GR" sz="2000" dirty="0"/>
              <a:t>βλεννώδεις </a:t>
            </a:r>
            <a:r>
              <a:rPr lang="el-GR" altLang="el-GR" sz="2000" dirty="0" smtClean="0"/>
              <a:t>αδενοκυψέλες</a:t>
            </a:r>
            <a:r>
              <a:rPr lang="el-GR" altLang="el-GR" sz="2000" dirty="0"/>
              <a:t>, </a:t>
            </a:r>
            <a:endParaRPr lang="el-GR" altLang="el-GR" sz="2000" dirty="0" smtClean="0"/>
          </a:p>
          <a:p>
            <a:pPr>
              <a:spcBef>
                <a:spcPts val="0"/>
              </a:spcBef>
              <a:spcAft>
                <a:spcPts val="600"/>
              </a:spcAft>
              <a:buAutoNum type="arabicParenBoth"/>
            </a:pPr>
            <a:r>
              <a:rPr lang="el-GR" altLang="el-GR" sz="2000" dirty="0" smtClean="0"/>
              <a:t>ενδολόβιοι </a:t>
            </a:r>
            <a:r>
              <a:rPr lang="el-GR" altLang="el-GR" sz="2000" dirty="0"/>
              <a:t>και  </a:t>
            </a:r>
            <a:endParaRPr lang="el-GR" altLang="el-GR" sz="2000" dirty="0" smtClean="0"/>
          </a:p>
          <a:p>
            <a:pPr>
              <a:spcBef>
                <a:spcPts val="0"/>
              </a:spcBef>
              <a:spcAft>
                <a:spcPts val="600"/>
              </a:spcAft>
              <a:buAutoNum type="arabicParenBoth"/>
            </a:pPr>
            <a:r>
              <a:rPr lang="el-GR" altLang="el-GR" sz="2000" dirty="0" smtClean="0"/>
              <a:t>μεσολόβιοι </a:t>
            </a:r>
            <a:r>
              <a:rPr lang="el-GR" altLang="el-GR" sz="2000" dirty="0"/>
              <a:t>εκφορητικοί πόροι. </a:t>
            </a:r>
            <a:endParaRPr lang="el-GR" altLang="el-GR" sz="2000" dirty="0" smtClean="0"/>
          </a:p>
          <a:p>
            <a:pPr>
              <a:spcBef>
                <a:spcPts val="0"/>
              </a:spcBef>
              <a:spcAft>
                <a:spcPts val="600"/>
              </a:spcAft>
              <a:buAutoNum type="arabicParenBoth"/>
            </a:pPr>
            <a:r>
              <a:rPr lang="el-GR" altLang="el-GR" sz="2000" dirty="0" smtClean="0"/>
              <a:t>(</a:t>
            </a:r>
            <a:r>
              <a:rPr lang="el-GR" altLang="el-GR" sz="2000" dirty="0"/>
              <a:t>χρώση αιματοξυλίνη-εωσίνη, μεγέθυνση Χ50</a:t>
            </a:r>
            <a:r>
              <a:rPr lang="el-GR" altLang="el-GR" sz="2000" dirty="0" smtClean="0"/>
              <a:t>)</a:t>
            </a:r>
            <a:endParaRPr lang="el-GR" altLang="el-GR" sz="2000" dirty="0"/>
          </a:p>
        </p:txBody>
      </p:sp>
      <p:sp>
        <p:nvSpPr>
          <p:cNvPr id="186372"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86375"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5266" y="1338864"/>
            <a:ext cx="4995093" cy="37463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314600" y="508518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90920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Autofit/>
          </a:bodyPr>
          <a:lstStyle/>
          <a:p>
            <a:r>
              <a:rPr lang="el-GR" altLang="el-GR" sz="3200" dirty="0" smtClean="0"/>
              <a:t>Αδενικό επιθήλιο - οροβλεννώδεις αδενοκυψέλες</a:t>
            </a:r>
            <a:endParaRPr lang="el-GR" altLang="el-GR" sz="3200" dirty="0"/>
          </a:p>
        </p:txBody>
      </p:sp>
      <p:sp>
        <p:nvSpPr>
          <p:cNvPr id="185347" name="Rectangle 3"/>
          <p:cNvSpPr>
            <a:spLocks noGrp="1" noChangeArrowheads="1"/>
          </p:cNvSpPr>
          <p:nvPr>
            <p:ph idx="1"/>
          </p:nvPr>
        </p:nvSpPr>
        <p:spPr>
          <a:xfrm>
            <a:off x="457200" y="1196752"/>
            <a:ext cx="2530624" cy="5040560"/>
          </a:xfrm>
        </p:spPr>
        <p:txBody>
          <a:bodyPr>
            <a:normAutofit/>
          </a:bodyPr>
          <a:lstStyle/>
          <a:p>
            <a:pPr marL="0" indent="0">
              <a:buNone/>
            </a:pPr>
            <a:r>
              <a:rPr lang="el-GR" altLang="el-GR" sz="2000" dirty="0" smtClean="0"/>
              <a:t>Διακρίνονται</a:t>
            </a:r>
            <a:r>
              <a:rPr lang="en-US" altLang="el-GR" sz="2000" dirty="0" smtClean="0"/>
              <a:t>:</a:t>
            </a:r>
            <a:endParaRPr lang="el-GR" altLang="el-GR" sz="2000" dirty="0" smtClean="0"/>
          </a:p>
          <a:p>
            <a:pPr marL="457200" indent="-457200">
              <a:buAutoNum type="arabicParenBoth"/>
            </a:pPr>
            <a:r>
              <a:rPr lang="el-GR" altLang="el-GR" sz="2000" dirty="0" smtClean="0"/>
              <a:t>πολλές ορώδεις και </a:t>
            </a:r>
          </a:p>
          <a:p>
            <a:pPr marL="457200" indent="-457200">
              <a:buAutoNum type="arabicParenBoth"/>
            </a:pPr>
            <a:r>
              <a:rPr lang="el-GR" altLang="el-GR" sz="2000" dirty="0" smtClean="0"/>
              <a:t>αρκετές βλεννώδεις αδενοκυψέλες, </a:t>
            </a:r>
          </a:p>
          <a:p>
            <a:pPr marL="457200" indent="-457200">
              <a:buAutoNum type="arabicParenBoth"/>
            </a:pPr>
            <a:r>
              <a:rPr lang="el-GR" altLang="el-GR" sz="2000" dirty="0" smtClean="0"/>
              <a:t>ενδολόβιοι και </a:t>
            </a:r>
          </a:p>
          <a:p>
            <a:pPr marL="457200" indent="-457200">
              <a:buAutoNum type="arabicParenBoth"/>
            </a:pPr>
            <a:r>
              <a:rPr lang="el-GR" altLang="el-GR" sz="2000" dirty="0" smtClean="0"/>
              <a:t>μεσολόβιοι εκφορητικοί πόροι, καθώς και </a:t>
            </a:r>
          </a:p>
          <a:p>
            <a:pPr marL="457200" indent="-457200">
              <a:buAutoNum type="arabicParenBoth"/>
            </a:pPr>
            <a:r>
              <a:rPr lang="el-GR" altLang="el-GR" sz="2000" dirty="0" smtClean="0"/>
              <a:t>ένα αγγείο. </a:t>
            </a:r>
          </a:p>
        </p:txBody>
      </p:sp>
      <p:pic>
        <p:nvPicPr>
          <p:cNvPr id="18535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3849" y="1268760"/>
            <a:ext cx="5256584" cy="39424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589240"/>
            <a:ext cx="8363272" cy="1015663"/>
          </a:xfrm>
          <a:prstGeom prst="rect">
            <a:avLst/>
          </a:prstGeom>
        </p:spPr>
        <p:txBody>
          <a:bodyPr wrap="square">
            <a:spAutoFit/>
          </a:bodyPr>
          <a:lstStyle/>
          <a:p>
            <a:pPr marL="0" indent="0">
              <a:buNone/>
            </a:pPr>
            <a:r>
              <a:rPr lang="el-GR" altLang="el-GR" sz="2000" dirty="0">
                <a:latin typeface="+mn-lt"/>
              </a:rPr>
              <a:t>Οι εκφορητικοί πόροι έχουν ένα στίχο κυλινδρικών κυττάρων με ηωσινόφιλο κυτταρόπλασμα. Οι μεσολόβιοι πόροι είναι μεγαλύτεροι και περιβάλλονται από συνδετικό ιστό. (χρώση αιματοξυλίνη-εωσίνη, μεγέθυνση Χ100)</a:t>
            </a:r>
          </a:p>
        </p:txBody>
      </p:sp>
      <p:sp>
        <p:nvSpPr>
          <p:cNvPr id="7" name="Rectangle 6"/>
          <p:cNvSpPr/>
          <p:nvPr/>
        </p:nvSpPr>
        <p:spPr>
          <a:xfrm>
            <a:off x="3923929" y="521119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711437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Autofit/>
          </a:bodyPr>
          <a:lstStyle/>
          <a:p>
            <a:r>
              <a:rPr lang="el-GR" altLang="el-GR" sz="3200" dirty="0" smtClean="0"/>
              <a:t>Κυτταρολογικό επίχρισμα στοματικής κοιλότητας</a:t>
            </a:r>
            <a:endParaRPr lang="el-GR" altLang="el-GR" sz="3200" dirty="0"/>
          </a:p>
        </p:txBody>
      </p:sp>
      <p:sp>
        <p:nvSpPr>
          <p:cNvPr id="119811" name="Rectangle 3"/>
          <p:cNvSpPr>
            <a:spLocks noGrp="1" noChangeArrowheads="1"/>
          </p:cNvSpPr>
          <p:nvPr>
            <p:ph idx="1"/>
          </p:nvPr>
        </p:nvSpPr>
        <p:spPr>
          <a:xfrm>
            <a:off x="5580112" y="1268760"/>
            <a:ext cx="3106688" cy="5040560"/>
          </a:xfrm>
        </p:spPr>
        <p:txBody>
          <a:bodyPr>
            <a:normAutofit/>
          </a:bodyPr>
          <a:lstStyle/>
          <a:p>
            <a:pPr marL="0" indent="0">
              <a:spcBef>
                <a:spcPts val="600"/>
              </a:spcBef>
              <a:buNone/>
            </a:pPr>
            <a:r>
              <a:rPr lang="el-GR" altLang="el-GR" sz="2000" dirty="0" smtClean="0"/>
              <a:t>Πρόκειται </a:t>
            </a:r>
            <a:r>
              <a:rPr lang="el-GR" altLang="el-GR" sz="2000" dirty="0"/>
              <a:t>για κυτταρολογικό επίχρισμα από το καλυπτήριο επιθήλιο της στοματικής κοιλότητας. Τα πλακώδη κύτταρα των κατωτέρων στιβάδων του επιθηλίου είναι μεταβολικά ενεργά με άφθονα ελεύθερα ριβοσωμάτια και προκερατίνη στο κερατόπλασμα τους. </a:t>
            </a:r>
          </a:p>
        </p:txBody>
      </p:sp>
      <p:pic>
        <p:nvPicPr>
          <p:cNvPr id="119817"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8" y="1378496"/>
            <a:ext cx="4680520" cy="35103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22424" y="5443617"/>
            <a:ext cx="8352928" cy="1323439"/>
          </a:xfrm>
          <a:prstGeom prst="rect">
            <a:avLst/>
          </a:prstGeom>
        </p:spPr>
        <p:txBody>
          <a:bodyPr wrap="square">
            <a:spAutoFit/>
          </a:bodyPr>
          <a:lstStyle/>
          <a:p>
            <a:pPr marL="0" indent="0">
              <a:spcBef>
                <a:spcPts val="600"/>
              </a:spcBef>
              <a:buNone/>
            </a:pPr>
            <a:r>
              <a:rPr lang="el-GR" altLang="el-GR" sz="2000" dirty="0">
                <a:latin typeface="+mn-lt"/>
              </a:rPr>
              <a:t>Αυτός είναι ο λόγος της κυανοφιλίας τους. Τα κύτταρα των επιφανειακών στιβάδων του επιθηλίου βάφονται ροζ ή πορτοκαλί (ηωσινοφιλία), καθώς αθροίζουν κερατίνη στο κυτταρόπλασμα τους και ο αριθμός των ριβοσωματίων τους ελαττώνεται. </a:t>
            </a:r>
            <a:r>
              <a:rPr lang="en-US" altLang="el-GR" sz="2000" dirty="0" smtClean="0">
                <a:latin typeface="+mn-lt"/>
              </a:rPr>
              <a:t> </a:t>
            </a:r>
            <a:r>
              <a:rPr lang="el-GR" altLang="el-GR" sz="2000" dirty="0" smtClean="0">
                <a:latin typeface="+mn-lt"/>
              </a:rPr>
              <a:t>(</a:t>
            </a:r>
            <a:r>
              <a:rPr lang="el-GR" altLang="el-GR" sz="2000" dirty="0">
                <a:latin typeface="+mn-lt"/>
              </a:rPr>
              <a:t>χρώση Παπανικολάου, μεγέθυνση Χ100)</a:t>
            </a:r>
          </a:p>
        </p:txBody>
      </p:sp>
      <p:sp>
        <p:nvSpPr>
          <p:cNvPr id="8" name="Rectangle 7"/>
          <p:cNvSpPr/>
          <p:nvPr/>
        </p:nvSpPr>
        <p:spPr>
          <a:xfrm>
            <a:off x="1115616" y="488888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279536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l-GR" altLang="el-GR" sz="3600" dirty="0" smtClean="0"/>
              <a:t>Βλεννώδεις </a:t>
            </a:r>
            <a:r>
              <a:rPr lang="el-GR" altLang="el-GR" sz="3600" dirty="0"/>
              <a:t>αδενοκυψέλες</a:t>
            </a:r>
            <a:endParaRPr lang="el-GR" altLang="el-GR" sz="3600" dirty="0">
              <a:solidFill>
                <a:srgbClr val="FF9900"/>
              </a:solidFill>
            </a:endParaRPr>
          </a:p>
        </p:txBody>
      </p:sp>
      <p:sp>
        <p:nvSpPr>
          <p:cNvPr id="200707" name="Rectangle 3"/>
          <p:cNvSpPr>
            <a:spLocks noGrp="1" noChangeArrowheads="1"/>
          </p:cNvSpPr>
          <p:nvPr>
            <p:ph idx="1"/>
          </p:nvPr>
        </p:nvSpPr>
        <p:spPr>
          <a:xfrm>
            <a:off x="457200" y="1196752"/>
            <a:ext cx="3322712" cy="5040560"/>
          </a:xfrm>
        </p:spPr>
        <p:txBody>
          <a:bodyPr>
            <a:normAutofit/>
          </a:bodyPr>
          <a:lstStyle/>
          <a:p>
            <a:pPr marL="0" indent="0">
              <a:spcBef>
                <a:spcPts val="600"/>
              </a:spcBef>
              <a:buNone/>
            </a:pPr>
            <a:r>
              <a:rPr lang="el-GR" altLang="el-GR" sz="2000" dirty="0" smtClean="0"/>
              <a:t>Οι </a:t>
            </a:r>
            <a:r>
              <a:rPr lang="el-GR" altLang="el-GR" sz="2000" dirty="0"/>
              <a:t>βλεννώδεις αδενοκυψέλες έχουν ένα στίχο υψηλών κυλινδρικών κυττάρων </a:t>
            </a:r>
            <a:r>
              <a:rPr lang="el-GR" altLang="el-GR" sz="2000" dirty="0" smtClean="0"/>
              <a:t>με </a:t>
            </a:r>
          </a:p>
          <a:p>
            <a:pPr marL="457200" indent="-457200">
              <a:spcBef>
                <a:spcPts val="600"/>
              </a:spcBef>
              <a:buAutoNum type="arabicParenBoth"/>
            </a:pPr>
            <a:r>
              <a:rPr lang="el-GR" altLang="el-GR" sz="2000" dirty="0" smtClean="0"/>
              <a:t>διαυγές </a:t>
            </a:r>
            <a:r>
              <a:rPr lang="el-GR" altLang="el-GR" sz="2000" dirty="0"/>
              <a:t>κυτταρόπλασμα και πυρήνα τοποθετημένο στη </a:t>
            </a:r>
            <a:r>
              <a:rPr lang="el-GR" altLang="el-GR" sz="2000" dirty="0" smtClean="0"/>
              <a:t>βάση. </a:t>
            </a:r>
          </a:p>
          <a:p>
            <a:pPr marL="0" indent="0">
              <a:spcBef>
                <a:spcPts val="600"/>
              </a:spcBef>
              <a:buNone/>
            </a:pPr>
            <a:r>
              <a:rPr lang="el-GR" altLang="el-GR" sz="2000" dirty="0" smtClean="0"/>
              <a:t>Διακρίνονται </a:t>
            </a:r>
            <a:r>
              <a:rPr lang="el-GR" altLang="el-GR" sz="2000" dirty="0"/>
              <a:t>ακόμη </a:t>
            </a:r>
            <a:endParaRPr lang="el-GR" altLang="el-GR" sz="2000" dirty="0" smtClean="0"/>
          </a:p>
          <a:p>
            <a:pPr marL="457200" indent="-457200">
              <a:spcBef>
                <a:spcPts val="600"/>
              </a:spcBef>
              <a:buFont typeface="Wingdings" panose="05000000000000000000" pitchFamily="2" charset="2"/>
              <a:buAutoNum type="arabicParenBoth" startAt="2"/>
            </a:pPr>
            <a:r>
              <a:rPr lang="el-GR" altLang="el-GR" sz="2000" dirty="0" smtClean="0"/>
              <a:t>ορώδεις </a:t>
            </a:r>
            <a:r>
              <a:rPr lang="el-GR" altLang="el-GR" sz="2000" dirty="0"/>
              <a:t>αδενοκυψέλες και </a:t>
            </a:r>
            <a:endParaRPr lang="el-GR" altLang="el-GR" sz="2000" dirty="0" smtClean="0"/>
          </a:p>
          <a:p>
            <a:pPr marL="457200" indent="-457200">
              <a:spcBef>
                <a:spcPts val="600"/>
              </a:spcBef>
              <a:buAutoNum type="arabicParenBoth" startAt="2"/>
            </a:pPr>
            <a:r>
              <a:rPr lang="el-GR" altLang="el-GR" sz="2000" dirty="0" smtClean="0"/>
              <a:t>το </a:t>
            </a:r>
            <a:r>
              <a:rPr lang="el-GR" altLang="el-GR" sz="2000" dirty="0"/>
              <a:t>επιθήλιο ενδολόβιου εκφορητικού πόρου </a:t>
            </a:r>
            <a:r>
              <a:rPr lang="el-GR" altLang="el-GR" sz="2000" dirty="0" smtClean="0"/>
              <a:t>με </a:t>
            </a:r>
            <a:r>
              <a:rPr lang="el-GR" altLang="el-GR" sz="2000" dirty="0"/>
              <a:t>ηωσινόφιλο κυτταρόπλασμα. (χρώση αιματοξυλίνη-εωσίνη, μεγέθυνση Χ400</a:t>
            </a:r>
            <a:r>
              <a:rPr lang="el-GR" altLang="el-GR" sz="2000" dirty="0" smtClean="0"/>
              <a:t>)</a:t>
            </a:r>
            <a:endParaRPr lang="el-GR" altLang="el-GR" sz="2000" dirty="0"/>
          </a:p>
        </p:txBody>
      </p:sp>
      <p:pic>
        <p:nvPicPr>
          <p:cNvPr id="20071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8883" y="1340768"/>
            <a:ext cx="5088564" cy="38164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454953" y="5157191"/>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779352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r>
              <a:rPr lang="el-GR" altLang="el-GR" sz="3600" dirty="0" smtClean="0"/>
              <a:t>Ορώδεις αδενοκυψέλες</a:t>
            </a:r>
            <a:endParaRPr lang="el-GR" altLang="el-GR" sz="3600" dirty="0"/>
          </a:p>
        </p:txBody>
      </p:sp>
      <p:sp>
        <p:nvSpPr>
          <p:cNvPr id="201731" name="Rectangle 3"/>
          <p:cNvSpPr>
            <a:spLocks noGrp="1" noChangeArrowheads="1"/>
          </p:cNvSpPr>
          <p:nvPr>
            <p:ph idx="1"/>
          </p:nvPr>
        </p:nvSpPr>
        <p:spPr>
          <a:xfrm>
            <a:off x="457200" y="1196752"/>
            <a:ext cx="3034680" cy="5040560"/>
          </a:xfrm>
        </p:spPr>
        <p:txBody>
          <a:bodyPr>
            <a:normAutofit/>
          </a:bodyPr>
          <a:lstStyle/>
          <a:p>
            <a:pPr marL="0" indent="0">
              <a:buNone/>
            </a:pPr>
            <a:r>
              <a:rPr lang="el-GR" altLang="el-GR" sz="2000" dirty="0" smtClean="0"/>
              <a:t>Οι ορώδεις </a:t>
            </a:r>
            <a:r>
              <a:rPr lang="el-GR" altLang="el-GR" sz="2000" dirty="0"/>
              <a:t>αδενοκυψέλες έχουν ένα στίχο πυραμοειδών κυττάρων με κοκκώδες βασεόφιλο κυτταρόπλασμα. </a:t>
            </a:r>
            <a:r>
              <a:rPr lang="el-GR" altLang="el-GR" sz="2000" dirty="0" smtClean="0"/>
              <a:t>Διακρίνεται</a:t>
            </a:r>
            <a:r>
              <a:rPr lang="en-US" altLang="el-GR" sz="2000" dirty="0" smtClean="0"/>
              <a:t>:</a:t>
            </a:r>
            <a:endParaRPr lang="el-GR" altLang="el-GR" sz="2000" dirty="0" smtClean="0"/>
          </a:p>
          <a:p>
            <a:pPr marL="457200" indent="-457200">
              <a:buAutoNum type="arabicParenBoth"/>
            </a:pPr>
            <a:r>
              <a:rPr lang="el-GR" altLang="el-GR" sz="2000" dirty="0" smtClean="0"/>
              <a:t>ένα </a:t>
            </a:r>
            <a:r>
              <a:rPr lang="el-GR" altLang="el-GR" sz="2000" dirty="0"/>
              <a:t>εμβόλιμο </a:t>
            </a:r>
            <a:r>
              <a:rPr lang="el-GR" altLang="el-GR" sz="2000" dirty="0" smtClean="0"/>
              <a:t>σωληνάριο, </a:t>
            </a:r>
            <a:r>
              <a:rPr lang="el-GR" altLang="el-GR" sz="2000" dirty="0"/>
              <a:t>που αποτελεί την αρχή της εκφορητικής μοίρας του. </a:t>
            </a:r>
            <a:endParaRPr lang="el-GR" altLang="el-GR" sz="2000" dirty="0" smtClean="0"/>
          </a:p>
          <a:p>
            <a:pPr marL="0" indent="0">
              <a:buNone/>
            </a:pPr>
            <a:r>
              <a:rPr lang="el-GR" altLang="el-GR" sz="2000" dirty="0" smtClean="0"/>
              <a:t>(</a:t>
            </a:r>
            <a:r>
              <a:rPr lang="el-GR" altLang="el-GR" sz="2000" dirty="0"/>
              <a:t>χρώση αιματοξυλίνη-εωσίνη, μεγέθυνση Χ400</a:t>
            </a:r>
            <a:r>
              <a:rPr lang="el-GR" altLang="el-GR" sz="2000" dirty="0" smtClean="0"/>
              <a:t>)</a:t>
            </a:r>
            <a:endParaRPr lang="el-GR" altLang="el-GR" sz="1000" dirty="0"/>
          </a:p>
        </p:txBody>
      </p:sp>
      <p:sp>
        <p:nvSpPr>
          <p:cNvPr id="201732"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201735"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1880" y="1340768"/>
            <a:ext cx="5256716" cy="39425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212026" y="527720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832861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l-GR" altLang="el-GR" sz="3600" dirty="0" smtClean="0"/>
              <a:t>Τομή </a:t>
            </a:r>
            <a:r>
              <a:rPr lang="el-GR" altLang="el-GR" sz="3600" dirty="0"/>
              <a:t>δέρματος</a:t>
            </a:r>
            <a:endParaRPr lang="el-GR" altLang="el-GR" sz="3600" dirty="0">
              <a:solidFill>
                <a:srgbClr val="FF9900"/>
              </a:solidFill>
            </a:endParaRPr>
          </a:p>
        </p:txBody>
      </p:sp>
      <p:sp>
        <p:nvSpPr>
          <p:cNvPr id="202755" name="Rectangle 3"/>
          <p:cNvSpPr>
            <a:spLocks noGrp="1" noChangeArrowheads="1"/>
          </p:cNvSpPr>
          <p:nvPr>
            <p:ph idx="1"/>
          </p:nvPr>
        </p:nvSpPr>
        <p:spPr>
          <a:xfrm>
            <a:off x="457200" y="1196752"/>
            <a:ext cx="3754760" cy="5040560"/>
          </a:xfrm>
        </p:spPr>
        <p:txBody>
          <a:bodyPr>
            <a:normAutofit/>
          </a:bodyPr>
          <a:lstStyle/>
          <a:p>
            <a:pPr marL="0" indent="0">
              <a:buNone/>
            </a:pPr>
            <a:r>
              <a:rPr lang="el-GR" altLang="el-GR" sz="2000" dirty="0" smtClean="0"/>
              <a:t>Διακρίνονται </a:t>
            </a:r>
            <a:r>
              <a:rPr lang="el-GR" altLang="el-GR" sz="2000" dirty="0"/>
              <a:t>το καλυπτήριο επιθήλιο που είναι </a:t>
            </a:r>
            <a:endParaRPr lang="el-GR" altLang="el-GR" sz="2000" dirty="0" smtClean="0"/>
          </a:p>
          <a:p>
            <a:pPr marL="457200" indent="-457200">
              <a:buAutoNum type="arabicParenBoth"/>
            </a:pPr>
            <a:r>
              <a:rPr lang="el-GR" altLang="el-GR" sz="2000" dirty="0" smtClean="0"/>
              <a:t>η </a:t>
            </a:r>
            <a:r>
              <a:rPr lang="el-GR" altLang="el-GR" sz="2000" dirty="0"/>
              <a:t>επιδερμίδα και </a:t>
            </a:r>
            <a:endParaRPr lang="el-GR" altLang="el-GR" sz="2000" dirty="0" smtClean="0"/>
          </a:p>
          <a:p>
            <a:pPr marL="457200" indent="-457200">
              <a:buAutoNum type="arabicParenBoth"/>
            </a:pPr>
            <a:r>
              <a:rPr lang="el-GR" altLang="el-GR" sz="2000" dirty="0" smtClean="0"/>
              <a:t>το </a:t>
            </a:r>
            <a:r>
              <a:rPr lang="el-GR" altLang="el-GR" sz="2000" dirty="0"/>
              <a:t>υποκείμενο χόριο με σμηγματογόνους </a:t>
            </a:r>
            <a:r>
              <a:rPr lang="el-GR" altLang="el-GR" sz="2000" dirty="0" smtClean="0"/>
              <a:t>αδένες</a:t>
            </a:r>
            <a:r>
              <a:rPr lang="el-GR" altLang="el-GR" sz="2000" dirty="0"/>
              <a:t>, </a:t>
            </a:r>
            <a:endParaRPr lang="el-GR" altLang="el-GR" sz="2000" dirty="0" smtClean="0"/>
          </a:p>
          <a:p>
            <a:pPr marL="457200" indent="-457200">
              <a:buAutoNum type="arabicParenBoth"/>
            </a:pPr>
            <a:r>
              <a:rPr lang="el-GR" altLang="el-GR" sz="2000" dirty="0" smtClean="0"/>
              <a:t>θυλάκους </a:t>
            </a:r>
            <a:r>
              <a:rPr lang="el-GR" altLang="el-GR" sz="2000" dirty="0"/>
              <a:t>τριχών και </a:t>
            </a:r>
            <a:endParaRPr lang="el-GR" altLang="el-GR" sz="2000" dirty="0" smtClean="0"/>
          </a:p>
          <a:p>
            <a:pPr marL="457200" indent="-457200">
              <a:buAutoNum type="arabicParenBoth"/>
            </a:pPr>
            <a:r>
              <a:rPr lang="el-GR" altLang="el-GR" sz="2000" dirty="0" smtClean="0"/>
              <a:t>ορθωτήρες μύες. </a:t>
            </a:r>
          </a:p>
          <a:p>
            <a:pPr marL="0" indent="0">
              <a:buNone/>
            </a:pPr>
            <a:r>
              <a:rPr lang="el-GR" altLang="el-GR" sz="2000" dirty="0" smtClean="0"/>
              <a:t>Οι </a:t>
            </a:r>
            <a:r>
              <a:rPr lang="el-GR" altLang="el-GR" sz="2000" dirty="0"/>
              <a:t>σμηγματογόνοι είναι ολοκρινείς, απλοί κυψελοειδείς αδένες. </a:t>
            </a:r>
            <a:endParaRPr lang="el-GR" altLang="el-GR" sz="2000" dirty="0" smtClean="0"/>
          </a:p>
          <a:p>
            <a:pPr marL="0" indent="0">
              <a:buNone/>
            </a:pPr>
            <a:r>
              <a:rPr lang="el-GR" altLang="el-GR" sz="2000" dirty="0" smtClean="0"/>
              <a:t>(</a:t>
            </a:r>
            <a:r>
              <a:rPr lang="el-GR" altLang="el-GR" sz="2000" dirty="0"/>
              <a:t>χρώση αιματοξυλίνη-εωσίνη, μεγέθυνση Χ50)</a:t>
            </a:r>
          </a:p>
        </p:txBody>
      </p:sp>
      <p:pic>
        <p:nvPicPr>
          <p:cNvPr id="20275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6" y="1302304"/>
            <a:ext cx="3719234" cy="49589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667421" y="629176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103760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el-GR" altLang="el-GR" sz="3600" dirty="0" smtClean="0"/>
              <a:t>Σμηγματογόνοι </a:t>
            </a:r>
            <a:r>
              <a:rPr lang="el-GR" altLang="el-GR" sz="3600" dirty="0" smtClean="0"/>
              <a:t>αδένες</a:t>
            </a:r>
            <a:r>
              <a:rPr lang="en-US" altLang="el-GR" sz="3600" dirty="0"/>
              <a:t> </a:t>
            </a:r>
            <a:r>
              <a:rPr lang="en-US" altLang="el-GR" sz="3200" b="0" dirty="0"/>
              <a:t>(1/2)</a:t>
            </a:r>
            <a:endParaRPr lang="el-GR" altLang="el-GR" sz="3200" b="0" dirty="0">
              <a:solidFill>
                <a:srgbClr val="FF9900"/>
              </a:solidFill>
            </a:endParaRPr>
          </a:p>
        </p:txBody>
      </p:sp>
      <p:sp>
        <p:nvSpPr>
          <p:cNvPr id="203779" name="Rectangle 3"/>
          <p:cNvSpPr>
            <a:spLocks noGrp="1" noChangeArrowheads="1"/>
          </p:cNvSpPr>
          <p:nvPr>
            <p:ph idx="1"/>
          </p:nvPr>
        </p:nvSpPr>
        <p:spPr>
          <a:xfrm>
            <a:off x="457200" y="1196752"/>
            <a:ext cx="3538736" cy="5040560"/>
          </a:xfrm>
        </p:spPr>
        <p:txBody>
          <a:bodyPr/>
          <a:lstStyle/>
          <a:p>
            <a:pPr marL="354013" indent="-354013">
              <a:spcAft>
                <a:spcPts val="600"/>
              </a:spcAft>
              <a:buNone/>
            </a:pPr>
            <a:r>
              <a:rPr lang="el-GR" altLang="el-GR" sz="2000" dirty="0" smtClean="0"/>
              <a:t>(</a:t>
            </a:r>
            <a:r>
              <a:rPr lang="el-GR" altLang="el-GR" sz="2000" dirty="0"/>
              <a:t>1) Οι σμηγματογόνοι </a:t>
            </a:r>
            <a:r>
              <a:rPr lang="el-GR" altLang="el-GR" sz="2000" dirty="0" smtClean="0"/>
              <a:t>αδένες δεν </a:t>
            </a:r>
            <a:r>
              <a:rPr lang="el-GR" altLang="el-GR" sz="2000" dirty="0"/>
              <a:t>έχουν δικό τους εκφορητικό πόρο και παροχετεύουν το έκκριμα τους στην επιφάνεια του δέρματος με </a:t>
            </a:r>
            <a:endParaRPr lang="el-GR" altLang="el-GR" sz="2000" dirty="0" smtClean="0"/>
          </a:p>
          <a:p>
            <a:pPr marL="0" indent="0">
              <a:spcAft>
                <a:spcPts val="600"/>
              </a:spcAft>
              <a:buNone/>
            </a:pPr>
            <a:r>
              <a:rPr lang="el-GR" altLang="el-GR" sz="2000" dirty="0" smtClean="0"/>
              <a:t>(</a:t>
            </a:r>
            <a:r>
              <a:rPr lang="el-GR" altLang="el-GR" sz="2000" dirty="0"/>
              <a:t>2</a:t>
            </a:r>
            <a:r>
              <a:rPr lang="el-GR" altLang="el-GR" sz="2000" dirty="0" smtClean="0"/>
              <a:t>) τους </a:t>
            </a:r>
            <a:r>
              <a:rPr lang="el-GR" altLang="el-GR" sz="2000" dirty="0"/>
              <a:t>θυλάκους των </a:t>
            </a:r>
            <a:r>
              <a:rPr lang="el-GR" altLang="el-GR" sz="2000" dirty="0" smtClean="0"/>
              <a:t>τριχών. </a:t>
            </a:r>
          </a:p>
          <a:p>
            <a:pPr marL="0" indent="0">
              <a:spcAft>
                <a:spcPts val="600"/>
              </a:spcAft>
              <a:buNone/>
            </a:pPr>
            <a:r>
              <a:rPr lang="el-GR" altLang="el-GR" sz="2000" dirty="0" smtClean="0"/>
              <a:t>(</a:t>
            </a:r>
            <a:r>
              <a:rPr lang="el-GR" altLang="el-GR" sz="2000" dirty="0"/>
              <a:t>χρώση αιματοξυλίνη-εωσίνη, μεγέθυνση Χ100)</a:t>
            </a:r>
          </a:p>
        </p:txBody>
      </p:sp>
      <p:pic>
        <p:nvPicPr>
          <p:cNvPr id="20378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1762" y="1358419"/>
            <a:ext cx="4124686" cy="549958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51842" y="639023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167837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r>
              <a:rPr lang="el-GR" altLang="el-GR" sz="3600" dirty="0" smtClean="0"/>
              <a:t>Σμηγματογόνοι </a:t>
            </a:r>
            <a:r>
              <a:rPr lang="el-GR" altLang="el-GR" sz="3600" dirty="0" smtClean="0"/>
              <a:t>αδένες</a:t>
            </a:r>
            <a:r>
              <a:rPr lang="en-US" altLang="el-GR" sz="3600" dirty="0" smtClean="0"/>
              <a:t> </a:t>
            </a:r>
            <a:r>
              <a:rPr lang="en-US" altLang="el-GR" sz="3200" b="0" dirty="0" smtClean="0">
                <a:solidFill>
                  <a:prstClr val="black"/>
                </a:solidFill>
              </a:rPr>
              <a:t>(2/2</a:t>
            </a:r>
            <a:r>
              <a:rPr lang="en-US" altLang="el-GR" sz="3200" b="0" dirty="0">
                <a:solidFill>
                  <a:prstClr val="black"/>
                </a:solidFill>
              </a:rPr>
              <a:t>)</a:t>
            </a:r>
            <a:endParaRPr lang="el-GR" altLang="el-GR" sz="3600" dirty="0">
              <a:solidFill>
                <a:srgbClr val="FF9900"/>
              </a:solidFill>
            </a:endParaRPr>
          </a:p>
        </p:txBody>
      </p:sp>
      <p:sp>
        <p:nvSpPr>
          <p:cNvPr id="204803" name="Rectangle 3"/>
          <p:cNvSpPr>
            <a:spLocks noGrp="1" noChangeArrowheads="1"/>
          </p:cNvSpPr>
          <p:nvPr>
            <p:ph idx="1"/>
          </p:nvPr>
        </p:nvSpPr>
        <p:spPr>
          <a:xfrm>
            <a:off x="457200" y="1196752"/>
            <a:ext cx="2657475" cy="5040560"/>
          </a:xfrm>
        </p:spPr>
        <p:txBody>
          <a:bodyPr/>
          <a:lstStyle/>
          <a:p>
            <a:pPr marL="0" indent="0">
              <a:buNone/>
            </a:pPr>
            <a:r>
              <a:rPr lang="el-GR" altLang="el-GR" sz="2000" dirty="0" smtClean="0"/>
              <a:t>Οι </a:t>
            </a:r>
            <a:r>
              <a:rPr lang="el-GR" altLang="el-GR" sz="2000" dirty="0"/>
              <a:t>σμηγματογόνοι αδένες αποτελούνται από μεγάλα κύτταρα με κενοτοπιώδες κυτταρόπλασμα που περιέχει λιποειδή. (χρώση αιματοξυλίνη-εωσίνη, μεγέθυνση Χ400)</a:t>
            </a:r>
          </a:p>
        </p:txBody>
      </p:sp>
      <p:sp>
        <p:nvSpPr>
          <p:cNvPr id="20480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20480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14675" y="1333912"/>
            <a:ext cx="5600750" cy="42005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121113" y="553447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908519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Autofit/>
          </a:bodyPr>
          <a:lstStyle/>
          <a:p>
            <a:r>
              <a:rPr lang="el-GR" altLang="el-GR" sz="3200" dirty="0" smtClean="0"/>
              <a:t>Αδενικό επιθήλιο - απλός εσπειραμένος - ιδρωτοποιοί αδένες</a:t>
            </a:r>
            <a:endParaRPr lang="el-GR" altLang="el-GR" sz="3200" dirty="0"/>
          </a:p>
        </p:txBody>
      </p:sp>
      <p:sp>
        <p:nvSpPr>
          <p:cNvPr id="205827" name="Rectangle 3"/>
          <p:cNvSpPr>
            <a:spLocks noGrp="1" noChangeArrowheads="1"/>
          </p:cNvSpPr>
          <p:nvPr>
            <p:ph idx="1"/>
          </p:nvPr>
        </p:nvSpPr>
        <p:spPr>
          <a:xfrm>
            <a:off x="457200" y="1196752"/>
            <a:ext cx="3250704" cy="5040560"/>
          </a:xfrm>
        </p:spPr>
        <p:txBody>
          <a:bodyPr>
            <a:normAutofit/>
          </a:bodyPr>
          <a:lstStyle/>
          <a:p>
            <a:pPr>
              <a:spcAft>
                <a:spcPts val="600"/>
              </a:spcAft>
              <a:buAutoNum type="arabicParenBoth"/>
            </a:pPr>
            <a:r>
              <a:rPr lang="el-GR" altLang="el-GR" sz="2000" dirty="0" smtClean="0"/>
              <a:t>Οι </a:t>
            </a:r>
            <a:r>
              <a:rPr lang="el-GR" altLang="el-GR" sz="2000" dirty="0"/>
              <a:t>ιδρωτοποιοί </a:t>
            </a:r>
            <a:r>
              <a:rPr lang="el-GR" altLang="el-GR" sz="2000" dirty="0" smtClean="0"/>
              <a:t>είναι </a:t>
            </a:r>
            <a:r>
              <a:rPr lang="el-GR" altLang="el-GR" sz="2000" dirty="0"/>
              <a:t>αποκρινείς, απλοί εσπειραμένοι σωληνοειδείς αδένες του δέρματος. Βρίσκονται σε βαθύτερα στρώματα του χορίου, κάτω από </a:t>
            </a:r>
            <a:endParaRPr lang="el-GR" altLang="el-GR" sz="2000" dirty="0" smtClean="0"/>
          </a:p>
          <a:p>
            <a:pPr>
              <a:spcAft>
                <a:spcPts val="600"/>
              </a:spcAft>
              <a:buAutoNum type="arabicParenBoth"/>
            </a:pPr>
            <a:r>
              <a:rPr lang="el-GR" altLang="el-GR" sz="2000" dirty="0" smtClean="0"/>
              <a:t>τους σμηγματογόνους </a:t>
            </a:r>
            <a:r>
              <a:rPr lang="el-GR" altLang="el-GR" sz="2000" dirty="0"/>
              <a:t>αδένες. (χρώση αιματοξυλίνη-εωσίνη, μεγέθυνση Χ100) </a:t>
            </a:r>
          </a:p>
        </p:txBody>
      </p:sp>
      <p:pic>
        <p:nvPicPr>
          <p:cNvPr id="205831"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7984" y="1340768"/>
            <a:ext cx="4137924" cy="55172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98256" y="63963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504661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l-GR" altLang="el-GR" sz="3600" dirty="0" smtClean="0"/>
              <a:t>Σωληνοειδής αδένας</a:t>
            </a:r>
            <a:endParaRPr lang="el-GR" altLang="el-GR" sz="3600" dirty="0">
              <a:solidFill>
                <a:srgbClr val="FF9900"/>
              </a:solidFill>
            </a:endParaRPr>
          </a:p>
        </p:txBody>
      </p:sp>
      <p:sp>
        <p:nvSpPr>
          <p:cNvPr id="206851" name="Rectangle 3"/>
          <p:cNvSpPr>
            <a:spLocks noGrp="1" noChangeArrowheads="1"/>
          </p:cNvSpPr>
          <p:nvPr>
            <p:ph idx="1"/>
          </p:nvPr>
        </p:nvSpPr>
        <p:spPr>
          <a:xfrm>
            <a:off x="457200" y="1196752"/>
            <a:ext cx="2621651" cy="5040560"/>
          </a:xfrm>
        </p:spPr>
        <p:txBody>
          <a:bodyPr>
            <a:normAutofit/>
          </a:bodyPr>
          <a:lstStyle/>
          <a:p>
            <a:pPr marL="0" indent="0">
              <a:spcAft>
                <a:spcPts val="600"/>
              </a:spcAft>
              <a:buNone/>
            </a:pPr>
            <a:r>
              <a:rPr lang="el-GR" altLang="el-GR" sz="2000" dirty="0" smtClean="0"/>
              <a:t>Τα </a:t>
            </a:r>
            <a:r>
              <a:rPr lang="el-GR" altLang="el-GR" sz="2000" dirty="0"/>
              <a:t>πολλά σωληνάρια που παρατηρούνται, αποτελούν πολλές διατομές ενός απλού σωληνοειδούς αδένα, ο οποίος υφίσταται πολλές περιελίξεις στο βαθύτερο χόριο του δέρματος. </a:t>
            </a:r>
            <a:endParaRPr lang="el-GR" altLang="el-GR" sz="2000" dirty="0" smtClean="0"/>
          </a:p>
          <a:p>
            <a:pPr marL="0" indent="0">
              <a:spcAft>
                <a:spcPts val="600"/>
              </a:spcAft>
              <a:buNone/>
            </a:pPr>
            <a:r>
              <a:rPr lang="el-GR" altLang="el-GR" sz="2000" dirty="0" smtClean="0"/>
              <a:t>(</a:t>
            </a:r>
            <a:r>
              <a:rPr lang="el-GR" altLang="el-GR" sz="2000" dirty="0"/>
              <a:t>χρώση αιματοξυλίνη-εωσίνη, μεγέθυνση Χ400)</a:t>
            </a:r>
          </a:p>
        </p:txBody>
      </p:sp>
      <p:sp>
        <p:nvSpPr>
          <p:cNvPr id="206852"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206855"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78851" y="1317947"/>
            <a:ext cx="5631591" cy="42236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986434" y="554164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437230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l-GR" altLang="el-GR" sz="3600" dirty="0" smtClean="0"/>
              <a:t>Θυρεοειδής αδένας</a:t>
            </a:r>
            <a:endParaRPr lang="el-GR" altLang="el-GR" sz="3600" dirty="0">
              <a:solidFill>
                <a:srgbClr val="FF9900"/>
              </a:solidFill>
            </a:endParaRPr>
          </a:p>
        </p:txBody>
      </p:sp>
      <p:sp>
        <p:nvSpPr>
          <p:cNvPr id="207875" name="Rectangle 3"/>
          <p:cNvSpPr>
            <a:spLocks noGrp="1" noChangeArrowheads="1"/>
          </p:cNvSpPr>
          <p:nvPr>
            <p:ph idx="1"/>
          </p:nvPr>
        </p:nvSpPr>
        <p:spPr>
          <a:xfrm>
            <a:off x="457200" y="1196752"/>
            <a:ext cx="3250704" cy="5040560"/>
          </a:xfrm>
        </p:spPr>
        <p:txBody>
          <a:bodyPr>
            <a:normAutofit/>
          </a:bodyPr>
          <a:lstStyle/>
          <a:p>
            <a:pPr marL="0" indent="0">
              <a:buNone/>
            </a:pPr>
            <a:r>
              <a:rPr lang="el-GR" altLang="el-GR" sz="2000" dirty="0" smtClean="0"/>
              <a:t>Αποτελείται από</a:t>
            </a:r>
            <a:r>
              <a:rPr lang="en-US" altLang="el-GR" sz="2000" dirty="0" smtClean="0"/>
              <a:t>:</a:t>
            </a:r>
            <a:endParaRPr lang="el-GR" altLang="el-GR" sz="2000" dirty="0" smtClean="0"/>
          </a:p>
          <a:p>
            <a:pPr marL="457200" indent="-457200">
              <a:buAutoNum type="arabicParenBoth"/>
            </a:pPr>
            <a:r>
              <a:rPr lang="el-GR" altLang="el-GR" sz="2000" dirty="0" smtClean="0"/>
              <a:t>θυλάκια</a:t>
            </a:r>
            <a:r>
              <a:rPr lang="el-GR" altLang="el-GR" sz="2000" dirty="0"/>
              <a:t>, δηλαδή μικρούς κυστικούς χώρους, που περιέχουν ηωσινόφιλη ουσία, το λεγόμενο κολλοειδές. </a:t>
            </a:r>
            <a:endParaRPr lang="el-GR" altLang="el-GR" sz="2000" dirty="0" smtClean="0"/>
          </a:p>
          <a:p>
            <a:pPr marL="457200" indent="-457200">
              <a:buAutoNum type="arabicParenBoth"/>
            </a:pPr>
            <a:r>
              <a:rPr lang="el-GR" altLang="el-GR" sz="2000" dirty="0" smtClean="0"/>
              <a:t>ο </a:t>
            </a:r>
            <a:r>
              <a:rPr lang="el-GR" altLang="el-GR" sz="2000" dirty="0"/>
              <a:t>αδένας είναι χωρισμένος σε λόβια από διαφραγμάτια συνδετικού </a:t>
            </a:r>
            <a:r>
              <a:rPr lang="el-GR" altLang="el-GR" sz="2000" dirty="0" smtClean="0"/>
              <a:t>ιστού. </a:t>
            </a:r>
            <a:r>
              <a:rPr lang="el-GR" altLang="el-GR" sz="2000" dirty="0"/>
              <a:t>Τα λόβια περιλαμβάνουν ομάδες από θυλάκια. </a:t>
            </a:r>
            <a:endParaRPr lang="el-GR" altLang="el-GR" sz="2000" dirty="0" smtClean="0"/>
          </a:p>
          <a:p>
            <a:pPr marL="0" indent="0">
              <a:buNone/>
            </a:pPr>
            <a:r>
              <a:rPr lang="el-GR" altLang="el-GR" sz="2000" dirty="0" smtClean="0"/>
              <a:t>(</a:t>
            </a:r>
            <a:r>
              <a:rPr lang="el-GR" altLang="el-GR" sz="2000" dirty="0"/>
              <a:t>χρώση αιματοξυλίνη-εωσίνη, μεγέθυνση Χ50)</a:t>
            </a:r>
          </a:p>
        </p:txBody>
      </p:sp>
      <p:pic>
        <p:nvPicPr>
          <p:cNvPr id="207890" name="Picture 1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7904" y="1298934"/>
            <a:ext cx="4984278" cy="373820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291831" y="503714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535789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a:bodyPr>
          <a:lstStyle/>
          <a:p>
            <a:r>
              <a:rPr lang="el-GR" altLang="el-GR" sz="3600" dirty="0" smtClean="0"/>
              <a:t>Αδενικό επιθήλιο - Θυρεοειδής αδένας</a:t>
            </a:r>
            <a:endParaRPr lang="el-GR" altLang="el-GR" sz="3600" dirty="0"/>
          </a:p>
        </p:txBody>
      </p:sp>
      <p:sp>
        <p:nvSpPr>
          <p:cNvPr id="208899" name="Rectangle 3"/>
          <p:cNvSpPr>
            <a:spLocks noGrp="1" noChangeArrowheads="1"/>
          </p:cNvSpPr>
          <p:nvPr>
            <p:ph idx="1"/>
          </p:nvPr>
        </p:nvSpPr>
        <p:spPr>
          <a:xfrm>
            <a:off x="457200" y="1196752"/>
            <a:ext cx="2458616" cy="5040560"/>
          </a:xfrm>
        </p:spPr>
        <p:txBody>
          <a:bodyPr>
            <a:normAutofit/>
          </a:bodyPr>
          <a:lstStyle/>
          <a:p>
            <a:pPr marL="0" indent="0">
              <a:buNone/>
            </a:pPr>
            <a:r>
              <a:rPr lang="el-GR" altLang="el-GR" sz="2000" dirty="0" smtClean="0"/>
              <a:t>Τα </a:t>
            </a:r>
            <a:r>
              <a:rPr lang="el-GR" altLang="el-GR" sz="2000" dirty="0"/>
              <a:t>θυλακικά κύτταρα (βέλη) παράγουν τις θυρεοειδικές ορμόνες και τις αποθηκεύουν στο κολλοειδές των θυλακίων, υπό μορφή θυρεοσφαιρίνης, μίας μεγαλομοριακής πρωτεΐνης. </a:t>
            </a:r>
            <a:endParaRPr lang="el-GR" altLang="el-GR" sz="2000" dirty="0" smtClean="0"/>
          </a:p>
        </p:txBody>
      </p:sp>
      <p:pic>
        <p:nvPicPr>
          <p:cNvPr id="20890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1920" y="1327800"/>
            <a:ext cx="4464496" cy="33483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085184"/>
            <a:ext cx="8208912" cy="1631216"/>
          </a:xfrm>
          <a:prstGeom prst="rect">
            <a:avLst/>
          </a:prstGeom>
        </p:spPr>
        <p:txBody>
          <a:bodyPr wrap="square">
            <a:spAutoFit/>
          </a:bodyPr>
          <a:lstStyle/>
          <a:p>
            <a:pPr marL="0" indent="0">
              <a:buNone/>
            </a:pPr>
            <a:r>
              <a:rPr lang="el-GR" altLang="el-GR" sz="2000" dirty="0">
                <a:latin typeface="+mn-lt"/>
              </a:rPr>
              <a:t>Όταν ο οργανισμός χρειάζεται τη δράση θυρεοειδικών ορμονών, το μόριο της θυρεοσφαιρίνης επαναρροφάται στα θυλακικά κύτταρα, όπου διασπάται και οι ορμόνες απελευθερώνονται στα τριχοειδή αιμοφόρα αγγεία του οργάνου και από εκεί στην γενική κυκλοφορία του αίματος. </a:t>
            </a:r>
          </a:p>
          <a:p>
            <a:pPr marL="0" indent="0">
              <a:buNone/>
            </a:pPr>
            <a:r>
              <a:rPr lang="el-GR" altLang="el-GR" sz="2000" dirty="0">
                <a:latin typeface="+mn-lt"/>
              </a:rPr>
              <a:t>(χρώση αιματοξυλίνη- εωσίνη, μεγέθυνση Χ100)</a:t>
            </a:r>
          </a:p>
        </p:txBody>
      </p:sp>
      <p:sp>
        <p:nvSpPr>
          <p:cNvPr id="7" name="Rectangle 6"/>
          <p:cNvSpPr/>
          <p:nvPr/>
        </p:nvSpPr>
        <p:spPr>
          <a:xfrm>
            <a:off x="4175956" y="467617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227918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a:bodyPr>
          <a:lstStyle/>
          <a:p>
            <a:r>
              <a:rPr lang="el-GR" altLang="el-GR" sz="3600" dirty="0" smtClean="0"/>
              <a:t>Θυλακικά </a:t>
            </a:r>
            <a:r>
              <a:rPr lang="el-GR" altLang="el-GR" sz="3600" dirty="0"/>
              <a:t>κύτταρα</a:t>
            </a:r>
            <a:endParaRPr lang="el-GR" altLang="el-GR" sz="3600" dirty="0">
              <a:solidFill>
                <a:srgbClr val="FF9900"/>
              </a:solidFill>
            </a:endParaRPr>
          </a:p>
        </p:txBody>
      </p:sp>
      <p:sp>
        <p:nvSpPr>
          <p:cNvPr id="209923" name="Rectangle 3"/>
          <p:cNvSpPr>
            <a:spLocks noGrp="1" noChangeArrowheads="1"/>
          </p:cNvSpPr>
          <p:nvPr>
            <p:ph idx="1"/>
          </p:nvPr>
        </p:nvSpPr>
        <p:spPr>
          <a:xfrm>
            <a:off x="6588224" y="1196752"/>
            <a:ext cx="2376264" cy="5040560"/>
          </a:xfrm>
        </p:spPr>
        <p:txBody>
          <a:bodyPr/>
          <a:lstStyle/>
          <a:p>
            <a:pPr marL="0" indent="0">
              <a:buNone/>
            </a:pPr>
            <a:r>
              <a:rPr lang="el-GR" altLang="el-GR" sz="2000" dirty="0" smtClean="0"/>
              <a:t>Τα </a:t>
            </a:r>
            <a:r>
              <a:rPr lang="el-GR" altLang="el-GR" sz="2000" dirty="0"/>
              <a:t>θυλακικά κύτταρα είναι μικρά κυβοειδή όπως στην εικόνα, αλλά όταν ο αδένας υπερλειτουργεί αυξάνονται σε μέγεθος και το σχήμα τους γίνεται κυλινδρικό. (χρώση αιματοξυλίνη-εωσίνη, μεγέθυνση Χ400)</a:t>
            </a:r>
          </a:p>
        </p:txBody>
      </p:sp>
      <p:sp>
        <p:nvSpPr>
          <p:cNvPr id="20992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20992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560" y="1268761"/>
            <a:ext cx="5856651" cy="43924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631673" y="561857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064353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fontScale="90000"/>
          </a:bodyPr>
          <a:lstStyle/>
          <a:p>
            <a:r>
              <a:rPr lang="el-GR" altLang="el-GR" sz="3200" dirty="0">
                <a:solidFill>
                  <a:prstClr val="black"/>
                </a:solidFill>
              </a:rPr>
              <a:t>Κυτταρολογικό επίχρισμα στοματικής </a:t>
            </a:r>
            <a:r>
              <a:rPr lang="el-GR" altLang="el-GR" sz="3200" dirty="0" smtClean="0">
                <a:solidFill>
                  <a:prstClr val="black"/>
                </a:solidFill>
              </a:rPr>
              <a:t>κοιλότητας (μεγέθυνση)</a:t>
            </a:r>
            <a:endParaRPr lang="el-GR" altLang="el-GR" sz="2800" dirty="0">
              <a:solidFill>
                <a:srgbClr val="FF9900"/>
              </a:solidFill>
            </a:endParaRPr>
          </a:p>
        </p:txBody>
      </p:sp>
      <p:sp>
        <p:nvSpPr>
          <p:cNvPr id="183299" name="Rectangle 3"/>
          <p:cNvSpPr>
            <a:spLocks noGrp="1" noChangeArrowheads="1"/>
          </p:cNvSpPr>
          <p:nvPr>
            <p:ph idx="1"/>
          </p:nvPr>
        </p:nvSpPr>
        <p:spPr>
          <a:xfrm>
            <a:off x="457200" y="1196752"/>
            <a:ext cx="2962672" cy="5040560"/>
          </a:xfrm>
        </p:spPr>
        <p:txBody>
          <a:bodyPr>
            <a:normAutofit/>
          </a:bodyPr>
          <a:lstStyle/>
          <a:p>
            <a:pPr marL="0" indent="0">
              <a:spcBef>
                <a:spcPts val="600"/>
              </a:spcBef>
              <a:buNone/>
            </a:pPr>
            <a:r>
              <a:rPr lang="el-GR" altLang="el-GR" sz="2000" dirty="0" smtClean="0"/>
              <a:t>Στο </a:t>
            </a:r>
            <a:r>
              <a:rPr lang="el-GR" altLang="el-GR" sz="2000" dirty="0"/>
              <a:t>κυτταρολογικό επίχρισμα τα πλακώδη κύτταρα εμφανίζονται με άφθονο κυτταρόπλασμα και κεντρικά τοποθετημένους, μικρούς στρογγυλούς πυρήνες. </a:t>
            </a:r>
            <a:endParaRPr lang="el-GR" altLang="el-GR" sz="2000" dirty="0" smtClean="0"/>
          </a:p>
          <a:p>
            <a:pPr marL="0" indent="0">
              <a:spcBef>
                <a:spcPts val="600"/>
              </a:spcBef>
              <a:buNone/>
            </a:pPr>
            <a:r>
              <a:rPr lang="el-GR" altLang="el-GR" sz="2000" dirty="0" smtClean="0"/>
              <a:t>(</a:t>
            </a:r>
            <a:r>
              <a:rPr lang="el-GR" altLang="el-GR" sz="2000" dirty="0"/>
              <a:t>χρώση Παπανικολάου, μεγέθυνση Χ400)</a:t>
            </a:r>
          </a:p>
        </p:txBody>
      </p:sp>
      <p:sp>
        <p:nvSpPr>
          <p:cNvPr id="183300"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83303"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3931" y="1341437"/>
            <a:ext cx="5279695" cy="39597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135566" y="530120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000315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r>
              <a:rPr lang="el-GR" altLang="el-GR" sz="3600" dirty="0" smtClean="0"/>
              <a:t>Καλυκοειδές κύτταρο (Η.Μ.)</a:t>
            </a:r>
            <a:endParaRPr lang="el-GR" altLang="el-GR" sz="3600" dirty="0">
              <a:solidFill>
                <a:srgbClr val="FF9900"/>
              </a:solidFill>
            </a:endParaRPr>
          </a:p>
        </p:txBody>
      </p:sp>
      <p:sp>
        <p:nvSpPr>
          <p:cNvPr id="210947" name="Rectangle 3"/>
          <p:cNvSpPr>
            <a:spLocks noGrp="1" noChangeArrowheads="1"/>
          </p:cNvSpPr>
          <p:nvPr>
            <p:ph idx="1"/>
          </p:nvPr>
        </p:nvSpPr>
        <p:spPr/>
        <p:txBody>
          <a:bodyPr>
            <a:normAutofit/>
          </a:bodyPr>
          <a:lstStyle/>
          <a:p>
            <a:pPr marL="0" indent="0">
              <a:buNone/>
            </a:pPr>
            <a:r>
              <a:rPr lang="el-GR" altLang="el-GR" sz="1800" dirty="0" smtClean="0"/>
              <a:t>Το </a:t>
            </a:r>
            <a:r>
              <a:rPr lang="el-GR" altLang="el-GR" sz="1800" dirty="0"/>
              <a:t>καλυκοειδές κύτταρο έχει πολυάριθμα κυστίδια βλέννης στο κυτταρόπλασμα του. Στο κροσσωτό κύτταρο διακρίνονται κροσσοί σε κάθετη διατομή στην ελεύθερη του επιφάνεια. (Χ15000</a:t>
            </a:r>
            <a:r>
              <a:rPr lang="el-GR" altLang="el-GR" sz="1800" dirty="0" smtClean="0"/>
              <a:t>)</a:t>
            </a:r>
            <a:endParaRPr lang="el-GR" altLang="el-GR" sz="1800" dirty="0"/>
          </a:p>
        </p:txBody>
      </p:sp>
      <p:sp>
        <p:nvSpPr>
          <p:cNvPr id="210948"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210951" name="Picture 7" descr="2-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2132856"/>
            <a:ext cx="5688632" cy="41134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475656" y="624023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952479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r>
              <a:rPr lang="el-GR" altLang="el-GR" sz="3600" dirty="0" smtClean="0"/>
              <a:t>Αδενικό επιθήλιο-ορώδες κύτταρο (Η/Μ)</a:t>
            </a:r>
            <a:endParaRPr lang="el-GR" altLang="el-GR" sz="3600" dirty="0"/>
          </a:p>
        </p:txBody>
      </p:sp>
      <p:pic>
        <p:nvPicPr>
          <p:cNvPr id="211981" name="Picture 13" descr="2-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2492895"/>
            <a:ext cx="4697082" cy="34097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196752"/>
            <a:ext cx="8229600" cy="1440160"/>
          </a:xfrm>
        </p:spPr>
        <p:txBody>
          <a:bodyPr>
            <a:normAutofit/>
          </a:bodyPr>
          <a:lstStyle/>
          <a:p>
            <a:pPr marL="457200" lvl="0" indent="-457200">
              <a:buFont typeface="+mj-lt"/>
              <a:buAutoNum type="arabicParenR"/>
            </a:pPr>
            <a:r>
              <a:rPr lang="el-GR" altLang="el-GR" sz="2000" dirty="0" smtClean="0">
                <a:cs typeface="Arial" charset="0"/>
              </a:rPr>
              <a:t>εκκριτικά </a:t>
            </a:r>
            <a:r>
              <a:rPr lang="el-GR" altLang="el-GR" sz="2000" dirty="0">
                <a:cs typeface="Arial" charset="0"/>
              </a:rPr>
              <a:t>κοκκία, </a:t>
            </a:r>
            <a:endParaRPr lang="el-GR" altLang="el-GR" sz="2000" dirty="0" smtClean="0">
              <a:cs typeface="Arial" charset="0"/>
            </a:endParaRPr>
          </a:p>
          <a:p>
            <a:pPr marL="457200" lvl="0" indent="-457200">
              <a:buFont typeface="+mj-lt"/>
              <a:buAutoNum type="arabicParenR"/>
            </a:pPr>
            <a:r>
              <a:rPr lang="el-GR" altLang="el-GR" sz="2000" dirty="0" smtClean="0">
                <a:cs typeface="Arial" charset="0"/>
              </a:rPr>
              <a:t>αδρό </a:t>
            </a:r>
            <a:r>
              <a:rPr lang="el-GR" altLang="el-GR" sz="2000" dirty="0">
                <a:cs typeface="Arial" charset="0"/>
              </a:rPr>
              <a:t>ενδοπλασματικό δίκτυο, </a:t>
            </a:r>
            <a:endParaRPr lang="el-GR" altLang="el-GR" sz="2000" dirty="0" smtClean="0">
              <a:cs typeface="Arial" charset="0"/>
            </a:endParaRPr>
          </a:p>
          <a:p>
            <a:pPr marL="457200" lvl="0" indent="-457200">
              <a:buFont typeface="+mj-lt"/>
              <a:buAutoNum type="arabicParenR"/>
            </a:pPr>
            <a:r>
              <a:rPr lang="el-GR" altLang="el-GR" sz="2000" dirty="0" smtClean="0">
                <a:cs typeface="Arial" charset="0"/>
              </a:rPr>
              <a:t>πυρήνας </a:t>
            </a:r>
            <a:r>
              <a:rPr lang="el-GR" altLang="el-GR" sz="2000" dirty="0">
                <a:cs typeface="Arial" charset="0"/>
              </a:rPr>
              <a:t>(Χ15000)</a:t>
            </a:r>
          </a:p>
          <a:p>
            <a:endParaRPr lang="el-GR" sz="2000" dirty="0"/>
          </a:p>
        </p:txBody>
      </p:sp>
      <p:sp>
        <p:nvSpPr>
          <p:cNvPr id="6" name="Rectangle 5"/>
          <p:cNvSpPr/>
          <p:nvPr/>
        </p:nvSpPr>
        <p:spPr>
          <a:xfrm>
            <a:off x="979881" y="592095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322197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 – Εμβρυολογία (Θ). </a:t>
            </a:r>
            <a:r>
              <a:rPr lang="el-GR" sz="2000" dirty="0"/>
              <a:t>Ενότητα </a:t>
            </a:r>
            <a:r>
              <a:rPr lang="el-GR" sz="2000" dirty="0" smtClean="0"/>
              <a:t>2: Επιθηλιακός </a:t>
            </a:r>
            <a:r>
              <a:rPr lang="el-GR" sz="2000" dirty="0"/>
              <a:t>ιστός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14558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l-GR" altLang="el-GR" sz="3600" dirty="0" smtClean="0"/>
              <a:t>Επιθήλιο </a:t>
            </a:r>
            <a:r>
              <a:rPr lang="el-GR" altLang="el-GR" sz="3600" dirty="0" smtClean="0"/>
              <a:t>οισοφάγου</a:t>
            </a:r>
            <a:r>
              <a:rPr lang="en-US" altLang="el-GR" sz="3600" dirty="0" smtClean="0"/>
              <a:t> </a:t>
            </a:r>
            <a:r>
              <a:rPr lang="en-US" altLang="el-GR" sz="3200" b="0" dirty="0" smtClean="0"/>
              <a:t>(1/2)</a:t>
            </a:r>
            <a:endParaRPr lang="el-GR" altLang="el-GR" sz="3200" b="0" dirty="0"/>
          </a:p>
        </p:txBody>
      </p:sp>
      <p:sp>
        <p:nvSpPr>
          <p:cNvPr id="184323" name="Rectangle 3"/>
          <p:cNvSpPr>
            <a:spLocks noGrp="1" noChangeArrowheads="1"/>
          </p:cNvSpPr>
          <p:nvPr>
            <p:ph idx="1"/>
          </p:nvPr>
        </p:nvSpPr>
        <p:spPr>
          <a:xfrm>
            <a:off x="457200" y="1196752"/>
            <a:ext cx="2962672" cy="5040560"/>
          </a:xfrm>
        </p:spPr>
        <p:txBody>
          <a:bodyPr>
            <a:normAutofit/>
          </a:bodyPr>
          <a:lstStyle/>
          <a:p>
            <a:pPr marL="0" indent="0">
              <a:buNone/>
            </a:pPr>
            <a:r>
              <a:rPr lang="el-GR" altLang="el-GR" sz="2000" dirty="0" smtClean="0"/>
              <a:t>Πρόκειται </a:t>
            </a:r>
            <a:r>
              <a:rPr lang="el-GR" altLang="el-GR" sz="2000" dirty="0"/>
              <a:t>για τοίχωμα οισοφάγου, </a:t>
            </a:r>
            <a:endParaRPr lang="el-GR" altLang="el-GR" sz="2000" dirty="0" smtClean="0"/>
          </a:p>
          <a:p>
            <a:pPr marL="457200" indent="-457200">
              <a:buAutoNum type="arabicParenBoth"/>
            </a:pPr>
            <a:r>
              <a:rPr lang="el-GR" altLang="el-GR" sz="2000" dirty="0" smtClean="0"/>
              <a:t>ο </a:t>
            </a:r>
            <a:r>
              <a:rPr lang="el-GR" altLang="el-GR" sz="2000" dirty="0"/>
              <a:t>αυλός του οποίου </a:t>
            </a:r>
            <a:r>
              <a:rPr lang="el-GR" altLang="el-GR" sz="2000" dirty="0" smtClean="0"/>
              <a:t>επαλείφεται </a:t>
            </a:r>
            <a:r>
              <a:rPr lang="el-GR" altLang="el-GR" sz="2000" dirty="0"/>
              <a:t>από  </a:t>
            </a:r>
            <a:endParaRPr lang="el-GR" altLang="el-GR" sz="2000" dirty="0" smtClean="0"/>
          </a:p>
          <a:p>
            <a:pPr marL="457200" indent="-457200">
              <a:buAutoNum type="arabicParenBoth"/>
            </a:pPr>
            <a:r>
              <a:rPr lang="el-GR" altLang="el-GR" sz="2000" dirty="0" smtClean="0"/>
              <a:t>πολύστιβο </a:t>
            </a:r>
            <a:r>
              <a:rPr lang="el-GR" altLang="el-GR" sz="2000" dirty="0"/>
              <a:t>πλακώδες </a:t>
            </a:r>
            <a:r>
              <a:rPr lang="el-GR" altLang="el-GR" sz="2000" dirty="0" smtClean="0"/>
              <a:t>επιθήλιο.</a:t>
            </a:r>
          </a:p>
          <a:p>
            <a:pPr marL="457200" indent="-457200">
              <a:buAutoNum type="arabicParenBoth"/>
            </a:pPr>
            <a:r>
              <a:rPr lang="el-GR" altLang="el-GR" sz="2000" dirty="0" smtClean="0"/>
              <a:t> (</a:t>
            </a:r>
            <a:r>
              <a:rPr lang="el-GR" altLang="el-GR" sz="2000" dirty="0"/>
              <a:t>χρώση αιματοξυλίνη-εωσίνη, μεγέθυνση Χ50)</a:t>
            </a:r>
          </a:p>
        </p:txBody>
      </p:sp>
      <p:sp>
        <p:nvSpPr>
          <p:cNvPr id="18432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8432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9280" y="1268760"/>
            <a:ext cx="5559715" cy="41697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270925" y="543854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60619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r>
              <a:rPr lang="el-GR" altLang="el-GR" sz="3600" dirty="0">
                <a:solidFill>
                  <a:prstClr val="black"/>
                </a:solidFill>
              </a:rPr>
              <a:t>Επιθήλιο </a:t>
            </a:r>
            <a:r>
              <a:rPr lang="el-GR" altLang="el-GR" sz="3600" dirty="0" smtClean="0">
                <a:solidFill>
                  <a:prstClr val="black"/>
                </a:solidFill>
              </a:rPr>
              <a:t>οισοφάγου</a:t>
            </a:r>
            <a:r>
              <a:rPr lang="en-US" altLang="el-GR" sz="3600" dirty="0" smtClean="0">
                <a:solidFill>
                  <a:prstClr val="black"/>
                </a:solidFill>
              </a:rPr>
              <a:t> </a:t>
            </a:r>
            <a:r>
              <a:rPr lang="en-US" altLang="el-GR" sz="3200" b="0" dirty="0" smtClean="0">
                <a:solidFill>
                  <a:prstClr val="black"/>
                </a:solidFill>
              </a:rPr>
              <a:t>(2/2)</a:t>
            </a:r>
            <a:endParaRPr lang="el-GR" altLang="el-GR" sz="3200" b="0" dirty="0"/>
          </a:p>
        </p:txBody>
      </p:sp>
      <p:sp>
        <p:nvSpPr>
          <p:cNvPr id="199683" name="Rectangle 3"/>
          <p:cNvSpPr>
            <a:spLocks noGrp="1" noChangeArrowheads="1"/>
          </p:cNvSpPr>
          <p:nvPr>
            <p:ph idx="1"/>
          </p:nvPr>
        </p:nvSpPr>
        <p:spPr>
          <a:xfrm>
            <a:off x="457200" y="1196752"/>
            <a:ext cx="3088944" cy="5040560"/>
          </a:xfrm>
        </p:spPr>
        <p:txBody>
          <a:bodyPr>
            <a:normAutofit/>
          </a:bodyPr>
          <a:lstStyle/>
          <a:p>
            <a:pPr marL="0" indent="0">
              <a:spcAft>
                <a:spcPts val="600"/>
              </a:spcAft>
              <a:buNone/>
            </a:pPr>
            <a:r>
              <a:rPr lang="el-GR" altLang="el-GR" sz="2000" dirty="0" smtClean="0"/>
              <a:t>Η </a:t>
            </a:r>
            <a:r>
              <a:rPr lang="el-GR" altLang="el-GR" sz="2000" dirty="0"/>
              <a:t>πολλαπλή στιβάδωση του επιθηλίου είναι εμφανής από την παρουσία πυρήνων (βέλη) σε πολλά επίπεδα μέσα στο επιθήλιο. </a:t>
            </a:r>
            <a:endParaRPr lang="el-GR" altLang="el-GR" sz="2000" dirty="0" smtClean="0"/>
          </a:p>
          <a:p>
            <a:pPr marL="0" indent="0">
              <a:spcAft>
                <a:spcPts val="600"/>
              </a:spcAft>
              <a:buNone/>
            </a:pPr>
            <a:r>
              <a:rPr lang="el-GR" altLang="el-GR" sz="2000" dirty="0" smtClean="0"/>
              <a:t>(</a:t>
            </a:r>
            <a:r>
              <a:rPr lang="el-GR" altLang="el-GR" sz="2000" dirty="0"/>
              <a:t>χρώση αιματοξυλίνη-εωσίνη, μεγέθυνση Χ100)</a:t>
            </a:r>
          </a:p>
        </p:txBody>
      </p:sp>
      <p:pic>
        <p:nvPicPr>
          <p:cNvPr id="19968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6144" y="1322772"/>
            <a:ext cx="5304581" cy="39784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290222" y="530120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20297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a:bodyPr>
          <a:lstStyle/>
          <a:p>
            <a:r>
              <a:rPr lang="el-GR" altLang="el-GR" sz="3600" dirty="0" smtClean="0"/>
              <a:t>Καλυπτήριο επιθήλιο</a:t>
            </a:r>
            <a:endParaRPr lang="el-GR" altLang="el-GR" sz="3600" dirty="0"/>
          </a:p>
        </p:txBody>
      </p:sp>
      <p:sp>
        <p:nvSpPr>
          <p:cNvPr id="198659" name="Rectangle 3"/>
          <p:cNvSpPr>
            <a:spLocks noGrp="1" noChangeArrowheads="1"/>
          </p:cNvSpPr>
          <p:nvPr>
            <p:ph idx="1"/>
          </p:nvPr>
        </p:nvSpPr>
        <p:spPr/>
        <p:txBody>
          <a:bodyPr/>
          <a:lstStyle/>
          <a:p>
            <a:pPr marL="0" indent="0">
              <a:spcAft>
                <a:spcPts val="600"/>
              </a:spcAft>
              <a:buNone/>
            </a:pPr>
            <a:r>
              <a:rPr lang="el-GR" altLang="el-GR" sz="2000" dirty="0" smtClean="0"/>
              <a:t>Η </a:t>
            </a:r>
            <a:r>
              <a:rPr lang="el-GR" altLang="el-GR" sz="2000" dirty="0"/>
              <a:t>βασική στιβάδα χρωματίζεται πιο έντονα, επειδή τα κύτταρα της έχουν λίγο κυτταρόπλασμα και έτσι οι πυρήνες τους εμφανίζουν </a:t>
            </a:r>
            <a:r>
              <a:rPr lang="el-GR" altLang="el-GR" sz="2000" dirty="0" smtClean="0"/>
              <a:t>πιο </a:t>
            </a:r>
            <a:r>
              <a:rPr lang="el-GR" altLang="el-GR" sz="2000" dirty="0"/>
              <a:t>πυκνή διάταξη. Το επιθήλιο αναγεννάται διαρκώς από την βασική του στιβάδα. (χρώση αιματοξυλίνη-εωσίνη, μεγέθυνση Χ400)</a:t>
            </a:r>
          </a:p>
        </p:txBody>
      </p:sp>
      <p:pic>
        <p:nvPicPr>
          <p:cNvPr id="19866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5960" y="2636912"/>
            <a:ext cx="5024152" cy="37681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79612" y="63963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117346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l-GR" altLang="el-GR" sz="3600" dirty="0" smtClean="0"/>
              <a:t>Μεταβατικό επιθήλιο ουρητήρα</a:t>
            </a:r>
            <a:endParaRPr lang="el-GR" altLang="el-GR" sz="3600" dirty="0"/>
          </a:p>
        </p:txBody>
      </p:sp>
      <p:sp>
        <p:nvSpPr>
          <p:cNvPr id="197635" name="Rectangle 3"/>
          <p:cNvSpPr>
            <a:spLocks noGrp="1" noChangeArrowheads="1"/>
          </p:cNvSpPr>
          <p:nvPr>
            <p:ph idx="1"/>
          </p:nvPr>
        </p:nvSpPr>
        <p:spPr>
          <a:xfrm>
            <a:off x="457200" y="1196752"/>
            <a:ext cx="2833457" cy="5040560"/>
          </a:xfrm>
        </p:spPr>
        <p:txBody>
          <a:bodyPr>
            <a:normAutofit/>
          </a:bodyPr>
          <a:lstStyle/>
          <a:p>
            <a:pPr marL="0" indent="0">
              <a:buNone/>
            </a:pPr>
            <a:r>
              <a:rPr lang="el-GR" altLang="el-GR" sz="2000" dirty="0" smtClean="0"/>
              <a:t>Πρόκειται </a:t>
            </a:r>
            <a:r>
              <a:rPr lang="el-GR" altLang="el-GR" sz="2000" dirty="0"/>
              <a:t>για τοίχωμα ουρητήρα, </a:t>
            </a:r>
            <a:endParaRPr lang="el-GR" altLang="el-GR" sz="2000" dirty="0" smtClean="0"/>
          </a:p>
          <a:p>
            <a:pPr marL="457200" indent="-457200">
              <a:buAutoNum type="arabicParenBoth"/>
            </a:pPr>
            <a:r>
              <a:rPr lang="el-GR" altLang="el-GR" sz="2000" dirty="0" smtClean="0"/>
              <a:t>η </a:t>
            </a:r>
            <a:r>
              <a:rPr lang="el-GR" altLang="el-GR" sz="2000" dirty="0"/>
              <a:t>κοιλότητα του οποίου </a:t>
            </a:r>
            <a:r>
              <a:rPr lang="el-GR" altLang="el-GR" sz="2000" dirty="0" smtClean="0"/>
              <a:t>επαλείφεται </a:t>
            </a:r>
            <a:r>
              <a:rPr lang="el-GR" altLang="el-GR" sz="2000" dirty="0"/>
              <a:t>από </a:t>
            </a:r>
            <a:endParaRPr lang="el-GR" altLang="el-GR" sz="2000" dirty="0" smtClean="0"/>
          </a:p>
          <a:p>
            <a:pPr marL="457200" indent="-457200">
              <a:buAutoNum type="arabicParenBoth"/>
            </a:pPr>
            <a:r>
              <a:rPr lang="el-GR" altLang="el-GR" sz="2000" dirty="0" smtClean="0"/>
              <a:t> πολύστιβο </a:t>
            </a:r>
            <a:r>
              <a:rPr lang="el-GR" altLang="el-GR" sz="2000" dirty="0"/>
              <a:t>μεταβατικό </a:t>
            </a:r>
            <a:r>
              <a:rPr lang="el-GR" altLang="el-GR" sz="2000" dirty="0" smtClean="0"/>
              <a:t>επιθήλιο. </a:t>
            </a:r>
          </a:p>
          <a:p>
            <a:pPr marL="0" indent="0">
              <a:buNone/>
            </a:pPr>
            <a:r>
              <a:rPr lang="el-GR" altLang="el-GR" sz="2000" dirty="0" smtClean="0"/>
              <a:t>(</a:t>
            </a:r>
            <a:r>
              <a:rPr lang="el-GR" altLang="el-GR" sz="2000" dirty="0"/>
              <a:t>χρώση Mallory, μεγέθυνση Χ50)</a:t>
            </a:r>
          </a:p>
        </p:txBody>
      </p:sp>
      <p:pic>
        <p:nvPicPr>
          <p:cNvPr id="19763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90657" y="1340769"/>
            <a:ext cx="5472608" cy="41044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118749" y="544522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833046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fontScale="90000"/>
          </a:bodyPr>
          <a:lstStyle/>
          <a:p>
            <a:r>
              <a:rPr lang="el-GR" altLang="el-GR" sz="3600" dirty="0" smtClean="0"/>
              <a:t>Πολύστιβο επιθήλιο μεταβατικού </a:t>
            </a:r>
            <a:r>
              <a:rPr lang="el-GR" altLang="el-GR" sz="3600" dirty="0" smtClean="0"/>
              <a:t>τύπου</a:t>
            </a:r>
            <a:r>
              <a:rPr lang="en-US" altLang="el-GR" sz="3600" dirty="0" smtClean="0"/>
              <a:t> </a:t>
            </a:r>
            <a:r>
              <a:rPr lang="en-US" altLang="el-GR" sz="3300" b="0" dirty="0" smtClean="0"/>
              <a:t>(1/2)</a:t>
            </a:r>
            <a:endParaRPr lang="el-GR" altLang="el-GR" sz="3300" b="0" dirty="0"/>
          </a:p>
        </p:txBody>
      </p:sp>
      <p:sp>
        <p:nvSpPr>
          <p:cNvPr id="196611" name="Rectangle 3"/>
          <p:cNvSpPr>
            <a:spLocks noGrp="1" noChangeArrowheads="1"/>
          </p:cNvSpPr>
          <p:nvPr>
            <p:ph idx="1"/>
          </p:nvPr>
        </p:nvSpPr>
        <p:spPr>
          <a:xfrm>
            <a:off x="457200" y="1268760"/>
            <a:ext cx="8229600" cy="5040560"/>
          </a:xfrm>
        </p:spPr>
        <p:txBody>
          <a:bodyPr>
            <a:normAutofit/>
          </a:bodyPr>
          <a:lstStyle/>
          <a:p>
            <a:pPr marL="0" indent="0">
              <a:buNone/>
            </a:pPr>
            <a:r>
              <a:rPr lang="el-GR" altLang="el-GR" sz="2000" dirty="0" smtClean="0"/>
              <a:t>Είναι </a:t>
            </a:r>
            <a:r>
              <a:rPr lang="el-GR" altLang="el-GR" sz="2000" dirty="0"/>
              <a:t>εμφανή τα κυτταρικά όρια, οι πυρήνες των κυττάρων και η πολυστιβάδωση του επιθηλίου. (χρώση Mallory, μεγέθυνση Χ100)</a:t>
            </a:r>
          </a:p>
        </p:txBody>
      </p:sp>
      <p:sp>
        <p:nvSpPr>
          <p:cNvPr id="196612"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66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6769100" cy="44640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87898" y="63963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061163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fontScale="90000"/>
          </a:bodyPr>
          <a:lstStyle/>
          <a:p>
            <a:r>
              <a:rPr lang="el-GR" altLang="el-GR" sz="3600" dirty="0"/>
              <a:t>Πολύστιβο επιθήλιο μεταβατικού </a:t>
            </a:r>
            <a:r>
              <a:rPr lang="el-GR" altLang="el-GR" sz="3600" dirty="0" smtClean="0"/>
              <a:t>τύπου</a:t>
            </a:r>
            <a:r>
              <a:rPr lang="en-US" altLang="el-GR" sz="3600" dirty="0" smtClean="0"/>
              <a:t> </a:t>
            </a:r>
            <a:r>
              <a:rPr lang="en-US" altLang="el-GR" sz="3300" b="0" dirty="0" smtClean="0"/>
              <a:t>(2/2)</a:t>
            </a:r>
            <a:endParaRPr lang="el-GR" altLang="el-GR" sz="3300" b="0" dirty="0">
              <a:solidFill>
                <a:srgbClr val="FF9900"/>
              </a:solidFill>
            </a:endParaRPr>
          </a:p>
        </p:txBody>
      </p:sp>
      <p:sp>
        <p:nvSpPr>
          <p:cNvPr id="195587" name="Rectangle 3"/>
          <p:cNvSpPr>
            <a:spLocks noGrp="1" noChangeArrowheads="1"/>
          </p:cNvSpPr>
          <p:nvPr>
            <p:ph idx="1"/>
          </p:nvPr>
        </p:nvSpPr>
        <p:spPr>
          <a:xfrm>
            <a:off x="457200" y="1196752"/>
            <a:ext cx="3143682" cy="5040560"/>
          </a:xfrm>
        </p:spPr>
        <p:txBody>
          <a:bodyPr>
            <a:normAutofit/>
          </a:bodyPr>
          <a:lstStyle/>
          <a:p>
            <a:pPr marL="0" indent="0">
              <a:spcAft>
                <a:spcPts val="600"/>
              </a:spcAft>
              <a:buNone/>
            </a:pPr>
            <a:r>
              <a:rPr lang="el-GR" altLang="el-GR" sz="2000" dirty="0" smtClean="0"/>
              <a:t>Όταν </a:t>
            </a:r>
            <a:r>
              <a:rPr lang="el-GR" altLang="el-GR" sz="2000" dirty="0"/>
              <a:t>το όργανο είναι άδειο, το σχήμα των κυττάρων του μεταβατικού επιθηλίου είναι κυβικό με χαρακτηριστική κυρτή επιφάνεια, όπως στην εικόνα. </a:t>
            </a:r>
            <a:endParaRPr lang="el-GR" altLang="el-GR" sz="2000" dirty="0" smtClean="0"/>
          </a:p>
          <a:p>
            <a:pPr marL="0" indent="0">
              <a:spcAft>
                <a:spcPts val="600"/>
              </a:spcAft>
              <a:buNone/>
            </a:pPr>
            <a:r>
              <a:rPr lang="el-GR" altLang="el-GR" sz="2000" dirty="0" smtClean="0"/>
              <a:t>Όταν </a:t>
            </a:r>
            <a:r>
              <a:rPr lang="el-GR" altLang="el-GR" sz="2000" dirty="0"/>
              <a:t>το όργανο γεμίζει, το σχήμα των κυττάρων γίνεται πιο αποπλατυσμένο. </a:t>
            </a:r>
            <a:endParaRPr lang="el-GR" altLang="el-GR" sz="2000" dirty="0" smtClean="0"/>
          </a:p>
          <a:p>
            <a:pPr marL="0" indent="0">
              <a:spcAft>
                <a:spcPts val="600"/>
              </a:spcAft>
              <a:buNone/>
            </a:pPr>
            <a:r>
              <a:rPr lang="el-GR" altLang="el-GR" sz="2000" dirty="0" smtClean="0"/>
              <a:t>(</a:t>
            </a:r>
            <a:r>
              <a:rPr lang="el-GR" altLang="el-GR" sz="2000" dirty="0"/>
              <a:t>χρώση Mallory, μεγέθυνση Χ400) </a:t>
            </a:r>
          </a:p>
        </p:txBody>
      </p:sp>
      <p:pic>
        <p:nvPicPr>
          <p:cNvPr id="195592" name="Picture 8" descr="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40768"/>
            <a:ext cx="5147805"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73594" y="437120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2576597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1a4d7479316a22aebaea96d617a5912ae359e1fa"/>
</p:tagLst>
</file>

<file path=ppt/theme/theme1.xml><?xml version="1.0" encoding="utf-8"?>
<a:theme xmlns:a="http://schemas.openxmlformats.org/drawingml/2006/main" name="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2240</Words>
  <Application>Microsoft Office PowerPoint</Application>
  <PresentationFormat>Προβολή στην οθόνη (4:3)</PresentationFormat>
  <Paragraphs>269</Paragraphs>
  <Slides>39</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OC_template_updated</vt:lpstr>
      <vt:lpstr>Ιστολογία Ι – Εμβρυολογία (Θ)</vt:lpstr>
      <vt:lpstr>Κυτταρολογικό επίχρισμα στοματικής κοιλότητας</vt:lpstr>
      <vt:lpstr>Κυτταρολογικό επίχρισμα στοματικής κοιλότητας (μεγέθυνση)</vt:lpstr>
      <vt:lpstr>Επιθήλιο οισοφάγου (1/2)</vt:lpstr>
      <vt:lpstr>Επιθήλιο οισοφάγου (2/2)</vt:lpstr>
      <vt:lpstr>Καλυπτήριο επιθήλιο</vt:lpstr>
      <vt:lpstr>Μεταβατικό επιθήλιο ουρητήρα</vt:lpstr>
      <vt:lpstr>Πολύστιβο επιθήλιο μεταβατικού τύπου (1/2)</vt:lpstr>
      <vt:lpstr>Πολύστιβο επιθήλιο μεταβατικού τύπου (2/2)</vt:lpstr>
      <vt:lpstr>Ψευδοπολύστιβο κυλινδρικό κροσσωτό επιθήλιο βρόγχου - Κυψελίδες</vt:lpstr>
      <vt:lpstr>Ο αυλός του βρόγχου – Κυψελίδες</vt:lpstr>
      <vt:lpstr>Ψευδοπολύστιβο κυλινδρικό κροσσωτό</vt:lpstr>
      <vt:lpstr>Πυρήνες πλακωδών κυττάρων - Η.Μ.</vt:lpstr>
      <vt:lpstr>Κερατίνη –Η.Μ.</vt:lpstr>
      <vt:lpstr>Απλός σωληνοειδής αδένας</vt:lpstr>
      <vt:lpstr>Καλυκοειδή κύτταρα (1/2)</vt:lpstr>
      <vt:lpstr>Καλυκοειδή κύτταρα (2/2)</vt:lpstr>
      <vt:lpstr>Υπογνάθιος σιελογόνος αδένας</vt:lpstr>
      <vt:lpstr>Αδενικό επιθήλιο - οροβλεννώδεις αδενοκυψέλες</vt:lpstr>
      <vt:lpstr>Βλεννώδεις αδενοκυψέλες</vt:lpstr>
      <vt:lpstr>Ορώδεις αδενοκυψέλες</vt:lpstr>
      <vt:lpstr>Τομή δέρματος</vt:lpstr>
      <vt:lpstr>Σμηγματογόνοι αδένες (1/2)</vt:lpstr>
      <vt:lpstr>Σμηγματογόνοι αδένες (2/2)</vt:lpstr>
      <vt:lpstr>Αδενικό επιθήλιο - απλός εσπειραμένος - ιδρωτοποιοί αδένες</vt:lpstr>
      <vt:lpstr>Σωληνοειδής αδένας</vt:lpstr>
      <vt:lpstr>Θυρεοειδής αδένας</vt:lpstr>
      <vt:lpstr>Αδενικό επιθήλιο - Θυρεοειδής αδένας</vt:lpstr>
      <vt:lpstr>Θυλακικά κύτταρα</vt:lpstr>
      <vt:lpstr>Καλυκοειδές κύτταρο (Η.Μ.)</vt:lpstr>
      <vt:lpstr>Αδενικό επιθήλιο-ορώδες κύτταρο (Η/Μ)</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221</cp:revision>
  <dcterms:created xsi:type="dcterms:W3CDTF">2013-03-04T13:35:19Z</dcterms:created>
  <dcterms:modified xsi:type="dcterms:W3CDTF">2015-04-23T11:33:21Z</dcterms:modified>
</cp:coreProperties>
</file>