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7"/>
  </p:notesMasterIdLst>
  <p:handoutMasterIdLst>
    <p:handoutMasterId r:id="rId28"/>
  </p:handout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257" r:id="rId19"/>
    <p:sldId id="262" r:id="rId20"/>
    <p:sldId id="264" r:id="rId21"/>
    <p:sldId id="296" r:id="rId22"/>
    <p:sldId id="297" r:id="rId23"/>
    <p:sldId id="266" r:id="rId24"/>
    <p:sldId id="267"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584"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11321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418495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48088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40799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404170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73655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03277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6732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385539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10222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14716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7471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0835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57726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0176D7-54E0-41B3-A743-8C0E672E2780}" type="slidenum">
              <a:rPr lang="el-GR" altLang="el-GR"/>
              <a:pPr/>
              <a:t>‹#›</a:t>
            </a:fld>
            <a:endParaRPr lang="el-GR" altLang="el-GR" dirty="0"/>
          </a:p>
        </p:txBody>
      </p:sp>
    </p:spTree>
    <p:extLst>
      <p:ext uri="{BB962C8B-B14F-4D97-AF65-F5344CB8AC3E}">
        <p14:creationId xmlns:p14="http://schemas.microsoft.com/office/powerpoint/2010/main" val="35999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Συνδετικός - Ερειστικός ιστός</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a:bodyPr>
          <a:lstStyle/>
          <a:p>
            <a:pPr>
              <a:lnSpc>
                <a:spcPct val="80000"/>
              </a:lnSpc>
            </a:pPr>
            <a:r>
              <a:rPr lang="el-GR" altLang="el-GR" sz="3600" dirty="0" smtClean="0"/>
              <a:t>Υαλοειδής χονδρός</a:t>
            </a:r>
            <a:endParaRPr lang="el-GR" altLang="el-GR" sz="3600" dirty="0"/>
          </a:p>
        </p:txBody>
      </p:sp>
      <p:sp>
        <p:nvSpPr>
          <p:cNvPr id="226307" name="Rectangle 3"/>
          <p:cNvSpPr>
            <a:spLocks noGrp="1" noChangeArrowheads="1"/>
          </p:cNvSpPr>
          <p:nvPr>
            <p:ph idx="1"/>
          </p:nvPr>
        </p:nvSpPr>
        <p:spPr/>
        <p:txBody>
          <a:bodyPr/>
          <a:lstStyle/>
          <a:p>
            <a:pPr marL="0" indent="0">
              <a:buNone/>
            </a:pPr>
            <a:r>
              <a:rPr lang="el-GR" altLang="el-GR" sz="2000" dirty="0" smtClean="0"/>
              <a:t>Παρατηρούνται </a:t>
            </a:r>
            <a:r>
              <a:rPr lang="el-GR" altLang="el-GR" sz="2000" dirty="0"/>
              <a:t>μία δικύτταρη (</a:t>
            </a:r>
            <a:r>
              <a:rPr lang="el-GR" altLang="el-GR" sz="2000" b="1" dirty="0"/>
              <a:t>βέλος</a:t>
            </a:r>
            <a:r>
              <a:rPr lang="el-GR" altLang="el-GR" sz="2000" dirty="0"/>
              <a:t>) και πολλές μονοκύτταρες χονδρικές κοιλότητες. Η δικύτταρη κοιλότητα θεωρείται ισογενής, προέρχεται δηλαδή από τη διαίρεση ενός χονδροκυττάρου. (χρώση αιματοξυλίνη-εωσίνη, μεγέθυνση Χ400</a:t>
            </a:r>
            <a:r>
              <a:rPr lang="el-GR" altLang="el-GR" sz="2000" dirty="0" smtClean="0"/>
              <a:t>)</a:t>
            </a:r>
            <a:endParaRPr lang="el-GR" altLang="el-GR" sz="2000" dirty="0"/>
          </a:p>
        </p:txBody>
      </p:sp>
      <p:pic>
        <p:nvPicPr>
          <p:cNvPr id="2263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57" y="2564903"/>
            <a:ext cx="5616624" cy="363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74757" y="616550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70804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r>
              <a:rPr lang="el-GR" altLang="el-GR" sz="3600" dirty="0"/>
              <a:t>Εγκάρσια διατομή μακρού οστού</a:t>
            </a:r>
            <a:endParaRPr lang="el-GR" altLang="el-GR" sz="3600" dirty="0">
              <a:solidFill>
                <a:srgbClr val="FF9900"/>
              </a:solidFill>
            </a:endParaRPr>
          </a:p>
        </p:txBody>
      </p:sp>
      <p:sp>
        <p:nvSpPr>
          <p:cNvPr id="227331" name="Rectangle 3"/>
          <p:cNvSpPr>
            <a:spLocks noGrp="1" noChangeArrowheads="1"/>
          </p:cNvSpPr>
          <p:nvPr>
            <p:ph idx="1"/>
          </p:nvPr>
        </p:nvSpPr>
        <p:spPr/>
        <p:txBody>
          <a:bodyPr/>
          <a:lstStyle/>
          <a:p>
            <a:pPr marL="0" indent="0">
              <a:spcBef>
                <a:spcPts val="600"/>
              </a:spcBef>
              <a:buNone/>
            </a:pPr>
            <a:r>
              <a:rPr lang="el-GR" altLang="el-GR" sz="2000" dirty="0" smtClean="0"/>
              <a:t>Διακρίνονται </a:t>
            </a:r>
            <a:r>
              <a:rPr lang="el-GR" altLang="el-GR" sz="2000" dirty="0"/>
              <a:t>τα συστήματα οστεώνων (</a:t>
            </a:r>
            <a:r>
              <a:rPr lang="el-GR" altLang="el-GR" sz="2000" b="1" dirty="0"/>
              <a:t>Ο</a:t>
            </a:r>
            <a:r>
              <a:rPr lang="el-GR" altLang="el-GR" sz="2000" dirty="0"/>
              <a:t>), τα διάμεσα συστήματα (</a:t>
            </a:r>
            <a:r>
              <a:rPr lang="el-GR" altLang="el-GR" sz="2000" b="1" dirty="0"/>
              <a:t>D</a:t>
            </a:r>
            <a:r>
              <a:rPr lang="el-GR" altLang="el-GR" sz="2000" dirty="0"/>
              <a:t>) και οι σωλήνες του Volkman (</a:t>
            </a:r>
            <a:r>
              <a:rPr lang="el-GR" altLang="el-GR" sz="2000" b="1" dirty="0"/>
              <a:t>SV</a:t>
            </a:r>
            <a:r>
              <a:rPr lang="el-GR" altLang="el-GR" sz="2000" dirty="0"/>
              <a:t>) . Τα βέλη περιγράφουν ένα σύστημα οστεώνων. X50 Χρώση αιματοξυλίνης-εωσίνης Χ 50. </a:t>
            </a:r>
          </a:p>
        </p:txBody>
      </p:sp>
      <p:sp>
        <p:nvSpPr>
          <p:cNvPr id="22733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73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276872"/>
            <a:ext cx="6480720" cy="403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871701" y="630409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354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r>
              <a:rPr lang="el-GR" altLang="el-GR" sz="3600" dirty="0" smtClean="0"/>
              <a:t>Oστεώνας</a:t>
            </a:r>
            <a:endParaRPr lang="el-GR" altLang="el-GR" sz="3600" dirty="0">
              <a:solidFill>
                <a:srgbClr val="FF9900"/>
              </a:solidFill>
            </a:endParaRPr>
          </a:p>
        </p:txBody>
      </p:sp>
      <p:sp>
        <p:nvSpPr>
          <p:cNvPr id="228355" name="Rectangle 3"/>
          <p:cNvSpPr>
            <a:spLocks noGrp="1" noChangeArrowheads="1"/>
          </p:cNvSpPr>
          <p:nvPr>
            <p:ph idx="1"/>
          </p:nvPr>
        </p:nvSpPr>
        <p:spPr/>
        <p:txBody>
          <a:bodyPr/>
          <a:lstStyle/>
          <a:p>
            <a:pPr marL="0" indent="0">
              <a:buNone/>
            </a:pPr>
            <a:r>
              <a:rPr lang="el-GR" altLang="el-GR" sz="2000" dirty="0" smtClean="0"/>
              <a:t>Διακρίνονται </a:t>
            </a:r>
            <a:r>
              <a:rPr lang="el-GR" altLang="el-GR" sz="2000" dirty="0"/>
              <a:t>ο σωλήνας του Ηavers (</a:t>
            </a:r>
            <a:r>
              <a:rPr lang="el-GR" altLang="el-GR" sz="2000" b="1" dirty="0"/>
              <a:t>SH</a:t>
            </a:r>
            <a:r>
              <a:rPr lang="el-GR" altLang="el-GR" sz="2000" dirty="0"/>
              <a:t>), τα οστικά πετάλια (</a:t>
            </a:r>
            <a:r>
              <a:rPr lang="el-GR" altLang="el-GR" sz="2000" b="1" dirty="0"/>
              <a:t>ΟP</a:t>
            </a:r>
            <a:r>
              <a:rPr lang="el-GR" altLang="el-GR" sz="2000" dirty="0"/>
              <a:t>) και οι οστικές κοιλότητες (</a:t>
            </a:r>
            <a:r>
              <a:rPr lang="el-GR" altLang="el-GR" sz="2000" b="1" dirty="0"/>
              <a:t>ΟΚ</a:t>
            </a:r>
            <a:r>
              <a:rPr lang="el-GR" altLang="el-GR" sz="2000" dirty="0"/>
              <a:t>). Χρώση αιματοξυλίνης-εωσίνης Χ </a:t>
            </a:r>
            <a:r>
              <a:rPr lang="el-GR" altLang="el-GR" sz="2000" dirty="0" smtClean="0"/>
              <a:t>400</a:t>
            </a:r>
            <a:endParaRPr lang="el-GR" altLang="el-GR" sz="1000" dirty="0"/>
          </a:p>
        </p:txBody>
      </p:sp>
      <p:sp>
        <p:nvSpPr>
          <p:cNvPr id="228356"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83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1988840"/>
            <a:ext cx="6408712" cy="445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835697"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01235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el-GR" altLang="el-GR" sz="3600" dirty="0"/>
              <a:t>Eγκάρσια διατομή μακρού οστού</a:t>
            </a:r>
            <a:endParaRPr lang="el-GR" altLang="el-GR" sz="3600" dirty="0">
              <a:solidFill>
                <a:srgbClr val="FF9900"/>
              </a:solidFill>
            </a:endParaRPr>
          </a:p>
        </p:txBody>
      </p:sp>
      <p:sp>
        <p:nvSpPr>
          <p:cNvPr id="229379" name="Rectangle 3"/>
          <p:cNvSpPr>
            <a:spLocks noGrp="1" noChangeArrowheads="1"/>
          </p:cNvSpPr>
          <p:nvPr>
            <p:ph idx="1"/>
          </p:nvPr>
        </p:nvSpPr>
        <p:spPr/>
        <p:txBody>
          <a:bodyPr/>
          <a:lstStyle/>
          <a:p>
            <a:pPr marL="0" indent="0">
              <a:buNone/>
            </a:pPr>
            <a:r>
              <a:rPr lang="el-GR" altLang="el-GR" sz="2000" dirty="0" smtClean="0"/>
              <a:t>Eγκάρσια </a:t>
            </a:r>
            <a:r>
              <a:rPr lang="el-GR" altLang="el-GR" sz="2000" dirty="0"/>
              <a:t>διατομή μακρού οστού. Οστεώνας (</a:t>
            </a:r>
            <a:r>
              <a:rPr lang="el-GR" altLang="el-GR" sz="2000" b="1" dirty="0"/>
              <a:t>Ο</a:t>
            </a:r>
            <a:r>
              <a:rPr lang="el-GR" altLang="el-GR" sz="2000" dirty="0"/>
              <a:t>), Διάμεσο σύστημα (</a:t>
            </a:r>
            <a:r>
              <a:rPr lang="el-GR" altLang="el-GR" sz="2000" b="1" dirty="0"/>
              <a:t>D</a:t>
            </a:r>
            <a:r>
              <a:rPr lang="el-GR" altLang="el-GR" sz="2000" dirty="0"/>
              <a:t>), σωλήνας του Havers (</a:t>
            </a:r>
            <a:r>
              <a:rPr lang="el-GR" altLang="el-GR" sz="2000" b="1" dirty="0"/>
              <a:t>SH</a:t>
            </a:r>
            <a:r>
              <a:rPr lang="el-GR" altLang="el-GR" sz="2000" dirty="0"/>
              <a:t>), σωλήνας του Volkman (</a:t>
            </a:r>
            <a:r>
              <a:rPr lang="el-GR" altLang="el-GR" sz="2000" b="1" dirty="0"/>
              <a:t>SV</a:t>
            </a:r>
            <a:r>
              <a:rPr lang="el-GR" altLang="el-GR" sz="2000" dirty="0"/>
              <a:t>). Τα βέλη περιγράφουν ένα σύστημα οστεώνων. Χρώση αιματοξυλίνης-εωσίνης Χ 100. </a:t>
            </a:r>
          </a:p>
        </p:txBody>
      </p:sp>
      <p:pic>
        <p:nvPicPr>
          <p:cNvPr id="229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11" y="2270800"/>
            <a:ext cx="6286245" cy="41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4921" y="640876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167493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Autofit/>
          </a:bodyPr>
          <a:lstStyle/>
          <a:p>
            <a:pPr>
              <a:lnSpc>
                <a:spcPct val="80000"/>
              </a:lnSpc>
            </a:pPr>
            <a:r>
              <a:rPr lang="el-GR" altLang="el-GR" sz="3600" dirty="0" smtClean="0"/>
              <a:t>Άκρο εμβρύου: Χόνδρινο πρόπλασμα οστού - μεσέγχυμα </a:t>
            </a:r>
            <a:endParaRPr lang="el-GR" altLang="el-GR" sz="3600" dirty="0"/>
          </a:p>
        </p:txBody>
      </p:sp>
      <p:sp>
        <p:nvSpPr>
          <p:cNvPr id="230403" name="Rectangle 3"/>
          <p:cNvSpPr>
            <a:spLocks noGrp="1" noChangeArrowheads="1"/>
          </p:cNvSpPr>
          <p:nvPr>
            <p:ph idx="1"/>
          </p:nvPr>
        </p:nvSpPr>
        <p:spPr/>
        <p:txBody>
          <a:bodyPr/>
          <a:lstStyle/>
          <a:p>
            <a:pPr marL="0" indent="0">
              <a:buNone/>
            </a:pPr>
            <a:r>
              <a:rPr lang="el-GR" altLang="el-GR" sz="2000" dirty="0" smtClean="0"/>
              <a:t>Διακρίνονται </a:t>
            </a:r>
            <a:r>
              <a:rPr lang="el-GR" altLang="el-GR" sz="2000" dirty="0"/>
              <a:t>η επιδερμίδα (</a:t>
            </a:r>
            <a:r>
              <a:rPr lang="el-GR" altLang="el-GR" sz="2000" b="1" dirty="0"/>
              <a:t>βέλη</a:t>
            </a:r>
            <a:r>
              <a:rPr lang="el-GR" altLang="el-GR" sz="2000" dirty="0"/>
              <a:t>), το χόνδρινο πρόπλασμα των οστών (</a:t>
            </a:r>
            <a:r>
              <a:rPr lang="el-GR" altLang="el-GR" sz="2000" b="1" dirty="0"/>
              <a:t>1</a:t>
            </a:r>
            <a:r>
              <a:rPr lang="el-GR" altLang="el-GR" sz="2000" dirty="0"/>
              <a:t>), αναπτυσσόμενες σκελετικές μυϊκές ίνες και μεσέγχυμα. (χρώση αιματοξυλίνη-εωσίνη, μεγέθυνση Χ50) </a:t>
            </a:r>
          </a:p>
        </p:txBody>
      </p:sp>
      <p:sp>
        <p:nvSpPr>
          <p:cNvPr id="23040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230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16" y="2338568"/>
            <a:ext cx="6153824" cy="396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7116" y="629872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65053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a:bodyPr>
          <a:lstStyle/>
          <a:p>
            <a:r>
              <a:rPr lang="el-GR" altLang="el-GR" sz="3600" dirty="0" smtClean="0"/>
              <a:t>Μεσεγχυματικός ιστός</a:t>
            </a:r>
            <a:endParaRPr lang="el-GR" altLang="el-GR" sz="3600" dirty="0"/>
          </a:p>
        </p:txBody>
      </p:sp>
      <p:sp>
        <p:nvSpPr>
          <p:cNvPr id="231427" name="Rectangle 3"/>
          <p:cNvSpPr>
            <a:spLocks noGrp="1" noChangeArrowheads="1"/>
          </p:cNvSpPr>
          <p:nvPr>
            <p:ph idx="1"/>
          </p:nvPr>
        </p:nvSpPr>
        <p:spPr/>
        <p:txBody>
          <a:bodyPr/>
          <a:lstStyle/>
          <a:p>
            <a:pPr marL="0" indent="0">
              <a:buNone/>
            </a:pPr>
            <a:r>
              <a:rPr lang="el-GR" altLang="el-GR" sz="2000" dirty="0" smtClean="0"/>
              <a:t>Διακρίνονται </a:t>
            </a:r>
            <a:r>
              <a:rPr lang="el-GR" altLang="el-GR" sz="2000" dirty="0"/>
              <a:t>το χόνδρινο πρόπλασμα των οστών (</a:t>
            </a:r>
            <a:r>
              <a:rPr lang="el-GR" altLang="el-GR" sz="2000" b="1" dirty="0"/>
              <a:t>1</a:t>
            </a:r>
            <a:r>
              <a:rPr lang="el-GR" altLang="el-GR" sz="2000" dirty="0"/>
              <a:t>), μεσέγχυμα (</a:t>
            </a:r>
            <a:r>
              <a:rPr lang="el-GR" altLang="el-GR" sz="2000" b="1" dirty="0"/>
              <a:t>2</a:t>
            </a:r>
            <a:r>
              <a:rPr lang="el-GR" altLang="el-GR" sz="2000" dirty="0"/>
              <a:t>) και αγγεία (βέλη). (χρώση αιματοξυλίνη-εωσίνη, μεγέθυνση Χ100) </a:t>
            </a:r>
          </a:p>
        </p:txBody>
      </p:sp>
      <p:sp>
        <p:nvSpPr>
          <p:cNvPr id="231428"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314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83" y="1988838"/>
            <a:ext cx="6688113" cy="432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84027" y="631136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932014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rmAutofit/>
          </a:bodyPr>
          <a:lstStyle/>
          <a:p>
            <a:pPr>
              <a:lnSpc>
                <a:spcPct val="80000"/>
              </a:lnSpc>
            </a:pPr>
            <a:r>
              <a:rPr lang="el-GR" altLang="el-GR" sz="3600" dirty="0" smtClean="0"/>
              <a:t>Χονδροβλάστες</a:t>
            </a:r>
            <a:endParaRPr lang="el-GR" altLang="el-GR" sz="3600" dirty="0"/>
          </a:p>
        </p:txBody>
      </p:sp>
      <p:sp>
        <p:nvSpPr>
          <p:cNvPr id="232451" name="Rectangle 3"/>
          <p:cNvSpPr>
            <a:spLocks noGrp="1" noChangeArrowheads="1"/>
          </p:cNvSpPr>
          <p:nvPr>
            <p:ph idx="1"/>
          </p:nvPr>
        </p:nvSpPr>
        <p:spPr/>
        <p:txBody>
          <a:bodyPr/>
          <a:lstStyle/>
          <a:p>
            <a:pPr marL="0" indent="0">
              <a:buNone/>
            </a:pPr>
            <a:r>
              <a:rPr lang="el-GR" altLang="el-GR" sz="2000" dirty="0" smtClean="0"/>
              <a:t>Οι </a:t>
            </a:r>
            <a:r>
              <a:rPr lang="el-GR" altLang="el-GR" sz="2000" dirty="0"/>
              <a:t>χονδροβλάστες βρίσκονται μέσα σε μικρές κοιλότητες και παράγουν τη θεμέλια ουσία του χόνδρου. Στο κάτω μέρος της εικόνας φαίνεται το περιχόνδριο που αποτελείται από ατρακτόμορφα κύτταρα σε πυκνή διάταξη. (χρώση αιματοξυλίνη-εωσίνη, μεγέθυνση Χ400) </a:t>
            </a:r>
          </a:p>
        </p:txBody>
      </p:sp>
      <p:pic>
        <p:nvPicPr>
          <p:cNvPr id="23245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456" y="2570600"/>
            <a:ext cx="518457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65532" y="639633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76174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rmAutofit/>
          </a:bodyPr>
          <a:lstStyle/>
          <a:p>
            <a:pPr>
              <a:lnSpc>
                <a:spcPct val="80000"/>
              </a:lnSpc>
            </a:pPr>
            <a:r>
              <a:rPr lang="el-GR" altLang="el-GR" sz="3600" dirty="0" smtClean="0"/>
              <a:t>Μεσεγχυματικά κύτταρα</a:t>
            </a:r>
            <a:endParaRPr lang="el-GR" altLang="el-GR" sz="3600" dirty="0"/>
          </a:p>
        </p:txBody>
      </p:sp>
      <p:sp>
        <p:nvSpPr>
          <p:cNvPr id="233475" name="Rectangle 3"/>
          <p:cNvSpPr>
            <a:spLocks noGrp="1" noChangeArrowheads="1"/>
          </p:cNvSpPr>
          <p:nvPr>
            <p:ph idx="1"/>
          </p:nvPr>
        </p:nvSpPr>
        <p:spPr/>
        <p:txBody>
          <a:bodyPr/>
          <a:lstStyle/>
          <a:p>
            <a:pPr marL="0" indent="0">
              <a:spcBef>
                <a:spcPts val="600"/>
              </a:spcBef>
              <a:buNone/>
            </a:pPr>
            <a:r>
              <a:rPr lang="el-GR" altLang="el-GR" sz="2000" dirty="0" smtClean="0"/>
              <a:t>Τα </a:t>
            </a:r>
            <a:r>
              <a:rPr lang="el-GR" altLang="el-GR" sz="2000" dirty="0"/>
              <a:t>μεσεγχυματικά κύτταρα είναι ατρακτόμορφα ή αστεροειδή με βαθυχρωματικούς πυρήνες και βρίσκονται μέσα σε χαλαρό στρώμα. Είναι πολυδύναμα κύτταρα που μπορούν να διαφοροποιηθούν, ανάλογα με την περιοχή, σε ινοβλάστες, οστεοβλάστες, χονδροβλάστες, μυοβλάστες και κύτταρα του αίματος. (χρώση αιματοξυλίνη-εωσίνη, μεγέθυνση Χ400). </a:t>
            </a:r>
          </a:p>
          <a:p>
            <a:pPr>
              <a:lnSpc>
                <a:spcPct val="80000"/>
              </a:lnSpc>
            </a:pPr>
            <a:endParaRPr lang="el-GR" altLang="el-GR" sz="2000" b="1" dirty="0"/>
          </a:p>
        </p:txBody>
      </p:sp>
      <p:pic>
        <p:nvPicPr>
          <p:cNvPr id="2334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924944"/>
            <a:ext cx="5976664" cy="34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9673" y="634210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7059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r>
              <a:rPr lang="el-GR" altLang="el-GR" sz="3600" dirty="0" smtClean="0"/>
              <a:t>Κανονικός πυκνός </a:t>
            </a:r>
            <a:r>
              <a:rPr lang="el-GR" altLang="el-GR" sz="3600" dirty="0" smtClean="0"/>
              <a:t>συνδετικός</a:t>
            </a:r>
            <a:r>
              <a:rPr lang="en-US" altLang="el-GR" sz="3600" dirty="0" smtClean="0"/>
              <a:t> </a:t>
            </a:r>
            <a:r>
              <a:rPr lang="en-US" altLang="el-GR" sz="3200" b="0" dirty="0"/>
              <a:t>(1/2)</a:t>
            </a:r>
            <a:endParaRPr lang="el-GR" altLang="el-GR" sz="3200" dirty="0">
              <a:solidFill>
                <a:srgbClr val="FF9900"/>
              </a:solidFill>
            </a:endParaRPr>
          </a:p>
        </p:txBody>
      </p:sp>
      <p:sp>
        <p:nvSpPr>
          <p:cNvPr id="119811" name="Rectangle 3"/>
          <p:cNvSpPr>
            <a:spLocks noGrp="1" noChangeArrowheads="1"/>
          </p:cNvSpPr>
          <p:nvPr>
            <p:ph idx="1"/>
          </p:nvPr>
        </p:nvSpPr>
        <p:spPr/>
        <p:txBody>
          <a:bodyPr/>
          <a:lstStyle/>
          <a:p>
            <a:pPr marL="0" indent="0">
              <a:buNone/>
            </a:pPr>
            <a:r>
              <a:rPr lang="el-GR" altLang="el-GR" sz="2000" dirty="0" smtClean="0"/>
              <a:t>Πρόκειται </a:t>
            </a:r>
            <a:r>
              <a:rPr lang="el-GR" altLang="el-GR" sz="2000" dirty="0"/>
              <a:t>για επιμήκη διατομή τένοντα. Είναι εμφανής η παράλληλη προς τον επιμήκη άξονα του τένοντα διάταξη των ινών του κολλαγόνου. (χρώση Azan, μεγέθυνση Χ50) </a:t>
            </a:r>
          </a:p>
        </p:txBody>
      </p:sp>
      <p:pic>
        <p:nvPicPr>
          <p:cNvPr id="119819"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391" y="2260996"/>
            <a:ext cx="5112568" cy="38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06463" y="609542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139096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l-GR" sz="2000" dirty="0" smtClean="0"/>
              <a:t>3: </a:t>
            </a:r>
            <a:r>
              <a:rPr lang="el-GR" sz="2000" dirty="0"/>
              <a:t>Συνδετικός - Ερειστικός </a:t>
            </a:r>
            <a:r>
              <a:rPr lang="el-GR" sz="2000" dirty="0" smtClean="0"/>
              <a:t>ιστός».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r>
              <a:rPr lang="el-GR" altLang="el-GR" sz="3600" dirty="0"/>
              <a:t>Κανονικός πυκνός </a:t>
            </a:r>
            <a:r>
              <a:rPr lang="el-GR" altLang="el-GR" sz="3600" dirty="0" smtClean="0"/>
              <a:t>συνδετικός</a:t>
            </a:r>
            <a:r>
              <a:rPr lang="en-US" altLang="el-GR" sz="3600" dirty="0" smtClean="0"/>
              <a:t> </a:t>
            </a:r>
            <a:r>
              <a:rPr lang="en-US" altLang="el-GR" sz="3200" b="0" dirty="0" smtClean="0">
                <a:solidFill>
                  <a:prstClr val="black"/>
                </a:solidFill>
              </a:rPr>
              <a:t>(2/2</a:t>
            </a:r>
            <a:r>
              <a:rPr lang="en-US" altLang="el-GR" sz="3200" b="0" dirty="0">
                <a:solidFill>
                  <a:prstClr val="black"/>
                </a:solidFill>
              </a:rPr>
              <a:t>)</a:t>
            </a:r>
            <a:endParaRPr lang="el-GR" altLang="el-GR" sz="3600" dirty="0">
              <a:solidFill>
                <a:srgbClr val="FF9900"/>
              </a:solidFill>
            </a:endParaRPr>
          </a:p>
        </p:txBody>
      </p:sp>
      <p:sp>
        <p:nvSpPr>
          <p:cNvPr id="219139" name="Rectangle 3"/>
          <p:cNvSpPr>
            <a:spLocks noGrp="1" noChangeArrowheads="1"/>
          </p:cNvSpPr>
          <p:nvPr>
            <p:ph idx="1"/>
          </p:nvPr>
        </p:nvSpPr>
        <p:spPr/>
        <p:txBody>
          <a:bodyPr/>
          <a:lstStyle/>
          <a:p>
            <a:pPr marL="0" indent="0">
              <a:buNone/>
            </a:pPr>
            <a:r>
              <a:rPr lang="el-GR" altLang="el-GR" sz="2000" dirty="0" smtClean="0"/>
              <a:t>Ο </a:t>
            </a:r>
            <a:r>
              <a:rPr lang="el-GR" altLang="el-GR" sz="2000" dirty="0"/>
              <a:t>κανονικός πυκνός συνδετικός ιστός αποτελείται από παράλληλα και πυκνά διατασσόμενες ίνες κολλαγόνου με αραιά ινοκύτταρα (</a:t>
            </a:r>
            <a:r>
              <a:rPr lang="el-GR" altLang="el-GR" sz="2000" b="1" dirty="0"/>
              <a:t>βέλη</a:t>
            </a:r>
            <a:r>
              <a:rPr lang="el-GR" altLang="el-GR" sz="2000" dirty="0"/>
              <a:t>). (χρώση Azan, μεγέθυνση Χ100</a:t>
            </a:r>
            <a:r>
              <a:rPr lang="el-GR" altLang="el-GR" sz="2000" dirty="0" smtClean="0"/>
              <a:t>)</a:t>
            </a:r>
            <a:endParaRPr lang="el-GR" altLang="el-GR" sz="2000" dirty="0"/>
          </a:p>
        </p:txBody>
      </p:sp>
      <p:pic>
        <p:nvPicPr>
          <p:cNvPr id="219143"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104" y="2285296"/>
            <a:ext cx="5311040" cy="398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04412" y="626857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3025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sz="3600" dirty="0" smtClean="0"/>
              <a:t>Πυρήνες </a:t>
            </a:r>
            <a:r>
              <a:rPr lang="el-GR" altLang="el-GR" sz="3600" dirty="0"/>
              <a:t>των ινοκυττάρων</a:t>
            </a:r>
            <a:endParaRPr lang="el-GR" altLang="el-GR" sz="3600" dirty="0">
              <a:solidFill>
                <a:srgbClr val="FF9900"/>
              </a:solidFill>
            </a:endParaRPr>
          </a:p>
        </p:txBody>
      </p:sp>
      <p:sp>
        <p:nvSpPr>
          <p:cNvPr id="220163" name="Rectangle 3"/>
          <p:cNvSpPr>
            <a:spLocks noGrp="1" noChangeArrowheads="1"/>
          </p:cNvSpPr>
          <p:nvPr>
            <p:ph idx="1"/>
          </p:nvPr>
        </p:nvSpPr>
        <p:spPr/>
        <p:txBody>
          <a:bodyPr/>
          <a:lstStyle/>
          <a:p>
            <a:pPr marL="0" indent="0">
              <a:spcBef>
                <a:spcPts val="600"/>
              </a:spcBef>
              <a:buNone/>
            </a:pPr>
            <a:r>
              <a:rPr lang="el-GR" altLang="el-GR" sz="2000" dirty="0" smtClean="0"/>
              <a:t>Οι </a:t>
            </a:r>
            <a:r>
              <a:rPr lang="el-GR" altLang="el-GR" sz="2000" dirty="0"/>
              <a:t>πυρήνες των ινοκυττάρων είναι λεπτοί και επιμήκεις (</a:t>
            </a:r>
            <a:r>
              <a:rPr lang="el-GR" altLang="el-GR" sz="2000" b="1" dirty="0"/>
              <a:t>βέλη</a:t>
            </a:r>
            <a:r>
              <a:rPr lang="el-GR" altLang="el-GR" sz="2000" dirty="0"/>
              <a:t>). </a:t>
            </a:r>
            <a:endParaRPr lang="el-GR" altLang="el-GR" sz="2000" dirty="0" smtClean="0"/>
          </a:p>
          <a:p>
            <a:pPr marL="0" indent="0">
              <a:spcBef>
                <a:spcPts val="600"/>
              </a:spcBef>
              <a:buNone/>
            </a:pPr>
            <a:r>
              <a:rPr lang="el-GR" altLang="el-GR" sz="2000" dirty="0" smtClean="0"/>
              <a:t>(</a:t>
            </a:r>
            <a:r>
              <a:rPr lang="el-GR" altLang="el-GR" sz="2000" dirty="0"/>
              <a:t>χρώση Azan, μεγέθυνση Χ400</a:t>
            </a:r>
            <a:r>
              <a:rPr lang="el-GR" altLang="el-GR" sz="2000" dirty="0" smtClean="0"/>
              <a:t>)</a:t>
            </a:r>
            <a:endParaRPr lang="el-GR" altLang="el-GR" sz="2000" dirty="0"/>
          </a:p>
        </p:txBody>
      </p:sp>
      <p:sp>
        <p:nvSpPr>
          <p:cNvPr id="22016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01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76" y="2071960"/>
            <a:ext cx="6235672" cy="395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78200" y="603111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90148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r>
              <a:rPr lang="el-GR" altLang="el-GR" sz="3200" dirty="0" smtClean="0"/>
              <a:t>Ακανόνιστος συνδετικός και λιπώδης ιστός</a:t>
            </a:r>
            <a:endParaRPr lang="el-GR" altLang="el-GR" sz="3200" dirty="0">
              <a:solidFill>
                <a:srgbClr val="FF9900"/>
              </a:solidFill>
            </a:endParaRPr>
          </a:p>
        </p:txBody>
      </p:sp>
      <p:sp>
        <p:nvSpPr>
          <p:cNvPr id="221187" name="Rectangle 3"/>
          <p:cNvSpPr>
            <a:spLocks noGrp="1" noChangeArrowheads="1"/>
          </p:cNvSpPr>
          <p:nvPr>
            <p:ph idx="1"/>
          </p:nvPr>
        </p:nvSpPr>
        <p:spPr/>
        <p:txBody>
          <a:bodyPr/>
          <a:lstStyle/>
          <a:p>
            <a:pPr marL="0" indent="0">
              <a:buNone/>
            </a:pPr>
            <a:r>
              <a:rPr lang="el-GR" altLang="el-GR" sz="2000" dirty="0" smtClean="0"/>
              <a:t>Πρόκειται </a:t>
            </a:r>
            <a:r>
              <a:rPr lang="el-GR" altLang="el-GR" sz="2000" dirty="0"/>
              <a:t>για τομή από υποδόριο ιστό. Ο λιπώδης ιστός διαχωρίζεται σε λόβια (ομάδες λιποκυττάρων) από διαφραγμάτια ακανόνιστου συνδετικού (</a:t>
            </a:r>
            <a:r>
              <a:rPr lang="el-GR" altLang="el-GR" sz="2000" b="1" dirty="0"/>
              <a:t>1</a:t>
            </a:r>
            <a:r>
              <a:rPr lang="el-GR" altLang="el-GR" sz="2000" dirty="0"/>
              <a:t>). Οι κολλαγόνες ίνες φέρονται προς διάφορες κατευθύνσεις. (χρώση Mallory, μεγέθυνση Χ50</a:t>
            </a:r>
            <a:r>
              <a:rPr lang="el-GR" altLang="el-GR" sz="2000" dirty="0" smtClean="0"/>
              <a:t>)</a:t>
            </a:r>
            <a:endParaRPr lang="el-GR" altLang="el-GR" sz="2000" dirty="0"/>
          </a:p>
        </p:txBody>
      </p:sp>
      <p:pic>
        <p:nvPicPr>
          <p:cNvPr id="22119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636913"/>
            <a:ext cx="4968552" cy="372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5616" y="636332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8247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l-GR" altLang="el-GR" sz="3600" dirty="0"/>
              <a:t>Πυκνός ακανόνιστος συνδετικός ιστός</a:t>
            </a:r>
            <a:endParaRPr lang="el-GR" altLang="el-GR" sz="3600" dirty="0">
              <a:solidFill>
                <a:srgbClr val="FF9900"/>
              </a:solidFill>
            </a:endParaRPr>
          </a:p>
        </p:txBody>
      </p:sp>
      <p:sp>
        <p:nvSpPr>
          <p:cNvPr id="222211" name="Rectangle 3"/>
          <p:cNvSpPr>
            <a:spLocks noGrp="1" noChangeArrowheads="1"/>
          </p:cNvSpPr>
          <p:nvPr>
            <p:ph idx="1"/>
          </p:nvPr>
        </p:nvSpPr>
        <p:spPr>
          <a:xfrm>
            <a:off x="457200" y="1196752"/>
            <a:ext cx="2458616" cy="5040560"/>
          </a:xfrm>
        </p:spPr>
        <p:txBody>
          <a:bodyPr>
            <a:normAutofit/>
          </a:bodyPr>
          <a:lstStyle/>
          <a:p>
            <a:pPr marL="0" indent="0">
              <a:buNone/>
            </a:pPr>
            <a:r>
              <a:rPr lang="el-GR" altLang="el-GR" sz="2000" dirty="0" smtClean="0"/>
              <a:t>Πυκνός </a:t>
            </a:r>
            <a:r>
              <a:rPr lang="el-GR" altLang="el-GR" sz="2000" dirty="0"/>
              <a:t>ακανόνιστος συνδετικός ιστός. </a:t>
            </a:r>
            <a:endParaRPr lang="el-GR" altLang="el-GR" sz="2000" dirty="0" smtClean="0"/>
          </a:p>
          <a:p>
            <a:pPr marL="0" indent="0">
              <a:buNone/>
            </a:pPr>
            <a:r>
              <a:rPr lang="el-GR" altLang="el-GR" sz="2000" b="1" dirty="0" smtClean="0"/>
              <a:t>ΚΙΕ</a:t>
            </a:r>
            <a:r>
              <a:rPr lang="el-GR" altLang="el-GR" sz="2000" dirty="0"/>
              <a:t>: κολλαγόνες ίνες σε επιμήκη διατομή, </a:t>
            </a:r>
            <a:endParaRPr lang="el-GR" altLang="el-GR" sz="2000" dirty="0" smtClean="0"/>
          </a:p>
          <a:p>
            <a:pPr marL="0" indent="0">
              <a:buNone/>
            </a:pPr>
            <a:r>
              <a:rPr lang="el-GR" altLang="el-GR" sz="2000" b="1" dirty="0" smtClean="0"/>
              <a:t>ΚΙ</a:t>
            </a:r>
            <a:r>
              <a:rPr lang="el-GR" altLang="el-GR" sz="2000" dirty="0"/>
              <a:t>: κολλαγόνες ίνες σε εγκάρσια διατομή. </a:t>
            </a:r>
            <a:endParaRPr lang="el-GR" altLang="el-GR" sz="2000" dirty="0" smtClean="0"/>
          </a:p>
          <a:p>
            <a:pPr marL="0" indent="0">
              <a:buNone/>
            </a:pPr>
            <a:r>
              <a:rPr lang="el-GR" altLang="el-GR" sz="2000" dirty="0" smtClean="0"/>
              <a:t>Χρώση </a:t>
            </a:r>
            <a:r>
              <a:rPr lang="el-GR" altLang="el-GR" sz="2000" dirty="0"/>
              <a:t>Mallory Χ </a:t>
            </a:r>
            <a:r>
              <a:rPr lang="el-GR" altLang="el-GR" sz="2000" dirty="0" smtClean="0"/>
              <a:t>400</a:t>
            </a:r>
            <a:endParaRPr lang="el-GR" altLang="el-GR" sz="2000" dirty="0"/>
          </a:p>
        </p:txBody>
      </p:sp>
      <p:pic>
        <p:nvPicPr>
          <p:cNvPr id="222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40769"/>
            <a:ext cx="5831483" cy="33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23345" y="472920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160862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r>
              <a:rPr lang="el-GR" altLang="el-GR" sz="3600" dirty="0" smtClean="0"/>
              <a:t>Υαλοειδής χονδρός</a:t>
            </a:r>
            <a:endParaRPr lang="el-GR" altLang="el-GR" sz="3600" dirty="0">
              <a:solidFill>
                <a:srgbClr val="FF9900"/>
              </a:solidFill>
            </a:endParaRPr>
          </a:p>
        </p:txBody>
      </p:sp>
      <p:sp>
        <p:nvSpPr>
          <p:cNvPr id="223235" name="Rectangle 3"/>
          <p:cNvSpPr>
            <a:spLocks noGrp="1" noChangeArrowheads="1"/>
          </p:cNvSpPr>
          <p:nvPr>
            <p:ph idx="1"/>
          </p:nvPr>
        </p:nvSpPr>
        <p:spPr/>
        <p:txBody>
          <a:bodyPr/>
          <a:lstStyle/>
          <a:p>
            <a:pPr marL="0" indent="0">
              <a:buNone/>
            </a:pPr>
            <a:r>
              <a:rPr lang="el-GR" altLang="el-GR" sz="2000" dirty="0" smtClean="0"/>
              <a:t>Ο </a:t>
            </a:r>
            <a:r>
              <a:rPr lang="el-GR" altLang="el-GR" sz="2000" dirty="0"/>
              <a:t>χονδρικός ιστός αποτελείται από άφθονη μεσοκυττάρια ουσία που περιλαμβάνει κυρίως κολλαγόνο τύπου ΙΙ και υαλουρονικό οξύ. Τα χονδροκύτταρα που παράγουν τη μεσοκυττάρια ουσία βρίσκονται μέσα σε μικρές κοιλότητες. (χρώση αιματοξυλίνη-εωσίνη, μεγέθυνση Χ50) </a:t>
            </a:r>
          </a:p>
        </p:txBody>
      </p:sp>
      <p:sp>
        <p:nvSpPr>
          <p:cNvPr id="223236"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3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4" y="2594208"/>
            <a:ext cx="5771604" cy="352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47224" y="612103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66325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Autofit/>
          </a:bodyPr>
          <a:lstStyle/>
          <a:p>
            <a:r>
              <a:rPr lang="el-GR" altLang="el-GR" sz="3600" dirty="0" smtClean="0"/>
              <a:t>Χονδρικός </a:t>
            </a:r>
            <a:r>
              <a:rPr lang="el-GR" altLang="el-GR" sz="3600" dirty="0" smtClean="0"/>
              <a:t>ιστός</a:t>
            </a:r>
            <a:r>
              <a:rPr lang="en-US" altLang="el-GR" sz="3600" dirty="0" smtClean="0"/>
              <a:t> </a:t>
            </a:r>
            <a:r>
              <a:rPr lang="en-US" altLang="el-GR" sz="3200" b="0" dirty="0">
                <a:solidFill>
                  <a:prstClr val="black"/>
                </a:solidFill>
              </a:rPr>
              <a:t>(1/2)</a:t>
            </a:r>
            <a:endParaRPr lang="el-GR" altLang="el-GR" sz="3600" dirty="0"/>
          </a:p>
        </p:txBody>
      </p:sp>
      <p:sp>
        <p:nvSpPr>
          <p:cNvPr id="224259" name="Rectangle 3"/>
          <p:cNvSpPr>
            <a:spLocks noGrp="1" noChangeArrowheads="1"/>
          </p:cNvSpPr>
          <p:nvPr>
            <p:ph idx="1"/>
          </p:nvPr>
        </p:nvSpPr>
        <p:spPr/>
        <p:txBody>
          <a:bodyPr/>
          <a:lstStyle/>
          <a:p>
            <a:pPr marL="0" indent="0">
              <a:buNone/>
            </a:pPr>
            <a:r>
              <a:rPr lang="el-GR" altLang="el-GR" sz="2000" dirty="0" smtClean="0"/>
              <a:t>Στον </a:t>
            </a:r>
            <a:r>
              <a:rPr lang="el-GR" altLang="el-GR" sz="2000" dirty="0"/>
              <a:t>ζωντανό οργανισμό δεν υπάρχει κενό μεταξύ χονδροκυττάρου και θεμέλιας ουσίας. Οι κοιλότητες σχηματίζονται από την συρρίκνωση του κυτταροπλάσματος των χονδροκυττάρων, κατά τη διάρκεια της επεξεργασίας των ιστολογικών τομών. (χρώση αιματοξυλίνη-εωσίνη, μεγέθυνση </a:t>
            </a:r>
            <a:r>
              <a:rPr lang="el-GR" altLang="el-GR" sz="2000" dirty="0" smtClean="0"/>
              <a:t>Χ100)</a:t>
            </a:r>
            <a:endParaRPr lang="el-GR" altLang="el-GR" sz="2000" dirty="0"/>
          </a:p>
        </p:txBody>
      </p:sp>
      <p:pic>
        <p:nvPicPr>
          <p:cNvPr id="2242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88" y="2541248"/>
            <a:ext cx="6103944" cy="38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00048"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2559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r>
              <a:rPr lang="el-GR" altLang="el-GR" sz="3600" dirty="0"/>
              <a:t>Χονδρικός </a:t>
            </a:r>
            <a:r>
              <a:rPr lang="el-GR" altLang="el-GR" sz="3600" dirty="0" smtClean="0"/>
              <a:t>ιστός</a:t>
            </a:r>
            <a:r>
              <a:rPr lang="en-US" altLang="el-GR" sz="3600" dirty="0" smtClean="0"/>
              <a:t> </a:t>
            </a:r>
            <a:r>
              <a:rPr lang="en-US" altLang="el-GR" sz="3200" b="0" dirty="0" smtClean="0">
                <a:solidFill>
                  <a:prstClr val="black"/>
                </a:solidFill>
              </a:rPr>
              <a:t>(2/2</a:t>
            </a:r>
            <a:r>
              <a:rPr lang="en-US" altLang="el-GR" sz="3200" b="0" dirty="0">
                <a:solidFill>
                  <a:prstClr val="black"/>
                </a:solidFill>
              </a:rPr>
              <a:t>)</a:t>
            </a:r>
            <a:endParaRPr lang="el-GR" altLang="el-GR" sz="3600" dirty="0">
              <a:solidFill>
                <a:srgbClr val="FF9900"/>
              </a:solidFill>
            </a:endParaRPr>
          </a:p>
        </p:txBody>
      </p:sp>
      <p:sp>
        <p:nvSpPr>
          <p:cNvPr id="225283" name="Rectangle 3"/>
          <p:cNvSpPr>
            <a:spLocks noGrp="1" noChangeArrowheads="1"/>
          </p:cNvSpPr>
          <p:nvPr>
            <p:ph idx="1"/>
          </p:nvPr>
        </p:nvSpPr>
        <p:spPr/>
        <p:txBody>
          <a:bodyPr>
            <a:normAutofit/>
          </a:bodyPr>
          <a:lstStyle/>
          <a:p>
            <a:pPr marL="0" indent="0">
              <a:buNone/>
            </a:pPr>
            <a:r>
              <a:rPr lang="el-GR" altLang="el-GR" sz="2000" dirty="0" smtClean="0"/>
              <a:t>Παρατηρούνται </a:t>
            </a:r>
            <a:r>
              <a:rPr lang="el-GR" altLang="el-GR" sz="2000" dirty="0"/>
              <a:t>ένα διπύρηνο (</a:t>
            </a:r>
            <a:r>
              <a:rPr lang="el-GR" altLang="el-GR" sz="2000" b="1" dirty="0"/>
              <a:t>βέλος</a:t>
            </a:r>
            <a:r>
              <a:rPr lang="el-GR" altLang="el-GR" sz="2000" dirty="0"/>
              <a:t>) και πολλά μονοπύρηνα χονδροκύτταρα. (χρώση αιματοξυλίνη-εωσίνη, μεγέθυνση Χ400) </a:t>
            </a:r>
          </a:p>
        </p:txBody>
      </p:sp>
      <p:sp>
        <p:nvSpPr>
          <p:cNvPr id="22528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528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9296" y="1996465"/>
            <a:ext cx="5946920" cy="446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34544"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614315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fbc579ea8811cf1756951ff4c89875f78abe41"/>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1470</Words>
  <Application>Microsoft Office PowerPoint</Application>
  <PresentationFormat>Προβολή στην οθόνη (4:3)</PresentationFormat>
  <Paragraphs>164</Paragraphs>
  <Slides>25</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OC_template_updated</vt:lpstr>
      <vt:lpstr>Ιστολογία Ι – Εμβρυολογία (Θ)</vt:lpstr>
      <vt:lpstr>Κανονικός πυκνός συνδετικός (1/2)</vt:lpstr>
      <vt:lpstr>Κανονικός πυκνός συνδετικός (2/2)</vt:lpstr>
      <vt:lpstr>Πυρήνες των ινοκυττάρων</vt:lpstr>
      <vt:lpstr>Ακανόνιστος συνδετικός και λιπώδης ιστός</vt:lpstr>
      <vt:lpstr>Πυκνός ακανόνιστος συνδετικός ιστός</vt:lpstr>
      <vt:lpstr>Υαλοειδής χονδρός</vt:lpstr>
      <vt:lpstr>Χονδρικός ιστός (1/2)</vt:lpstr>
      <vt:lpstr>Χονδρικός ιστός (2/2)</vt:lpstr>
      <vt:lpstr>Υαλοειδής χονδρός</vt:lpstr>
      <vt:lpstr>Εγκάρσια διατομή μακρού οστού</vt:lpstr>
      <vt:lpstr>Oστεώνας</vt:lpstr>
      <vt:lpstr>Eγκάρσια διατομή μακρού οστού</vt:lpstr>
      <vt:lpstr>Άκρο εμβρύου: Χόνδρινο πρόπλασμα οστού - μεσέγχυμα </vt:lpstr>
      <vt:lpstr>Μεσεγχυματικός ιστός</vt:lpstr>
      <vt:lpstr>Χονδροβλάστες</vt:lpstr>
      <vt:lpstr>Μεσεγχυματικά κύτταρα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298</cp:revision>
  <dcterms:created xsi:type="dcterms:W3CDTF">2013-03-04T13:35:19Z</dcterms:created>
  <dcterms:modified xsi:type="dcterms:W3CDTF">2015-04-23T11:40:35Z</dcterms:modified>
</cp:coreProperties>
</file>