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7" r:id="rId13"/>
    <p:sldId id="262" r:id="rId14"/>
    <p:sldId id="264" r:id="rId15"/>
    <p:sldId id="277" r:id="rId16"/>
    <p:sldId id="278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 autoAdjust="0"/>
    <p:restoredTop sz="92229" autoAdjust="0"/>
  </p:normalViewPr>
  <p:slideViewPr>
    <p:cSldViewPr>
      <p:cViewPr varScale="1">
        <p:scale>
          <a:sx n="104" d="100"/>
          <a:sy n="104" d="100"/>
        </p:scale>
        <p:origin x="-21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774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91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23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6DA41-C06F-4C14-AE69-ADECEFCE99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657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1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9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5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6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4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gr/imgres?imgurl=http://xenia.sote.hu/hu/biosci/docs/pathophys/hematology/e/images/p1-95.jpg&amp;imgrefurl=http://xenia.sote.hu/hu/biosci/docs/pathophys/hematology/e/morphology/CML/&amp;h=306&amp;w=580&amp;sz=19&amp;hl=el&amp;start=15&amp;um=1&amp;usg=__gqJ1M__dY9bdOdYBVuCewshM-Eg=&amp;tbnid=nBKXjHjhIdJTrM:&amp;tbnh=71&amp;tbnw=134&amp;prev=/images?q=neutrophil+alkaline+phosphate&amp;um=1&amp;hl=el&amp;sa=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ltinkemu.yolasite.com/resources/CML(LEUCOCYTE%20ALKALINE%20PAHOSPHATASE%20STAIN)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Ε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2</a:t>
            </a:r>
            <a:r>
              <a:rPr lang="el-GR" sz="2600" dirty="0"/>
              <a:t>: </a:t>
            </a:r>
            <a:r>
              <a:rPr lang="el-GR" sz="2600" dirty="0" err="1" smtClean="0"/>
              <a:t>Κυτταροχημικές</a:t>
            </a:r>
            <a:r>
              <a:rPr lang="el-GR" sz="2600" dirty="0" smtClean="0"/>
              <a:t> αντιδράσεις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283968" y="422108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Αναστάσιος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Κριεμπάρδης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Τμήμα Ιατρικών εργαστηρίων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208112" y="422108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Δρ. Παναγιώτης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Μαργέτης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Βιολόγος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571" y="1340768"/>
            <a:ext cx="3105150" cy="1644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5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3140968"/>
            <a:ext cx="5676900" cy="20347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Θετικό αποτέλεσμα (Γ)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8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ΙΙΙ </a:t>
            </a:r>
            <a:r>
              <a:rPr lang="el-GR" sz="2000"/>
              <a:t>(Ε).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Κυτταροχημικές</a:t>
            </a:r>
            <a:r>
              <a:rPr lang="el-GR" sz="2000" dirty="0"/>
              <a:t> </a:t>
            </a:r>
            <a:r>
              <a:rPr lang="el-GR" sz="2000" dirty="0" smtClean="0"/>
              <a:t>αντιδράσεις».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1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Αντίδραση </a:t>
            </a:r>
            <a:r>
              <a:rPr lang="en-US" dirty="0"/>
              <a:t>ALP (</a:t>
            </a:r>
            <a:r>
              <a:rPr lang="el-GR" dirty="0"/>
              <a:t>Αλκαλικής </a:t>
            </a:r>
            <a:r>
              <a:rPr lang="el-GR" dirty="0" err="1"/>
              <a:t>Φωσφατάσης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ALP (ένζυμο) ανιχνεύεται </a:t>
            </a:r>
            <a:r>
              <a:rPr lang="el-GR" dirty="0" err="1"/>
              <a:t>κυτταροχημικά</a:t>
            </a:r>
            <a:r>
              <a:rPr lang="el-GR" dirty="0"/>
              <a:t> στα:</a:t>
            </a:r>
          </a:p>
          <a:p>
            <a:pPr lvl="1"/>
            <a:r>
              <a:rPr lang="el-GR" dirty="0" smtClean="0"/>
              <a:t>Ουδετερόφιλα πολυμορφοπύρηνα.</a:t>
            </a:r>
            <a:endParaRPr lang="el-GR" dirty="0"/>
          </a:p>
          <a:p>
            <a:pPr lvl="1"/>
            <a:r>
              <a:rPr lang="el-GR" dirty="0" err="1"/>
              <a:t>Δικτυενδοθηλιακά</a:t>
            </a:r>
            <a:r>
              <a:rPr lang="el-GR" dirty="0"/>
              <a:t> κύτταρα και οστεοβλάστες του στρώματος του μυελού των </a:t>
            </a:r>
            <a:r>
              <a:rPr lang="el-GR" dirty="0" smtClean="0"/>
              <a:t>οστών.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Αρχή της </a:t>
            </a:r>
            <a:r>
              <a:rPr lang="el-GR" b="1" dirty="0" smtClean="0"/>
              <a:t>μεθόδου</a:t>
            </a:r>
          </a:p>
          <a:p>
            <a:r>
              <a:rPr lang="el-GR" dirty="0"/>
              <a:t>Η NAP (</a:t>
            </a:r>
            <a:r>
              <a:rPr lang="el-GR" dirty="0" err="1"/>
              <a:t>neutrophil</a:t>
            </a:r>
            <a:r>
              <a:rPr lang="el-GR" dirty="0"/>
              <a:t> </a:t>
            </a:r>
            <a:r>
              <a:rPr lang="el-GR" dirty="0" err="1"/>
              <a:t>alkaline</a:t>
            </a:r>
            <a:r>
              <a:rPr lang="el-GR" dirty="0"/>
              <a:t> </a:t>
            </a:r>
            <a:r>
              <a:rPr lang="el-GR" dirty="0" err="1"/>
              <a:t>phosphate</a:t>
            </a:r>
            <a:r>
              <a:rPr lang="el-GR" dirty="0"/>
              <a:t>) </a:t>
            </a:r>
            <a:r>
              <a:rPr lang="el-GR" dirty="0" err="1"/>
              <a:t>υδρολύει</a:t>
            </a:r>
            <a:r>
              <a:rPr lang="el-GR" dirty="0"/>
              <a:t> παρουσία ιόντων μαγνησίου (</a:t>
            </a:r>
            <a:r>
              <a:rPr lang="el-GR" dirty="0" err="1"/>
              <a:t>pΗ</a:t>
            </a:r>
            <a:r>
              <a:rPr lang="el-GR" dirty="0"/>
              <a:t> 9-10) ένα υπόστρωμα παραγώγων α-</a:t>
            </a:r>
            <a:r>
              <a:rPr lang="el-GR" dirty="0" err="1"/>
              <a:t>ναφθόλης</a:t>
            </a:r>
            <a:r>
              <a:rPr lang="el-GR" dirty="0"/>
              <a:t>. Η </a:t>
            </a:r>
            <a:r>
              <a:rPr lang="el-GR" dirty="0" err="1"/>
              <a:t>ναφθόλη</a:t>
            </a:r>
            <a:r>
              <a:rPr lang="el-GR" dirty="0"/>
              <a:t> που προκύπτει αντιδρά με το </a:t>
            </a:r>
            <a:r>
              <a:rPr lang="el-GR" dirty="0" err="1"/>
              <a:t>διαζωνικό</a:t>
            </a:r>
            <a:r>
              <a:rPr lang="el-GR" dirty="0"/>
              <a:t> άλας με αποτέλεσμα την κατακρήμνιση έγχρωμου αδιάλυτου </a:t>
            </a:r>
            <a:r>
              <a:rPr lang="el-GR" dirty="0" smtClean="0"/>
              <a:t>ιζήματος.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43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0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888804"/>
              </p:ext>
            </p:extLst>
          </p:nvPr>
        </p:nvGraphicFramePr>
        <p:xfrm>
          <a:off x="1089025" y="1700808"/>
          <a:ext cx="6965950" cy="3935412"/>
        </p:xfrm>
        <a:graphic>
          <a:graphicData uri="http://schemas.openxmlformats.org/drawingml/2006/table">
            <a:tbl>
              <a:tblPr firstRow="1"/>
              <a:tblGrid>
                <a:gridCol w="2263775"/>
                <a:gridCol w="4702175"/>
              </a:tblGrid>
              <a:tr h="89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Μονιμοποίηση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 </a:t>
                      </a:r>
                      <a:r>
                        <a:rPr kumimoji="0" lang="el-G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φορμαλδεϋδη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90% </a:t>
                      </a:r>
                      <a:r>
                        <a:rPr kumimoji="0" lang="el-G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μεθανόλη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(30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5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Υπόστρωμα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 dH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 </a:t>
                      </a:r>
                      <a:r>
                        <a:rPr kumimoji="0" lang="el-G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διαλ.Νιτρικού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Νατρίου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αλκαλικό </a:t>
                      </a:r>
                      <a:r>
                        <a:rPr kumimoji="0" lang="el-G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διαλ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Fast Red Violet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αλκαλικό </a:t>
                      </a:r>
                      <a:r>
                        <a:rPr kumimoji="0" lang="el-G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διαλ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Naphthol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AS phosphate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Αντίχρωση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Αιματοξυλίνη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Αντιδραστήρια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76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Τεχνική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Επίστρωση </a:t>
            </a:r>
            <a:r>
              <a:rPr lang="el-GR" dirty="0" smtClean="0"/>
              <a:t>μυελού.</a:t>
            </a:r>
            <a:endParaRPr lang="el-GR" dirty="0"/>
          </a:p>
          <a:p>
            <a:r>
              <a:rPr lang="el-GR" dirty="0"/>
              <a:t>Ξήρανση στον </a:t>
            </a:r>
            <a:r>
              <a:rPr lang="el-GR" dirty="0" smtClean="0"/>
              <a:t>αέρα.</a:t>
            </a:r>
            <a:endParaRPr lang="el-GR" dirty="0"/>
          </a:p>
          <a:p>
            <a:r>
              <a:rPr lang="el-GR" dirty="0"/>
              <a:t>Μονιμοποίηση 30</a:t>
            </a:r>
            <a:r>
              <a:rPr lang="el-GR" dirty="0" smtClean="0"/>
              <a:t>΄΄.</a:t>
            </a:r>
            <a:endParaRPr lang="el-GR" dirty="0"/>
          </a:p>
          <a:p>
            <a:r>
              <a:rPr lang="el-GR" dirty="0"/>
              <a:t>Ξέπλυμα με νερό βρύσης (45΄΄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Επικάλυψη με το διάλυμα επώασης 15</a:t>
            </a:r>
            <a:r>
              <a:rPr lang="el-GR" dirty="0" smtClean="0"/>
              <a:t>΄.</a:t>
            </a:r>
            <a:endParaRPr lang="el-GR" dirty="0"/>
          </a:p>
          <a:p>
            <a:r>
              <a:rPr lang="el-GR" dirty="0"/>
              <a:t>Ξέπλυμα με νερό βρύσης (4 φορές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err="1"/>
              <a:t>Αντίχρωση</a:t>
            </a:r>
            <a:r>
              <a:rPr lang="el-GR" dirty="0"/>
              <a:t> με </a:t>
            </a:r>
            <a:r>
              <a:rPr lang="el-GR" dirty="0" err="1"/>
              <a:t>αιματοξυλίνη</a:t>
            </a:r>
            <a:r>
              <a:rPr lang="el-GR" dirty="0"/>
              <a:t> 2</a:t>
            </a:r>
            <a:r>
              <a:rPr lang="el-GR" dirty="0" smtClean="0"/>
              <a:t>΄.</a:t>
            </a:r>
            <a:endParaRPr lang="el-GR" dirty="0"/>
          </a:p>
          <a:p>
            <a:r>
              <a:rPr lang="el-GR" dirty="0"/>
              <a:t>Ξέπλυμα με νερό βρύσης (3 φορές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Ξήρανση στον </a:t>
            </a:r>
            <a:r>
              <a:rPr lang="el-GR" dirty="0" smtClean="0"/>
              <a:t>αέρα.</a:t>
            </a:r>
            <a:endParaRPr lang="el-GR" dirty="0"/>
          </a:p>
          <a:p>
            <a:r>
              <a:rPr lang="el-GR" dirty="0" smtClean="0"/>
              <a:t>Μικροσκόπηση.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63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Αξία της </a:t>
            </a:r>
            <a:r>
              <a:rPr lang="el-GR" dirty="0" smtClean="0"/>
              <a:t>χρώσης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Θετικό αποτέλεσμα = ροζ κοκκία στα πολυμορφοπύρηνα </a:t>
            </a:r>
          </a:p>
          <a:p>
            <a:r>
              <a:rPr lang="el-GR" dirty="0"/>
              <a:t>Ανάλογα με την ένταση του χρώματος και τον αριθμό των κοκκίων στο κυτταρόπλασμα το κάθε κύτταρο βαθμολογείται για τη θετικότητα ως εξής</a:t>
            </a:r>
            <a:r>
              <a:rPr lang="el-GR" dirty="0" smtClean="0"/>
              <a:t>:</a:t>
            </a:r>
            <a:endParaRPr lang="el-GR" dirty="0"/>
          </a:p>
          <a:p>
            <a:pPr lvl="1"/>
            <a:r>
              <a:rPr lang="el-GR" dirty="0"/>
              <a:t>0=απουσία </a:t>
            </a:r>
            <a:r>
              <a:rPr lang="el-GR" dirty="0" smtClean="0"/>
              <a:t>χρώματος.</a:t>
            </a:r>
            <a:endParaRPr lang="el-GR" dirty="0"/>
          </a:p>
          <a:p>
            <a:pPr lvl="1"/>
            <a:r>
              <a:rPr lang="el-GR" dirty="0"/>
              <a:t>1=ασθενής διάχυτη θετικότητα ή σποραδικά </a:t>
            </a:r>
            <a:r>
              <a:rPr lang="el-GR" dirty="0" smtClean="0"/>
              <a:t>κοκκία.</a:t>
            </a:r>
            <a:endParaRPr lang="el-GR" dirty="0"/>
          </a:p>
          <a:p>
            <a:pPr lvl="1"/>
            <a:r>
              <a:rPr lang="el-GR" dirty="0"/>
              <a:t>2=διάχυτη θετικότητα με μέτριο αριθμό </a:t>
            </a:r>
            <a:r>
              <a:rPr lang="el-GR" dirty="0" smtClean="0"/>
              <a:t>κοκκίων.</a:t>
            </a:r>
            <a:endParaRPr lang="el-GR" dirty="0"/>
          </a:p>
          <a:p>
            <a:pPr lvl="1"/>
            <a:r>
              <a:rPr lang="el-GR" dirty="0"/>
              <a:t>3=ισχυρή θετικότητα με πολυάριθμα </a:t>
            </a:r>
            <a:r>
              <a:rPr lang="el-GR" dirty="0" smtClean="0"/>
              <a:t>κοκκία.</a:t>
            </a:r>
            <a:endParaRPr lang="el-GR" dirty="0"/>
          </a:p>
          <a:p>
            <a:pPr lvl="1"/>
            <a:r>
              <a:rPr lang="el-GR" dirty="0"/>
              <a:t>4=πολύ ισχυρή θετικότητα με πολυάριθμα κοκκία (συνήθως καλύπτουν τον πυρήνα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75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Βαθμολόγηση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Βαθμολογούνται 100 ουδετερόφιλα (0-400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Στη βαθμολόγηση δεν συμπεριλαμβάνονται οι </a:t>
            </a:r>
            <a:r>
              <a:rPr lang="el-GR" dirty="0" err="1"/>
              <a:t>άωρες</a:t>
            </a:r>
            <a:r>
              <a:rPr lang="el-GR" dirty="0"/>
              <a:t> μορφές </a:t>
            </a:r>
            <a:r>
              <a:rPr lang="el-GR" dirty="0" err="1" smtClean="0"/>
              <a:t>ουδετεροφίλων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Ενήλικες ΦΤ= </a:t>
            </a:r>
            <a:r>
              <a:rPr lang="el-GR" dirty="0" smtClean="0"/>
              <a:t>20-100.</a:t>
            </a:r>
            <a:endParaRPr lang="el-GR" dirty="0"/>
          </a:p>
          <a:p>
            <a:r>
              <a:rPr lang="el-GR" dirty="0"/>
              <a:t>Νεογέννητα ΦΤ =</a:t>
            </a:r>
            <a:r>
              <a:rPr lang="el-GR" dirty="0" smtClean="0"/>
              <a:t>150-300.</a:t>
            </a:r>
            <a:endParaRPr lang="el-GR" dirty="0"/>
          </a:p>
          <a:p>
            <a:r>
              <a:rPr lang="el-GR" dirty="0"/>
              <a:t>Γυναίκες έχουν μεγαλύτερες ΦΤ επειδή </a:t>
            </a:r>
            <a:r>
              <a:rPr lang="el-GR" dirty="0" err="1"/>
              <a:t>επηρρεάζονται</a:t>
            </a:r>
            <a:r>
              <a:rPr lang="el-GR" dirty="0"/>
              <a:t> από τα οιστρογόνα (εγκυμοσύνη</a:t>
            </a:r>
            <a:r>
              <a:rPr lang="el-GR" dirty="0" smtClean="0"/>
              <a:t>?).</a:t>
            </a:r>
            <a:endParaRPr lang="el-GR" dirty="0"/>
          </a:p>
          <a:p>
            <a:r>
              <a:rPr lang="el-GR" dirty="0"/>
              <a:t>ΟΜΛ και </a:t>
            </a:r>
            <a:r>
              <a:rPr lang="el-GR" dirty="0" smtClean="0"/>
              <a:t>ΧΜΛ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χαμηλά επίπεδα.</a:t>
            </a:r>
            <a:endParaRPr lang="el-GR" dirty="0"/>
          </a:p>
          <a:p>
            <a:r>
              <a:rPr lang="el-GR" dirty="0"/>
              <a:t>ΟΛΛ=ΦΤ ή και </a:t>
            </a:r>
            <a:r>
              <a:rPr lang="el-GR" dirty="0" smtClean="0"/>
              <a:t>αυξημένα.</a:t>
            </a:r>
            <a:endParaRPr lang="el-GR" dirty="0"/>
          </a:p>
          <a:p>
            <a:r>
              <a:rPr lang="el-GR" dirty="0"/>
              <a:t>Η χρώση συμβάλει στη διαφορική διάγνωση της ΧΜΜ από τα </a:t>
            </a:r>
            <a:r>
              <a:rPr lang="el-GR" dirty="0" err="1"/>
              <a:t>μυελοϋπερπλαστικά</a:t>
            </a:r>
            <a:r>
              <a:rPr lang="el-GR" dirty="0"/>
              <a:t> </a:t>
            </a:r>
            <a:r>
              <a:rPr lang="el-GR" dirty="0" smtClean="0"/>
              <a:t>σύνδρομα.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0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Μάρτυρες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Δείγματα που </a:t>
            </a:r>
            <a:r>
              <a:rPr lang="el-GR" sz="2400" dirty="0" err="1"/>
              <a:t>μονιποποιήθηκαν</a:t>
            </a:r>
            <a:r>
              <a:rPr lang="el-GR" sz="2400" dirty="0"/>
              <a:t> διατηρούνται στο ψυγείο (αρνητικοί </a:t>
            </a:r>
            <a:r>
              <a:rPr lang="el-GR" sz="2400" dirty="0" smtClean="0"/>
              <a:t>μάρτυρες).</a:t>
            </a:r>
          </a:p>
          <a:p>
            <a:pPr>
              <a:spcBef>
                <a:spcPts val="3000"/>
              </a:spcBef>
            </a:pPr>
            <a:r>
              <a:rPr lang="el-GR" sz="2400" dirty="0" err="1" smtClean="0"/>
              <a:t>Λευκοκυττάρωση</a:t>
            </a:r>
            <a:r>
              <a:rPr lang="el-GR" sz="2400" dirty="0" smtClean="0"/>
              <a:t> </a:t>
            </a:r>
            <a:r>
              <a:rPr lang="el-GR" sz="2400" dirty="0"/>
              <a:t>από λοίμωξη (θετικός μάρτυρας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65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Leukocyte alkaline phosphat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954760" cy="4378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Θετικό αποτέλεσμα (Α)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04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128000" cy="487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Θετικό αποτέλεσμα (Β)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389560" y="621205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mltinkemu.yolasite.com</a:t>
            </a:r>
            <a:endParaRPr lang="el-GR" sz="1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439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22</TotalTime>
  <Words>933</Words>
  <Application>Microsoft Office PowerPoint</Application>
  <PresentationFormat>Προβολή στην οθόνη (4:3)</PresentationFormat>
  <Paragraphs>131</Paragraphs>
  <Slides>17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OC_template</vt:lpstr>
      <vt:lpstr>OC_template_updated</vt:lpstr>
      <vt:lpstr>Αιματολογία ΙΙΙ (Ε)</vt:lpstr>
      <vt:lpstr>Αντίδραση ALP (Αλκαλικής Φωσφατάσης)</vt:lpstr>
      <vt:lpstr>Αντιδραστήρια </vt:lpstr>
      <vt:lpstr>Τεχνική </vt:lpstr>
      <vt:lpstr>Αξία της χρώσης</vt:lpstr>
      <vt:lpstr>Βαθμολόγηση</vt:lpstr>
      <vt:lpstr>Μάρτυρες</vt:lpstr>
      <vt:lpstr>Θετικό αποτέλεσμα (Α)</vt:lpstr>
      <vt:lpstr>Θετικό αποτέλεσμα (Β)</vt:lpstr>
      <vt:lpstr>Θετικό αποτέλεσμα (Γ)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- Ε</dc:title>
  <dc:creator>opencourses@teiath.gr</dc:creator>
  <cp:lastModifiedBy>fkaram2</cp:lastModifiedBy>
  <cp:revision>9</cp:revision>
  <dcterms:created xsi:type="dcterms:W3CDTF">2015-01-22T12:07:52Z</dcterms:created>
  <dcterms:modified xsi:type="dcterms:W3CDTF">2015-03-02T08:19:20Z</dcterms:modified>
</cp:coreProperties>
</file>