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7" r:id="rId12"/>
    <p:sldId id="262" r:id="rId13"/>
    <p:sldId id="264" r:id="rId14"/>
    <p:sldId id="276" r:id="rId15"/>
    <p:sldId id="277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2114" autoAdjust="0"/>
  </p:normalViewPr>
  <p:slideViewPr>
    <p:cSldViewPr>
      <p:cViewPr varScale="1">
        <p:scale>
          <a:sx n="104" d="100"/>
          <a:sy n="104" d="100"/>
        </p:scale>
        <p:origin x="-22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l-G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BF7315-95AA-4BAC-8F27-CC294799D1C7}" type="slidenum">
              <a:rPr lang="el-GR" altLang="el-GR" smtClean="0"/>
              <a:pPr eaLnBrk="1" hangingPunct="1"/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ACC334-637C-45C1-864C-8250FE12C23E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745C0C-4C21-430E-BC18-9BB577B76948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l-G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918ED2-5096-405F-B3E1-C5104A1D0B43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l-G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0CDB95-063D-4417-95AD-222C13A57443}" type="slidenum">
              <a:rPr lang="el-GR" altLang="el-GR" smtClean="0"/>
              <a:pPr eaLnBrk="1" hangingPunct="1"/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FAF8FD-7328-4B41-BD28-9165A9E05C6E}" type="slidenum">
              <a:rPr lang="el-GR" altLang="el-GR" smtClean="0"/>
              <a:pPr eaLnBrk="1" hangingPunct="1"/>
              <a:t>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l-GR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50E201-DA9D-4CB9-AE71-B266590DC068}" type="slidenum">
              <a:rPr lang="el-GR" altLang="el-GR" smtClean="0"/>
              <a:pPr eaLnBrk="1" hangingPunct="1"/>
              <a:t>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l-G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E2C12B-0C0C-43F1-A506-05318AE318A0}" type="slidenum">
              <a:rPr lang="el-GR" altLang="el-GR" smtClean="0"/>
              <a:pPr eaLnBrk="1" hangingPunct="1"/>
              <a:t>8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/>
              <a:t>: Χρώση </a:t>
            </a:r>
            <a:r>
              <a:rPr lang="en-US" sz="2600" dirty="0"/>
              <a:t>Sudan Black B (SBB</a:t>
            </a:r>
            <a:r>
              <a:rPr lang="en-US" sz="2600" dirty="0" smtClean="0"/>
              <a:t>)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4521381" y="38610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Αναστάσιος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Κριεμπάρδης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288032" y="386104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err="1">
                <a:solidFill>
                  <a:prstClr val="black"/>
                </a:solidFill>
                <a:latin typeface="Calibri"/>
              </a:rPr>
              <a:t>Μπίρτσας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Βασίλειος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M.Sc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Εργαστηριακός Συνεργάτης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Τμήμα Ιατρικών Εργαστηρίων 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ΙΙΙ </a:t>
            </a:r>
            <a:r>
              <a:rPr lang="el-GR" sz="2000"/>
              <a:t>(Ε).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Χρώση </a:t>
            </a:r>
            <a:r>
              <a:rPr lang="en-US" sz="2000" dirty="0"/>
              <a:t>Sudan Black B (SBB)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Χρήση</a:t>
            </a: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Η </a:t>
            </a:r>
            <a:r>
              <a:rPr lang="en-US" altLang="el-GR" dirty="0" smtClean="0"/>
              <a:t>Sudan Black (</a:t>
            </a:r>
            <a:r>
              <a:rPr lang="el-GR" altLang="el-GR" dirty="0" smtClean="0"/>
              <a:t>Μέλαν του Σουδάν</a:t>
            </a:r>
            <a:r>
              <a:rPr lang="en-US" altLang="el-GR" dirty="0" smtClean="0"/>
              <a:t>) </a:t>
            </a:r>
            <a:r>
              <a:rPr lang="el-GR" altLang="el-GR" dirty="0" smtClean="0"/>
              <a:t>χρωματίζει τα ουδέτερα λίπη, λιποπρωτεΐνες, </a:t>
            </a:r>
            <a:r>
              <a:rPr lang="el-GR" altLang="el-GR" dirty="0" err="1" smtClean="0"/>
              <a:t>φωσφωλιπίδια</a:t>
            </a:r>
            <a:r>
              <a:rPr lang="el-GR" altLang="el-GR" dirty="0" smtClean="0"/>
              <a:t>.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Αντιδρούν και χρωματίζονται τα </a:t>
            </a:r>
            <a:r>
              <a:rPr lang="el-GR" altLang="el-GR" dirty="0" err="1" smtClean="0"/>
              <a:t>αζουρόφιλα</a:t>
            </a:r>
            <a:r>
              <a:rPr lang="el-GR" altLang="el-GR" dirty="0" smtClean="0"/>
              <a:t> κοκκία των </a:t>
            </a:r>
            <a:r>
              <a:rPr lang="el-GR" altLang="el-GR" dirty="0" err="1" smtClean="0"/>
              <a:t>εωσινόφιλων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ουδετεροφίλων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Η χρώση </a:t>
            </a:r>
            <a:r>
              <a:rPr lang="en-US" altLang="el-GR" dirty="0" smtClean="0"/>
              <a:t>Sudan Black (SBB) </a:t>
            </a:r>
            <a:r>
              <a:rPr lang="el-GR" altLang="el-GR" dirty="0" smtClean="0"/>
              <a:t>γίνεται για τη διαφορική διάγνωση των Οξειών Λευχαιμιών  </a:t>
            </a:r>
            <a:r>
              <a:rPr lang="el-GR" altLang="el-GR" dirty="0" err="1" smtClean="0"/>
              <a:t>Μυελογενούς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Μονοκυτταρικής</a:t>
            </a:r>
            <a:r>
              <a:rPr lang="el-GR" altLang="el-GR" dirty="0" smtClean="0"/>
              <a:t> σειράς από τη </a:t>
            </a:r>
            <a:r>
              <a:rPr lang="el-GR" altLang="el-GR" dirty="0" err="1" smtClean="0"/>
              <a:t>Λεμφοβλαστική</a:t>
            </a:r>
            <a:r>
              <a:rPr lang="el-GR" altLang="el-GR" dirty="0" smtClean="0"/>
              <a:t>.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0782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Αρχή μεθόδου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Χρωματίζεται η </a:t>
            </a:r>
            <a:r>
              <a:rPr lang="el-GR" altLang="el-GR" dirty="0" err="1" smtClean="0"/>
              <a:t>λιπιδική</a:t>
            </a:r>
            <a:r>
              <a:rPr lang="el-GR" altLang="el-GR" dirty="0" smtClean="0"/>
              <a:t> μεμβράνη των κοκκίων που περιέχουν </a:t>
            </a:r>
            <a:r>
              <a:rPr lang="el-GR" altLang="el-GR" dirty="0" err="1" smtClean="0"/>
              <a:t>μυελοϋπεροξειδάση</a:t>
            </a:r>
            <a:r>
              <a:rPr lang="el-GR" altLang="el-GR" dirty="0" smtClean="0"/>
              <a:t>, λόγω των </a:t>
            </a:r>
            <a:r>
              <a:rPr lang="el-GR" altLang="el-GR" dirty="0" err="1" smtClean="0"/>
              <a:t>οξύφιλων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αμινομάδων</a:t>
            </a:r>
            <a:r>
              <a:rPr lang="el-GR" altLang="el-GR" dirty="0" smtClean="0"/>
              <a:t> τους.</a:t>
            </a:r>
          </a:p>
        </p:txBody>
      </p:sp>
    </p:spTree>
    <p:extLst>
      <p:ext uri="{BB962C8B-B14F-4D97-AF65-F5344CB8AC3E}">
        <p14:creationId xmlns:p14="http://schemas.microsoft.com/office/powerpoint/2010/main" val="23984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Αντιδραστήρια</a:t>
            </a:r>
          </a:p>
        </p:txBody>
      </p:sp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49055"/>
              </p:ext>
            </p:extLst>
          </p:nvPr>
        </p:nvGraphicFramePr>
        <p:xfrm>
          <a:off x="467519" y="1143000"/>
          <a:ext cx="8208962" cy="5510307"/>
        </p:xfrm>
        <a:graphic>
          <a:graphicData uri="http://schemas.openxmlformats.org/drawingml/2006/table">
            <a:tbl>
              <a:tblPr firstRow="1"/>
              <a:tblGrid>
                <a:gridCol w="2448287"/>
                <a:gridCol w="4464523"/>
                <a:gridCol w="1296152"/>
              </a:tblGrid>
              <a:tr h="896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Μονιμοποιητικό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Αιθυλική αλκοόλη (</a:t>
                      </a: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απολ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Φορμαλδεΰδη (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%)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8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Χρωστική </a:t>
                      </a: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α΄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Sudan Black 0,3%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σε αιθυλ. Αλκοολη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(II)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Κρυσταλλική Φαινόλη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Αιθυλική αλκοόλη (απολ.)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Na2HPO4+12H2O 0,3 % (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όξινο Φωσφορικό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Na)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Χρωστική β΄</a:t>
                      </a: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Σαφρανίνη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2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Διαδικασία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defRPr/>
            </a:pPr>
            <a:r>
              <a:rPr lang="el-GR" dirty="0" smtClean="0"/>
              <a:t>Μονιμοποίηση για </a:t>
            </a:r>
            <a:r>
              <a:rPr lang="en-US" dirty="0" smtClean="0"/>
              <a:t>5</a:t>
            </a:r>
            <a:r>
              <a:rPr lang="el-GR" dirty="0" smtClean="0"/>
              <a:t> λεπτά.</a:t>
            </a:r>
          </a:p>
          <a:p>
            <a:pPr marL="342900" indent="-342900" algn="just">
              <a:defRPr/>
            </a:pPr>
            <a:r>
              <a:rPr lang="el-GR" dirty="0" smtClean="0"/>
              <a:t>Ξέπλυμα με νερό βρύσης .</a:t>
            </a:r>
          </a:p>
          <a:p>
            <a:pPr marL="342900" indent="-342900" algn="just">
              <a:defRPr/>
            </a:pPr>
            <a:r>
              <a:rPr lang="el-GR" dirty="0" smtClean="0"/>
              <a:t>Χρώση με τη χρωστική α΄ για 50 λεπτά. Προστίθενται 30 </a:t>
            </a:r>
            <a:r>
              <a:rPr lang="en-US" dirty="0" smtClean="0"/>
              <a:t>ml </a:t>
            </a:r>
            <a:r>
              <a:rPr lang="el-GR" dirty="0" smtClean="0"/>
              <a:t>διαλύματος (Ι) και 20 </a:t>
            </a:r>
            <a:r>
              <a:rPr lang="en-US" dirty="0" smtClean="0"/>
              <a:t>ml</a:t>
            </a:r>
            <a:r>
              <a:rPr lang="el-GR" dirty="0" smtClean="0"/>
              <a:t> διαλύματος (ΙΙ).</a:t>
            </a:r>
          </a:p>
          <a:p>
            <a:pPr marL="342900" indent="-342900" algn="just">
              <a:defRPr/>
            </a:pPr>
            <a:r>
              <a:rPr lang="el-GR" dirty="0" smtClean="0"/>
              <a:t>Ξέπλυμα με αιθανόλη 70% για 3-5 λεπτά.</a:t>
            </a:r>
          </a:p>
          <a:p>
            <a:pPr marL="342900" indent="-342900" algn="just">
              <a:defRPr/>
            </a:pPr>
            <a:r>
              <a:rPr lang="el-GR" dirty="0" smtClean="0"/>
              <a:t>Ξέπλυμα με νερό βρύσης.</a:t>
            </a:r>
          </a:p>
          <a:p>
            <a:pPr marL="342900" indent="-342900" algn="just">
              <a:defRPr/>
            </a:pPr>
            <a:r>
              <a:rPr lang="el-GR" dirty="0" smtClean="0"/>
              <a:t>Χρώση με τη χρωστική β΄ για 5 λεπτά.</a:t>
            </a:r>
          </a:p>
          <a:p>
            <a:pPr marL="342900" indent="-342900" algn="just">
              <a:defRPr/>
            </a:pPr>
            <a:r>
              <a:rPr lang="el-GR" dirty="0" smtClean="0"/>
              <a:t>Ξέπλυμα με νερό βρύσης.</a:t>
            </a:r>
          </a:p>
          <a:p>
            <a:pPr marL="342900" indent="-342900" algn="just">
              <a:defRPr/>
            </a:pPr>
            <a:endParaRPr lang="el-GR" dirty="0" smtClean="0">
              <a:latin typeface="+mj-lt"/>
            </a:endParaRPr>
          </a:p>
          <a:p>
            <a:pPr marL="342900" indent="-342900" algn="just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52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Χρωστικά αποτελέσματα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defRPr/>
            </a:pPr>
            <a:r>
              <a:rPr lang="el-GR" sz="2400" b="1" dirty="0" smtClean="0"/>
              <a:t>Θετική αντίδραση (Μαύρα κοκκία στο κυτταρόπλασμα) δίνουν τα:</a:t>
            </a:r>
          </a:p>
          <a:p>
            <a:pPr marL="355600" indent="0" algn="just">
              <a:spcAft>
                <a:spcPts val="1200"/>
              </a:spcAft>
              <a:buFont typeface="Georgia" pitchFamily="18" charset="0"/>
              <a:buNone/>
              <a:defRPr/>
            </a:pPr>
            <a:r>
              <a:rPr lang="el-GR" sz="2400" dirty="0" smtClean="0"/>
              <a:t>Ουδετερόφιλα και </a:t>
            </a:r>
            <a:r>
              <a:rPr lang="el-GR" sz="2400" dirty="0" err="1" smtClean="0"/>
              <a:t>Εωσινόφιλα</a:t>
            </a:r>
            <a:r>
              <a:rPr lang="el-GR" sz="2400" dirty="0"/>
              <a:t>.</a:t>
            </a:r>
            <a:endParaRPr lang="el-GR" sz="2400" dirty="0" smtClean="0"/>
          </a:p>
          <a:p>
            <a:pPr marL="342900" indent="-342900" algn="just">
              <a:defRPr/>
            </a:pPr>
            <a:r>
              <a:rPr lang="el-GR" sz="2400" b="1" dirty="0" smtClean="0"/>
              <a:t>Αρνητική αντίδραση δίνουν:</a:t>
            </a:r>
          </a:p>
          <a:p>
            <a:pPr marL="355600" indent="0" algn="just">
              <a:buFont typeface="Georgia" pitchFamily="18" charset="0"/>
              <a:buNone/>
              <a:defRPr/>
            </a:pPr>
            <a:r>
              <a:rPr lang="el-GR" sz="2400" dirty="0" smtClean="0"/>
              <a:t>Λεμφοβλάστες, Λεμφοκύτταρα, Μονοκύτταρα, κύτταρα της ερυθράς σειράς.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759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Σημεία Προσοχής - παρατηρήσεις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Δείγμα περιφερικού αίματος ή μυελού.</a:t>
            </a:r>
          </a:p>
          <a:p>
            <a:r>
              <a:rPr lang="el-GR" altLang="el-GR" sz="2400" dirty="0" smtClean="0"/>
              <a:t>Δείγμα πρόσφατο με αντιπηκτικό </a:t>
            </a:r>
            <a:r>
              <a:rPr lang="en-US" altLang="el-GR" sz="2400" dirty="0" smtClean="0"/>
              <a:t>EDTA</a:t>
            </a:r>
            <a:r>
              <a:rPr lang="el-GR" altLang="el-GR" sz="2400" dirty="0" smtClean="0"/>
              <a:t> ή χωρίς αντιπηκτικό (αν στρωθεί αμέσως).</a:t>
            </a:r>
          </a:p>
          <a:p>
            <a:r>
              <a:rPr lang="el-GR" altLang="el-GR" sz="2400" dirty="0" smtClean="0"/>
              <a:t>Η φαινόλη χρειάζεται προσοχή λόγω καυστικότητας.</a:t>
            </a:r>
          </a:p>
          <a:p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2360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Μικροσκοπική εικόνα </a:t>
            </a:r>
            <a:r>
              <a:rPr lang="el-GR" altLang="el-GR" sz="3000" b="0" dirty="0" smtClean="0"/>
              <a:t>1/2</a:t>
            </a:r>
          </a:p>
        </p:txBody>
      </p:sp>
      <p:pic>
        <p:nvPicPr>
          <p:cNvPr id="12292" name="Picture 6" descr="http://www.chronolab.com/hematology/images/Sudan-Black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1" y="1430338"/>
            <a:ext cx="5113338" cy="4589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Μικροσκοπική εικόνα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pic>
        <p:nvPicPr>
          <p:cNvPr id="13316" name="Picture 13" descr="http://www.hemato-images.eu/sites/bildatlas/content/e1352/e1838/e2533/e5106/e5114/mediacoll_elements5116/HDFruehauf16.7.1p_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768752" cy="50765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8</TotalTime>
  <Words>874</Words>
  <Application>Microsoft Office PowerPoint</Application>
  <PresentationFormat>Προβολή στην οθόνη (4:3)</PresentationFormat>
  <Paragraphs>118</Paragraphs>
  <Slides>16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OC_template</vt:lpstr>
      <vt:lpstr>OC_template_updated</vt:lpstr>
      <vt:lpstr>Αιματολογία ΙΙΙ (Ε)</vt:lpstr>
      <vt:lpstr>Χρήση</vt:lpstr>
      <vt:lpstr>Αρχή μεθόδου</vt:lpstr>
      <vt:lpstr>Αντιδραστήρια</vt:lpstr>
      <vt:lpstr>Διαδικασία</vt:lpstr>
      <vt:lpstr>Χρωστικά αποτελέσματα</vt:lpstr>
      <vt:lpstr>Σημεία Προσοχής - παρατηρήσεις</vt:lpstr>
      <vt:lpstr>Μικροσκοπική εικόνα 1/2</vt:lpstr>
      <vt:lpstr>Μικροσκοπική εικόνα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- Ε</dc:title>
  <dc:creator>opencourses@teiath.gr</dc:creator>
  <cp:lastModifiedBy>fkaram2</cp:lastModifiedBy>
  <cp:revision>5</cp:revision>
  <dcterms:created xsi:type="dcterms:W3CDTF">2015-01-22T13:11:51Z</dcterms:created>
  <dcterms:modified xsi:type="dcterms:W3CDTF">2015-03-02T08:20:33Z</dcterms:modified>
</cp:coreProperties>
</file>