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25"/>
  </p:notesMasterIdLst>
  <p:handoutMasterIdLst>
    <p:handoutMasterId r:id="rId26"/>
  </p:handoutMasterIdLst>
  <p:sldIdLst>
    <p:sldId id="256" r:id="rId3"/>
    <p:sldId id="268" r:id="rId4"/>
    <p:sldId id="282" r:id="rId5"/>
    <p:sldId id="283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57" r:id="rId18"/>
    <p:sldId id="262" r:id="rId19"/>
    <p:sldId id="264" r:id="rId20"/>
    <p:sldId id="284" r:id="rId21"/>
    <p:sldId id="285" r:id="rId22"/>
    <p:sldId id="266" r:id="rId23"/>
    <p:sldId id="261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502" indent="-2948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9233" indent="-23584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0926" indent="-23584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2620" indent="-23584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431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6006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7699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939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"/>
            </a:pPr>
            <a:fld id="{A7F0A480-804F-4C54-A5EA-AA938DF40E10}" type="slidenum">
              <a:rPr lang="en-US" altLang="el-GR" smtClean="0"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"/>
              </a:pPr>
              <a:t>1</a:t>
            </a:fld>
            <a:endParaRPr lang="en-US" altLang="el-GR" smtClean="0">
              <a:latin typeface="Times New Roman" pitchFamily="18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4025636" y="9723373"/>
            <a:ext cx="3078427" cy="51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53" tIns="48284" rIns="92853" bIns="48284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3366FF"/>
              </a:buClr>
              <a:buSzPct val="200000"/>
              <a:buFont typeface="Times New Roman" pitchFamily="18" charset="0"/>
              <a:buChar char="•"/>
            </a:pPr>
            <a:fld id="{289B3FFB-A97E-4A75-B816-D675E66B75BE}" type="slidenum">
              <a:rPr lang="en-US" altLang="el-GR" sz="1200">
                <a:solidFill>
                  <a:srgbClr val="FFFFFF"/>
                </a:solidFill>
                <a:latin typeface="Calibri" pitchFamily="34" charset="0"/>
              </a:rPr>
              <a:pPr algn="r" eaLnBrk="1" hangingPunct="1">
                <a:buClr>
                  <a:srgbClr val="3366FF"/>
                </a:buClr>
                <a:buSzPct val="200000"/>
                <a:buFont typeface="Times New Roman" pitchFamily="18" charset="0"/>
                <a:buChar char="•"/>
              </a:pPr>
              <a:t>1</a:t>
            </a:fld>
            <a:endParaRPr lang="en-US" altLang="el-GR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1184011" y="767678"/>
            <a:ext cx="4736042" cy="3838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339" tIns="47169" rIns="94339" bIns="4716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>
              <a:latin typeface="Calibri" pitchFamily="34" charset="0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47209" y="4860870"/>
            <a:ext cx="5181691" cy="46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843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8C81242-6ED4-45E1-BD45-23E2C8FAAB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946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C31F5B1-696E-4165-A9A2-0E3B258EF23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2150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55844B-56F9-451D-89FF-D2FC7D9A8605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9E009-A93B-4CF5-952E-7A437B1D1971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41468-87CC-4450-8510-3A715897E72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5439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1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9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3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2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5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6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8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4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ΙΙΙ (Ε)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98053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7</a:t>
            </a:r>
            <a:r>
              <a:rPr lang="el-GR" sz="2600" dirty="0"/>
              <a:t>: Ινωδογόνο </a:t>
            </a:r>
            <a:r>
              <a:rPr lang="el-GR" sz="2600" dirty="0" smtClean="0"/>
              <a:t> - Χρόνος </a:t>
            </a:r>
            <a:r>
              <a:rPr lang="el-GR" sz="2600" dirty="0"/>
              <a:t>Θρομβίνης (</a:t>
            </a:r>
            <a:r>
              <a:rPr lang="en-US" sz="2600" dirty="0"/>
              <a:t>TT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Ορθογώνιο 12"/>
          <p:cNvSpPr/>
          <p:nvPr/>
        </p:nvSpPr>
        <p:spPr>
          <a:xfrm>
            <a:off x="4427984" y="414908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Αναστάσιος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Κριεμπάρδης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Τμήμα Ιατρικών εργαστηρίων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179512" y="414908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Παύλου Έφη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Εργαστηριακός Συνεργάτης</a:t>
            </a: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/>
              <a:t>Πήξη του αίματος μετά την προσθήκη αραιωμένης </a:t>
            </a:r>
            <a:r>
              <a:rPr lang="el-GR" sz="2400" dirty="0" smtClean="0"/>
              <a:t>θρομβίνης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Φυσ. Τιμές: 200 – </a:t>
            </a:r>
            <a:r>
              <a:rPr lang="el-GR" sz="2400" dirty="0" smtClean="0"/>
              <a:t>400mg/dl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Μέθοδος </a:t>
            </a:r>
            <a:r>
              <a:rPr lang="el-GR" dirty="0" err="1" smtClean="0"/>
              <a:t>ινωδογόνου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03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Πλάσμα </a:t>
            </a:r>
            <a:r>
              <a:rPr lang="el-GR" sz="2400" dirty="0"/>
              <a:t>προς εξέταση </a:t>
            </a:r>
            <a:r>
              <a:rPr lang="el-GR" sz="2400" b="1" dirty="0">
                <a:solidFill>
                  <a:srgbClr val="004A82"/>
                </a:solidFill>
              </a:rPr>
              <a:t>0,1 </a:t>
            </a:r>
            <a:r>
              <a:rPr lang="el-GR" sz="2400" b="1" dirty="0" smtClean="0">
                <a:solidFill>
                  <a:srgbClr val="004A82"/>
                </a:solidFill>
              </a:rPr>
              <a:t>ml</a:t>
            </a:r>
            <a:endParaRPr lang="el-GR" sz="2400" b="1" dirty="0">
              <a:solidFill>
                <a:srgbClr val="004A82"/>
              </a:solidFill>
            </a:endParaRPr>
          </a:p>
          <a:p>
            <a:pPr marL="0" indent="0" algn="ctr">
              <a:buNone/>
            </a:pPr>
            <a:r>
              <a:rPr lang="el-GR" sz="2400" dirty="0"/>
              <a:t>επώαση </a:t>
            </a:r>
            <a:r>
              <a:rPr lang="el-GR" sz="2400" b="1" dirty="0">
                <a:solidFill>
                  <a:srgbClr val="004A82"/>
                </a:solidFill>
              </a:rPr>
              <a:t>1΄ </a:t>
            </a:r>
            <a:r>
              <a:rPr lang="el-GR" sz="2400" dirty="0" smtClean="0"/>
              <a:t>στους 37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C</a:t>
            </a:r>
            <a:endParaRPr lang="el-GR" sz="2400" dirty="0"/>
          </a:p>
          <a:p>
            <a:pPr marL="0" indent="0" algn="ctr">
              <a:buNone/>
            </a:pPr>
            <a:r>
              <a:rPr lang="el-GR" sz="2400" dirty="0" smtClean="0"/>
              <a:t>προστίθεται </a:t>
            </a:r>
            <a:r>
              <a:rPr lang="el-GR" sz="2400" dirty="0"/>
              <a:t>προθερμασμένο </a:t>
            </a:r>
            <a:r>
              <a:rPr lang="el-GR" sz="2400" b="1" dirty="0">
                <a:solidFill>
                  <a:srgbClr val="004A82"/>
                </a:solidFill>
              </a:rPr>
              <a:t>Ινωδογόνο </a:t>
            </a:r>
            <a:r>
              <a:rPr lang="el-GR" sz="2400" b="1" dirty="0" smtClean="0">
                <a:solidFill>
                  <a:srgbClr val="004A82"/>
                </a:solidFill>
              </a:rPr>
              <a:t>0,2 </a:t>
            </a:r>
            <a:r>
              <a:rPr lang="el-GR" sz="2400" b="1" dirty="0">
                <a:solidFill>
                  <a:srgbClr val="004A82"/>
                </a:solidFill>
              </a:rPr>
              <a:t>ml</a:t>
            </a:r>
          </a:p>
          <a:p>
            <a:pPr marL="0" indent="0" algn="ctr">
              <a:buNone/>
            </a:pPr>
            <a:r>
              <a:rPr lang="el-GR" sz="2400" b="1" dirty="0" smtClean="0"/>
              <a:t>Γίνεται </a:t>
            </a:r>
            <a:r>
              <a:rPr lang="el-GR" sz="2400" b="1" dirty="0"/>
              <a:t>εκκίνηση του χρονομέτρου ταυτόχρονα με την προσθήκη </a:t>
            </a:r>
            <a:r>
              <a:rPr lang="el-GR" sz="2400" b="1" dirty="0" smtClean="0"/>
              <a:t>αντιδραστηρίου!</a:t>
            </a:r>
            <a:r>
              <a:rPr lang="en-US" sz="2400" b="1" dirty="0" smtClean="0"/>
              <a:t>	</a:t>
            </a:r>
            <a:r>
              <a:rPr lang="el-GR" sz="2400" b="1" dirty="0" smtClean="0"/>
              <a:t>Επώαση </a:t>
            </a:r>
            <a:r>
              <a:rPr lang="el-GR" sz="2400" b="1" dirty="0"/>
              <a:t>5΄΄  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 smtClean="0">
                <a:solidFill>
                  <a:srgbClr val="004A82"/>
                </a:solidFill>
              </a:rPr>
              <a:t>Έλεγχος  </a:t>
            </a:r>
            <a:r>
              <a:rPr lang="el-GR" sz="2400" b="1" dirty="0">
                <a:solidFill>
                  <a:srgbClr val="004A82"/>
                </a:solidFill>
              </a:rPr>
              <a:t>για θρόμβο </a:t>
            </a:r>
          </a:p>
          <a:p>
            <a:pPr marL="0" indent="0" algn="ctr">
              <a:buNone/>
            </a:pPr>
            <a:r>
              <a:rPr lang="el-GR" sz="2400" b="1" dirty="0" smtClean="0"/>
              <a:t>Το </a:t>
            </a:r>
            <a:r>
              <a:rPr lang="el-GR" sz="2400" b="1" dirty="0"/>
              <a:t>χρονόμετρο σταματά μόλις σχηματιστεί ο θρόμβος</a:t>
            </a:r>
            <a:r>
              <a:rPr lang="el-GR" sz="2400" b="1" dirty="0" smtClean="0"/>
              <a:t>!</a:t>
            </a:r>
            <a:endParaRPr lang="el-GR" sz="2400" b="1" dirty="0"/>
          </a:p>
        </p:txBody>
      </p:sp>
      <p:sp>
        <p:nvSpPr>
          <p:cNvPr id="4" name="3 - Δεξιό βέλος"/>
          <p:cNvSpPr/>
          <p:nvPr/>
        </p:nvSpPr>
        <p:spPr>
          <a:xfrm>
            <a:off x="107504" y="2852936"/>
            <a:ext cx="977900" cy="484187"/>
          </a:xfrm>
          <a:prstGeom prst="rightArrow">
            <a:avLst/>
          </a:prstGeom>
          <a:solidFill>
            <a:srgbClr val="004A82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Μέθοδος </a:t>
            </a:r>
            <a:r>
              <a:rPr lang="el-GR" dirty="0" err="1" smtClean="0"/>
              <a:t>ινωδογόνου</a:t>
            </a:r>
            <a:r>
              <a:rPr lang="en-US" dirty="0" smtClean="0"/>
              <a:t> </a:t>
            </a:r>
            <a:r>
              <a:rPr lang="en-US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74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624614"/>
            <a:ext cx="8229600" cy="4612698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spcBef>
                <a:spcPts val="3600"/>
              </a:spcBef>
              <a:defRPr/>
            </a:pPr>
            <a:r>
              <a:rPr lang="el-GR" sz="2400" dirty="0"/>
              <a:t>Ελέγχει την τελευταία φάση της πήξης. </a:t>
            </a:r>
          </a:p>
          <a:p>
            <a:pPr algn="just">
              <a:lnSpc>
                <a:spcPct val="130000"/>
              </a:lnSpc>
              <a:spcBef>
                <a:spcPts val="3600"/>
              </a:spcBef>
              <a:defRPr/>
            </a:pPr>
            <a:r>
              <a:rPr lang="el-GR" sz="2400" dirty="0"/>
              <a:t>Τη δράση της θρομβίνης στο  ινωδογόνο και το σχηματισμό του ινώδους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Χρόνος θρομβίνης (ΤΤ)</a:t>
            </a:r>
          </a:p>
        </p:txBody>
      </p:sp>
    </p:spTree>
    <p:extLst>
      <p:ext uri="{BB962C8B-B14F-4D97-AF65-F5344CB8AC3E}">
        <p14:creationId xmlns:p14="http://schemas.microsoft.com/office/powerpoint/2010/main" val="1220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Έλλειψη </a:t>
            </a:r>
            <a:r>
              <a:rPr lang="el-GR" sz="2400" dirty="0" err="1"/>
              <a:t>ινωδογόνου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Παθολογική δομή </a:t>
            </a:r>
            <a:r>
              <a:rPr lang="el-GR" sz="2400" dirty="0" err="1"/>
              <a:t>ινωδογόνου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Παρουσία ηπαρίνης στο δείγμα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Ο ΤΤ χρησιμοποιείται για τη διαφορική διάγνωση της δράσης της ηπαρίνης από τη δράση αντισωμάτων της πήξης που εξαρτώνται από </a:t>
            </a:r>
            <a:r>
              <a:rPr lang="el-GR" sz="2400" dirty="0" err="1"/>
              <a:t>φωσφολιπίδια</a:t>
            </a:r>
            <a:r>
              <a:rPr lang="el-GR" sz="2400" dirty="0"/>
              <a:t>, όπως αντιπηκτικά λύκου, (μπορεί να παρατείνουν το </a:t>
            </a:r>
            <a:r>
              <a:rPr lang="el-GR" sz="2400" dirty="0" err="1"/>
              <a:t>aPTT</a:t>
            </a:r>
            <a:r>
              <a:rPr lang="el-GR" sz="2400" dirty="0"/>
              <a:t>, αλλά ο ΤΤ παραμένει φυσιολογικός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Παράταση χρόνου θρομβίνης</a:t>
            </a:r>
          </a:p>
        </p:txBody>
      </p:sp>
    </p:spTree>
    <p:extLst>
      <p:ext uri="{BB962C8B-B14F-4D97-AF65-F5344CB8AC3E}">
        <p14:creationId xmlns:p14="http://schemas.microsoft.com/office/powerpoint/2010/main" val="37252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l-GR" dirty="0" smtClean="0"/>
              <a:t>Μέτρηση </a:t>
            </a:r>
            <a:r>
              <a:rPr lang="el-GR" dirty="0"/>
              <a:t>του χρόνου σχηματισμού </a:t>
            </a:r>
            <a:r>
              <a:rPr lang="el-GR" b="1" dirty="0"/>
              <a:t>του θρόμβου </a:t>
            </a:r>
            <a:r>
              <a:rPr lang="el-GR" dirty="0"/>
              <a:t>στο πλάσμα με την επίδραση </a:t>
            </a:r>
            <a:r>
              <a:rPr lang="el-GR" b="1" dirty="0"/>
              <a:t>της θρομβίνης </a:t>
            </a:r>
            <a:r>
              <a:rPr lang="el-GR" dirty="0"/>
              <a:t>στο </a:t>
            </a:r>
            <a:r>
              <a:rPr lang="el-GR" b="1" dirty="0"/>
              <a:t>ινωδογόνο.</a:t>
            </a:r>
          </a:p>
          <a:p>
            <a:pPr>
              <a:spcBef>
                <a:spcPts val="3600"/>
              </a:spcBef>
            </a:pPr>
            <a:r>
              <a:rPr lang="el-GR" b="1" dirty="0" smtClean="0"/>
              <a:t>Φ.Τ</a:t>
            </a:r>
            <a:r>
              <a:rPr lang="el-GR" b="1" dirty="0"/>
              <a:t>.  &lt;21</a:t>
            </a:r>
            <a:r>
              <a:rPr lang="el-GR" b="1" dirty="0" smtClean="0"/>
              <a:t>΄΄</a:t>
            </a:r>
            <a:endParaRPr lang="el-GR" b="1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Μέθοδος θρομβίνης</a:t>
            </a:r>
          </a:p>
        </p:txBody>
      </p:sp>
    </p:spTree>
    <p:extLst>
      <p:ext uri="{BB962C8B-B14F-4D97-AF65-F5344CB8AC3E}">
        <p14:creationId xmlns:p14="http://schemas.microsoft.com/office/powerpoint/2010/main" val="289797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Βέλος προς τα κάτω"/>
          <p:cNvSpPr/>
          <p:nvPr/>
        </p:nvSpPr>
        <p:spPr>
          <a:xfrm>
            <a:off x="2267744" y="1052736"/>
            <a:ext cx="484188" cy="977900"/>
          </a:xfrm>
          <a:prstGeom prst="downArrow">
            <a:avLst/>
          </a:prstGeom>
          <a:solidFill>
            <a:srgbClr val="004A82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" name="6 - Δεξιό βέλος"/>
          <p:cNvSpPr/>
          <p:nvPr/>
        </p:nvSpPr>
        <p:spPr>
          <a:xfrm>
            <a:off x="683568" y="2636912"/>
            <a:ext cx="977900" cy="484187"/>
          </a:xfrm>
          <a:prstGeom prst="rightArrow">
            <a:avLst/>
          </a:prstGeom>
          <a:solidFill>
            <a:srgbClr val="004A82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Μέθοδος  ΤΤ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el-GR" sz="2400" b="1" dirty="0">
                <a:solidFill>
                  <a:srgbClr val="004A82"/>
                </a:solidFill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</a:rPr>
              <a:t>Πλάσμα </a:t>
            </a:r>
            <a:r>
              <a:rPr lang="el-GR" sz="2400" dirty="0"/>
              <a:t>προς εξέταση </a:t>
            </a:r>
            <a:r>
              <a:rPr lang="el-GR" sz="2400" dirty="0" smtClean="0"/>
              <a:t> </a:t>
            </a:r>
            <a:r>
              <a:rPr lang="el-GR" sz="2400" b="1" dirty="0">
                <a:solidFill>
                  <a:srgbClr val="004A82"/>
                </a:solidFill>
              </a:rPr>
              <a:t>0,1 ml 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l-GR" sz="2400" dirty="0"/>
              <a:t>   </a:t>
            </a:r>
            <a:r>
              <a:rPr lang="el-GR" sz="2400" b="1" dirty="0">
                <a:solidFill>
                  <a:srgbClr val="004A82"/>
                </a:solidFill>
              </a:rPr>
              <a:t>Θρομβίνη  </a:t>
            </a:r>
            <a:r>
              <a:rPr lang="el-GR" sz="2400" b="1" dirty="0" smtClean="0">
                <a:solidFill>
                  <a:srgbClr val="004A82"/>
                </a:solidFill>
              </a:rPr>
              <a:t>0,25 </a:t>
            </a:r>
            <a:r>
              <a:rPr lang="el-GR" sz="2400" b="1" dirty="0">
                <a:solidFill>
                  <a:srgbClr val="004A82"/>
                </a:solidFill>
              </a:rPr>
              <a:t>ml</a:t>
            </a:r>
          </a:p>
          <a:p>
            <a:pPr marL="1074738" indent="0" algn="ctr">
              <a:spcBef>
                <a:spcPts val="2400"/>
              </a:spcBef>
              <a:buNone/>
            </a:pPr>
            <a:r>
              <a:rPr lang="el-GR" sz="2400" b="1" dirty="0" smtClean="0"/>
              <a:t>γίνεται </a:t>
            </a:r>
            <a:r>
              <a:rPr lang="el-GR" sz="2400" b="1" dirty="0"/>
              <a:t>εκκίνηση του χρονομέτρου </a:t>
            </a:r>
            <a:r>
              <a:rPr lang="el-GR" sz="2400" b="1" dirty="0" smtClean="0"/>
              <a:t>ταυτόχρονα</a:t>
            </a:r>
            <a:r>
              <a:rPr lang="en-US" sz="2400" b="1" dirty="0" smtClean="0"/>
              <a:t> </a:t>
            </a:r>
            <a:r>
              <a:rPr lang="el-GR" sz="2400" b="1" dirty="0" smtClean="0"/>
              <a:t>με </a:t>
            </a:r>
            <a:r>
              <a:rPr lang="el-GR" sz="2400" b="1" dirty="0"/>
              <a:t>την προσθήκη   </a:t>
            </a:r>
            <a:r>
              <a:rPr lang="el-GR" sz="2400" b="1" dirty="0" smtClean="0"/>
              <a:t>αντιδραστηρίου!</a:t>
            </a:r>
            <a:endParaRPr lang="en-US" sz="2400" b="1" dirty="0" smtClean="0"/>
          </a:p>
          <a:p>
            <a:pPr marL="0" indent="0" algn="ctr">
              <a:spcBef>
                <a:spcPts val="2400"/>
              </a:spcBef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Έλεγχος </a:t>
            </a:r>
            <a:r>
              <a:rPr lang="el-GR" sz="2400" b="1" dirty="0">
                <a:solidFill>
                  <a:srgbClr val="004A82"/>
                </a:solidFill>
              </a:rPr>
              <a:t>για </a:t>
            </a:r>
            <a:r>
              <a:rPr lang="el-GR" sz="2400" b="1" dirty="0" smtClean="0">
                <a:solidFill>
                  <a:srgbClr val="004A82"/>
                </a:solidFill>
              </a:rPr>
              <a:t>θρόμβο</a:t>
            </a:r>
            <a:endParaRPr lang="el-GR" sz="2400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el-GR" sz="2400" b="1" dirty="0" smtClean="0"/>
              <a:t>Το </a:t>
            </a:r>
            <a:r>
              <a:rPr lang="el-GR" sz="2400" b="1" dirty="0"/>
              <a:t>χρονόμετρο σταματά μόλις σχηματιστεί ο θρόμβος</a:t>
            </a:r>
            <a:r>
              <a:rPr lang="el-GR" sz="2400" b="1" dirty="0" smtClean="0"/>
              <a:t>!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34439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ΙΙΙ </a:t>
            </a:r>
            <a:r>
              <a:rPr lang="el-GR" sz="2000"/>
              <a:t>(Ε). </a:t>
            </a:r>
            <a:r>
              <a:rPr lang="el-GR" sz="2000" dirty="0" smtClean="0"/>
              <a:t>Ενότητα 7</a:t>
            </a:r>
            <a:r>
              <a:rPr lang="en-US" sz="2000" dirty="0" smtClean="0"/>
              <a:t>:</a:t>
            </a:r>
            <a:r>
              <a:rPr lang="el-GR" sz="2000" dirty="0"/>
              <a:t> Ινωδογόνο  - Χρόνος Θρομβίνης (</a:t>
            </a:r>
            <a:r>
              <a:rPr lang="en-US" sz="2000" dirty="0"/>
              <a:t>TT)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51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762000" y="4800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>
              <a:latin typeface="Calibri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Αιμόσταση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Η αιμόσταση (πηκτικός μηχανισμός) είναι μια φυσιολογική λειτουργία του οργανισμού, η οποία έχει ως σκοπό:</a:t>
            </a:r>
          </a:p>
          <a:p>
            <a:pPr lvl="1"/>
            <a:r>
              <a:rPr lang="el-GR" sz="2400" dirty="0" smtClean="0"/>
              <a:t>Να </a:t>
            </a:r>
            <a:r>
              <a:rPr lang="el-GR" sz="2400" dirty="0"/>
              <a:t>εμποδίσει την απώλεια αίματος μετά από </a:t>
            </a:r>
            <a:r>
              <a:rPr lang="el-GR" sz="2400" dirty="0" smtClean="0"/>
              <a:t>τραυματισμό </a:t>
            </a:r>
            <a:r>
              <a:rPr lang="el-GR" sz="2400" dirty="0"/>
              <a:t>ενός αγγείου και</a:t>
            </a:r>
          </a:p>
          <a:p>
            <a:pPr lvl="1"/>
            <a:r>
              <a:rPr lang="el-GR" sz="2400" dirty="0" smtClean="0"/>
              <a:t>Να </a:t>
            </a:r>
            <a:r>
              <a:rPr lang="el-GR" sz="2400" dirty="0"/>
              <a:t>εξασφαλίσει την ομαλή ροή του αίματος 	</a:t>
            </a:r>
            <a:r>
              <a:rPr lang="el-GR" sz="2400" dirty="0" smtClean="0"/>
              <a:t>μέσα </a:t>
            </a:r>
            <a:r>
              <a:rPr lang="el-GR" sz="2400" dirty="0"/>
              <a:t>στα αγγεία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2010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3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38360" y="3329954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prstClr val="black"/>
                </a:solidFill>
                <a:latin typeface="Times New Roman" pitchFamily="18" charset="0"/>
              </a:rPr>
              <a:t>ΙΧ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</a:rPr>
              <a:t>          </a:t>
            </a:r>
            <a:r>
              <a:rPr lang="el-GR" b="1" dirty="0">
                <a:solidFill>
                  <a:prstClr val="black"/>
                </a:solidFill>
                <a:latin typeface="Times New Roman" pitchFamily="18" charset="0"/>
              </a:rPr>
              <a:t>Ι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l-GR" b="1" dirty="0">
                <a:solidFill>
                  <a:prstClr val="black"/>
                </a:solidFill>
                <a:latin typeface="Times New Roman" pitchFamily="18" charset="0"/>
              </a:rPr>
              <a:t>α  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</a:rPr>
              <a:t>VIII</a:t>
            </a:r>
            <a:r>
              <a:rPr lang="el-GR" b="1" dirty="0">
                <a:solidFill>
                  <a:prstClr val="black"/>
                </a:solidFill>
                <a:latin typeface="Times New Roman" pitchFamily="18" charset="0"/>
              </a:rPr>
              <a:t>α 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636785" y="4244354"/>
            <a:ext cx="206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4100" name="32 - Ομάδα"/>
          <p:cNvGrpSpPr>
            <a:grpSpLocks/>
          </p:cNvGrpSpPr>
          <p:nvPr/>
        </p:nvGrpSpPr>
        <p:grpSpPr bwMode="auto">
          <a:xfrm>
            <a:off x="733623" y="1534492"/>
            <a:ext cx="7423151" cy="5105400"/>
            <a:chOff x="457200" y="533400"/>
            <a:chExt cx="7422678" cy="5105400"/>
          </a:xfrm>
        </p:grpSpPr>
        <p:sp>
          <p:nvSpPr>
            <p:cNvPr id="2" name="Text Box 9"/>
            <p:cNvSpPr txBox="1">
              <a:spLocks noChangeArrowheads="1"/>
            </p:cNvSpPr>
            <p:nvPr/>
          </p:nvSpPr>
          <p:spPr bwMode="auto">
            <a:xfrm>
              <a:off x="457200" y="3165475"/>
              <a:ext cx="351356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prstClr val="black"/>
                  </a:solidFill>
                  <a:latin typeface="Times New Roman" pitchFamily="18" charset="0"/>
                </a:rPr>
                <a:t>X</a:t>
              </a:r>
              <a:endParaRPr lang="el-GR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07" name="AutoShape 21"/>
            <p:cNvSpPr>
              <a:spLocks noChangeArrowheads="1"/>
            </p:cNvSpPr>
            <p:nvPr/>
          </p:nvSpPr>
          <p:spPr bwMode="auto">
            <a:xfrm>
              <a:off x="549275" y="2133600"/>
              <a:ext cx="1138238" cy="152400"/>
            </a:xfrm>
            <a:prstGeom prst="curvedDownArrow">
              <a:avLst>
                <a:gd name="adj1" fmla="val 4426"/>
                <a:gd name="adj2" fmla="val 153801"/>
                <a:gd name="adj3" fmla="val 0"/>
              </a:avLst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l-GR" altLang="el-GR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4511417" y="1524000"/>
              <a:ext cx="16936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prstClr val="black"/>
                  </a:solidFill>
                  <a:latin typeface="Times New Roman" pitchFamily="18" charset="0"/>
                </a:rPr>
                <a:t>VII</a:t>
              </a:r>
              <a:r>
                <a:rPr lang="el-GR" b="1">
                  <a:solidFill>
                    <a:prstClr val="black"/>
                  </a:solidFill>
                  <a:latin typeface="Times New Roman" pitchFamily="18" charset="0"/>
                </a:rPr>
                <a:t>α            </a:t>
              </a:r>
              <a:r>
                <a:rPr lang="en-US" b="1">
                  <a:solidFill>
                    <a:prstClr val="black"/>
                  </a:solidFill>
                  <a:latin typeface="Times New Roman" pitchFamily="18" charset="0"/>
                </a:rPr>
                <a:t>VII</a:t>
              </a:r>
              <a:endParaRPr lang="el-GR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4587612" y="2251075"/>
              <a:ext cx="7524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prstClr val="black"/>
                  </a:solidFill>
                  <a:latin typeface="Times New Roman" pitchFamily="18" charset="0"/>
                </a:rPr>
                <a:t>TF</a:t>
              </a:r>
              <a:endParaRPr lang="el-GR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3749465" y="3200400"/>
              <a:ext cx="358117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</a:rPr>
                <a:t>X</a:t>
              </a:r>
              <a:r>
                <a:rPr lang="el-GR" b="1" dirty="0">
                  <a:solidFill>
                    <a:prstClr val="black"/>
                  </a:solidFill>
                  <a:latin typeface="Times New Roman" pitchFamily="18" charset="0"/>
                </a:rPr>
                <a:t>α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</a:rPr>
                <a:t>               </a:t>
              </a:r>
              <a:r>
                <a:rPr lang="el-GR" b="1" dirty="0">
                  <a:solidFill>
                    <a:prstClr val="black"/>
                  </a:solidFill>
                  <a:latin typeface="Times New Roman" pitchFamily="18" charset="0"/>
                </a:rPr>
                <a:t>            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</a:rPr>
                <a:t>X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</a:rPr>
                <a:t>V</a:t>
              </a:r>
              <a:r>
                <a:rPr lang="el-GR" b="1" dirty="0">
                  <a:solidFill>
                    <a:prstClr val="black"/>
                  </a:solidFill>
                  <a:latin typeface="Times New Roman" pitchFamily="18" charset="0"/>
                </a:rPr>
                <a:t>α</a:t>
              </a:r>
              <a:endParaRPr lang="en-US" b="1" dirty="0">
                <a:solidFill>
                  <a:prstClr val="black"/>
                </a:solidFill>
                <a:latin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463611" y="4038600"/>
              <a:ext cx="6416267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</a:rPr>
                <a:t>II                                                                 </a:t>
              </a:r>
              <a:r>
                <a:rPr lang="en-US" b="1" dirty="0" err="1">
                  <a:solidFill>
                    <a:prstClr val="black"/>
                  </a:solidFill>
                  <a:latin typeface="Times New Roman" pitchFamily="18" charset="0"/>
                </a:rPr>
                <a:t>II</a:t>
              </a:r>
              <a:r>
                <a:rPr lang="el-GR" b="1" dirty="0">
                  <a:solidFill>
                    <a:prstClr val="black"/>
                  </a:solidFill>
                  <a:latin typeface="Times New Roman" pitchFamily="18" charset="0"/>
                </a:rPr>
                <a:t>α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</a:rPr>
                <a:t>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prstClr val="black"/>
                </a:solidFill>
                <a:latin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prstClr val="black"/>
                </a:solidFill>
                <a:latin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</a:rPr>
                <a:t>                                                        I                  </a:t>
              </a:r>
              <a:r>
                <a:rPr lang="en-US" b="1" dirty="0" err="1">
                  <a:solidFill>
                    <a:prstClr val="black"/>
                  </a:solidFill>
                  <a:latin typeface="Times New Roman" pitchFamily="18" charset="0"/>
                </a:rPr>
                <a:t>I</a:t>
              </a:r>
              <a:r>
                <a:rPr lang="el-GR" b="1" dirty="0">
                  <a:solidFill>
                    <a:prstClr val="black"/>
                  </a:solidFill>
                  <a:latin typeface="Times New Roman" pitchFamily="18" charset="0"/>
                </a:rPr>
                <a:t>α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</a:rPr>
                <a:t>                                       </a:t>
              </a:r>
              <a:r>
                <a:rPr lang="el-GR" b="1" dirty="0">
                  <a:solidFill>
                    <a:prstClr val="black"/>
                  </a:solidFill>
                  <a:latin typeface="Times New Roman" pitchFamily="18" charset="0"/>
                </a:rPr>
                <a:t>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b="1" dirty="0">
                  <a:solidFill>
                    <a:prstClr val="black"/>
                  </a:solidFill>
                  <a:latin typeface="Times New Roman" pitchFamily="18" charset="0"/>
                </a:rPr>
                <a:t>                              </a:t>
              </a:r>
              <a:endParaRPr lang="en-US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5273368" y="533400"/>
              <a:ext cx="2173342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</a:rPr>
                <a:t>TF</a:t>
              </a:r>
              <a:r>
                <a:rPr lang="el-GR" b="1" dirty="0">
                  <a:solidFill>
                    <a:prstClr val="black"/>
                  </a:solidFill>
                  <a:latin typeface="Times New Roman" pitchFamily="18" charset="0"/>
                </a:rPr>
                <a:t>     </a:t>
              </a:r>
              <a:r>
                <a:rPr lang="el-GR" b="1" dirty="0">
                  <a:solidFill>
                    <a:prstClr val="black"/>
                  </a:solidFill>
                  <a:latin typeface="Calibri"/>
                </a:rPr>
                <a:t>εξωγενής οδός</a:t>
              </a:r>
            </a:p>
          </p:txBody>
        </p:sp>
        <p:sp>
          <p:nvSpPr>
            <p:cNvPr id="4113" name="AutoShape 12"/>
            <p:cNvSpPr>
              <a:spLocks noChangeArrowheads="1"/>
            </p:cNvSpPr>
            <p:nvPr/>
          </p:nvSpPr>
          <p:spPr bwMode="auto">
            <a:xfrm flipH="1">
              <a:off x="5121275" y="1219200"/>
              <a:ext cx="1066800" cy="228600"/>
            </a:xfrm>
            <a:prstGeom prst="curvedDownArrow">
              <a:avLst>
                <a:gd name="adj1" fmla="val 36815"/>
                <a:gd name="adj2" fmla="val 215185"/>
                <a:gd name="adj3" fmla="val 4500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l-GR" altLang="el-GR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14" name="AutoShape 16"/>
            <p:cNvSpPr>
              <a:spLocks noChangeArrowheads="1"/>
            </p:cNvSpPr>
            <p:nvPr/>
          </p:nvSpPr>
          <p:spPr bwMode="auto">
            <a:xfrm>
              <a:off x="1539875" y="3200400"/>
              <a:ext cx="1752600" cy="304800"/>
            </a:xfrm>
            <a:prstGeom prst="curvedDownArrow">
              <a:avLst>
                <a:gd name="adj1" fmla="val 45361"/>
                <a:gd name="adj2" fmla="val 265139"/>
                <a:gd name="adj3" fmla="val 4500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l-GR" altLang="el-GR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15" name="AutoShape 17"/>
            <p:cNvSpPr>
              <a:spLocks noChangeArrowheads="1"/>
            </p:cNvSpPr>
            <p:nvPr/>
          </p:nvSpPr>
          <p:spPr bwMode="auto">
            <a:xfrm flipH="1">
              <a:off x="4587875" y="3124200"/>
              <a:ext cx="1524000" cy="228600"/>
            </a:xfrm>
            <a:prstGeom prst="curvedDownArrow">
              <a:avLst>
                <a:gd name="adj1" fmla="val 52593"/>
                <a:gd name="adj2" fmla="val 307407"/>
                <a:gd name="adj3" fmla="val 514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l-GR" altLang="el-GR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16" name="Rectangle 18"/>
            <p:cNvSpPr>
              <a:spLocks noChangeArrowheads="1"/>
            </p:cNvSpPr>
            <p:nvPr/>
          </p:nvSpPr>
          <p:spPr bwMode="auto">
            <a:xfrm>
              <a:off x="4511675" y="1524000"/>
              <a:ext cx="838200" cy="1143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4117" name="AutoShape 20"/>
            <p:cNvSpPr>
              <a:spLocks noChangeArrowheads="1"/>
            </p:cNvSpPr>
            <p:nvPr/>
          </p:nvSpPr>
          <p:spPr bwMode="auto">
            <a:xfrm flipH="1">
              <a:off x="1920875" y="4363740"/>
              <a:ext cx="4648200" cy="152400"/>
            </a:xfrm>
            <a:prstGeom prst="leftArrow">
              <a:avLst>
                <a:gd name="adj1" fmla="val 22509"/>
                <a:gd name="adj2" fmla="val 14897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4118" name="Rectangle 23"/>
            <p:cNvSpPr>
              <a:spLocks noChangeArrowheads="1"/>
            </p:cNvSpPr>
            <p:nvPr/>
          </p:nvSpPr>
          <p:spPr bwMode="auto">
            <a:xfrm>
              <a:off x="1145108" y="2362200"/>
              <a:ext cx="1350139" cy="6096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4119" name="AutoShape 24"/>
            <p:cNvSpPr>
              <a:spLocks noChangeArrowheads="1"/>
            </p:cNvSpPr>
            <p:nvPr/>
          </p:nvSpPr>
          <p:spPr bwMode="auto">
            <a:xfrm>
              <a:off x="5959475" y="4648200"/>
              <a:ext cx="1752600" cy="304800"/>
            </a:xfrm>
            <a:prstGeom prst="curvedDownArrow">
              <a:avLst>
                <a:gd name="adj1" fmla="val 45361"/>
                <a:gd name="adj2" fmla="val 265139"/>
                <a:gd name="adj3" fmla="val 4500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l-GR" altLang="el-GR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20" name="AutoShape 26"/>
            <p:cNvSpPr>
              <a:spLocks noChangeArrowheads="1"/>
            </p:cNvSpPr>
            <p:nvPr/>
          </p:nvSpPr>
          <p:spPr bwMode="auto">
            <a:xfrm flipH="1">
              <a:off x="1082675" y="1524000"/>
              <a:ext cx="2743200" cy="457200"/>
            </a:xfrm>
            <a:prstGeom prst="curvedDownArrow">
              <a:avLst>
                <a:gd name="adj1" fmla="val 7111"/>
                <a:gd name="adj2" fmla="val 229333"/>
                <a:gd name="adj3" fmla="val 2569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l-GR" altLang="el-GR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21" name="Oval 28"/>
            <p:cNvSpPr>
              <a:spLocks noChangeArrowheads="1"/>
            </p:cNvSpPr>
            <p:nvPr/>
          </p:nvSpPr>
          <p:spPr bwMode="auto">
            <a:xfrm>
              <a:off x="3597275" y="3200400"/>
              <a:ext cx="838200" cy="838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4122" name="Oval 42"/>
            <p:cNvSpPr>
              <a:spLocks noChangeArrowheads="1"/>
            </p:cNvSpPr>
            <p:nvPr/>
          </p:nvSpPr>
          <p:spPr bwMode="auto">
            <a:xfrm>
              <a:off x="5578475" y="5181600"/>
              <a:ext cx="5334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4123" name="Oval 43"/>
            <p:cNvSpPr>
              <a:spLocks noChangeArrowheads="1"/>
            </p:cNvSpPr>
            <p:nvPr/>
          </p:nvSpPr>
          <p:spPr bwMode="auto">
            <a:xfrm>
              <a:off x="7178675" y="5105400"/>
              <a:ext cx="6858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9" name="28 - TextBox"/>
          <p:cNvSpPr txBox="1"/>
          <p:nvPr/>
        </p:nvSpPr>
        <p:spPr>
          <a:xfrm>
            <a:off x="805060" y="1105867"/>
            <a:ext cx="1233030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XII+HMWK</a:t>
            </a:r>
            <a:endParaRPr lang="el-G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02" name="AutoShape 16"/>
          <p:cNvSpPr>
            <a:spLocks noChangeArrowheads="1"/>
          </p:cNvSpPr>
          <p:nvPr/>
        </p:nvSpPr>
        <p:spPr bwMode="auto">
          <a:xfrm rot="2157985">
            <a:off x="881260" y="1763092"/>
            <a:ext cx="877888" cy="301625"/>
          </a:xfrm>
          <a:prstGeom prst="curvedDownArrow">
            <a:avLst>
              <a:gd name="adj1" fmla="val 45490"/>
              <a:gd name="adj2" fmla="val 265963"/>
              <a:gd name="adj3" fmla="val 450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l-GR" altLang="el-GR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733623" y="1963117"/>
            <a:ext cx="50847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XI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α</a:t>
            </a:r>
          </a:p>
        </p:txBody>
      </p:sp>
      <p:sp>
        <p:nvSpPr>
          <p:cNvPr id="4104" name="AutoShape 16"/>
          <p:cNvSpPr>
            <a:spLocks noChangeArrowheads="1"/>
          </p:cNvSpPr>
          <p:nvPr/>
        </p:nvSpPr>
        <p:spPr bwMode="auto">
          <a:xfrm rot="4694999">
            <a:off x="906660" y="2618754"/>
            <a:ext cx="635000" cy="139700"/>
          </a:xfrm>
          <a:prstGeom prst="curvedDownArrow">
            <a:avLst>
              <a:gd name="adj1" fmla="val 45412"/>
              <a:gd name="adj2" fmla="val 265488"/>
              <a:gd name="adj3" fmla="val 450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l-GR" altLang="el-GR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05" name="35 - TextBox"/>
          <p:cNvSpPr txBox="1">
            <a:spLocks noChangeArrowheads="1"/>
          </p:cNvSpPr>
          <p:nvPr/>
        </p:nvSpPr>
        <p:spPr bwMode="auto">
          <a:xfrm>
            <a:off x="2948185" y="1105867"/>
            <a:ext cx="1187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b="1">
                <a:solidFill>
                  <a:prstClr val="black"/>
                </a:solidFill>
                <a:latin typeface="Calibri" pitchFamily="34" charset="0"/>
              </a:rPr>
              <a:t>ενδογενής</a:t>
            </a:r>
            <a:endParaRPr lang="el-GR" altLang="el-GR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467544" y="144090"/>
            <a:ext cx="8229600" cy="908720"/>
          </a:xfrm>
        </p:spPr>
        <p:txBody>
          <a:bodyPr/>
          <a:lstStyle/>
          <a:p>
            <a:r>
              <a:rPr lang="el-GR" dirty="0" smtClean="0"/>
              <a:t>Ενδογενής και εξωγενής οδός</a:t>
            </a:r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58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ελέγχουμε;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400" b="1" dirty="0" smtClean="0">
                <a:latin typeface="Calibri" pitchFamily="34" charset="0"/>
              </a:rPr>
              <a:t>Εξωγενής </a:t>
            </a:r>
            <a:r>
              <a:rPr lang="el-GR" altLang="el-GR" sz="2400" b="1" dirty="0">
                <a:latin typeface="Calibri" pitchFamily="34" charset="0"/>
              </a:rPr>
              <a:t>οδός </a:t>
            </a:r>
          </a:p>
          <a:p>
            <a:r>
              <a:rPr lang="el-GR" altLang="el-GR" sz="2400" dirty="0">
                <a:latin typeface="Calibri" pitchFamily="34" charset="0"/>
              </a:rPr>
              <a:t>ΡΤ- χρόνος </a:t>
            </a:r>
            <a:r>
              <a:rPr lang="el-GR" altLang="el-GR" sz="2400" dirty="0" smtClean="0">
                <a:latin typeface="Calibri" pitchFamily="34" charset="0"/>
              </a:rPr>
              <a:t>προθρομβίνης.</a:t>
            </a:r>
            <a:endParaRPr lang="el-GR" altLang="el-GR" sz="2400" dirty="0">
              <a:latin typeface="Calibri" pitchFamily="34" charset="0"/>
            </a:endParaRPr>
          </a:p>
          <a:p>
            <a:r>
              <a:rPr lang="en-US" altLang="el-GR" sz="2400" b="1" dirty="0">
                <a:solidFill>
                  <a:srgbClr val="004A82"/>
                </a:solidFill>
                <a:latin typeface="Calibri" pitchFamily="34" charset="0"/>
              </a:rPr>
              <a:t>FII, FV, FVII,</a:t>
            </a:r>
            <a:r>
              <a:rPr lang="el-GR" altLang="el-GR" sz="2400" b="1" dirty="0">
                <a:solidFill>
                  <a:srgbClr val="004A82"/>
                </a:solidFill>
                <a:latin typeface="Calibri" pitchFamily="34" charset="0"/>
              </a:rPr>
              <a:t> </a:t>
            </a:r>
            <a:r>
              <a:rPr lang="en-US" altLang="el-GR" sz="2400" b="1" dirty="0">
                <a:solidFill>
                  <a:srgbClr val="004A82"/>
                </a:solidFill>
                <a:latin typeface="Calibri" pitchFamily="34" charset="0"/>
              </a:rPr>
              <a:t>FX,</a:t>
            </a:r>
            <a:r>
              <a:rPr lang="el-GR" altLang="el-GR" sz="2400" b="1" dirty="0">
                <a:solidFill>
                  <a:srgbClr val="004A82"/>
                </a:solidFill>
                <a:latin typeface="Calibri" pitchFamily="34" charset="0"/>
              </a:rPr>
              <a:t> </a:t>
            </a:r>
            <a:r>
              <a:rPr lang="en-US" altLang="el-GR" sz="2400" b="1" dirty="0" smtClean="0">
                <a:solidFill>
                  <a:srgbClr val="004A82"/>
                </a:solidFill>
                <a:latin typeface="Calibri" pitchFamily="34" charset="0"/>
              </a:rPr>
              <a:t>I</a:t>
            </a:r>
            <a:r>
              <a:rPr lang="el-GR" altLang="el-GR" sz="2400" b="1" dirty="0" smtClean="0">
                <a:solidFill>
                  <a:srgbClr val="004A82"/>
                </a:solidFill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el-GR" altLang="el-GR" sz="2400" b="1" dirty="0" smtClean="0">
                <a:latin typeface="Calibri" pitchFamily="34" charset="0"/>
              </a:rPr>
              <a:t>Ενδογενής </a:t>
            </a:r>
            <a:r>
              <a:rPr lang="el-GR" altLang="el-GR" sz="2400" b="1" dirty="0">
                <a:latin typeface="Calibri" pitchFamily="34" charset="0"/>
              </a:rPr>
              <a:t>οδός</a:t>
            </a:r>
          </a:p>
          <a:p>
            <a:r>
              <a:rPr lang="el-GR" altLang="el-GR" sz="2400" dirty="0">
                <a:latin typeface="Calibri" pitchFamily="34" charset="0"/>
              </a:rPr>
              <a:t>ΑΡΤΤ-χρόνος μερικής </a:t>
            </a:r>
            <a:r>
              <a:rPr lang="el-GR" altLang="el-GR" sz="2400" dirty="0" err="1" smtClean="0">
                <a:latin typeface="Calibri" pitchFamily="34" charset="0"/>
              </a:rPr>
              <a:t>θρομβοπλαστίνης</a:t>
            </a:r>
            <a:r>
              <a:rPr lang="el-GR" altLang="el-GR" sz="2400" dirty="0" smtClean="0">
                <a:latin typeface="Calibri" pitchFamily="34" charset="0"/>
              </a:rPr>
              <a:t>.</a:t>
            </a:r>
            <a:endParaRPr lang="el-GR" altLang="el-GR" sz="2400" dirty="0">
              <a:latin typeface="Calibri" pitchFamily="34" charset="0"/>
            </a:endParaRPr>
          </a:p>
          <a:p>
            <a:r>
              <a:rPr lang="en-US" altLang="el-GR" sz="2400" b="1" dirty="0">
                <a:solidFill>
                  <a:srgbClr val="004A82"/>
                </a:solidFill>
                <a:latin typeface="Calibri" pitchFamily="34" charset="0"/>
              </a:rPr>
              <a:t>FXII,</a:t>
            </a:r>
            <a:r>
              <a:rPr lang="el-GR" altLang="el-GR" sz="2400" b="1" dirty="0">
                <a:solidFill>
                  <a:srgbClr val="004A82"/>
                </a:solidFill>
                <a:latin typeface="Calibri" pitchFamily="34" charset="0"/>
              </a:rPr>
              <a:t> </a:t>
            </a:r>
            <a:r>
              <a:rPr lang="en-US" altLang="el-GR" sz="2400" b="1" dirty="0">
                <a:solidFill>
                  <a:srgbClr val="004A82"/>
                </a:solidFill>
                <a:latin typeface="Calibri" pitchFamily="34" charset="0"/>
              </a:rPr>
              <a:t>FXI,</a:t>
            </a:r>
            <a:r>
              <a:rPr lang="el-GR" altLang="el-GR" sz="2400" b="1" dirty="0">
                <a:solidFill>
                  <a:srgbClr val="004A82"/>
                </a:solidFill>
                <a:latin typeface="Calibri" pitchFamily="34" charset="0"/>
              </a:rPr>
              <a:t> </a:t>
            </a:r>
            <a:r>
              <a:rPr lang="en-US" altLang="el-GR" sz="2400" b="1" dirty="0">
                <a:solidFill>
                  <a:srgbClr val="004A82"/>
                </a:solidFill>
                <a:latin typeface="Calibri" pitchFamily="34" charset="0"/>
              </a:rPr>
              <a:t>FIX,</a:t>
            </a:r>
            <a:r>
              <a:rPr lang="el-GR" altLang="el-GR" sz="2400" b="1" dirty="0">
                <a:solidFill>
                  <a:srgbClr val="004A82"/>
                </a:solidFill>
                <a:latin typeface="Calibri" pitchFamily="34" charset="0"/>
              </a:rPr>
              <a:t> </a:t>
            </a:r>
            <a:r>
              <a:rPr lang="en-US" altLang="el-GR" sz="2400" b="1" dirty="0" smtClean="0">
                <a:solidFill>
                  <a:srgbClr val="004A82"/>
                </a:solidFill>
                <a:latin typeface="Calibri" pitchFamily="34" charset="0"/>
              </a:rPr>
              <a:t>FVIII</a:t>
            </a:r>
            <a:r>
              <a:rPr lang="el-GR" altLang="el-GR" sz="2400" b="1" dirty="0" smtClean="0">
                <a:solidFill>
                  <a:srgbClr val="004A82"/>
                </a:solidFill>
                <a:latin typeface="Calibri" pitchFamily="34" charset="0"/>
              </a:rPr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362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l-GR" sz="2400" dirty="0" smtClean="0"/>
              <a:t>Το ινωδογόνο παράγεται στο ήπαρ. Ανήκει στις πρωτεΐνες οξείας φάσης. Αποτελεί το υπόστρωμα της θρομβίνης, η οποία αποσπά τα </a:t>
            </a:r>
            <a:r>
              <a:rPr lang="el-GR" sz="2400" dirty="0" err="1" smtClean="0"/>
              <a:t>ινωδοπεπτίδια</a:t>
            </a:r>
            <a:r>
              <a:rPr lang="el-GR" sz="2400" dirty="0" smtClean="0"/>
              <a:t> Α και Β από το ινωδογόνο, με αποτέλεσμα το υπόλοιπο μόριο να </a:t>
            </a:r>
            <a:r>
              <a:rPr lang="el-GR" sz="2400" dirty="0" err="1" smtClean="0"/>
              <a:t>πολυμερίζεται</a:t>
            </a:r>
            <a:r>
              <a:rPr lang="el-GR" sz="2400" dirty="0" smtClean="0"/>
              <a:t>  σε </a:t>
            </a:r>
            <a:r>
              <a:rPr lang="el-GR" sz="2400" dirty="0" err="1" smtClean="0"/>
              <a:t>ινική</a:t>
            </a:r>
            <a:r>
              <a:rPr lang="el-GR" sz="2400" dirty="0" smtClean="0"/>
              <a:t>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Ινωδογόνο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330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Ο παράγοντας με την υψηλότερη συγκέντρωση στο πλάσμα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Πρώτη ύλη για το σχηματισμό του θρόμβου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Ο προσδιορισμός του καθορίζει τη θετική έκβαση του μηχανισμού της πήξης, δηλαδή το σχηματισμό του </a:t>
            </a:r>
            <a:r>
              <a:rPr lang="el-GR" sz="2400"/>
              <a:t>θρόμβου</a:t>
            </a:r>
            <a:r>
              <a:rPr lang="el-GR" sz="2400" smtClean="0"/>
              <a:t>.</a:t>
            </a:r>
            <a:endParaRPr lang="el-GR" sz="24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Προσδιορισμός </a:t>
            </a:r>
            <a:r>
              <a:rPr lang="el-GR" dirty="0" err="1"/>
              <a:t>ινωδογόνου</a:t>
            </a:r>
            <a:r>
              <a:rPr lang="el-GR" dirty="0"/>
              <a:t> </a:t>
            </a:r>
            <a:r>
              <a:rPr lang="en-US" dirty="0" smtClean="0"/>
              <a:t>Fib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46591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Προσδιορισμός </a:t>
            </a:r>
            <a:r>
              <a:rPr lang="el-GR" dirty="0" err="1"/>
              <a:t>ινωδογόνου</a:t>
            </a:r>
            <a:r>
              <a:rPr lang="el-GR" dirty="0"/>
              <a:t> </a:t>
            </a:r>
            <a:r>
              <a:rPr lang="en-US" dirty="0"/>
              <a:t>Fib </a:t>
            </a:r>
            <a:r>
              <a:rPr lang="en-US" sz="3000" b="0" dirty="0" smtClean="0"/>
              <a:t>2/2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Τιμές </a:t>
            </a:r>
            <a:r>
              <a:rPr lang="el-GR" sz="2400" b="1" dirty="0"/>
              <a:t>&lt; 60% </a:t>
            </a:r>
            <a:r>
              <a:rPr lang="el-GR" sz="2400" dirty="0"/>
              <a:t>συνήθως παρατείνουν </a:t>
            </a:r>
            <a:r>
              <a:rPr lang="el-GR" sz="2400" b="1" dirty="0"/>
              <a:t>ΡΤ και </a:t>
            </a:r>
            <a:r>
              <a:rPr lang="el-GR" sz="2400" b="1" dirty="0" smtClean="0"/>
              <a:t>ΑΡΤΤ</a:t>
            </a:r>
            <a:r>
              <a:rPr lang="en-US" sz="2400" b="1" dirty="0" smtClean="0"/>
              <a:t> </a:t>
            </a:r>
            <a:r>
              <a:rPr lang="el-GR" sz="2400" b="1" dirty="0" err="1" smtClean="0"/>
              <a:t>Υποινωδογοναιμία</a:t>
            </a:r>
            <a:r>
              <a:rPr lang="el-GR" sz="2400" b="1" dirty="0"/>
              <a:t>, ΔΕΠ, </a:t>
            </a:r>
            <a:r>
              <a:rPr lang="el-GR" sz="2400" b="1" dirty="0" err="1"/>
              <a:t>ινωδόλυση</a:t>
            </a:r>
            <a:r>
              <a:rPr lang="el-GR" sz="2400" b="1" dirty="0" smtClean="0"/>
              <a:t>.</a:t>
            </a:r>
            <a:endParaRPr lang="el-GR" sz="2400" b="1" dirty="0"/>
          </a:p>
          <a:p>
            <a:r>
              <a:rPr lang="el-GR" sz="2400" dirty="0"/>
              <a:t>Χρόνος θρομβίνης (τελική φάση </a:t>
            </a:r>
            <a:r>
              <a:rPr lang="el-GR" sz="2400" dirty="0" smtClean="0"/>
              <a:t>πήξης)</a:t>
            </a:r>
            <a:endParaRPr lang="en-US" sz="2400" dirty="0" smtClean="0"/>
          </a:p>
          <a:p>
            <a:pPr marL="355600" indent="0">
              <a:spcBef>
                <a:spcPts val="0"/>
              </a:spcBef>
              <a:buNone/>
            </a:pPr>
            <a:r>
              <a:rPr lang="el-GR" sz="2400" b="1" dirty="0" err="1" smtClean="0"/>
              <a:t>Υποινωδογοναιμία</a:t>
            </a:r>
            <a:r>
              <a:rPr lang="el-GR" sz="2400" b="1" dirty="0"/>
              <a:t>, </a:t>
            </a:r>
            <a:r>
              <a:rPr lang="el-GR" sz="2400" b="1" dirty="0" err="1"/>
              <a:t>δυσινωδογοναιμία</a:t>
            </a:r>
            <a:r>
              <a:rPr lang="el-GR" sz="2400" b="1" dirty="0"/>
              <a:t>, </a:t>
            </a:r>
            <a:r>
              <a:rPr lang="el-GR" sz="2400" b="1" dirty="0" smtClean="0"/>
              <a:t>ηπαρίνη</a:t>
            </a:r>
            <a:r>
              <a:rPr lang="en-US" sz="2400" b="1" dirty="0" smtClean="0"/>
              <a:t>.</a:t>
            </a:r>
            <a:endParaRPr lang="el-GR" sz="2400" b="1" dirty="0"/>
          </a:p>
          <a:p>
            <a:r>
              <a:rPr lang="el-GR" sz="2400" dirty="0" smtClean="0"/>
              <a:t>Χρόνος </a:t>
            </a:r>
            <a:r>
              <a:rPr lang="el-GR" sz="2400" dirty="0" err="1"/>
              <a:t>ρεπτιλάσης</a:t>
            </a:r>
            <a:endParaRPr lang="el-GR" sz="2400" dirty="0"/>
          </a:p>
          <a:p>
            <a:pPr marL="355600" indent="0">
              <a:spcBef>
                <a:spcPts val="0"/>
              </a:spcBef>
              <a:buNone/>
            </a:pPr>
            <a:r>
              <a:rPr lang="el-GR" sz="2400" dirty="0"/>
              <a:t>Φυσιολογικός επί </a:t>
            </a:r>
            <a:r>
              <a:rPr lang="el-GR" sz="2400" dirty="0" smtClean="0"/>
              <a:t>ηπαρίνης</a:t>
            </a:r>
            <a:r>
              <a:rPr lang="en-US" sz="2400" dirty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26496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Χαμηλό  ινωδογόνο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/>
              <a:t>Συγγενείς:</a:t>
            </a:r>
          </a:p>
          <a:p>
            <a:pPr lvl="1"/>
            <a:r>
              <a:rPr lang="el-GR" dirty="0" err="1" smtClean="0"/>
              <a:t>Ανινωδογοναιμία</a:t>
            </a:r>
            <a:r>
              <a:rPr lang="en-US" dirty="0" smtClean="0"/>
              <a:t>.</a:t>
            </a:r>
            <a:endParaRPr lang="el-GR" dirty="0"/>
          </a:p>
          <a:p>
            <a:pPr lvl="1"/>
            <a:r>
              <a:rPr lang="el-GR" dirty="0" err="1" smtClean="0"/>
              <a:t>Δυσινωδογοναιμία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b="1" dirty="0"/>
              <a:t>Επίκτητες:</a:t>
            </a:r>
          </a:p>
          <a:p>
            <a:pPr lvl="1"/>
            <a:r>
              <a:rPr lang="el-GR" dirty="0" smtClean="0"/>
              <a:t>Μείωση </a:t>
            </a:r>
            <a:r>
              <a:rPr lang="el-GR" dirty="0"/>
              <a:t>παραγωγής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l-GR" dirty="0" smtClean="0"/>
              <a:t>Ηπατική ανεπάρκεια</a:t>
            </a:r>
            <a:r>
              <a:rPr lang="en-US" dirty="0" smtClean="0"/>
              <a:t>,</a:t>
            </a:r>
            <a:endParaRPr lang="el-GR" dirty="0"/>
          </a:p>
          <a:p>
            <a:pPr lvl="1">
              <a:buFont typeface="Calibri" panose="020F0502020204030204" pitchFamily="34" charset="0"/>
              <a:buChar char="‒"/>
            </a:pPr>
            <a:r>
              <a:rPr lang="el-GR" dirty="0" smtClean="0"/>
              <a:t>Λήψη φαρμάκων</a:t>
            </a:r>
            <a:r>
              <a:rPr lang="en-US" dirty="0" smtClean="0"/>
              <a:t>.</a:t>
            </a:r>
            <a:endParaRPr lang="el-GR" dirty="0"/>
          </a:p>
          <a:p>
            <a:pPr lvl="1"/>
            <a:r>
              <a:rPr lang="el-GR" dirty="0" smtClean="0"/>
              <a:t>Αυξημένη </a:t>
            </a:r>
            <a:r>
              <a:rPr lang="el-GR" dirty="0"/>
              <a:t>κατανάλωση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l-GR" dirty="0" smtClean="0"/>
              <a:t>Διάχυτη </a:t>
            </a:r>
            <a:r>
              <a:rPr lang="el-GR" dirty="0" err="1"/>
              <a:t>ενδαγγειακή</a:t>
            </a:r>
            <a:r>
              <a:rPr lang="el-GR" dirty="0"/>
              <a:t> </a:t>
            </a:r>
            <a:r>
              <a:rPr lang="el-GR" dirty="0" smtClean="0"/>
              <a:t>πήξη</a:t>
            </a:r>
            <a:r>
              <a:rPr lang="en-US" dirty="0" smtClean="0"/>
              <a:t>,</a:t>
            </a:r>
            <a:endParaRPr lang="el-GR" dirty="0"/>
          </a:p>
          <a:p>
            <a:pPr lvl="1">
              <a:buFont typeface="Calibri" panose="020F0502020204030204" pitchFamily="34" charset="0"/>
              <a:buChar char="‒"/>
            </a:pPr>
            <a:r>
              <a:rPr lang="el-GR" dirty="0" smtClean="0"/>
              <a:t>Οξεία </a:t>
            </a:r>
            <a:r>
              <a:rPr lang="el-GR" dirty="0" err="1" smtClean="0"/>
              <a:t>ινωδόλυση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59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Υψηλό </a:t>
            </a:r>
            <a:r>
              <a:rPr lang="el-GR" dirty="0" smtClean="0"/>
              <a:t>ινωδογόνο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04056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Εγκυμοσύνη</a:t>
            </a:r>
            <a:r>
              <a:rPr lang="en-US" sz="2400" dirty="0" smtClean="0"/>
              <a:t>.</a:t>
            </a:r>
            <a:endParaRPr lang="el-GR" sz="2400" dirty="0"/>
          </a:p>
          <a:p>
            <a:r>
              <a:rPr lang="el-GR" sz="2400" dirty="0"/>
              <a:t>Οξείες ή χρόνιες </a:t>
            </a:r>
            <a:r>
              <a:rPr lang="el-GR" sz="2400" dirty="0" smtClean="0"/>
              <a:t>φλεγμονές</a:t>
            </a:r>
            <a:r>
              <a:rPr lang="en-US" sz="2400" dirty="0" smtClean="0"/>
              <a:t>.</a:t>
            </a:r>
            <a:endParaRPr lang="el-GR" sz="2400" dirty="0"/>
          </a:p>
          <a:p>
            <a:r>
              <a:rPr lang="el-GR" sz="2400" dirty="0" smtClean="0"/>
              <a:t>Τραυματισμοί</a:t>
            </a:r>
            <a:r>
              <a:rPr lang="en-US" sz="2400" dirty="0" smtClean="0"/>
              <a:t>.</a:t>
            </a:r>
            <a:endParaRPr lang="el-GR" sz="2400" dirty="0"/>
          </a:p>
          <a:p>
            <a:r>
              <a:rPr lang="el-GR" sz="2400" dirty="0"/>
              <a:t>Χειρουργικές </a:t>
            </a:r>
            <a:r>
              <a:rPr lang="el-GR" sz="2400" dirty="0" smtClean="0"/>
              <a:t>επεμβάσεις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sz="2400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sz="2400" b="1" dirty="0" smtClean="0">
                <a:solidFill>
                  <a:srgbClr val="004A82"/>
                </a:solidFill>
              </a:rPr>
              <a:t>Η </a:t>
            </a:r>
            <a:r>
              <a:rPr lang="el-GR" sz="2400" b="1" dirty="0">
                <a:solidFill>
                  <a:srgbClr val="004A82"/>
                </a:solidFill>
              </a:rPr>
              <a:t>αύξηση οφείλεται </a:t>
            </a:r>
            <a:r>
              <a:rPr lang="el-GR" sz="2400" b="1" dirty="0" smtClean="0">
                <a:solidFill>
                  <a:srgbClr val="004A82"/>
                </a:solidFill>
              </a:rPr>
              <a:t>αποκλειστικά</a:t>
            </a:r>
            <a:r>
              <a:rPr lang="en-US" sz="2400" b="1" dirty="0" smtClean="0">
                <a:solidFill>
                  <a:srgbClr val="004A82"/>
                </a:solidFill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</a:rPr>
              <a:t>σε </a:t>
            </a:r>
            <a:r>
              <a:rPr lang="el-GR" sz="2400" b="1" dirty="0">
                <a:solidFill>
                  <a:srgbClr val="004A82"/>
                </a:solidFill>
              </a:rPr>
              <a:t>αυξημένη σύνθεση στο </a:t>
            </a:r>
            <a:r>
              <a:rPr lang="el-GR" sz="2400" b="1" dirty="0" smtClean="0">
                <a:solidFill>
                  <a:srgbClr val="004A82"/>
                </a:solidFill>
              </a:rPr>
              <a:t>ήπαρ</a:t>
            </a:r>
            <a:r>
              <a:rPr lang="en-US" sz="2400" b="1" dirty="0" smtClean="0">
                <a:solidFill>
                  <a:srgbClr val="004A82"/>
                </a:solidFill>
              </a:rPr>
              <a:t>.</a:t>
            </a:r>
            <a:endParaRPr lang="el-GR" sz="2400" b="1" dirty="0">
              <a:solidFill>
                <a:srgbClr val="004A82"/>
              </a:solidFill>
            </a:endParaRPr>
          </a:p>
          <a:p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63936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44d68c785299a0e5d6160dc3f1c982ecf9ba9f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72</TotalTime>
  <Words>1067</Words>
  <Application>Microsoft Office PowerPoint</Application>
  <PresentationFormat>On-screen Show (4:3)</PresentationFormat>
  <Paragraphs>157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OC_template</vt:lpstr>
      <vt:lpstr>OC_template_updated</vt:lpstr>
      <vt:lpstr>Αιματολογία ΙΙΙ (Ε)</vt:lpstr>
      <vt:lpstr>Αιμόσταση</vt:lpstr>
      <vt:lpstr>Ενδογενής και εξωγενής οδός</vt:lpstr>
      <vt:lpstr>Τι ελέγχουμε;</vt:lpstr>
      <vt:lpstr>Ινωδογόνο</vt:lpstr>
      <vt:lpstr>Προσδιορισμός ινωδογόνου Fib 1/2</vt:lpstr>
      <vt:lpstr>Προσδιορισμός ινωδογόνου Fib 2/2</vt:lpstr>
      <vt:lpstr>Χαμηλό  ινωδογόνο</vt:lpstr>
      <vt:lpstr>Υψηλό ινωδογόνο</vt:lpstr>
      <vt:lpstr>Μέθοδος ινωδογόνου 1/2 </vt:lpstr>
      <vt:lpstr>Μέθοδος ινωδογόνου 2/2 </vt:lpstr>
      <vt:lpstr>Χρόνος θρομβίνης (ΤΤ)</vt:lpstr>
      <vt:lpstr>Παράταση χρόνου θρομβίνης</vt:lpstr>
      <vt:lpstr>Μέθοδος θρομβίνης</vt:lpstr>
      <vt:lpstr>Μέθοδος  ΤΤ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ΙΙΙ - Ε</dc:title>
  <dc:creator>opencourses@teiath.gr</dc:creator>
  <cp:lastModifiedBy>alex</cp:lastModifiedBy>
  <cp:revision>16</cp:revision>
  <dcterms:created xsi:type="dcterms:W3CDTF">2015-01-22T14:13:42Z</dcterms:created>
  <dcterms:modified xsi:type="dcterms:W3CDTF">2015-03-02T10:29:51Z</dcterms:modified>
</cp:coreProperties>
</file>