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8" r:id="rId4"/>
    <p:sldId id="269" r:id="rId5"/>
    <p:sldId id="270" r:id="rId6"/>
    <p:sldId id="271" r:id="rId7"/>
    <p:sldId id="272" r:id="rId8"/>
    <p:sldId id="257" r:id="rId9"/>
    <p:sldId id="262" r:id="rId10"/>
    <p:sldId id="264" r:id="rId11"/>
    <p:sldId id="273" r:id="rId12"/>
    <p:sldId id="274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Graham_Beards" TargetMode="External"/><Relationship Id="rId2" Type="http://schemas.openxmlformats.org/officeDocument/2006/relationships/hyperlink" Target="http://commons.wikimedia.org/wiki/File:Sickle_cell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creativecommons.org/licenses/by-sa/3.0/deed.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1</a:t>
            </a:r>
            <a:r>
              <a:rPr lang="el-GR" sz="2600" b="1" dirty="0"/>
              <a:t>2</a:t>
            </a:r>
            <a:r>
              <a:rPr lang="el-GR" sz="2600" b="1" dirty="0" smtClean="0"/>
              <a:t>:</a:t>
            </a:r>
            <a:r>
              <a:rPr lang="el-GR" sz="2600" dirty="0" smtClean="0"/>
              <a:t> </a:t>
            </a:r>
            <a:r>
              <a:rPr lang="el-GR" sz="2600" b="1" dirty="0"/>
              <a:t> </a:t>
            </a:r>
            <a:r>
              <a:rPr lang="el-GR" sz="2600" dirty="0"/>
              <a:t>Ανίχνευση δρεπανοκυττάρων – </a:t>
            </a:r>
            <a:r>
              <a:rPr lang="el-GR" sz="2600" dirty="0" smtClean="0"/>
              <a:t>Δοκιμασία </a:t>
            </a:r>
            <a:r>
              <a:rPr lang="el-GR" sz="2600" dirty="0" err="1"/>
              <a:t>δρεπάνωσης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Δρεπανοκυτταρική </a:t>
            </a:r>
            <a:r>
              <a:rPr lang="el-GR" dirty="0" smtClean="0"/>
              <a:t>Αναιμία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Κληρονομική ασθένεια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Υπολειπόμενος </a:t>
            </a:r>
            <a:r>
              <a:rPr lang="el-GR" dirty="0" err="1"/>
              <a:t>αυτοσωμικός</a:t>
            </a:r>
            <a:r>
              <a:rPr lang="el-GR" dirty="0"/>
              <a:t> τύπος </a:t>
            </a:r>
            <a:r>
              <a:rPr lang="el-GR" dirty="0" smtClean="0"/>
              <a:t>κληρονομικότητας (</a:t>
            </a:r>
            <a:r>
              <a:rPr lang="el-GR" dirty="0" err="1" smtClean="0"/>
              <a:t>αλληλόμορφο</a:t>
            </a:r>
            <a:r>
              <a:rPr lang="el-GR" dirty="0" smtClean="0"/>
              <a:t> </a:t>
            </a:r>
            <a:r>
              <a:rPr lang="el-GR" dirty="0" err="1"/>
              <a:t>βs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b="1" dirty="0"/>
              <a:t>Γονιδιακή μετάλλαξη: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Αντικατάσταση </a:t>
            </a:r>
            <a:r>
              <a:rPr lang="el-GR" dirty="0" err="1"/>
              <a:t>Αδενίνης</a:t>
            </a:r>
            <a:r>
              <a:rPr lang="el-GR" dirty="0"/>
              <a:t> από </a:t>
            </a:r>
            <a:r>
              <a:rPr lang="el-GR" dirty="0" err="1"/>
              <a:t>Θυμίνη</a:t>
            </a:r>
            <a:r>
              <a:rPr lang="el-GR" dirty="0"/>
              <a:t> στο 6ο </a:t>
            </a:r>
            <a:r>
              <a:rPr lang="el-GR" dirty="0" err="1"/>
              <a:t>κωδικόνιο</a:t>
            </a:r>
            <a:r>
              <a:rPr lang="el-GR" dirty="0"/>
              <a:t> του </a:t>
            </a:r>
            <a:r>
              <a:rPr lang="el-GR" dirty="0" smtClean="0"/>
              <a:t>γονιδίου, που </a:t>
            </a:r>
            <a:r>
              <a:rPr lang="el-GR" dirty="0"/>
              <a:t>κωδικοποιεί τις β αλυσίδες της αιμοσφαιρίνης (</a:t>
            </a:r>
            <a:r>
              <a:rPr lang="el-GR" dirty="0" smtClean="0"/>
              <a:t>GAG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GTG).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0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Δρεπανοκυτταρική Αναιμία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Συντίθενται αντί των φυσιολογικών β αλυσίδων παθολογικές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smtClean="0"/>
              <a:t>6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/>
              <a:t>αμινοξύ</a:t>
            </a:r>
            <a:r>
              <a:rPr lang="el-GR" dirty="0"/>
              <a:t> των β αλυσίδων αντί του φυσιολογικού (</a:t>
            </a:r>
            <a:r>
              <a:rPr lang="el-GR" dirty="0" err="1" smtClean="0"/>
              <a:t>Γλουταμινικό</a:t>
            </a:r>
            <a:r>
              <a:rPr lang="el-GR" dirty="0" smtClean="0"/>
              <a:t>) είναι </a:t>
            </a:r>
            <a:r>
              <a:rPr lang="el-GR" dirty="0"/>
              <a:t>το </a:t>
            </a:r>
            <a:r>
              <a:rPr lang="el-GR" dirty="0" err="1"/>
              <a:t>αμινοξύ</a:t>
            </a:r>
            <a:r>
              <a:rPr lang="el-GR" dirty="0"/>
              <a:t> </a:t>
            </a:r>
            <a:r>
              <a:rPr lang="el-GR" dirty="0" err="1" smtClean="0"/>
              <a:t>Βαλίνη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αιμοσφαιρίνη που προκύπτει είναι </a:t>
            </a:r>
            <a:r>
              <a:rPr lang="el-GR" dirty="0" smtClean="0"/>
              <a:t>η </a:t>
            </a:r>
            <a:r>
              <a:rPr lang="el-GR" b="1" dirty="0" smtClean="0"/>
              <a:t>Δρεπανοκυτταρική αιμοσφαιρίνη</a:t>
            </a:r>
            <a:r>
              <a:rPr lang="el-GR" dirty="0" smtClean="0"/>
              <a:t> </a:t>
            </a:r>
            <a:r>
              <a:rPr lang="el-GR" dirty="0" err="1"/>
              <a:t>HbS</a:t>
            </a:r>
            <a:r>
              <a:rPr lang="el-GR" dirty="0"/>
              <a:t> (</a:t>
            </a:r>
            <a:r>
              <a:rPr lang="el-GR" dirty="0" err="1"/>
              <a:t>sickle</a:t>
            </a:r>
            <a:r>
              <a:rPr lang="el-GR" dirty="0"/>
              <a:t> </a:t>
            </a:r>
            <a:r>
              <a:rPr lang="el-GR" dirty="0" err="1"/>
              <a:t>cell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8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Δρεπανοκυτταρική Αναιμία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ερυθροκύτταρα αποκτούν σχήμα δρεπανιού και ονομάζονται δρεπανοκύτταρα (</a:t>
            </a:r>
            <a:r>
              <a:rPr lang="el-GR" dirty="0" err="1"/>
              <a:t>sickle</a:t>
            </a:r>
            <a:r>
              <a:rPr lang="el-GR" dirty="0"/>
              <a:t> </a:t>
            </a:r>
            <a:r>
              <a:rPr lang="el-GR" dirty="0" err="1"/>
              <a:t>cells</a:t>
            </a:r>
            <a:r>
              <a:rPr lang="el-GR" dirty="0"/>
              <a:t>) σε συνθήκες </a:t>
            </a:r>
            <a:r>
              <a:rPr lang="el-GR" dirty="0" err="1"/>
              <a:t>έλλειψεις</a:t>
            </a:r>
            <a:r>
              <a:rPr lang="el-GR" dirty="0"/>
              <a:t> οξυγόνου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Τα δρεπανοκύτταρα δεν έχουν ελαστικότητα και ικανότητα παραμόρφωσης με αποτέλεσμα να γίνεται απόφραξη των τριχοειδών αγγείων και να δημιουργούνται  προβλήματα στο κυκλοφορικό σύστημα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6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Δρεπανοκυτταρική </a:t>
            </a:r>
            <a:r>
              <a:rPr lang="el-GR" dirty="0" smtClean="0"/>
              <a:t>Αναιμία</a:t>
            </a:r>
            <a:br>
              <a:rPr lang="el-GR" dirty="0" smtClean="0"/>
            </a:br>
            <a:r>
              <a:rPr lang="el-GR" sz="3000" b="0" dirty="0" smtClean="0"/>
              <a:t>(δοκιμασία </a:t>
            </a:r>
            <a:r>
              <a:rPr lang="el-GR" sz="3000" b="0" dirty="0" err="1"/>
              <a:t>δρεπάνωσης</a:t>
            </a:r>
            <a:r>
              <a:rPr lang="el-GR" sz="3000" b="0" dirty="0" smtClean="0"/>
              <a:t>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/>
              <a:t>1 σταγόνα ολικό αίμα σε </a:t>
            </a:r>
            <a:r>
              <a:rPr lang="el-GR" dirty="0" err="1"/>
              <a:t>αντικειμενοφόρο</a:t>
            </a:r>
            <a:r>
              <a:rPr lang="el-GR" dirty="0"/>
              <a:t> </a:t>
            </a:r>
            <a:r>
              <a:rPr lang="el-GR" dirty="0" smtClean="0"/>
              <a:t>πλάκα.</a:t>
            </a:r>
            <a:endParaRPr lang="el-GR" dirty="0"/>
          </a:p>
          <a:p>
            <a:r>
              <a:rPr lang="el-GR" dirty="0"/>
              <a:t>Προσθήκη </a:t>
            </a:r>
            <a:r>
              <a:rPr lang="el-GR" dirty="0" err="1" smtClean="0"/>
              <a:t>καλυπτρίδας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Αφαίρεση της περίσσειας του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dirty="0"/>
              <a:t>Δημιουργία συνθηκών </a:t>
            </a:r>
            <a:r>
              <a:rPr lang="el-GR" dirty="0" err="1"/>
              <a:t>υποξίας</a:t>
            </a:r>
            <a:r>
              <a:rPr lang="el-GR" dirty="0"/>
              <a:t> με προσθήκη </a:t>
            </a:r>
            <a:r>
              <a:rPr lang="el-GR" dirty="0" smtClean="0"/>
              <a:t>ειδικού </a:t>
            </a:r>
            <a:r>
              <a:rPr lang="el-GR" dirty="0"/>
              <a:t>βερνικιού περιμετρικά της </a:t>
            </a:r>
            <a:r>
              <a:rPr lang="el-GR" dirty="0" err="1" smtClean="0"/>
              <a:t>καλυπτρίδας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Παρατήρηση στο μικροσκόπιο και μέτρηση </a:t>
            </a:r>
            <a:r>
              <a:rPr lang="el-GR" dirty="0" smtClean="0"/>
              <a:t>δρεπανοκυττάρων.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9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Δρεπανοκυτταρική Αναιμία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5" name="Rectangle 7"/>
          <p:cNvSpPr/>
          <p:nvPr/>
        </p:nvSpPr>
        <p:spPr>
          <a:xfrm>
            <a:off x="1562645" y="6309795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Sickle </a:t>
            </a:r>
            <a:r>
              <a:rPr lang="en-US" sz="1200" dirty="0" smtClean="0">
                <a:latin typeface="+mn-lt"/>
                <a:hlinkClick r:id="rId2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3" tooltip="User:Graham Beards"/>
              </a:rPr>
              <a:t>Graham </a:t>
            </a:r>
            <a:r>
              <a:rPr lang="en-US" sz="1200" dirty="0" smtClean="0">
                <a:latin typeface="+mn-lt"/>
                <a:hlinkClick r:id="rId3" tooltip="User:Graham Beards"/>
              </a:rPr>
              <a:t>Beards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26" name="Picture 2" descr="File:Sickle cel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9" y="1556792"/>
            <a:ext cx="6144683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/>
              <a:t>Εργαστηριακή άσκηση </a:t>
            </a:r>
            <a:r>
              <a:rPr lang="el-GR" sz="2000" dirty="0" smtClean="0"/>
              <a:t>12</a:t>
            </a:r>
            <a:r>
              <a:rPr lang="en-US" sz="2000" dirty="0" smtClean="0"/>
              <a:t>:</a:t>
            </a:r>
            <a:r>
              <a:rPr lang="el-GR" sz="2000" dirty="0"/>
              <a:t> Ανίχνευση δρεπανοκυττάρων – </a:t>
            </a:r>
            <a:r>
              <a:rPr lang="el-GR" sz="2000" dirty="0" smtClean="0"/>
              <a:t>Δοκιμασία </a:t>
            </a:r>
            <a:r>
              <a:rPr lang="el-GR" sz="2000" dirty="0" err="1"/>
              <a:t>δρεπάνωσης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12</TotalTime>
  <Words>778</Words>
  <Application>Microsoft Office PowerPoint</Application>
  <PresentationFormat>Προβολή στην οθόνη (4:3)</PresentationFormat>
  <Paragraphs>90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OC_template_updated</vt:lpstr>
      <vt:lpstr>1_OC_template_updated</vt:lpstr>
      <vt:lpstr>Αιματολογία ΙΙ (E)</vt:lpstr>
      <vt:lpstr>Δρεπανοκυτταρική Αναιμία 1/4</vt:lpstr>
      <vt:lpstr>Δρεπανοκυτταρική Αναιμία 2/4</vt:lpstr>
      <vt:lpstr>Δρεπανοκυτταρική Αναιμία 3/4</vt:lpstr>
      <vt:lpstr>Δρεπανοκυτταρική Αναιμία (δοκιμασία δρεπάνωσης)</vt:lpstr>
      <vt:lpstr>Δρεπανοκυτταρική Αναιμία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8</cp:revision>
  <dcterms:created xsi:type="dcterms:W3CDTF">2014-11-05T16:10:44Z</dcterms:created>
  <dcterms:modified xsi:type="dcterms:W3CDTF">2015-03-02T08:08:59Z</dcterms:modified>
</cp:coreProperties>
</file>