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9" r:id="rId4"/>
    <p:sldId id="270" r:id="rId5"/>
    <p:sldId id="274" r:id="rId6"/>
    <p:sldId id="273" r:id="rId7"/>
    <p:sldId id="272" r:id="rId8"/>
    <p:sldId id="271" r:id="rId9"/>
    <p:sldId id="275" r:id="rId10"/>
    <p:sldId id="276" r:id="rId11"/>
    <p:sldId id="277" r:id="rId12"/>
    <p:sldId id="257" r:id="rId13"/>
    <p:sldId id="262" r:id="rId14"/>
    <p:sldId id="264" r:id="rId15"/>
    <p:sldId id="278" r:id="rId16"/>
    <p:sldId id="279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</a:t>
            </a:r>
            <a:r>
              <a:rPr lang="el-GR" sz="2600" b="1" dirty="0"/>
              <a:t>2: </a:t>
            </a:r>
            <a:r>
              <a:rPr lang="el-GR" sz="2600" dirty="0"/>
              <a:t>Ανίχνευση </a:t>
            </a:r>
            <a:r>
              <a:rPr lang="el-GR" sz="2600" dirty="0" err="1"/>
              <a:t>ερυθροκυτταρικών</a:t>
            </a:r>
            <a:r>
              <a:rPr lang="el-GR" sz="2600" dirty="0"/>
              <a:t> εγκλείστων μικροσκοπικά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Έγκλειστα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l-GR" b="1" dirty="0" smtClean="0"/>
              <a:t>Έγκλειστα </a:t>
            </a:r>
            <a:r>
              <a:rPr lang="el-GR" b="1" dirty="0"/>
              <a:t>από μικροοργανισμούς, παράσιτα και </a:t>
            </a:r>
            <a:r>
              <a:rPr lang="el-GR" b="1" dirty="0" smtClean="0"/>
              <a:t>πρωτόζωα.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Έγκλειστα πλασμωδίου ελονοσίας (</a:t>
            </a:r>
            <a:r>
              <a:rPr lang="el-GR" dirty="0" err="1"/>
              <a:t>Malaria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Έγκλειστα του </a:t>
            </a:r>
            <a:r>
              <a:rPr lang="el-GR" dirty="0" err="1"/>
              <a:t>πρωτοζώου</a:t>
            </a:r>
            <a:r>
              <a:rPr lang="el-GR" dirty="0"/>
              <a:t> </a:t>
            </a:r>
            <a:r>
              <a:rPr lang="el-GR" dirty="0" err="1"/>
              <a:t>Babesia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867" y="3436768"/>
            <a:ext cx="5256267" cy="2728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65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Ανίχνευση </a:t>
            </a:r>
            <a:r>
              <a:rPr lang="el-GR" sz="2000" dirty="0" err="1"/>
              <a:t>ερυθροκυτταρικών</a:t>
            </a:r>
            <a:r>
              <a:rPr lang="el-GR" sz="2000" dirty="0"/>
              <a:t> εγκλείστων </a:t>
            </a:r>
            <a:r>
              <a:rPr lang="el-GR" sz="2000" dirty="0" smtClean="0"/>
              <a:t>μικροσκοπικά».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με Κυανό του </a:t>
            </a:r>
            <a:r>
              <a:rPr lang="el-GR" dirty="0" err="1"/>
              <a:t>Κρεζυλίου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Διάλυμα κυανό του </a:t>
            </a:r>
            <a:r>
              <a:rPr lang="el-GR" dirty="0" err="1"/>
              <a:t>κρεζυλίου</a:t>
            </a:r>
            <a:r>
              <a:rPr lang="el-GR" dirty="0"/>
              <a:t> </a:t>
            </a:r>
            <a:r>
              <a:rPr lang="el-GR" dirty="0" smtClean="0"/>
              <a:t>1% σε </a:t>
            </a:r>
            <a:r>
              <a:rPr lang="el-GR" dirty="0"/>
              <a:t>διάλυμα 0,9% </a:t>
            </a:r>
            <a:r>
              <a:rPr lang="el-GR" dirty="0" err="1"/>
              <a:t>NaCl</a:t>
            </a:r>
            <a:r>
              <a:rPr lang="el-GR" dirty="0"/>
              <a:t> με κιτρικό </a:t>
            </a:r>
            <a:r>
              <a:rPr lang="el-GR" dirty="0" smtClean="0"/>
              <a:t>νάτριο για </a:t>
            </a:r>
            <a:r>
              <a:rPr lang="el-GR" dirty="0"/>
              <a:t>χρώση των εγκλείστων (έμβια χρώση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 Οι έμβιες χρώσεις (χρώσεις για τη βαφή μη μονιμοποιημένων κυττάρων, όπως κυανό </a:t>
            </a:r>
            <a:r>
              <a:rPr lang="el-GR" dirty="0" err="1"/>
              <a:t>κρεζυλίου</a:t>
            </a:r>
            <a:r>
              <a:rPr lang="el-GR" dirty="0"/>
              <a:t>, ιώδες μεθυλίου, κυανό μεθυλενίου) χρησιμοποιούνται για τη μελέτη των σωματίων </a:t>
            </a:r>
            <a:r>
              <a:rPr lang="el-GR" dirty="0" err="1"/>
              <a:t>Heinz</a:t>
            </a:r>
            <a:r>
              <a:rPr lang="el-GR" dirty="0"/>
              <a:t> και των έγκλειστων θαλασσαιμικών συνδρόμων.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6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Υλικά:</a:t>
            </a:r>
          </a:p>
          <a:p>
            <a:pPr lvl="1"/>
            <a:r>
              <a:rPr lang="el-GR" dirty="0"/>
              <a:t>Ολικό </a:t>
            </a:r>
            <a:r>
              <a:rPr lang="el-GR" dirty="0" smtClean="0"/>
              <a:t>αίμα.</a:t>
            </a:r>
            <a:endParaRPr lang="el-GR" dirty="0"/>
          </a:p>
          <a:p>
            <a:pPr lvl="1"/>
            <a:r>
              <a:rPr lang="el-GR" dirty="0"/>
              <a:t>Κυανό του </a:t>
            </a:r>
            <a:r>
              <a:rPr lang="el-GR" dirty="0" err="1" smtClean="0"/>
              <a:t>κρεζυλίου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5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00600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Τεχνική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Ανάμειξη </a:t>
            </a:r>
            <a:r>
              <a:rPr lang="el-GR" dirty="0"/>
              <a:t>2:1* ποσοτήτων πρόσφατου ολικού αίματος</a:t>
            </a:r>
            <a:br>
              <a:rPr lang="el-GR" dirty="0"/>
            </a:br>
            <a:r>
              <a:rPr lang="el-GR" dirty="0"/>
              <a:t>και διαλύματος χρωστικής</a:t>
            </a:r>
            <a:r>
              <a:rPr lang="el-GR" dirty="0" smtClean="0"/>
              <a:t>**.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Επώαση </a:t>
            </a:r>
            <a:r>
              <a:rPr lang="el-GR" dirty="0"/>
              <a:t>σε </a:t>
            </a:r>
            <a:r>
              <a:rPr lang="el-GR" dirty="0" err="1"/>
              <a:t>υδατόλουτρο</a:t>
            </a:r>
            <a:r>
              <a:rPr lang="el-GR" dirty="0"/>
              <a:t> 37oC για 90 </a:t>
            </a:r>
            <a:r>
              <a:rPr lang="el-GR" dirty="0" smtClean="0"/>
              <a:t>λεπτά.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Καλή </a:t>
            </a:r>
            <a:r>
              <a:rPr lang="el-GR" dirty="0"/>
              <a:t>ανακίνηση του </a:t>
            </a:r>
            <a:r>
              <a:rPr lang="el-GR" dirty="0" smtClean="0"/>
              <a:t>μείγματος.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Επίστρωση.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Στέγνωμα.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Παρατήρηση </a:t>
            </a:r>
            <a:r>
              <a:rPr lang="el-GR" dirty="0"/>
              <a:t>με καταδυτικό </a:t>
            </a:r>
            <a:r>
              <a:rPr lang="el-GR" dirty="0" smtClean="0"/>
              <a:t>φακό.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Μετρώνται </a:t>
            </a:r>
            <a:r>
              <a:rPr lang="el-GR" dirty="0"/>
              <a:t>ερυθρά αιμοσφαίρια με έγκλειστα σε κάθε οπτικό </a:t>
            </a:r>
            <a:r>
              <a:rPr lang="el-GR" dirty="0" smtClean="0"/>
              <a:t>πεδίο.</a:t>
            </a:r>
          </a:p>
          <a:p>
            <a:pPr marL="0" indent="0">
              <a:buNone/>
            </a:pPr>
            <a:r>
              <a:rPr lang="el-GR" sz="2200" dirty="0" smtClean="0"/>
              <a:t>*</a:t>
            </a:r>
            <a:r>
              <a:rPr lang="el-GR" sz="2200" dirty="0"/>
              <a:t>συνήθως 6 σταγόνες αίμα και 3 σταγόνες χρωστική</a:t>
            </a:r>
            <a:br>
              <a:rPr lang="el-GR" sz="2200" dirty="0"/>
            </a:br>
            <a:r>
              <a:rPr lang="el-GR" sz="2200" dirty="0"/>
              <a:t>**1% κυανό του </a:t>
            </a:r>
            <a:r>
              <a:rPr lang="el-GR" sz="2200" dirty="0" err="1"/>
              <a:t>κρεζυλίου</a:t>
            </a:r>
            <a:r>
              <a:rPr lang="el-GR" sz="2200" dirty="0"/>
              <a:t> σε 100ml κιτρικό αλατούχο </a:t>
            </a:r>
            <a:r>
              <a:rPr lang="el-GR" sz="2200" dirty="0" smtClean="0"/>
              <a:t>διάλυμα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9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Έγκλειστα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Χαρακτηριστικές </a:t>
            </a:r>
            <a:r>
              <a:rPr lang="el-GR" dirty="0"/>
              <a:t>δομές (κοκκία, ινίδια, πυρηνικά τεμάχια, παράσιτα) που μπορεί να παρατηρηθούν στο κυτταρόπλασμα των ερυθρών αιμοσφαιρίων του αίματος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Έγκλειστα </a:t>
            </a:r>
            <a:r>
              <a:rPr lang="el-GR" dirty="0"/>
              <a:t>που προέρχονται από διαταραχές της </a:t>
            </a:r>
            <a:r>
              <a:rPr lang="el-GR" dirty="0" smtClean="0"/>
              <a:t>ωρίμανσης κυτταρικών </a:t>
            </a:r>
            <a:r>
              <a:rPr lang="el-GR" dirty="0"/>
              <a:t>οργανιδίων (</a:t>
            </a:r>
            <a:r>
              <a:rPr lang="el-GR" dirty="0" err="1"/>
              <a:t>Developmental</a:t>
            </a:r>
            <a:r>
              <a:rPr lang="el-GR" dirty="0"/>
              <a:t> </a:t>
            </a:r>
            <a:r>
              <a:rPr lang="el-GR" dirty="0" err="1"/>
              <a:t>Organelles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Έγκλειστα </a:t>
            </a:r>
            <a:r>
              <a:rPr lang="el-GR" dirty="0"/>
              <a:t>που προέρχονται από μη φυσιολογική </a:t>
            </a:r>
            <a:r>
              <a:rPr lang="el-GR" dirty="0" smtClean="0"/>
              <a:t>αποδόμηση της </a:t>
            </a:r>
            <a:r>
              <a:rPr lang="el-GR" dirty="0"/>
              <a:t>αιμοσφαιρίνης (</a:t>
            </a:r>
            <a:r>
              <a:rPr lang="el-GR" dirty="0" err="1"/>
              <a:t>Abnormal</a:t>
            </a:r>
            <a:r>
              <a:rPr lang="el-GR" dirty="0"/>
              <a:t> </a:t>
            </a:r>
            <a:r>
              <a:rPr lang="el-GR" dirty="0" err="1"/>
              <a:t>Hemoglobin</a:t>
            </a:r>
            <a:r>
              <a:rPr lang="el-GR" dirty="0"/>
              <a:t> </a:t>
            </a:r>
            <a:r>
              <a:rPr lang="el-GR" dirty="0" err="1"/>
              <a:t>Precipitation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Μικροοργανισμοί </a:t>
            </a:r>
            <a:r>
              <a:rPr lang="el-GR" dirty="0"/>
              <a:t>– παράσιτα - πρωτοζωικά έγκλειστα (</a:t>
            </a:r>
            <a:r>
              <a:rPr lang="el-GR" dirty="0" err="1"/>
              <a:t>Protozoan</a:t>
            </a:r>
            <a:r>
              <a:rPr lang="el-GR" dirty="0"/>
              <a:t> </a:t>
            </a:r>
            <a:r>
              <a:rPr lang="el-GR" dirty="0" err="1"/>
              <a:t>Inclusions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Artefacts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Έγκλειστα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b="1" dirty="0" smtClean="0"/>
              <a:t>Έγκλειστα </a:t>
            </a:r>
            <a:r>
              <a:rPr lang="el-GR" b="1" dirty="0"/>
              <a:t>που προέρχονται από διαταραχές της </a:t>
            </a:r>
            <a:r>
              <a:rPr lang="el-GR" b="1" dirty="0" smtClean="0"/>
              <a:t>ωρίμανσης κυτταρικών </a:t>
            </a:r>
            <a:r>
              <a:rPr lang="el-GR" b="1" dirty="0"/>
              <a:t>οργανιδίων </a:t>
            </a:r>
            <a:r>
              <a:rPr lang="el-GR" dirty="0"/>
              <a:t>(</a:t>
            </a:r>
            <a:r>
              <a:rPr lang="el-GR" dirty="0" err="1"/>
              <a:t>Developmental</a:t>
            </a:r>
            <a:r>
              <a:rPr lang="el-GR" dirty="0"/>
              <a:t> </a:t>
            </a:r>
            <a:r>
              <a:rPr lang="el-GR" dirty="0" err="1"/>
              <a:t>Organelles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Πολυχρωματόφιλα</a:t>
            </a:r>
            <a:r>
              <a:rPr lang="el-GR" dirty="0" smtClean="0"/>
              <a:t> </a:t>
            </a:r>
            <a:r>
              <a:rPr lang="el-GR" dirty="0" err="1"/>
              <a:t>ερυθροκύτταρα</a:t>
            </a:r>
            <a:r>
              <a:rPr lang="el-GR" dirty="0"/>
              <a:t> (</a:t>
            </a:r>
            <a:r>
              <a:rPr lang="en-US" dirty="0" err="1"/>
              <a:t>Polychromatophilic</a:t>
            </a:r>
            <a:r>
              <a:rPr lang="en-US" dirty="0"/>
              <a:t> Red Cells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Δικτυοερυθροκύτταρα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Reticulocytes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σωμάτια </a:t>
            </a:r>
            <a:r>
              <a:rPr lang="en-US" dirty="0"/>
              <a:t>Howell – Jolly (Howell-Jolly Bodies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Οι </a:t>
            </a:r>
            <a:r>
              <a:rPr lang="el-GR" dirty="0"/>
              <a:t>δακτύλιοι </a:t>
            </a:r>
            <a:r>
              <a:rPr lang="en-US" dirty="0"/>
              <a:t>Cabot (Cabot Rings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 err="1"/>
              <a:t>βασεόφιλη</a:t>
            </a:r>
            <a:r>
              <a:rPr lang="el-GR" dirty="0"/>
              <a:t> στίξη (</a:t>
            </a:r>
            <a:r>
              <a:rPr lang="en-US" dirty="0"/>
              <a:t>Basophilic Stippling) </a:t>
            </a:r>
            <a:r>
              <a:rPr lang="el-GR" dirty="0"/>
              <a:t>και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σωμάτια </a:t>
            </a:r>
            <a:r>
              <a:rPr lang="en-US" dirty="0" err="1"/>
              <a:t>Pappenheimer</a:t>
            </a:r>
            <a:r>
              <a:rPr lang="en-US" dirty="0"/>
              <a:t> (</a:t>
            </a:r>
            <a:r>
              <a:rPr lang="en-US" dirty="0" err="1"/>
              <a:t>Pappenheimer</a:t>
            </a:r>
            <a:r>
              <a:rPr lang="en-US" dirty="0"/>
              <a:t> Bodies).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0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Έγκλειστα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l-GR" b="1" dirty="0"/>
              <a:t>Έγκλειστα που προέρχονται από μη φυσιολογική </a:t>
            </a:r>
            <a:r>
              <a:rPr lang="el-GR" b="1" dirty="0" smtClean="0"/>
              <a:t>αποδόμηση της αιμοσφαιρίνης </a:t>
            </a:r>
            <a:r>
              <a:rPr lang="el-GR" dirty="0" smtClean="0"/>
              <a:t>(</a:t>
            </a:r>
            <a:r>
              <a:rPr lang="el-GR" dirty="0" err="1" smtClean="0"/>
              <a:t>Abnormal</a:t>
            </a:r>
            <a:r>
              <a:rPr lang="el-GR" dirty="0" smtClean="0"/>
              <a:t> </a:t>
            </a:r>
            <a:r>
              <a:rPr lang="el-GR" dirty="0" err="1"/>
              <a:t>Hemoglobin</a:t>
            </a:r>
            <a:r>
              <a:rPr lang="el-GR" dirty="0"/>
              <a:t> </a:t>
            </a:r>
            <a:r>
              <a:rPr lang="el-GR" dirty="0" err="1"/>
              <a:t>Precipitation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Σωμάτια </a:t>
            </a:r>
            <a:r>
              <a:rPr lang="en-US" dirty="0"/>
              <a:t>Heinz (Heinz Bodies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Έγκλειστα αιμοσφαιρίνης Η (</a:t>
            </a:r>
            <a:r>
              <a:rPr lang="en-US" dirty="0"/>
              <a:t>Hemoglobin H Inclusions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5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Σωμάτια </a:t>
            </a:r>
            <a:r>
              <a:rPr lang="en-US" dirty="0" smtClean="0"/>
              <a:t>Heinz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595462"/>
            <a:ext cx="2743200" cy="3581400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628800"/>
            <a:ext cx="5295900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8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Έγκλειστα αιμοσφαιρίνης </a:t>
            </a:r>
            <a:r>
              <a:rPr lang="el-GR" dirty="0" smtClean="0"/>
              <a:t>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2609850" cy="4191000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33600"/>
            <a:ext cx="41148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0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30</TotalTime>
  <Words>833</Words>
  <Application>Microsoft Office PowerPoint</Application>
  <PresentationFormat>Προβολή στην οθόνη (4:3)</PresentationFormat>
  <Paragraphs>115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Αιματολογία ΙΙ (E)</vt:lpstr>
      <vt:lpstr>Χρώση με Κυανό του Κρεζυλίου</vt:lpstr>
      <vt:lpstr>Υλικά </vt:lpstr>
      <vt:lpstr>Τεχνική</vt:lpstr>
      <vt:lpstr>Έγκλειστα 1/4</vt:lpstr>
      <vt:lpstr>Έγκλειστα 2/4</vt:lpstr>
      <vt:lpstr>Έγκλειστα 3/4</vt:lpstr>
      <vt:lpstr>Σωμάτια Heinz</vt:lpstr>
      <vt:lpstr>Έγκλειστα αιμοσφαιρίνης Η</vt:lpstr>
      <vt:lpstr>Έγκλειστα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10</cp:revision>
  <dcterms:created xsi:type="dcterms:W3CDTF">2014-11-04T10:41:08Z</dcterms:created>
  <dcterms:modified xsi:type="dcterms:W3CDTF">2015-03-02T08:04:37Z</dcterms:modified>
</cp:coreProperties>
</file>