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
  </p:notesMasterIdLst>
  <p:handoutMasterIdLst>
    <p:handoutMasterId r:id="rId22"/>
  </p:handoutMasterIdLst>
  <p:sldIdLst>
    <p:sldId id="256" r:id="rId3"/>
    <p:sldId id="267" r:id="rId4"/>
    <p:sldId id="268" r:id="rId5"/>
    <p:sldId id="269" r:id="rId6"/>
    <p:sldId id="270" r:id="rId7"/>
    <p:sldId id="271" r:id="rId8"/>
    <p:sldId id="272" r:id="rId9"/>
    <p:sldId id="273" r:id="rId10"/>
    <p:sldId id="274" r:id="rId11"/>
    <p:sldId id="275" r:id="rId12"/>
    <p:sldId id="276" r:id="rId13"/>
    <p:sldId id="257" r:id="rId14"/>
    <p:sldId id="262" r:id="rId15"/>
    <p:sldId id="264" r:id="rId16"/>
    <p:sldId id="277" r:id="rId17"/>
    <p:sldId id="278"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eaLnBrk="1" fontAlgn="auto" hangingPunct="1">
              <a:spcBef>
                <a:spcPts val="0"/>
              </a:spcBef>
              <a:spcAft>
                <a:spcPts val="0"/>
              </a:spcAft>
              <a:defRPr/>
            </a:pPr>
            <a:endParaRPr lang="en-US" sz="1300" dirty="0"/>
          </a:p>
        </p:txBody>
      </p:sp>
      <p:sp>
        <p:nvSpPr>
          <p:cNvPr id="4" name="3 - Θέση αριθμού διαφάνειας"/>
          <p:cNvSpPr>
            <a:spLocks noGrp="1"/>
          </p:cNvSpPr>
          <p:nvPr>
            <p:ph type="sldNum" sz="quarter" idx="10"/>
          </p:nvPr>
        </p:nvSpPr>
        <p:spPr/>
        <p:txBody>
          <a:bodyPr/>
          <a:lstStyle/>
          <a:p>
            <a:fld id="{28F9889A-C584-4DEE-AC83-F627AF4DEA9D}" type="slidenum">
              <a:rPr lang="el-GR" smtClean="0">
                <a:solidFill>
                  <a:prstClr val="black"/>
                </a:solidFill>
              </a:rPr>
              <a:pPr/>
              <a:t>8</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3665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lvl1pPr>
              <a:defRPr sz="3600" b="1">
                <a:solidFill>
                  <a:srgbClr val="004A82"/>
                </a:solidFill>
              </a:defRPr>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buFont typeface="Courier New"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028501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0423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11290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4712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0971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8182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25448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2448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3967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9412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046FC6-4DD2-443D-9F9D-64BC4C0DB778}" type="datetimeFigureOut">
              <a:rPr lang="el-GR" smtClean="0">
                <a:solidFill>
                  <a:prstClr val="black">
                    <a:tint val="75000"/>
                  </a:prstClr>
                </a:solidFill>
                <a:latin typeface="Calibri"/>
              </a:rPr>
              <a:pPr fontAlgn="auto">
                <a:spcBef>
                  <a:spcPts val="0"/>
                </a:spcBef>
                <a:spcAft>
                  <a:spcPts val="0"/>
                </a:spcAft>
              </a:pPr>
              <a:t>2/3/2015</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F6B951-FCCA-4429-9B82-9232351FAC74}"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13013526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Λήψης Βιολογικών Υλικών</a:t>
            </a:r>
            <a:r>
              <a:rPr lang="en-US" sz="3600" b="1" dirty="0" smtClean="0">
                <a:solidFill>
                  <a:schemeClr val="tx1"/>
                </a:solidFill>
                <a:latin typeface="+mn-lt"/>
              </a:rPr>
              <a:t> (E)</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2400"/>
              </a:spcAft>
            </a:pPr>
            <a:r>
              <a:rPr lang="el-GR" sz="2600" b="1" dirty="0" smtClean="0"/>
              <a:t>Ενότητα 5</a:t>
            </a:r>
            <a:r>
              <a:rPr lang="el-GR" sz="2600" dirty="0" smtClean="0"/>
              <a:t>:</a:t>
            </a:r>
            <a:r>
              <a:rPr lang="en-US" sz="2600" dirty="0" smtClean="0"/>
              <a:t> </a:t>
            </a:r>
            <a:r>
              <a:rPr lang="el-GR" sz="2600" dirty="0" smtClean="0"/>
              <a:t>Λήψη φλεβικού αίματος (Τεχνική με σύριγγα)</a:t>
            </a:r>
            <a:endParaRPr lang="en-US" sz="2600" dirty="0" smtClean="0"/>
          </a:p>
          <a:p>
            <a:r>
              <a:rPr lang="el-GR" sz="2200" dirty="0"/>
              <a:t>Αναστάσιος </a:t>
            </a:r>
            <a:r>
              <a:rPr lang="el-GR" sz="2200" dirty="0" err="1"/>
              <a:t>Κριεμπάρδης</a:t>
            </a:r>
            <a:endParaRPr lang="el-GR" sz="2200" dirty="0"/>
          </a:p>
          <a:p>
            <a:r>
              <a:rPr lang="el-GR" sz="2200" dirty="0"/>
              <a:t>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Κλινική επαγρύπνηση </a:t>
            </a:r>
            <a:r>
              <a:rPr lang="el-GR" sz="3000" b="0" dirty="0" smtClean="0"/>
              <a:t>1/2</a:t>
            </a:r>
            <a:endParaRPr lang="el-GR" sz="3000" b="0" dirty="0"/>
          </a:p>
        </p:txBody>
      </p:sp>
      <p:sp>
        <p:nvSpPr>
          <p:cNvPr id="3" name="2 - Θέση περιεχομένου"/>
          <p:cNvSpPr>
            <a:spLocks noGrp="1"/>
          </p:cNvSpPr>
          <p:nvPr>
            <p:ph idx="1"/>
          </p:nvPr>
        </p:nvSpPr>
        <p:spPr/>
        <p:txBody>
          <a:bodyPr>
            <a:normAutofit/>
          </a:bodyPr>
          <a:lstStyle/>
          <a:p>
            <a:r>
              <a:rPr lang="el-GR" sz="2200" dirty="0" smtClean="0"/>
              <a:t>Σε ασθενείς με λευχαιμία, </a:t>
            </a:r>
            <a:r>
              <a:rPr lang="el-GR" sz="2200" dirty="0" err="1" smtClean="0"/>
              <a:t>ακοκκιοκυτταραιμία</a:t>
            </a:r>
            <a:r>
              <a:rPr lang="el-GR" sz="2200" dirty="0" smtClean="0"/>
              <a:t> και μείωση της άμυνας η παρακέντηση είναι πιθανόν να προκαλέσει λοίμωξη και αιμορραγία. Η αντισηψία γίνεται σχολαστικότερα και το ιωδιούχο οινόπνευμα παραμένει σε επαφή με το δέρμα από 5-10 λεπτά. Η ιωδιούχος </a:t>
            </a:r>
            <a:r>
              <a:rPr lang="el-GR" sz="2200" dirty="0" err="1" smtClean="0"/>
              <a:t>ποβιδόνη</a:t>
            </a:r>
            <a:r>
              <a:rPr lang="el-GR" sz="2200" dirty="0" smtClean="0"/>
              <a:t> είναι το αντισηπτικό εκλογής. Το αντισηπτικό αφήνεται να στεγνώσει, σπογγίζεται με οινόπνευμα και το σημείο της παρακέντησης στεγνώνεται με αποστειρωμένη γάζα πριν την είσοδο της βελόνας στο δέρμα. Ποτέ δεν λαμβάνεται αίμα από το άκρο που χρησιμοποιείται για ενδοφλέβια χορήγηση υγρών ή φαρμάκων. </a:t>
            </a:r>
          </a:p>
        </p:txBody>
      </p:sp>
    </p:spTree>
    <p:extLst>
      <p:ext uri="{BB962C8B-B14F-4D97-AF65-F5344CB8AC3E}">
        <p14:creationId xmlns:p14="http://schemas.microsoft.com/office/powerpoint/2010/main" val="953624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Κλινική </a:t>
            </a:r>
            <a:r>
              <a:rPr lang="el-GR" smtClean="0"/>
              <a:t>επαγρύπνηση </a:t>
            </a:r>
            <a:r>
              <a:rPr lang="el-GR" sz="3000" b="0" smtClean="0"/>
              <a:t>2/2</a:t>
            </a:r>
            <a:endParaRPr lang="el-GR" sz="3000" dirty="0"/>
          </a:p>
        </p:txBody>
      </p:sp>
      <p:sp>
        <p:nvSpPr>
          <p:cNvPr id="3" name="2 - Θέση περιεχομένου"/>
          <p:cNvSpPr>
            <a:spLocks noGrp="1"/>
          </p:cNvSpPr>
          <p:nvPr>
            <p:ph idx="1"/>
          </p:nvPr>
        </p:nvSpPr>
        <p:spPr/>
        <p:txBody>
          <a:bodyPr>
            <a:normAutofit/>
          </a:bodyPr>
          <a:lstStyle/>
          <a:p>
            <a:r>
              <a:rPr lang="el-GR" dirty="0" smtClean="0"/>
              <a:t>Αποφυγή περιοχών που είναι οιδηματώδεις, παράλυτες, </a:t>
            </a:r>
            <a:r>
              <a:rPr lang="el-GR" dirty="0" err="1" smtClean="0"/>
              <a:t>ομόπλευρα</a:t>
            </a:r>
            <a:r>
              <a:rPr lang="el-GR" dirty="0" smtClean="0"/>
              <a:t> προς μαστεκτομή, επειδή έχει παρατηρηθεί εμφάνιση </a:t>
            </a:r>
            <a:r>
              <a:rPr lang="el-GR" dirty="0" err="1" smtClean="0"/>
              <a:t>λοιμώξων</a:t>
            </a:r>
            <a:r>
              <a:rPr lang="el-GR" dirty="0" smtClean="0"/>
              <a:t> ή δερματικών νοσημάτων. Η παρακέντηση ως τεχνική έχει μεγάλες πιθανότητες να προκαλέσει λοίμωξη, διαταραχές της κυκλοφορίας ή καθυστέρηση επούλωσης. Δεν πρέπει να ξεχνιέται ότι η παρατεταμένη περίδεση προκαλεί στάση και </a:t>
            </a:r>
            <a:r>
              <a:rPr lang="el-GR" dirty="0" err="1" smtClean="0"/>
              <a:t>αιμοσυμπύκνωση</a:t>
            </a:r>
            <a:r>
              <a:rPr lang="el-GR" dirty="0" smtClean="0"/>
              <a:t> του αίματος.</a:t>
            </a:r>
          </a:p>
        </p:txBody>
      </p:sp>
    </p:spTree>
    <p:extLst>
      <p:ext uri="{BB962C8B-B14F-4D97-AF65-F5344CB8AC3E}">
        <p14:creationId xmlns:p14="http://schemas.microsoft.com/office/powerpoint/2010/main" val="86303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a:t>Κριεμπάρδης</a:t>
            </a:r>
            <a:r>
              <a:rPr lang="el-GR" sz="2000" dirty="0"/>
              <a:t> 2014</a:t>
            </a:r>
            <a:r>
              <a:rPr lang="el-GR" sz="2000" dirty="0" smtClean="0"/>
              <a:t>. </a:t>
            </a:r>
            <a:r>
              <a:rPr lang="el-GR" sz="2000" dirty="0"/>
              <a:t>Αναστάσιος </a:t>
            </a:r>
            <a:r>
              <a:rPr lang="el-GR" sz="2000" dirty="0" err="1"/>
              <a:t>Κριεμπάρδης</a:t>
            </a:r>
            <a:r>
              <a:rPr lang="el-GR" sz="2000" dirty="0"/>
              <a:t>. </a:t>
            </a:r>
            <a:r>
              <a:rPr lang="el-GR" sz="2000" dirty="0" smtClean="0"/>
              <a:t>«</a:t>
            </a:r>
            <a:r>
              <a:rPr lang="el-GR" sz="2000" dirty="0"/>
              <a:t>Τεχνικές Λήψης Βιολογικών </a:t>
            </a:r>
            <a:r>
              <a:rPr lang="el-GR" sz="2000" dirty="0" smtClean="0"/>
              <a:t>Υλικών</a:t>
            </a:r>
            <a:r>
              <a:rPr lang="en-US" sz="2000"/>
              <a:t> (E)</a:t>
            </a:r>
            <a:r>
              <a:rPr lang="el-GR" sz="2000" smtClean="0"/>
              <a:t>. </a:t>
            </a:r>
            <a:r>
              <a:rPr lang="el-GR" sz="2000" dirty="0" smtClean="0"/>
              <a:t>Ενότητα 5</a:t>
            </a:r>
            <a:r>
              <a:rPr lang="en-US" sz="2000" dirty="0" smtClean="0"/>
              <a:t>:</a:t>
            </a:r>
            <a:r>
              <a:rPr lang="el-GR" sz="2000" dirty="0"/>
              <a:t> Λήψη φλεβικού αίματος (Τεχνική με σύριγγα)».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820837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252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Τεχνική </a:t>
            </a:r>
            <a:r>
              <a:rPr lang="el-GR" sz="3000" b="0" dirty="0" smtClean="0"/>
              <a:t>1/8</a:t>
            </a:r>
            <a:endParaRPr lang="el-GR" sz="3000" b="0" dirty="0"/>
          </a:p>
        </p:txBody>
      </p:sp>
      <p:sp>
        <p:nvSpPr>
          <p:cNvPr id="5" name="4 - Θέση περιεχομένου"/>
          <p:cNvSpPr>
            <a:spLocks noGrp="1"/>
          </p:cNvSpPr>
          <p:nvPr>
            <p:ph idx="1"/>
          </p:nvPr>
        </p:nvSpPr>
        <p:spPr>
          <a:xfrm>
            <a:off x="457200" y="1600201"/>
            <a:ext cx="4618856" cy="3124944"/>
          </a:xfrm>
        </p:spPr>
        <p:txBody>
          <a:bodyPr>
            <a:normAutofit lnSpcReduction="10000"/>
          </a:bodyPr>
          <a:lstStyle/>
          <a:p>
            <a:pPr lvl="0"/>
            <a:r>
              <a:rPr lang="el-GR" sz="2200" dirty="0" smtClean="0"/>
              <a:t>Επιλογή κατάλληλων σωληναρίων ανάλογα με το είδος της εξέτασης που αναγράφεται στο αντίστοιχο παραπεμπτικό του κλινικού ιατρού.</a:t>
            </a:r>
          </a:p>
          <a:p>
            <a:pPr lvl="0"/>
            <a:r>
              <a:rPr lang="el-GR" sz="2200" dirty="0" smtClean="0"/>
              <a:t>Αναγραφή του ονοματεπώνυμου του ασθενή, καθώς και της ημερομηνίας αιμοληψίας σε όλα τα σωληνάρια.</a:t>
            </a:r>
          </a:p>
        </p:txBody>
      </p:sp>
      <p:pic>
        <p:nvPicPr>
          <p:cNvPr id="6" name="Picture 4"/>
          <p:cNvPicPr>
            <a:picLocks noChangeAspect="1" noChangeArrowheads="1"/>
          </p:cNvPicPr>
          <p:nvPr/>
        </p:nvPicPr>
        <p:blipFill>
          <a:blip r:embed="rId2" cstate="print"/>
          <a:srcRect l="6876" t="17082" r="12811" b="13745"/>
          <a:stretch>
            <a:fillRect/>
          </a:stretch>
        </p:blipFill>
        <p:spPr bwMode="auto">
          <a:xfrm>
            <a:off x="5151464" y="1772816"/>
            <a:ext cx="3788633" cy="2448272"/>
          </a:xfrm>
          <a:prstGeom prst="rect">
            <a:avLst/>
          </a:prstGeom>
          <a:noFill/>
          <a:ln w="9525">
            <a:solidFill>
              <a:schemeClr val="tx1"/>
            </a:solidFill>
            <a:miter lim="800000"/>
            <a:headEnd/>
            <a:tailEnd/>
          </a:ln>
        </p:spPr>
      </p:pic>
      <p:sp>
        <p:nvSpPr>
          <p:cNvPr id="8" name="7 - Ορθογώνιο"/>
          <p:cNvSpPr/>
          <p:nvPr/>
        </p:nvSpPr>
        <p:spPr>
          <a:xfrm>
            <a:off x="467544" y="4725144"/>
            <a:ext cx="8676456" cy="1107996"/>
          </a:xfrm>
          <a:prstGeom prst="rect">
            <a:avLst/>
          </a:prstGeom>
        </p:spPr>
        <p:txBody>
          <a:bodyPr wrap="square">
            <a:spAutoFit/>
          </a:bodyPr>
          <a:lstStyle/>
          <a:p>
            <a:pPr marL="311150" indent="-311150" fontAlgn="auto">
              <a:spcBef>
                <a:spcPts val="0"/>
              </a:spcBef>
              <a:spcAft>
                <a:spcPts val="0"/>
              </a:spcAft>
              <a:buFont typeface="Arial" pitchFamily="34" charset="0"/>
              <a:buChar char="•"/>
            </a:pPr>
            <a:r>
              <a:rPr lang="el-GR" sz="2200" dirty="0" smtClean="0">
                <a:solidFill>
                  <a:prstClr val="black"/>
                </a:solidFill>
                <a:latin typeface="Calibri"/>
              </a:rPr>
              <a:t>Επισύναψη των σωληναρίων με ειδικό χρώμα μαρκαδόρου (κόκκινο) στην περίπτωση που είναι γνωστή κάποια μεταδοτική με το αίμα ασθένεια [(π.χ. </a:t>
            </a:r>
            <a:r>
              <a:rPr lang="en-US" sz="2200" dirty="0" smtClean="0">
                <a:solidFill>
                  <a:prstClr val="black"/>
                </a:solidFill>
                <a:latin typeface="Calibri"/>
              </a:rPr>
              <a:t>HCV </a:t>
            </a:r>
            <a:r>
              <a:rPr lang="el-GR" sz="2200" dirty="0" smtClean="0">
                <a:solidFill>
                  <a:prstClr val="black"/>
                </a:solidFill>
                <a:latin typeface="Calibri"/>
              </a:rPr>
              <a:t>(+)].</a:t>
            </a:r>
          </a:p>
        </p:txBody>
      </p:sp>
    </p:spTree>
    <p:extLst>
      <p:ext uri="{BB962C8B-B14F-4D97-AF65-F5344CB8AC3E}">
        <p14:creationId xmlns:p14="http://schemas.microsoft.com/office/powerpoint/2010/main" val="2685610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Τεχνική </a:t>
            </a:r>
            <a:r>
              <a:rPr lang="el-GR" sz="3000" b="0" dirty="0" smtClean="0"/>
              <a:t>2/8</a:t>
            </a:r>
            <a:endParaRPr lang="el-GR" dirty="0"/>
          </a:p>
        </p:txBody>
      </p:sp>
      <p:sp>
        <p:nvSpPr>
          <p:cNvPr id="5" name="4 - Θέση περιεχομένου"/>
          <p:cNvSpPr>
            <a:spLocks noGrp="1"/>
          </p:cNvSpPr>
          <p:nvPr>
            <p:ph idx="1"/>
          </p:nvPr>
        </p:nvSpPr>
        <p:spPr/>
        <p:txBody>
          <a:bodyPr>
            <a:normAutofit/>
          </a:bodyPr>
          <a:lstStyle/>
          <a:p>
            <a:pPr lvl="0"/>
            <a:r>
              <a:rPr lang="el-GR" dirty="0" smtClean="0"/>
              <a:t>Επιλογή κατάλληλης βελόνας και σύριγγας.</a:t>
            </a:r>
          </a:p>
          <a:p>
            <a:pPr lvl="0"/>
            <a:r>
              <a:rPr lang="el-GR" dirty="0" smtClean="0"/>
              <a:t>Περίδεση του βραχίονα με περιχειρίδα. </a:t>
            </a:r>
          </a:p>
          <a:p>
            <a:pPr lvl="0"/>
            <a:r>
              <a:rPr lang="el-GR" dirty="0" smtClean="0"/>
              <a:t>Οδηγίες στον ασθενή να σφίξει την παλάμη και να τεντώσει τον αγκώνα.</a:t>
            </a:r>
          </a:p>
          <a:p>
            <a:pPr lvl="0"/>
            <a:r>
              <a:rPr lang="el-GR" dirty="0" smtClean="0"/>
              <a:t>Επιλογή προσπελάσιμης φλέβας.</a:t>
            </a:r>
          </a:p>
          <a:p>
            <a:pPr lvl="0"/>
            <a:r>
              <a:rPr lang="el-GR" dirty="0" smtClean="0"/>
              <a:t>Ψηλάφηση της φλέβας.</a:t>
            </a:r>
          </a:p>
          <a:p>
            <a:r>
              <a:rPr lang="el-GR" dirty="0" smtClean="0"/>
              <a:t>Αντισηψία του δέρματος.</a:t>
            </a:r>
          </a:p>
        </p:txBody>
      </p:sp>
      <p:pic>
        <p:nvPicPr>
          <p:cNvPr id="6" name="Picture 11"/>
          <p:cNvPicPr>
            <a:picLocks noChangeAspect="1" noChangeArrowheads="1"/>
          </p:cNvPicPr>
          <p:nvPr/>
        </p:nvPicPr>
        <p:blipFill>
          <a:blip r:embed="rId2" cstate="print"/>
          <a:srcRect l="20938" t="18750" r="13443" b="8327"/>
          <a:stretch>
            <a:fillRect/>
          </a:stretch>
        </p:blipFill>
        <p:spPr bwMode="auto">
          <a:xfrm>
            <a:off x="5436096" y="3501007"/>
            <a:ext cx="3096344" cy="258028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610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Τεχνική </a:t>
            </a:r>
            <a:r>
              <a:rPr lang="el-GR" sz="3000" b="0" dirty="0" smtClean="0"/>
              <a:t>3/8</a:t>
            </a:r>
            <a:endParaRPr lang="el-GR" dirty="0"/>
          </a:p>
        </p:txBody>
      </p:sp>
      <p:sp>
        <p:nvSpPr>
          <p:cNvPr id="5" name="4 - Θέση περιεχομένου"/>
          <p:cNvSpPr>
            <a:spLocks noGrp="1"/>
          </p:cNvSpPr>
          <p:nvPr>
            <p:ph idx="1"/>
          </p:nvPr>
        </p:nvSpPr>
        <p:spPr/>
        <p:txBody>
          <a:bodyPr>
            <a:normAutofit/>
          </a:bodyPr>
          <a:lstStyle/>
          <a:p>
            <a:pPr lvl="0"/>
            <a:r>
              <a:rPr lang="el-GR" dirty="0" smtClean="0"/>
              <a:t>Έλεγχος της σύριγγας και της βελόνας με έλξη του εμβόλου της σύριγγας 2-3 φορές.</a:t>
            </a:r>
          </a:p>
          <a:p>
            <a:pPr lvl="0"/>
            <a:r>
              <a:rPr lang="el-GR" dirty="0" smtClean="0"/>
              <a:t>Αφαίρεση του προστατευτικού καλύμματος της βελόνας.</a:t>
            </a:r>
          </a:p>
          <a:p>
            <a:pPr lvl="0"/>
            <a:r>
              <a:rPr lang="el-GR" dirty="0" smtClean="0"/>
              <a:t>Στροφή της βελόνας πάνω στη σύριγγα έτσι ώστε η αιχμή να είναι προς τα επάνω και προς το μέρος των αναγραφόμενων ενδείξεων όγκου της σύριγγας.</a:t>
            </a:r>
          </a:p>
          <a:p>
            <a:endParaRPr lang="el-GR" dirty="0"/>
          </a:p>
        </p:txBody>
      </p:sp>
    </p:spTree>
    <p:extLst>
      <p:ext uri="{BB962C8B-B14F-4D97-AF65-F5344CB8AC3E}">
        <p14:creationId xmlns:p14="http://schemas.microsoft.com/office/powerpoint/2010/main" val="2094356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4/8</a:t>
            </a:r>
            <a:endParaRPr lang="el-GR" dirty="0"/>
          </a:p>
        </p:txBody>
      </p:sp>
      <p:sp>
        <p:nvSpPr>
          <p:cNvPr id="3" name="2 - Θέση περιεχομένου"/>
          <p:cNvSpPr>
            <a:spLocks noGrp="1"/>
          </p:cNvSpPr>
          <p:nvPr>
            <p:ph idx="1"/>
          </p:nvPr>
        </p:nvSpPr>
        <p:spPr>
          <a:xfrm>
            <a:off x="457200" y="1600200"/>
            <a:ext cx="4762872" cy="4525963"/>
          </a:xfrm>
        </p:spPr>
        <p:txBody>
          <a:bodyPr>
            <a:normAutofit/>
          </a:bodyPr>
          <a:lstStyle/>
          <a:p>
            <a:pPr lvl="0"/>
            <a:r>
              <a:rPr lang="el-GR" dirty="0" smtClean="0"/>
              <a:t>Παρακέντηση της φλέβας με την αιχμή της βελόνας προς τα πάνω. Η παρακέντηση γίνεται υπό γωνία 15</a:t>
            </a:r>
            <a:r>
              <a:rPr lang="el-GR" baseline="30000" dirty="0" smtClean="0"/>
              <a:t>ο</a:t>
            </a:r>
            <a:r>
              <a:rPr lang="el-GR" dirty="0" smtClean="0"/>
              <a:t>, κατά μήκος της φλέβας και σε βάθος 1-1,5cm και πάντα παράλληλα με την πορεία της. Απαγορεύεται η προσέγγιση της φλέβας από τα πλάγια ή κάθετα.</a:t>
            </a:r>
          </a:p>
        </p:txBody>
      </p:sp>
      <p:pic>
        <p:nvPicPr>
          <p:cNvPr id="4" name="Picture 13"/>
          <p:cNvPicPr>
            <a:picLocks noChangeAspect="1" noChangeArrowheads="1"/>
          </p:cNvPicPr>
          <p:nvPr/>
        </p:nvPicPr>
        <p:blipFill>
          <a:blip r:embed="rId2" cstate="print"/>
          <a:srcRect l="40627" t="30841" r="10629" b="40424"/>
          <a:stretch>
            <a:fillRect/>
          </a:stretch>
        </p:blipFill>
        <p:spPr bwMode="auto">
          <a:xfrm>
            <a:off x="5148064" y="1844824"/>
            <a:ext cx="3749675" cy="1828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6007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5/8</a:t>
            </a:r>
            <a:endParaRPr lang="el-GR" dirty="0"/>
          </a:p>
        </p:txBody>
      </p:sp>
      <p:sp>
        <p:nvSpPr>
          <p:cNvPr id="3" name="2 - Θέση περιεχομένου"/>
          <p:cNvSpPr>
            <a:spLocks noGrp="1"/>
          </p:cNvSpPr>
          <p:nvPr>
            <p:ph idx="1"/>
          </p:nvPr>
        </p:nvSpPr>
        <p:spPr>
          <a:xfrm>
            <a:off x="457200" y="1600200"/>
            <a:ext cx="4618856" cy="4525963"/>
          </a:xfrm>
        </p:spPr>
        <p:txBody>
          <a:bodyPr>
            <a:normAutofit/>
          </a:bodyPr>
          <a:lstStyle/>
          <a:p>
            <a:pPr lvl="0"/>
            <a:r>
              <a:rPr lang="el-GR" dirty="0" smtClean="0"/>
              <a:t>Αναρρόφηση αίματος (σύριγγα) ή τοποθέτηση σωληναρίων με κενό αέρος (</a:t>
            </a:r>
            <a:r>
              <a:rPr lang="en-US" dirty="0" err="1" smtClean="0"/>
              <a:t>vacutainer</a:t>
            </a:r>
            <a:r>
              <a:rPr lang="el-GR" dirty="0" smtClean="0"/>
              <a:t>). Με το κλειστό σύστημα </a:t>
            </a:r>
            <a:r>
              <a:rPr lang="en-US" dirty="0" err="1" smtClean="0"/>
              <a:t>vacutainer</a:t>
            </a:r>
            <a:r>
              <a:rPr lang="en-US" dirty="0" smtClean="0"/>
              <a:t> </a:t>
            </a:r>
            <a:r>
              <a:rPr lang="el-GR" dirty="0" smtClean="0"/>
              <a:t>τα σωληνάρια γεμίζουν αυτόματα λόγω της αρνητικής πίεσης στο εσωτερικό τους.</a:t>
            </a:r>
          </a:p>
        </p:txBody>
      </p:sp>
      <p:pic>
        <p:nvPicPr>
          <p:cNvPr id="4" name="Picture 7"/>
          <p:cNvPicPr>
            <a:picLocks noChangeAspect="1" noChangeArrowheads="1"/>
          </p:cNvPicPr>
          <p:nvPr/>
        </p:nvPicPr>
        <p:blipFill>
          <a:blip r:embed="rId2" cstate="print"/>
          <a:srcRect l="14063" t="9169" r="8127" b="24582"/>
          <a:stretch>
            <a:fillRect/>
          </a:stretch>
        </p:blipFill>
        <p:spPr bwMode="auto">
          <a:xfrm>
            <a:off x="5292080" y="1772816"/>
            <a:ext cx="3581400" cy="20415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00771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6/8</a:t>
            </a:r>
            <a:endParaRPr lang="el-GR" dirty="0"/>
          </a:p>
        </p:txBody>
      </p:sp>
      <p:sp>
        <p:nvSpPr>
          <p:cNvPr id="3" name="2 - Θέση περιεχομένου"/>
          <p:cNvSpPr>
            <a:spLocks noGrp="1"/>
          </p:cNvSpPr>
          <p:nvPr>
            <p:ph idx="1"/>
          </p:nvPr>
        </p:nvSpPr>
        <p:spPr>
          <a:xfrm>
            <a:off x="457200" y="1600200"/>
            <a:ext cx="4834880" cy="5257800"/>
          </a:xfrm>
        </p:spPr>
        <p:txBody>
          <a:bodyPr>
            <a:normAutofit/>
          </a:bodyPr>
          <a:lstStyle/>
          <a:p>
            <a:pPr lvl="0"/>
            <a:r>
              <a:rPr lang="el-GR" sz="2200" dirty="0" smtClean="0"/>
              <a:t>Οδηγίες στον ασθενή να χαλαρώσει την παλάμη του.</a:t>
            </a:r>
          </a:p>
          <a:p>
            <a:pPr lvl="0"/>
            <a:r>
              <a:rPr lang="el-GR" sz="2200" dirty="0" smtClean="0"/>
              <a:t>Αφαίρεση περίδεσης.</a:t>
            </a:r>
          </a:p>
          <a:p>
            <a:pPr lvl="0"/>
            <a:r>
              <a:rPr lang="el-GR" sz="2200" dirty="0" smtClean="0"/>
              <a:t>Τοποθέτηση στεγνού κομματιού γάζας ή βαμβακιού πάνω στο σημείο παρακέντησης ενώ η βελόνα βρίσκεται εντός της φλέβας.</a:t>
            </a:r>
          </a:p>
          <a:p>
            <a:pPr lvl="0"/>
            <a:r>
              <a:rPr lang="el-GR" sz="2200" dirty="0" smtClean="0"/>
              <a:t>Πίεση ελαφρά του μικρού κομματιού γάζας και αφαίρεση της βελόνας.</a:t>
            </a:r>
          </a:p>
        </p:txBody>
      </p:sp>
      <p:pic>
        <p:nvPicPr>
          <p:cNvPr id="4" name="Picture 14"/>
          <p:cNvPicPr>
            <a:picLocks noChangeAspect="1" noChangeArrowheads="1"/>
          </p:cNvPicPr>
          <p:nvPr/>
        </p:nvPicPr>
        <p:blipFill>
          <a:blip r:embed="rId2" cstate="print"/>
          <a:srcRect l="25932" t="19164" b="24995"/>
          <a:stretch>
            <a:fillRect/>
          </a:stretch>
        </p:blipFill>
        <p:spPr bwMode="auto">
          <a:xfrm>
            <a:off x="5508104" y="1772816"/>
            <a:ext cx="3344788" cy="2296421"/>
          </a:xfrm>
          <a:prstGeom prst="rect">
            <a:avLst/>
          </a:prstGeom>
          <a:noFill/>
          <a:ln w="9525">
            <a:solidFill>
              <a:schemeClr val="tx1"/>
            </a:solidFill>
            <a:miter lim="800000"/>
            <a:headEnd/>
            <a:tailEnd/>
          </a:ln>
          <a:effectLst/>
        </p:spPr>
      </p:pic>
      <p:pic>
        <p:nvPicPr>
          <p:cNvPr id="5" name="Picture 15"/>
          <p:cNvPicPr>
            <a:picLocks noChangeAspect="1" noChangeArrowheads="1"/>
          </p:cNvPicPr>
          <p:nvPr/>
        </p:nvPicPr>
        <p:blipFill>
          <a:blip r:embed="rId3" cstate="print"/>
          <a:srcRect l="16565" t="16255" r="21249" b="18336"/>
          <a:stretch>
            <a:fillRect/>
          </a:stretch>
        </p:blipFill>
        <p:spPr bwMode="auto">
          <a:xfrm>
            <a:off x="5868144" y="4221088"/>
            <a:ext cx="2605212" cy="20772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39756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7/8</a:t>
            </a:r>
            <a:endParaRPr lang="el-GR" dirty="0"/>
          </a:p>
        </p:txBody>
      </p:sp>
      <p:sp>
        <p:nvSpPr>
          <p:cNvPr id="3" name="2 - Θέση περιεχομένου"/>
          <p:cNvSpPr>
            <a:spLocks noGrp="1"/>
          </p:cNvSpPr>
          <p:nvPr>
            <p:ph idx="1"/>
          </p:nvPr>
        </p:nvSpPr>
        <p:spPr/>
        <p:txBody>
          <a:bodyPr>
            <a:normAutofit lnSpcReduction="10000"/>
          </a:bodyPr>
          <a:lstStyle/>
          <a:p>
            <a:pPr lvl="0"/>
            <a:r>
              <a:rPr lang="el-GR" dirty="0" smtClean="0"/>
              <a:t>Σύσταση στον ασθενή να ανασηκώσει το χέρι και με το άλλο να πιέσει έντονα το κομμάτι της γάζας (αποφεύγεται η αιμορραγία και το αιμάτωμα).</a:t>
            </a:r>
          </a:p>
          <a:p>
            <a:pPr lvl="0"/>
            <a:r>
              <a:rPr lang="el-GR" dirty="0" smtClean="0"/>
              <a:t>Απόρριψη της βελόνας στους ειδικούς κάδους μολυσματικών.</a:t>
            </a:r>
          </a:p>
          <a:p>
            <a:pPr lvl="0"/>
            <a:r>
              <a:rPr lang="el-GR" dirty="0" smtClean="0"/>
              <a:t>Μετάγγιση του αίματος στα αντίστοιχα σωληνάρια με ήπιο τρόπο έχοντας την άκρη της σύριγγας στο τοίχωμα του σωληναρίου. Ανακίνηση 2-3 φορές των σωληναρίων με αντιπηκτικό.</a:t>
            </a:r>
          </a:p>
          <a:p>
            <a:pPr lvl="0"/>
            <a:r>
              <a:rPr lang="el-GR" dirty="0" smtClean="0"/>
              <a:t>Τοποθέτηση αυτοκόλλητης αποστειρωμένης ταινίας στο σημείο της παρακέντησης.</a:t>
            </a:r>
          </a:p>
        </p:txBody>
      </p:sp>
    </p:spTree>
    <p:extLst>
      <p:ext uri="{BB962C8B-B14F-4D97-AF65-F5344CB8AC3E}">
        <p14:creationId xmlns:p14="http://schemas.microsoft.com/office/powerpoint/2010/main" val="2149715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8/8</a:t>
            </a:r>
            <a:endParaRPr lang="el-GR" dirty="0"/>
          </a:p>
        </p:txBody>
      </p:sp>
      <p:sp>
        <p:nvSpPr>
          <p:cNvPr id="3" name="2 - Θέση περιεχομένου"/>
          <p:cNvSpPr>
            <a:spLocks noGrp="1"/>
          </p:cNvSpPr>
          <p:nvPr>
            <p:ph idx="1"/>
          </p:nvPr>
        </p:nvSpPr>
        <p:spPr/>
        <p:txBody>
          <a:bodyPr>
            <a:normAutofit/>
          </a:bodyPr>
          <a:lstStyle/>
          <a:p>
            <a:r>
              <a:rPr lang="el-GR" dirty="0" smtClean="0"/>
              <a:t>Τα αιματώματα αποφεύγονται με εφαρμογή ορθής τεχνικής της αιμοληψίας χωρίς διάτρηση της φλέβας, λύση της περίδεσης πριν αφαιρεθεί η βελόνα από τη φλέβα, με την άσκηση επαρκούς πίεσης στο σημείο της παρακέντησης και παραμονή του άκρου σε έκταση μέχρι να σταματήσει η αιμορραγία. Σε καμία περίπτωση δεν λυγίζεται το άκρο. Σε περίπτωση αιματώματος ή διάτρησης της φλέβας με ταυτόχρονη μη λήψη αίματος επαναλαμβάνεται η αιμοληψία στο άλλο άκρο του ασθενή. Ποτέ δεν παρακεντείται το ίδιο άκρο δύο φορές.</a:t>
            </a:r>
          </a:p>
          <a:p>
            <a:endParaRPr lang="el-GR" dirty="0"/>
          </a:p>
        </p:txBody>
      </p:sp>
    </p:spTree>
    <p:extLst>
      <p:ext uri="{BB962C8B-B14F-4D97-AF65-F5344CB8AC3E}">
        <p14:creationId xmlns:p14="http://schemas.microsoft.com/office/powerpoint/2010/main" val="41292489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df7bc5dc56fcca9d9edd15ad36deb67d3c5f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TotalTime>
  <Words>1186</Words>
  <Application>Microsoft Office PowerPoint</Application>
  <PresentationFormat>On-screen Show (4:3)</PresentationFormat>
  <Paragraphs>101</Paragraphs>
  <Slides>18</Slides>
  <Notes>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OC_template_updated</vt:lpstr>
      <vt:lpstr>template</vt:lpstr>
      <vt:lpstr>Τεχνικές Λήψης Βιολογικών Υλικών (E)</vt:lpstr>
      <vt:lpstr>Τεχνική 1/8</vt:lpstr>
      <vt:lpstr>Τεχνική 2/8</vt:lpstr>
      <vt:lpstr>Τεχνική 3/8</vt:lpstr>
      <vt:lpstr>Τεχνική 4/8</vt:lpstr>
      <vt:lpstr>Τεχνική 5/8</vt:lpstr>
      <vt:lpstr>Τεχνική 6/8</vt:lpstr>
      <vt:lpstr>Τεχνική 7/8</vt:lpstr>
      <vt:lpstr>Τεχνική 8/8</vt:lpstr>
      <vt:lpstr>Κλινική επαγρύπνηση 1/2</vt:lpstr>
      <vt:lpstr>Κλινική επαγρύπνηση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 - E</dc:title>
  <dc:creator>opencourses@teiath.gr</dc:creator>
  <cp:lastModifiedBy>alex</cp:lastModifiedBy>
  <cp:revision>7</cp:revision>
  <dcterms:created xsi:type="dcterms:W3CDTF">2014-10-07T08:16:52Z</dcterms:created>
  <dcterms:modified xsi:type="dcterms:W3CDTF">2015-03-02T10:41:27Z</dcterms:modified>
</cp:coreProperties>
</file>