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62" r:id="rId13"/>
    <p:sldId id="264" r:id="rId14"/>
    <p:sldId id="277" r:id="rId15"/>
    <p:sldId id="278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Clr>
                <a:srgbClr val="004A82"/>
              </a:buClr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νόργανη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5</a:t>
            </a:r>
            <a:r>
              <a:rPr lang="el-GR" sz="280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Χημική </a:t>
            </a:r>
            <a:r>
              <a:rPr lang="el-GR" sz="2800" dirty="0" smtClean="0"/>
              <a:t>Ισορροπία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του </a:t>
            </a:r>
            <a:r>
              <a:rPr lang="en-US" dirty="0"/>
              <a:t>Le </a:t>
            </a:r>
            <a:r>
              <a:rPr lang="en-US" dirty="0" err="1"/>
              <a:t>Chatelier</a:t>
            </a:r>
            <a:r>
              <a:rPr lang="en-US" dirty="0"/>
              <a:t> </a:t>
            </a:r>
            <a:r>
              <a:rPr lang="en-US" sz="32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Μεταβολή της </a:t>
            </a:r>
            <a:r>
              <a:rPr lang="el-GR" b="1" dirty="0" smtClean="0">
                <a:solidFill>
                  <a:srgbClr val="820000"/>
                </a:solidFill>
              </a:rPr>
              <a:t>συγκέντρωσης</a:t>
            </a:r>
            <a:endParaRPr lang="en-US" b="1" dirty="0" smtClean="0">
              <a:solidFill>
                <a:srgbClr val="820000"/>
              </a:solidFill>
            </a:endParaRPr>
          </a:p>
          <a:p>
            <a:r>
              <a:rPr lang="el-GR" dirty="0"/>
              <a:t>Οι μεταβολές των συγκεντρώσεων των συστατικών ενός συστήματος, που βρίσκεται σε κατάσταση ισορροπίας, δεν επηρεάζουν την τιμή της </a:t>
            </a:r>
            <a:r>
              <a:rPr lang="el-GR" dirty="0" err="1"/>
              <a:t>σταθεράς</a:t>
            </a:r>
            <a:r>
              <a:rPr lang="el-GR" dirty="0"/>
              <a:t> ισορροπίας, Κ. </a:t>
            </a:r>
            <a:endParaRPr lang="en-US" dirty="0" smtClean="0"/>
          </a:p>
          <a:p>
            <a:pPr marL="0" indent="0">
              <a:buNone/>
            </a:pPr>
            <a:r>
              <a:rPr lang="el-GR" b="1" kern="0" dirty="0" smtClean="0">
                <a:solidFill>
                  <a:srgbClr val="820000"/>
                </a:solidFill>
              </a:rPr>
              <a:t>Μεταβολή </a:t>
            </a:r>
            <a:r>
              <a:rPr lang="el-GR" b="1" kern="0" dirty="0">
                <a:solidFill>
                  <a:srgbClr val="820000"/>
                </a:solidFill>
              </a:rPr>
              <a:t>της </a:t>
            </a:r>
            <a:r>
              <a:rPr lang="el-GR" b="1" kern="0" dirty="0" smtClean="0">
                <a:solidFill>
                  <a:srgbClr val="820000"/>
                </a:solidFill>
              </a:rPr>
              <a:t>θερμοκρασίας</a:t>
            </a:r>
            <a:endParaRPr lang="en-US" b="1" kern="0" dirty="0" smtClean="0">
              <a:solidFill>
                <a:srgbClr val="820000"/>
              </a:solidFill>
            </a:endParaRPr>
          </a:p>
          <a:p>
            <a:r>
              <a:rPr lang="el-GR" kern="0" dirty="0"/>
              <a:t>Οι μεταβολές της θερμοκρασίας επηρεάζουν τις ταχύτητες των αντιδράσεων και προς τις δύο πλευρές, αλλά σε διαφορετικό βαθμό, επομένως οδηγούν σε μεταβολή της τιμής της </a:t>
            </a:r>
            <a:r>
              <a:rPr lang="el-GR" kern="0" dirty="0" err="1"/>
              <a:t>σταθεράς</a:t>
            </a:r>
            <a:r>
              <a:rPr lang="el-GR" kern="0" dirty="0"/>
              <a:t> ισορροπίας, Κ. </a:t>
            </a:r>
          </a:p>
          <a:p>
            <a:endParaRPr lang="el-GR" kern="0" dirty="0">
              <a:solidFill>
                <a:srgbClr val="C00000"/>
              </a:solidFill>
            </a:endParaRPr>
          </a:p>
          <a:p>
            <a:endParaRPr lang="el-GR" dirty="0"/>
          </a:p>
          <a:p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4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«Ανόργανη Χημεία (Θ). 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Χημική </a:t>
            </a:r>
            <a:r>
              <a:rPr lang="el-GR" sz="2000" dirty="0" smtClean="0"/>
              <a:t>Ισορροπία».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7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Χημική Ισορροπία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Ένα σύστημα βρίσκεται σε κατάσταση ισορροπίας όταν οι συγκεντρώσεις των αντιδραστηρίων παραμένουν σταθερές με την πάροδο του χρόνου.</a:t>
                </a:r>
              </a:p>
              <a:p>
                <a:pPr marL="0" indent="0" algn="ctr">
                  <a:buNone/>
                </a:pPr>
                <a:r>
                  <a:rPr lang="en-US" kern="0" dirty="0"/>
                  <a:t>3Fe + </a:t>
                </a:r>
                <a:r>
                  <a:rPr lang="en-US" kern="0" dirty="0" smtClean="0"/>
                  <a:t>4H</a:t>
                </a:r>
                <a:r>
                  <a:rPr lang="en-US" kern="0" baseline="-25000" dirty="0" smtClean="0"/>
                  <a:t>2</a:t>
                </a:r>
                <a:r>
                  <a:rPr lang="en-US" kern="0" dirty="0" smtClean="0"/>
                  <a:t>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/>
                  <a:t>Fe</a:t>
                </a:r>
                <a:r>
                  <a:rPr lang="en-US" kern="0" baseline="-25000" dirty="0"/>
                  <a:t>3</a:t>
                </a:r>
                <a:r>
                  <a:rPr lang="en-US" kern="0" dirty="0"/>
                  <a:t>O</a:t>
                </a:r>
                <a:r>
                  <a:rPr lang="en-US" kern="0" baseline="-25000" dirty="0"/>
                  <a:t>4</a:t>
                </a:r>
                <a:r>
                  <a:rPr lang="en-US" kern="0" dirty="0"/>
                  <a:t> + 4H</a:t>
                </a:r>
                <a:r>
                  <a:rPr lang="en-US" kern="0" baseline="-25000" dirty="0"/>
                  <a:t>2</a:t>
                </a:r>
                <a:endParaRPr lang="en-US" kern="0" dirty="0"/>
              </a:p>
              <a:p>
                <a:pPr lvl="1"/>
                <a:r>
                  <a:rPr lang="el-GR" kern="0" dirty="0"/>
                  <a:t>Σε κλειστό δοχείο το σύστημα φθάνει σε </a:t>
                </a:r>
                <a:r>
                  <a:rPr lang="el-GR" kern="0" dirty="0" smtClean="0"/>
                  <a:t>ισορροπία</a:t>
                </a:r>
                <a:r>
                  <a:rPr lang="en-US" kern="0" dirty="0" smtClean="0"/>
                  <a:t>.</a:t>
                </a:r>
                <a:endParaRPr lang="el-GR" kern="0" dirty="0"/>
              </a:p>
              <a:p>
                <a:pPr lvl="1"/>
                <a:r>
                  <a:rPr lang="el-GR" kern="0" dirty="0"/>
                  <a:t>Οι ταχύτητες των δύο αντίθετων αντιδράσεων είναι </a:t>
                </a:r>
                <a:r>
                  <a:rPr lang="el-GR" kern="0" dirty="0" smtClean="0"/>
                  <a:t>ίσες</a:t>
                </a:r>
                <a:r>
                  <a:rPr lang="en-US" kern="0" dirty="0" smtClean="0"/>
                  <a:t>.</a:t>
                </a:r>
                <a:endParaRPr lang="el-GR" kern="0" dirty="0">
                  <a:sym typeface="Wingdings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9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Ομογενής και Ετερογενής Ισορροπία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420888"/>
                <a:ext cx="8229600" cy="1656184"/>
              </a:xfrm>
            </p:spPr>
            <p:txBody>
              <a:bodyPr/>
              <a:lstStyle/>
              <a:p>
                <a:pPr>
                  <a:spcBef>
                    <a:spcPts val="3000"/>
                  </a:spcBef>
                </a:pPr>
                <a:r>
                  <a:rPr lang="el-GR" altLang="el-GR" dirty="0"/>
                  <a:t>Ομογενής ισορροπία : </a:t>
                </a:r>
                <a:r>
                  <a:rPr lang="en-US" altLang="el-GR" dirty="0"/>
                  <a:t>N</a:t>
                </a:r>
                <a:r>
                  <a:rPr lang="en-US" altLang="el-GR" baseline="-25000" dirty="0"/>
                  <a:t>2(g)</a:t>
                </a:r>
                <a:r>
                  <a:rPr lang="en-US" altLang="el-GR" dirty="0"/>
                  <a:t> + O</a:t>
                </a:r>
                <a:r>
                  <a:rPr lang="en-US" altLang="el-GR" baseline="-25000" dirty="0"/>
                  <a:t>2(g)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 </m:t>
                    </m:r>
                  </m:oMath>
                </a14:m>
                <a:r>
                  <a:rPr lang="en-US" altLang="el-GR" dirty="0"/>
                  <a:t>2NO</a:t>
                </a:r>
                <a:r>
                  <a:rPr lang="en-US" altLang="el-GR" baseline="-25000" dirty="0"/>
                  <a:t>(g)</a:t>
                </a:r>
                <a:r>
                  <a:rPr lang="en-US" altLang="el-GR" dirty="0"/>
                  <a:t> </a:t>
                </a:r>
                <a:endParaRPr lang="el-GR" altLang="el-GR" dirty="0"/>
              </a:p>
              <a:p>
                <a:pPr>
                  <a:spcBef>
                    <a:spcPts val="3000"/>
                  </a:spcBef>
                </a:pPr>
                <a:r>
                  <a:rPr lang="el-GR" kern="0" dirty="0"/>
                  <a:t>Ετερογενής ισορροπία : </a:t>
                </a:r>
                <a:r>
                  <a:rPr lang="en-US" kern="0" dirty="0"/>
                  <a:t>Zn</a:t>
                </a:r>
                <a:r>
                  <a:rPr lang="en-US" kern="0" baseline="-25000" dirty="0"/>
                  <a:t>(s)</a:t>
                </a:r>
                <a:r>
                  <a:rPr lang="en-US" kern="0" dirty="0"/>
                  <a:t> + 2H</a:t>
                </a:r>
                <a:r>
                  <a:rPr lang="en-US" kern="0" baseline="-25000" dirty="0"/>
                  <a:t>(</a:t>
                </a:r>
                <a:r>
                  <a:rPr lang="en-US" kern="0" baseline="-25000" dirty="0" err="1"/>
                  <a:t>aq</a:t>
                </a:r>
                <a:r>
                  <a:rPr lang="en-US" kern="0" baseline="-25000" dirty="0"/>
                  <a:t>)</a:t>
                </a:r>
                <a:r>
                  <a:rPr lang="en-US" kern="0" baseline="30000" dirty="0"/>
                  <a:t>+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 </m:t>
                    </m:r>
                  </m:oMath>
                </a14:m>
                <a:r>
                  <a:rPr lang="en-US" kern="0" dirty="0"/>
                  <a:t>Zn</a:t>
                </a:r>
                <a:r>
                  <a:rPr lang="en-US" kern="0" baseline="-25000" dirty="0"/>
                  <a:t>(</a:t>
                </a:r>
                <a:r>
                  <a:rPr lang="en-US" kern="0" baseline="-25000" dirty="0" err="1"/>
                  <a:t>aq</a:t>
                </a:r>
                <a:r>
                  <a:rPr lang="en-US" kern="0" baseline="-25000" dirty="0"/>
                  <a:t>)</a:t>
                </a:r>
                <a:r>
                  <a:rPr lang="en-US" kern="0" baseline="30000" dirty="0"/>
                  <a:t>++</a:t>
                </a:r>
                <a:r>
                  <a:rPr lang="en-US" kern="0" dirty="0"/>
                  <a:t>+ H</a:t>
                </a:r>
                <a:r>
                  <a:rPr lang="en-US" kern="0" baseline="-25000" dirty="0"/>
                  <a:t>2(g)</a:t>
                </a:r>
                <a:r>
                  <a:rPr lang="en-US" kern="0" dirty="0"/>
                  <a:t> </a:t>
                </a:r>
                <a:endParaRPr lang="el-GR" kern="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420888"/>
                <a:ext cx="8229600" cy="1656184"/>
              </a:xfrm>
              <a:blipFill rotWithShape="0">
                <a:blip r:embed="rId2"/>
                <a:stretch>
                  <a:fillRect l="-963" t="-2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2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Ισορροπίας </a:t>
            </a:r>
            <a:r>
              <a:rPr lang="el-GR" sz="3200" b="0" dirty="0" smtClean="0"/>
              <a:t>1</a:t>
            </a:r>
            <a:r>
              <a:rPr lang="en-US" sz="3200" b="0" dirty="0" smtClean="0"/>
              <a:t>/4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l-GR" dirty="0" smtClean="0"/>
                  <a:t>αΑ</a:t>
                </a:r>
                <a:r>
                  <a:rPr lang="el-GR" dirty="0"/>
                  <a:t> + </a:t>
                </a:r>
                <a:r>
                  <a:rPr lang="el-GR" dirty="0" err="1"/>
                  <a:t>βΒ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 </m:t>
                    </m:r>
                  </m:oMath>
                </a14:m>
                <a:r>
                  <a:rPr lang="el-GR" dirty="0" err="1" smtClean="0"/>
                  <a:t>γΓ</a:t>
                </a:r>
                <a:r>
                  <a:rPr lang="el-GR" dirty="0" smtClean="0"/>
                  <a:t> </a:t>
                </a:r>
                <a:r>
                  <a:rPr lang="el-GR" dirty="0"/>
                  <a:t>+ </a:t>
                </a:r>
                <a:r>
                  <a:rPr lang="el-GR" dirty="0" err="1"/>
                  <a:t>δΔ</a:t>
                </a:r>
                <a:r>
                  <a:rPr lang="el-GR" dirty="0"/>
                  <a:t> </a:t>
                </a:r>
                <a:endParaRPr lang="el-GR" dirty="0" smtClean="0"/>
              </a:p>
              <a:p>
                <a:pPr marL="0" indent="0">
                  <a:spcBef>
                    <a:spcPct val="20000"/>
                  </a:spcBef>
                  <a:buNone/>
                  <a:defRPr/>
                </a:pPr>
                <a:r>
                  <a:rPr lang="el-GR" b="1" kern="0" dirty="0">
                    <a:solidFill>
                      <a:srgbClr val="820000"/>
                    </a:solidFill>
                  </a:rPr>
                  <a:t>Νόμος Δράσεως των Μαζών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l-GR" kern="0" dirty="0"/>
                  <a:t>Το γινόμενο των συγκεντρώσεων των προϊόντων της αντίδρασης προς το γινόμενο των συγκεντρώσεων των αντιδρώντων είναι σταθερό</a:t>
                </a:r>
                <a:r>
                  <a:rPr lang="el-GR" kern="0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Κ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kern="0" dirty="0"/>
                  <a:t>Κ = Σταθερά Χημικής Ισορροπίας</a:t>
                </a:r>
              </a:p>
              <a:p>
                <a:r>
                  <a:rPr lang="el-GR" kern="0" dirty="0"/>
                  <a:t>Η Κ είναι </a:t>
                </a:r>
                <a:r>
                  <a:rPr lang="el-GR" b="1" kern="0" dirty="0"/>
                  <a:t>πάντα η ίδια </a:t>
                </a:r>
                <a:r>
                  <a:rPr lang="el-GR" kern="0" dirty="0"/>
                  <a:t>για </a:t>
                </a:r>
                <a:r>
                  <a:rPr lang="el-GR" b="1" kern="0" dirty="0">
                    <a:solidFill>
                      <a:srgbClr val="820000"/>
                    </a:solidFill>
                  </a:rPr>
                  <a:t>δεδομένη αντίδραση </a:t>
                </a:r>
                <a:r>
                  <a:rPr lang="el-GR" kern="0" dirty="0"/>
                  <a:t>και </a:t>
                </a:r>
                <a:r>
                  <a:rPr lang="el-GR" b="1" kern="0" dirty="0">
                    <a:solidFill>
                      <a:srgbClr val="820000"/>
                    </a:solidFill>
                  </a:rPr>
                  <a:t>σταθερή θερμοκρασία,</a:t>
                </a:r>
                <a:r>
                  <a:rPr lang="el-GR" kern="0" dirty="0">
                    <a:solidFill>
                      <a:srgbClr val="C00000"/>
                    </a:solidFill>
                  </a:rPr>
                  <a:t> </a:t>
                </a:r>
                <a:r>
                  <a:rPr lang="el-GR" kern="0" dirty="0"/>
                  <a:t>ανεξάρτητα από τις αρχικές συγκεντρώσεις των συστατικών του συστήματος.</a:t>
                </a:r>
                <a:endParaRPr lang="el-GR" kern="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l-GR" kern="0" dirty="0"/>
                  <a:t>Η τιμή </a:t>
                </a:r>
                <a:r>
                  <a:rPr lang="el-GR" b="1" kern="0" dirty="0">
                    <a:solidFill>
                      <a:srgbClr val="820000"/>
                    </a:solidFill>
                  </a:rPr>
                  <a:t>της Κ είναι ανεξάρτητη από τα στάδια που γίνεται η αντίδραση</a:t>
                </a:r>
                <a:r>
                  <a:rPr lang="el-GR" kern="0" dirty="0">
                    <a:solidFill>
                      <a:srgbClr val="C00000"/>
                    </a:solidFill>
                  </a:rPr>
                  <a:t> </a:t>
                </a:r>
                <a:r>
                  <a:rPr lang="el-GR" kern="0" dirty="0"/>
                  <a:t>και εξαρτάται μόνο από τα αρχικά και τελικά προϊόντα.  </a:t>
                </a:r>
                <a:endParaRPr lang="el-GR" kern="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30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5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Ισορροπίας </a:t>
            </a:r>
            <a:r>
              <a:rPr lang="el-GR" sz="3200" b="0" dirty="0" smtClean="0"/>
              <a:t>2</a:t>
            </a:r>
            <a:r>
              <a:rPr lang="en-US" sz="3200" b="0" dirty="0" smtClean="0"/>
              <a:t>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896544"/>
              </a:xfrm>
            </p:spPr>
            <p:txBody>
              <a:bodyPr/>
              <a:lstStyle/>
              <a:p>
                <a:pPr marL="0" indent="0">
                  <a:spcBef>
                    <a:spcPct val="20000"/>
                  </a:spcBef>
                  <a:buNone/>
                  <a:defRPr/>
                </a:pPr>
                <a:r>
                  <a:rPr lang="el-GR" kern="0" dirty="0" smtClean="0"/>
                  <a:t>Η τιμή της </a:t>
                </a:r>
                <a:r>
                  <a:rPr lang="el-GR" b="1" kern="0" dirty="0">
                    <a:solidFill>
                      <a:srgbClr val="820000"/>
                    </a:solidFill>
                  </a:rPr>
                  <a:t>Κ είναι ανεξάρτητη από τα στάδια που γίνεται η αντίδραση </a:t>
                </a:r>
                <a:r>
                  <a:rPr lang="el-GR" kern="0" dirty="0"/>
                  <a:t>και εξαρτάται μόνο από τα αρχικά και τελικά προϊόντα.  </a:t>
                </a:r>
                <a:endParaRPr lang="el-GR" kern="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l-GR" dirty="0"/>
                  <a:t>2Α</a:t>
                </a:r>
                <a:r>
                  <a:rPr lang="en-US" dirty="0"/>
                  <a:t> + </a:t>
                </a:r>
                <a:r>
                  <a:rPr lang="el-GR" dirty="0"/>
                  <a:t>Β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 </m:t>
                    </m:r>
                  </m:oMath>
                </a14:m>
                <a:r>
                  <a:rPr lang="el-GR" dirty="0"/>
                  <a:t>Γ + </a:t>
                </a:r>
                <a:r>
                  <a:rPr lang="el-GR" dirty="0" smtClean="0"/>
                  <a:t>Δ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l-GR" dirty="0"/>
                  <a:t>Σε ένα </a:t>
                </a:r>
                <a:r>
                  <a:rPr lang="el-GR" dirty="0" smtClean="0"/>
                  <a:t>στάδιο: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</m:d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</m:d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endParaRPr lang="el-GR" dirty="0" smtClean="0"/>
              </a:p>
              <a:p>
                <a:pPr>
                  <a:spcBef>
                    <a:spcPct val="20000"/>
                  </a:spcBef>
                  <a:defRPr/>
                </a:pPr>
                <a:r>
                  <a:rPr lang="el-GR" dirty="0"/>
                  <a:t>Σε δύο στάδια </a:t>
                </a:r>
                <a:r>
                  <a:rPr lang="el-GR" dirty="0" smtClean="0"/>
                  <a:t>: 2Α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Α2</a:t>
                </a:r>
              </a:p>
              <a:p>
                <a:pPr marL="0" indent="0">
                  <a:spcBef>
                    <a:spcPct val="2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0" indent="0">
                  <a:spcBef>
                    <a:spcPct val="20000"/>
                  </a:spcBef>
                  <a:buNone/>
                  <a:defRPr/>
                </a:pPr>
                <a:endParaRPr lang="el-GR" dirty="0" smtClean="0"/>
              </a:p>
              <a:p>
                <a:pPr marL="0" indent="0">
                  <a:spcBef>
                    <a:spcPct val="20000"/>
                  </a:spcBef>
                  <a:buNone/>
                  <a:defRPr/>
                </a:pPr>
                <a:r>
                  <a:rPr lang="el-GR" dirty="0"/>
                  <a:t>Α2</a:t>
                </a:r>
                <a:r>
                  <a:rPr lang="en-US" dirty="0"/>
                  <a:t> + </a:t>
                </a:r>
                <a:r>
                  <a:rPr lang="el-GR" dirty="0"/>
                  <a:t>Β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 </m:t>
                    </m:r>
                  </m:oMath>
                </a14:m>
                <a:r>
                  <a:rPr lang="el-GR" dirty="0"/>
                  <a:t>Γ + </a:t>
                </a:r>
                <a:r>
                  <a:rPr lang="el-GR" dirty="0" smtClean="0"/>
                  <a:t>Δ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</m:d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Κ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l-GR" dirty="0"/>
              </a:p>
              <a:p>
                <a:pPr marL="0" indent="0">
                  <a:spcBef>
                    <a:spcPct val="20000"/>
                  </a:spcBef>
                  <a:buNone/>
                  <a:defRPr/>
                </a:pPr>
                <a:endParaRPr lang="el-GR" dirty="0"/>
              </a:p>
              <a:p>
                <a:pPr>
                  <a:spcBef>
                    <a:spcPct val="20000"/>
                  </a:spcBef>
                  <a:defRPr/>
                </a:pPr>
                <a:endParaRPr lang="el-GR" sz="2800" kern="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896544"/>
              </a:xfrm>
              <a:blipFill rotWithShape="0">
                <a:blip r:embed="rId2"/>
                <a:stretch>
                  <a:fillRect l="-1111" t="-9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Δεξιό άγκιστρο 4"/>
          <p:cNvSpPr/>
          <p:nvPr/>
        </p:nvSpPr>
        <p:spPr>
          <a:xfrm>
            <a:off x="4427984" y="4005064"/>
            <a:ext cx="360040" cy="18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8268" y="4674331"/>
                <a:ext cx="2227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e>
                            <m:sup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Κ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68" y="4674331"/>
                <a:ext cx="222707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Ισορροπίας </a:t>
            </a:r>
            <a:r>
              <a:rPr lang="el-GR" sz="3200" b="0" dirty="0" smtClean="0"/>
              <a:t>3</a:t>
            </a:r>
            <a:r>
              <a:rPr lang="en-US" sz="3200" b="0" dirty="0" smtClean="0"/>
              <a:t>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9604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Όταν όλα τα συστατικά βρίσκονται στην αέρια φάση…</a:t>
                </a:r>
              </a:p>
              <a:p>
                <a:pPr marL="0" indent="0" algn="ctr">
                  <a:buNone/>
                </a:pPr>
                <a:r>
                  <a:rPr lang="el-GR" altLang="el-GR" dirty="0" err="1"/>
                  <a:t>αΑ</a:t>
                </a:r>
                <a:r>
                  <a:rPr lang="en-US" altLang="el-GR" dirty="0"/>
                  <a:t> + </a:t>
                </a:r>
                <a:r>
                  <a:rPr lang="el-GR" altLang="el-GR" dirty="0" err="1"/>
                  <a:t>βΒ</a:t>
                </a:r>
                <a:r>
                  <a:rPr lang="en-US" altLang="el-GR" dirty="0"/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</m:oMath>
                </a14:m>
                <a:r>
                  <a:rPr lang="en-US" altLang="el-GR" dirty="0"/>
                  <a:t> </a:t>
                </a:r>
                <a:r>
                  <a:rPr lang="el-GR" altLang="el-GR" dirty="0" err="1"/>
                  <a:t>γΓ</a:t>
                </a:r>
                <a:r>
                  <a:rPr lang="el-GR" altLang="el-GR" dirty="0"/>
                  <a:t> + </a:t>
                </a:r>
                <a:r>
                  <a:rPr lang="el-GR" altLang="el-GR" dirty="0" err="1" smtClean="0"/>
                  <a:t>δΔ</a:t>
                </a:r>
                <a:endParaRPr lang="en-US" altLang="el-GR" dirty="0" smtClean="0"/>
              </a:p>
              <a:p>
                <a:pPr marL="0" indent="0" algn="ctr">
                  <a:buNone/>
                </a:pPr>
                <a:r>
                  <a:rPr lang="en-US" altLang="el-GR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kern="0" dirty="0"/>
                  <a:t>P</a:t>
                </a:r>
                <a:r>
                  <a:rPr lang="en-US" kern="0" baseline="-25000" dirty="0"/>
                  <a:t>A</a:t>
                </a:r>
                <a:r>
                  <a:rPr lang="en-US" kern="0" dirty="0"/>
                  <a:t>, P</a:t>
                </a:r>
                <a:r>
                  <a:rPr lang="en-US" kern="0" baseline="-25000" dirty="0"/>
                  <a:t>B</a:t>
                </a:r>
                <a:r>
                  <a:rPr lang="en-US" kern="0" dirty="0"/>
                  <a:t>, P</a:t>
                </a:r>
                <a:r>
                  <a:rPr lang="el-GR" kern="0" baseline="-25000" dirty="0"/>
                  <a:t>Γ</a:t>
                </a:r>
                <a:r>
                  <a:rPr lang="el-GR" kern="0" dirty="0"/>
                  <a:t>, </a:t>
                </a:r>
                <a:r>
                  <a:rPr lang="en-US" kern="0" dirty="0"/>
                  <a:t>P</a:t>
                </a:r>
                <a:r>
                  <a:rPr lang="el-GR" kern="0" baseline="-25000" dirty="0"/>
                  <a:t>Δ</a:t>
                </a:r>
                <a:r>
                  <a:rPr lang="el-GR" kern="0" dirty="0"/>
                  <a:t> : οι μερικές πιέσεις των συστατικών Α, Β,Γ, Δ, αντίστοιχα.</a:t>
                </a:r>
              </a:p>
              <a:p>
                <a:r>
                  <a:rPr lang="el-GR" kern="0" dirty="0"/>
                  <a:t>Δεδομένου ότι</a:t>
                </a:r>
                <a:r>
                  <a:rPr lang="el-GR" kern="0" dirty="0" smtClean="0"/>
                  <a:t>:</a:t>
                </a:r>
                <a:r>
                  <a:rPr lang="en-US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𝑅𝑇</m:t>
                    </m:r>
                  </m:oMath>
                </a14:m>
                <a:endParaRPr lang="el-GR" kern="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960440"/>
              </a:xfrm>
              <a:blipFill rotWithShape="0">
                <a:blip r:embed="rId2"/>
                <a:stretch>
                  <a:fillRect l="-963" t="-2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cxnSp>
        <p:nvCxnSpPr>
          <p:cNvPr id="5" name="Straight Arrow Connector 30"/>
          <p:cNvCxnSpPr/>
          <p:nvPr/>
        </p:nvCxnSpPr>
        <p:spPr>
          <a:xfrm>
            <a:off x="4283968" y="4734561"/>
            <a:ext cx="1785937" cy="572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7263" y="5099228"/>
                <a:ext cx="2225802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263" y="5099228"/>
                <a:ext cx="2225802" cy="415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6017263" y="5536701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sz="2400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ng=</a:t>
            </a:r>
            <a:r>
              <a:rPr lang="el-GR" sz="2400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γ+δ-α-β</a:t>
            </a:r>
            <a:endParaRPr lang="el-GR" sz="2400" kern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Ισορροπίας </a:t>
            </a:r>
            <a:r>
              <a:rPr lang="en-US" sz="3200" b="0" dirty="0" smtClean="0"/>
              <a:t>4/4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600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Ετερογενής Ισορροπία</a:t>
                </a:r>
              </a:p>
              <a:p>
                <a:r>
                  <a:rPr lang="el-GR" dirty="0"/>
                  <a:t>Στην έκφραση της </a:t>
                </a:r>
                <a:r>
                  <a:rPr lang="el-GR" dirty="0" err="1"/>
                  <a:t>σταθεράς</a:t>
                </a:r>
                <a:r>
                  <a:rPr lang="el-GR" dirty="0"/>
                  <a:t> ισορροπίας των ετερογενών αντιδράσεων </a:t>
                </a:r>
                <a:r>
                  <a:rPr lang="el-GR" b="1" dirty="0">
                    <a:solidFill>
                      <a:srgbClr val="820000"/>
                    </a:solidFill>
                  </a:rPr>
                  <a:t>δεν περιλαμβάνονται οι συγκεντρώσεις των καθαρών στερεών ή υγρών συστατικών.</a:t>
                </a:r>
              </a:p>
              <a:p>
                <a:pPr marL="0" indent="0" algn="ctr">
                  <a:buNone/>
                </a:pPr>
                <a:r>
                  <a:rPr lang="en-US" kern="0" dirty="0"/>
                  <a:t>Ca(HCO</a:t>
                </a:r>
                <a:r>
                  <a:rPr lang="en-US" kern="0" baseline="-25000" dirty="0"/>
                  <a:t>3</a:t>
                </a:r>
                <a:r>
                  <a:rPr lang="en-US" kern="0" dirty="0"/>
                  <a:t>)</a:t>
                </a:r>
                <a:r>
                  <a:rPr lang="en-US" kern="0" baseline="-25000" dirty="0"/>
                  <a:t>2(s)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 </m:t>
                    </m:r>
                  </m:oMath>
                </a14:m>
                <a:r>
                  <a:rPr lang="en-US" kern="0" dirty="0"/>
                  <a:t>CaCO</a:t>
                </a:r>
                <a:r>
                  <a:rPr lang="en-US" kern="0" baseline="-25000" dirty="0"/>
                  <a:t>3(s) </a:t>
                </a:r>
                <a:r>
                  <a:rPr lang="en-US" kern="0" dirty="0"/>
                  <a:t>+ CO</a:t>
                </a:r>
                <a:r>
                  <a:rPr lang="en-US" kern="0" baseline="-25000" dirty="0"/>
                  <a:t>2(g) </a:t>
                </a:r>
                <a:r>
                  <a:rPr lang="en-US" kern="0" dirty="0"/>
                  <a:t>+ H</a:t>
                </a:r>
                <a:r>
                  <a:rPr lang="en-US" kern="0" baseline="-25000" dirty="0"/>
                  <a:t>2</a:t>
                </a:r>
                <a:r>
                  <a:rPr lang="en-US" kern="0" dirty="0"/>
                  <a:t>O</a:t>
                </a:r>
                <a:r>
                  <a:rPr lang="en-US" kern="0" baseline="-25000" dirty="0"/>
                  <a:t>(g)</a:t>
                </a:r>
                <a:r>
                  <a:rPr lang="en-US" kern="0" dirty="0"/>
                  <a:t> </a:t>
                </a:r>
                <a:endParaRPr lang="en-US" kern="0" dirty="0" smtClean="0"/>
              </a:p>
              <a:p>
                <a:pPr marL="0" indent="0" algn="ctr">
                  <a:buNone/>
                </a:pPr>
                <a:endParaRPr lang="el-GR" kern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𝐶𝑎𝐶𝑜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d>
                              <m:d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d>
                              <m:d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𝐻𝐶𝑂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d>
                              <m:d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600400"/>
              </a:xfrm>
              <a:blipFill rotWithShape="0">
                <a:blip r:embed="rId2"/>
                <a:stretch>
                  <a:fillRect l="-963" t="-13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Βέλος προς τα κάτω 4"/>
          <p:cNvSpPr/>
          <p:nvPr/>
        </p:nvSpPr>
        <p:spPr>
          <a:xfrm>
            <a:off x="2699792" y="4947162"/>
            <a:ext cx="144016" cy="504056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384" y="5511725"/>
                <a:ext cx="5539786" cy="596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Clr>
                    <a:srgbClr val="004A8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  <m:sub>
                        <m:d>
                          <m:d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d>
                          <m:d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𝐻𝐶𝑂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𝐶𝑎𝐶𝑂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4" y="5511725"/>
                <a:ext cx="5539786" cy="5964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7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του </a:t>
            </a:r>
            <a:r>
              <a:rPr lang="en-US" dirty="0"/>
              <a:t>Le </a:t>
            </a:r>
            <a:r>
              <a:rPr lang="en-US" dirty="0" err="1"/>
              <a:t>Chatelier</a:t>
            </a:r>
            <a:r>
              <a:rPr lang="en-US" dirty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1728192"/>
          </a:xfrm>
          <a:ln w="28575">
            <a:solidFill>
              <a:srgbClr val="82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Αν, σε ένα σύστημα που βρίσκεται σε κατάσταση ισορροπίας, μεταβάλλουμε τις συνθήκες, που επηρεάζουν την ισορροπία, η θέση της ισορροπίας θα μετατοπισθεί προς εκείνη την κατεύθυνση, που θα έχουμε εξουδετέρωση της μεταβολής.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51520" y="3501008"/>
            <a:ext cx="8277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Παράγοντες που επηρεάζουν την ισορροπία ενός συστήματος…</a:t>
            </a:r>
          </a:p>
          <a:p>
            <a:pPr marL="8001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Μεταβολή της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πίεσης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,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Μεταβολή της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συγκέντρωσης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,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Μεταβολή της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θερμοκρασίας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.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0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του </a:t>
            </a:r>
            <a:r>
              <a:rPr lang="en-US" dirty="0"/>
              <a:t>Le </a:t>
            </a:r>
            <a:r>
              <a:rPr lang="en-US" dirty="0" err="1"/>
              <a:t>Chatelier</a:t>
            </a:r>
            <a:r>
              <a:rPr lang="en-US" dirty="0"/>
              <a:t> </a:t>
            </a:r>
            <a:r>
              <a:rPr lang="en-US" sz="32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Μεταβολή της πίεσης</a:t>
            </a:r>
          </a:p>
          <a:p>
            <a:r>
              <a:rPr lang="el-GR" dirty="0"/>
              <a:t>Η μεταβολή της πίεσης επηρεάζει το σημείο ισορροπίας μόνο όταν: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l-GR" dirty="0" smtClean="0"/>
              <a:t>έχουμε </a:t>
            </a:r>
            <a:r>
              <a:rPr lang="el-GR" dirty="0"/>
              <a:t>αέρια </a:t>
            </a:r>
            <a:r>
              <a:rPr lang="el-GR" dirty="0" smtClean="0"/>
              <a:t>συστατικά</a:t>
            </a:r>
            <a:r>
              <a:rPr lang="en-US" dirty="0" smtClean="0"/>
              <a:t>,</a:t>
            </a:r>
            <a:endParaRPr lang="el-GR" dirty="0"/>
          </a:p>
          <a:p>
            <a:pPr marL="857250" lvl="1" indent="-457200">
              <a:buFont typeface="+mj-lt"/>
              <a:buAutoNum type="alphaLcPeriod"/>
            </a:pPr>
            <a:r>
              <a:rPr lang="el-GR" dirty="0" smtClean="0"/>
              <a:t>έχουμε </a:t>
            </a:r>
            <a:r>
              <a:rPr lang="el-GR" dirty="0"/>
              <a:t>μεταβολή </a:t>
            </a:r>
            <a:r>
              <a:rPr lang="el-GR" dirty="0" smtClean="0"/>
              <a:t>όγκου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μεταβολή της πίεσης, σε σύστημα που βρίσκεται σε κατάσταση ισορροπίας, δεν επηρεάζει την τιμή της </a:t>
            </a:r>
            <a:r>
              <a:rPr lang="el-GR" dirty="0" err="1"/>
              <a:t>σταθεράς</a:t>
            </a:r>
            <a:r>
              <a:rPr lang="el-GR" dirty="0"/>
              <a:t> ισορροπίας, Κ.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6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1fc785ec9e4e91f89593eb2891eadb5f4dc85"/>
  <p:tag name="ISPRING_RESOURCE_PATHS_HASH_PRESENTER" val="bfc79e79d37f571bf3f7ec23e2b60ffb51afd4"/>
</p:tagLst>
</file>

<file path=ppt/theme/theme1.xml><?xml version="1.0" encoding="utf-8"?>
<a:theme xmlns:a="http://schemas.openxmlformats.org/drawingml/2006/main" name="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1283</Words>
  <Application>Microsoft Office PowerPoint</Application>
  <PresentationFormat>Προβολή στην οθόνη (4:3)</PresentationFormat>
  <Paragraphs>134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OC_template_updated</vt:lpstr>
      <vt:lpstr>Ανόργανη Χημεία (Θ)</vt:lpstr>
      <vt:lpstr>Χημική Ισορροπία</vt:lpstr>
      <vt:lpstr>Ομογενής και Ετερογενής Ισορροπία</vt:lpstr>
      <vt:lpstr>Σταθερά Ισορροπίας 1/4</vt:lpstr>
      <vt:lpstr>Σταθερά Ισορροπίας 2/4</vt:lpstr>
      <vt:lpstr>Σταθερά Ισορροπίας 3/4</vt:lpstr>
      <vt:lpstr>Σταθερά Ισορροπίας 4/4</vt:lpstr>
      <vt:lpstr>Αρχή του Le Chatelier 1/3</vt:lpstr>
      <vt:lpstr>Αρχή του Le Chatelier 2/3</vt:lpstr>
      <vt:lpstr>Αρχή του Le Chatelier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46</cp:revision>
  <dcterms:created xsi:type="dcterms:W3CDTF">2013-03-04T13:35:19Z</dcterms:created>
  <dcterms:modified xsi:type="dcterms:W3CDTF">2015-05-28T12:38:39Z</dcterms:modified>
</cp:coreProperties>
</file>