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5" r:id="rId3"/>
    <p:sldId id="316" r:id="rId4"/>
    <p:sldId id="317" r:id="rId5"/>
    <p:sldId id="318" r:id="rId6"/>
    <p:sldId id="319" r:id="rId7"/>
    <p:sldId id="320" r:id="rId8"/>
    <p:sldId id="257" r:id="rId9"/>
    <p:sldId id="262" r:id="rId10"/>
    <p:sldId id="264" r:id="rId11"/>
    <p:sldId id="265" r:id="rId12"/>
    <p:sldId id="313" r:id="rId13"/>
    <p:sldId id="266" r:id="rId14"/>
    <p:sldId id="261" r:id="rId15"/>
  </p:sldIdLst>
  <p:sldSz cx="9144000" cy="6858000" type="screen4x3"/>
  <p:notesSz cx="7104063" cy="10234613"/>
  <p:custDataLst>
    <p:tags r:id="rId18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35" autoAdjust="0"/>
    <p:restoredTop sz="94554" autoAdjust="0"/>
  </p:normalViewPr>
  <p:slideViewPr>
    <p:cSldViewPr>
      <p:cViewPr varScale="1">
        <p:scale>
          <a:sx n="80" d="100"/>
          <a:sy n="80" d="100"/>
        </p:scale>
        <p:origin x="-159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3978" y="-108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15/9/2015</a:t>
            </a:fld>
            <a:endParaRPr lang="el-GR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4B48C9-70C3-4732-9B62-31598E535CE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8979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200"/>
            </a:lvl1pPr>
            <a:lvl2pPr marL="742950" indent="-381000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200"/>
            </a:lvl2pPr>
            <a:lvl3pPr>
              <a:lnSpc>
                <a:spcPct val="110000"/>
              </a:lnSpc>
              <a:spcBef>
                <a:spcPts val="1200"/>
              </a:spcBef>
              <a:defRPr sz="2200"/>
            </a:lvl3pPr>
            <a:lvl4pPr>
              <a:lnSpc>
                <a:spcPct val="110000"/>
              </a:lnSpc>
              <a:spcBef>
                <a:spcPts val="1200"/>
              </a:spcBef>
              <a:defRPr sz="2200"/>
            </a:lvl4pPr>
            <a:lvl5pPr>
              <a:lnSpc>
                <a:spcPct val="110000"/>
              </a:lnSpc>
              <a:spcBef>
                <a:spcPts val="1200"/>
              </a:spcBef>
              <a:defRPr sz="2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en.wikipedia.org/wiki/File:Hot-filtration_1_solvent_recrystallisation.png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>
            <a:normAutofit/>
          </a:bodyPr>
          <a:lstStyle/>
          <a:p>
            <a:pPr lvl="1" algn="ctr"/>
            <a:r>
              <a:rPr lang="el-GR" sz="3600" b="1" dirty="0" smtClean="0">
                <a:solidFill>
                  <a:schemeClr val="tx1"/>
                </a:solidFill>
                <a:latin typeface="+mn-lt"/>
              </a:rPr>
              <a:t>Οργανική Χημεία (Ε)</a:t>
            </a:r>
            <a:endParaRPr lang="el-GR" sz="36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0" y="3096543"/>
            <a:ext cx="9144000" cy="17526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</a:pPr>
            <a:r>
              <a:rPr lang="el-GR" sz="2800" b="1" dirty="0" smtClean="0"/>
              <a:t>Ενότητα </a:t>
            </a:r>
            <a:r>
              <a:rPr lang="el-GR" sz="2800" b="1" dirty="0" smtClean="0"/>
              <a:t>1</a:t>
            </a:r>
            <a:r>
              <a:rPr lang="el-GR" sz="2800" dirty="0" smtClean="0"/>
              <a:t>: </a:t>
            </a:r>
            <a:r>
              <a:rPr lang="el-GR" sz="2800" dirty="0" err="1" smtClean="0"/>
              <a:t>Ανακρυστάλλωση</a:t>
            </a:r>
            <a:r>
              <a:rPr lang="el-GR" sz="2800" dirty="0" smtClean="0"/>
              <a:t> (</a:t>
            </a:r>
            <a:r>
              <a:rPr lang="en-US" altLang="el-GR" sz="2800" dirty="0" smtClean="0"/>
              <a:t>Recrystallization</a:t>
            </a:r>
            <a:r>
              <a:rPr lang="el-GR" altLang="el-GR" sz="2800" dirty="0" smtClean="0"/>
              <a:t>)</a:t>
            </a:r>
            <a:endParaRPr lang="el-GR" sz="2800" dirty="0" smtClean="0"/>
          </a:p>
          <a:p>
            <a:pPr>
              <a:spcBef>
                <a:spcPts val="0"/>
              </a:spcBef>
            </a:pPr>
            <a:endParaRPr lang="el-GR" sz="20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Χριστίνα </a:t>
            </a:r>
            <a:r>
              <a:rPr lang="el-GR" sz="2400" dirty="0" err="1" smtClean="0"/>
              <a:t>Φούντουλα</a:t>
            </a:r>
            <a:endParaRPr lang="el-GR" sz="2400" dirty="0"/>
          </a:p>
          <a:p>
            <a:pPr>
              <a:spcBef>
                <a:spcPts val="0"/>
              </a:spcBef>
            </a:pPr>
            <a:r>
              <a:rPr lang="el-GR" sz="2400" dirty="0"/>
              <a:t>Τμήμα </a:t>
            </a:r>
            <a:r>
              <a:rPr lang="el-GR" sz="2400" dirty="0" smtClean="0"/>
              <a:t>Ιατρικών Εργαστηρίων</a:t>
            </a:r>
            <a:endParaRPr lang="el-GR" sz="2400" dirty="0"/>
          </a:p>
        </p:txBody>
      </p:sp>
      <p:pic>
        <p:nvPicPr>
          <p:cNvPr id="6" name="Picture 5" descr="Λογότυπο έργου Ανοικτών Ακαδημαϊκών Μαθημάτων" title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027" name="Picture 3" descr="Λογότυπο Τεχνολογικού Ιδρύματος Αθήνας" title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latin typeface="+mn-lt"/>
              </a:rPr>
              <a:t>Ανοικτά Ακαδημαϊκά </a:t>
            </a:r>
            <a:r>
              <a:rPr lang="el-GR" sz="1600" dirty="0" smtClean="0">
                <a:latin typeface="+mn-lt"/>
              </a:rPr>
              <a:t>Μαθήματα στο ΤΕΙ Αθήνας</a:t>
            </a:r>
            <a:endParaRPr lang="el-GR" sz="1600" dirty="0">
              <a:latin typeface="+mn-lt"/>
            </a:endParaRP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8144402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2" name="Picture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02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4044034" y="5367126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6507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/>
              <a:t>Χριστίνα </a:t>
            </a:r>
            <a:r>
              <a:rPr lang="el-GR" sz="2000" dirty="0" err="1"/>
              <a:t>Φούντζουλα</a:t>
            </a:r>
            <a:r>
              <a:rPr lang="el-GR" sz="2000" dirty="0"/>
              <a:t> 2014. Χριστίνα </a:t>
            </a:r>
            <a:r>
              <a:rPr lang="el-GR" sz="2000" dirty="0" err="1" smtClean="0"/>
              <a:t>Φούντζουλα</a:t>
            </a:r>
            <a:r>
              <a:rPr lang="el-GR" sz="2000" dirty="0" smtClean="0"/>
              <a:t>. «Οργανική Χημεία (Ε). </a:t>
            </a:r>
            <a:r>
              <a:rPr lang="el-GR" sz="2000"/>
              <a:t>Ενότητα </a:t>
            </a:r>
            <a:r>
              <a:rPr lang="el-GR" sz="2000" smtClean="0"/>
              <a:t>1: </a:t>
            </a:r>
            <a:r>
              <a:rPr lang="el-GR" sz="2000" dirty="0" err="1" smtClean="0"/>
              <a:t>Ανακρυστάλλωση</a:t>
            </a:r>
            <a:r>
              <a:rPr lang="el-GR" sz="2000" dirty="0" smtClean="0"/>
              <a:t> </a:t>
            </a:r>
            <a:r>
              <a:rPr lang="en-US" sz="2000" dirty="0"/>
              <a:t>(Recrystallization)</a:t>
            </a:r>
            <a:r>
              <a:rPr lang="el-GR" sz="2000" dirty="0" smtClean="0"/>
              <a:t>». Έκδοση: 1.0. Αθήνα 2014. Διαθέσιμο από τη δικτυακή 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2766653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1800" dirty="0" err="1"/>
              <a:t>κ.λ.π</a:t>
            </a:r>
            <a:r>
              <a:rPr lang="el-GR" sz="1800" dirty="0"/>
              <a:t>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latin typeface="+mn-lt"/>
              </a:rPr>
              <a:t>[1] http://creativecommons.org/licenses/by-nc-sa/4.0/ 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Ως </a:t>
            </a:r>
            <a:r>
              <a:rPr lang="el-GR" b="1" dirty="0">
                <a:latin typeface="+mn-lt"/>
              </a:rPr>
              <a:t>Μη Εμπορική</a:t>
            </a:r>
            <a:r>
              <a:rPr lang="el-GR" dirty="0">
                <a:latin typeface="+mn-lt"/>
              </a:rPr>
              <a:t> ορίζεται η χρήση: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>
                <a:latin typeface="+mn-lt"/>
              </a:rPr>
              <a:t>αδειοδόχο</a:t>
            </a:r>
            <a:endParaRPr lang="el-GR" dirty="0">
              <a:latin typeface="+mn-lt"/>
            </a:endParaRP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lvl="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latin typeface="+mn-lt"/>
              </a:rPr>
              <a:t>που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δεν προσπορίζει στο διανομέα του έργου και</a:t>
            </a:r>
            <a:r>
              <a:rPr lang="en-GB" dirty="0">
                <a:latin typeface="+mn-lt"/>
              </a:rPr>
              <a:t> </a:t>
            </a:r>
            <a:r>
              <a:rPr lang="el-GR" dirty="0" err="1">
                <a:latin typeface="+mn-lt"/>
              </a:rPr>
              <a:t>αδειοδόχο</a:t>
            </a:r>
            <a:r>
              <a:rPr lang="en-GB" dirty="0">
                <a:latin typeface="+mn-lt"/>
              </a:rPr>
              <a:t> </a:t>
            </a:r>
            <a:r>
              <a:rPr lang="el-GR" dirty="0">
                <a:latin typeface="+mn-lt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latin typeface="+mn-lt"/>
              </a:rPr>
              <a:t>τόπο</a:t>
            </a:r>
            <a:endParaRPr lang="en-US" dirty="0" smtClean="0">
              <a:latin typeface="+mn-lt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latin typeface="+mn-lt"/>
              </a:rPr>
              <a:t>Ο </a:t>
            </a:r>
            <a:r>
              <a:rPr lang="el-GR" dirty="0">
                <a:latin typeface="+mn-lt"/>
              </a:rPr>
              <a:t>δικαιούχος μπορεί να παρέχει στον </a:t>
            </a:r>
            <a:r>
              <a:rPr lang="el-GR" dirty="0" err="1">
                <a:latin typeface="+mn-lt"/>
              </a:rPr>
              <a:t>αδειοδόχο</a:t>
            </a:r>
            <a:r>
              <a:rPr lang="el-GR" dirty="0">
                <a:latin typeface="+mn-lt"/>
              </a:rPr>
              <a:t> ξεχωριστή άδεια να χρησιμοποιεί το έργο για εμπορική χρήση, εφόσον αυτό του ζητηθεί</a:t>
            </a:r>
            <a:r>
              <a:rPr lang="el-GR" dirty="0" smtClean="0">
                <a:latin typeface="+mn-lt"/>
              </a:rPr>
              <a:t>.</a:t>
            </a:r>
            <a:endParaRPr lang="el-GR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93715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,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παρά μόνο εάν ζητηθεί εκ νέου άδεια από το δημιουργό.</a:t>
            </a:r>
            <a:endParaRPr lang="el-GR" sz="3200" dirty="0"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©</a:t>
            </a:r>
            <a:endParaRPr lang="el-GR" sz="20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NC-SA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latin typeface="+mn-lt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latin typeface="+mn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διάθεση του έργου ή του παράγωγου αυτού με την ίδια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έργου.</a:t>
            </a:r>
            <a:endParaRPr lang="el-GR" sz="3200" dirty="0">
              <a:latin typeface="+mn-lt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δημιουργού. 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</a:t>
            </a:r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δημιουργία παραγώγων του έργου.</a:t>
            </a:r>
            <a:endParaRPr lang="el-GR" sz="1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άδεια 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CC-BY</a:t>
            </a:r>
            <a:r>
              <a:rPr lang="el-GR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-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NC-ND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.</a:t>
            </a:r>
          </a:p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και η δημιουργία παραγώγων του.</a:t>
            </a:r>
            <a:endParaRPr lang="el-GR" sz="3200" dirty="0">
              <a:latin typeface="+mn-lt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με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άδεια </a:t>
            </a:r>
          </a:p>
          <a:p>
            <a:pPr algn="r"/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CC0 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Public Domain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</a:t>
            </a:r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ως κοινό κτήμα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χωρίς σήμανση</a:t>
            </a:r>
            <a:endParaRPr lang="el-GR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85071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ο </a:t>
            </a:r>
            <a:r>
              <a:rPr lang="en-US" sz="2000" dirty="0" err="1"/>
              <a:t>Σημείωμ</a:t>
            </a:r>
            <a:r>
              <a:rPr lang="en-US" sz="2000" dirty="0"/>
              <a:t>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 err="1"/>
              <a:t>τ</a:t>
            </a:r>
            <a:r>
              <a:rPr lang="en-US" sz="2000" dirty="0" smtClean="0"/>
              <a:t>η </a:t>
            </a:r>
            <a:r>
              <a:rPr lang="en-US" sz="2000" dirty="0" err="1"/>
              <a:t>δήλωση</a:t>
            </a:r>
            <a:r>
              <a:rPr lang="en-US" sz="2000" dirty="0"/>
              <a:t> </a:t>
            </a:r>
            <a:r>
              <a:rPr lang="el-GR" sz="2000" dirty="0" err="1"/>
              <a:t>Δ</a:t>
            </a:r>
            <a:r>
              <a:rPr lang="en-US" sz="2000" dirty="0" smtClean="0"/>
              <a:t>ια</a:t>
            </a:r>
            <a:r>
              <a:rPr lang="en-US" sz="2000" dirty="0" err="1" smtClean="0"/>
              <a:t>τήρησης</a:t>
            </a:r>
            <a:r>
              <a:rPr lang="en-US" sz="2000" dirty="0" smtClean="0"/>
              <a:t>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</a:t>
            </a:r>
            <a:r>
              <a:rPr lang="el-GR" sz="2400" dirty="0" err="1"/>
              <a:t>υπερσυνδέσμους</a:t>
            </a:r>
            <a:r>
              <a:rPr lang="el-GR" sz="2400" dirty="0"/>
              <a:t>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</a:t>
            </a:r>
            <a:r>
              <a:rPr lang="el-GR" sz="2000" dirty="0" err="1" smtClean="0"/>
              <a:t>στ</a:t>
            </a:r>
            <a:r>
              <a:rPr lang="en-US" sz="2000" dirty="0" smtClean="0"/>
              <a:t>o</a:t>
            </a:r>
            <a:r>
              <a:rPr lang="el-GR" sz="2000" dirty="0" smtClean="0"/>
              <a:t> </a:t>
            </a:r>
            <a:r>
              <a:rPr lang="el-GR" sz="2000" dirty="0" err="1" smtClean="0"/>
              <a:t>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</a:t>
            </a:r>
            <a:r>
              <a:rPr lang="el-GR" sz="2000" b="1" smtClean="0"/>
              <a:t>ΤΕΙ Αθήνας</a:t>
            </a:r>
            <a:r>
              <a:rPr lang="el-GR" sz="2000" smtClean="0"/>
              <a:t>» </a:t>
            </a:r>
            <a:r>
              <a:rPr lang="el-GR" sz="2000" dirty="0" smtClean="0"/>
              <a:t>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144463"/>
            <a:ext cx="8229600" cy="908050"/>
          </a:xfrm>
        </p:spPr>
        <p:txBody>
          <a:bodyPr/>
          <a:lstStyle/>
          <a:p>
            <a:pPr eaLnBrk="1" hangingPunct="1"/>
            <a:r>
              <a:rPr lang="el-GR" altLang="el-GR" dirty="0" err="1" smtClean="0"/>
              <a:t>Ανακρυστάλλωση</a:t>
            </a:r>
            <a:r>
              <a:rPr lang="el-GR" altLang="el-GR" dirty="0" smtClean="0"/>
              <a:t> </a:t>
            </a:r>
            <a:r>
              <a:rPr lang="el-GR" altLang="el-GR" sz="3000" b="0" dirty="0" smtClean="0"/>
              <a:t>1/2</a:t>
            </a:r>
            <a:endParaRPr lang="el-GR" altLang="el-GR" sz="3000" b="0" dirty="0" smtClean="0">
              <a:latin typeface="Arial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50825" y="1052513"/>
            <a:ext cx="8281988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</a:rPr>
              <a:t>Κρυστάλλωση : ο σχηματισμός κρυστάλλων από διάλυμα ή </a:t>
            </a:r>
            <a:r>
              <a:rPr lang="el-GR" altLang="el-GR" sz="2000" dirty="0" err="1">
                <a:latin typeface="+mn-lt"/>
              </a:rPr>
              <a:t>τήγμα</a:t>
            </a:r>
            <a:r>
              <a:rPr lang="en-US" altLang="el-GR" sz="2000" dirty="0">
                <a:latin typeface="+mn-lt"/>
              </a:rPr>
              <a:t>.</a:t>
            </a:r>
            <a:endParaRPr lang="el-GR" altLang="el-GR" sz="2000" dirty="0">
              <a:latin typeface="+mn-lt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250824" y="1542594"/>
            <a:ext cx="8893175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 dirty="0">
                <a:latin typeface="+mn-lt"/>
              </a:rPr>
              <a:t>H </a:t>
            </a:r>
            <a:r>
              <a:rPr lang="el-GR" altLang="el-GR" sz="2000" dirty="0" err="1">
                <a:latin typeface="+mn-lt"/>
              </a:rPr>
              <a:t>ανακρυστάλλωση</a:t>
            </a:r>
            <a:r>
              <a:rPr lang="el-GR" altLang="el-GR" sz="2000" b="1" dirty="0">
                <a:latin typeface="+mn-lt"/>
              </a:rPr>
              <a:t> </a:t>
            </a:r>
            <a:r>
              <a:rPr lang="el-GR" altLang="el-GR" sz="2000" dirty="0">
                <a:latin typeface="+mn-lt"/>
              </a:rPr>
              <a:t>είναι μια από τις σημαντικότερες μεθόδους καθαρισμού ουσιών</a:t>
            </a:r>
            <a:r>
              <a:rPr lang="en-US" altLang="el-GR" sz="2000" dirty="0">
                <a:latin typeface="+mn-lt"/>
              </a:rPr>
              <a:t>.</a:t>
            </a:r>
            <a:endParaRPr lang="el-GR" altLang="el-GR" sz="2000" dirty="0">
              <a:latin typeface="+mn-lt"/>
            </a:endParaRPr>
          </a:p>
          <a:p>
            <a:pPr eaLnBrk="1" hangingPunct="1"/>
            <a:endParaRPr lang="el-GR" altLang="el-GR" sz="2000" dirty="0">
              <a:latin typeface="+mn-lt"/>
            </a:endParaRPr>
          </a:p>
          <a:p>
            <a:pPr eaLnBrk="1" hangingPunct="1"/>
            <a:r>
              <a:rPr lang="el-GR" altLang="el-GR" sz="2000" dirty="0">
                <a:latin typeface="+mn-lt"/>
              </a:rPr>
              <a:t>Στηρίζεται στη διαφορετική διαλυτότητα μιας ουσίας σε θερμό και ψυχρό διαλύτη.</a:t>
            </a:r>
          </a:p>
          <a:p>
            <a:pPr eaLnBrk="1" hangingPunct="1"/>
            <a:endParaRPr lang="el-GR" altLang="el-GR" sz="2000" dirty="0">
              <a:latin typeface="+mn-lt"/>
            </a:endParaRPr>
          </a:p>
          <a:p>
            <a:pPr eaLnBrk="1" hangingPunct="1"/>
            <a:r>
              <a:rPr lang="el-GR" altLang="el-GR" sz="2000" dirty="0">
                <a:latin typeface="+mn-lt"/>
              </a:rPr>
              <a:t>Επιθυμητή η υψηλή διαλυτότητα σε θερμό διαλύτη και η χαμηλή διαλυτότητα σε ψυχρό διαλύτη </a:t>
            </a:r>
            <a:r>
              <a:rPr lang="el-GR" altLang="el-GR" sz="2000" dirty="0">
                <a:latin typeface="+mn-lt"/>
                <a:sym typeface="Wingdings" pitchFamily="2" charset="2"/>
              </a:rPr>
              <a:t> </a:t>
            </a:r>
            <a:r>
              <a:rPr lang="el-GR" altLang="el-GR" sz="2000" dirty="0">
                <a:latin typeface="+mn-lt"/>
              </a:rPr>
              <a:t>ευκολότερη ανάκτηση της ουσίας.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95288" y="4652963"/>
            <a:ext cx="2881312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</a:rPr>
              <a:t>Κριτήρια επιλογής διαλύτη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3995738" y="3716338"/>
            <a:ext cx="172878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l-GR" altLang="el-GR" sz="2000">
                <a:latin typeface="+mn-lt"/>
              </a:rPr>
              <a:t> Χαμηλό σ.ζ.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995738" y="4149725"/>
            <a:ext cx="514826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l-GR" altLang="el-GR" sz="2000" dirty="0">
                <a:latin typeface="+mn-lt"/>
              </a:rPr>
              <a:t> Να διαλύει και </a:t>
            </a:r>
            <a:r>
              <a:rPr lang="el-GR" altLang="el-GR" sz="2000" u="sng" dirty="0">
                <a:latin typeface="+mn-lt"/>
              </a:rPr>
              <a:t>όχι να αντιδρά </a:t>
            </a:r>
            <a:r>
              <a:rPr lang="el-GR" altLang="el-GR" sz="2000" dirty="0">
                <a:latin typeface="+mn-lt"/>
              </a:rPr>
              <a:t>με την ουσία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3995738" y="4581525"/>
            <a:ext cx="4752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l-GR" altLang="el-GR" sz="2000">
                <a:latin typeface="+mn-lt"/>
              </a:rPr>
              <a:t> Να διαλύει την ουσία κοντά στο σ.ζ.</a:t>
            </a:r>
          </a:p>
          <a:p>
            <a:pPr eaLnBrk="1" hangingPunct="1"/>
            <a:r>
              <a:rPr lang="el-GR" altLang="el-GR" sz="2000">
                <a:latin typeface="+mn-lt"/>
              </a:rPr>
              <a:t>Πολύ μικρή διαλυτότητα σε θ</a:t>
            </a:r>
            <a:r>
              <a:rPr lang="el-GR" altLang="el-GR" sz="2000" baseline="-25000">
                <a:latin typeface="+mn-lt"/>
              </a:rPr>
              <a:t>δωμ</a:t>
            </a:r>
            <a:r>
              <a:rPr lang="el-GR" altLang="el-GR" sz="2000">
                <a:latin typeface="+mn-lt"/>
              </a:rPr>
              <a:t>.</a:t>
            </a:r>
          </a:p>
        </p:txBody>
      </p: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3995738" y="5300663"/>
            <a:ext cx="4752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l-GR" altLang="el-GR" sz="2000">
                <a:latin typeface="+mn-lt"/>
              </a:rPr>
              <a:t> Οι προσμίξεις είτε να διαλύονται τελείως είτε να μη διαλύονται καθόλου σε θ</a:t>
            </a:r>
            <a:r>
              <a:rPr lang="el-GR" altLang="el-GR" sz="2000" baseline="-25000">
                <a:latin typeface="+mn-lt"/>
              </a:rPr>
              <a:t>δωμ</a:t>
            </a:r>
            <a:r>
              <a:rPr lang="el-GR" altLang="el-GR" sz="2000">
                <a:latin typeface="+mn-lt"/>
              </a:rPr>
              <a:t>.</a:t>
            </a:r>
          </a:p>
        </p:txBody>
      </p: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3995738" y="6021388"/>
            <a:ext cx="4752975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buFont typeface="Wingdings" pitchFamily="2" charset="2"/>
              <a:buChar char="§"/>
            </a:pPr>
            <a:r>
              <a:rPr lang="el-GR" altLang="el-GR" sz="2000">
                <a:latin typeface="+mn-lt"/>
              </a:rPr>
              <a:t> Να βοηθά στη διαμόρφωση μεγάλων κρυστάλλων.</a:t>
            </a:r>
          </a:p>
        </p:txBody>
      </p:sp>
      <p:sp>
        <p:nvSpPr>
          <p:cNvPr id="14" name="Right Brace 13"/>
          <p:cNvSpPr/>
          <p:nvPr/>
        </p:nvSpPr>
        <p:spPr>
          <a:xfrm>
            <a:off x="3492500" y="3789363"/>
            <a:ext cx="358775" cy="2808287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el-GR" sz="200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502495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08050"/>
          </a:xfrm>
        </p:spPr>
        <p:txBody>
          <a:bodyPr/>
          <a:lstStyle/>
          <a:p>
            <a:r>
              <a:rPr lang="el-GR" altLang="el-GR" dirty="0" err="1">
                <a:solidFill>
                  <a:prstClr val="black"/>
                </a:solidFill>
              </a:rPr>
              <a:t>Ανακρυστάλλωση</a:t>
            </a:r>
            <a:r>
              <a:rPr lang="el-GR" altLang="el-GR">
                <a:solidFill>
                  <a:prstClr val="black"/>
                </a:solidFill>
              </a:rPr>
              <a:t> </a:t>
            </a:r>
            <a:r>
              <a:rPr lang="el-GR" altLang="el-GR" sz="3000" b="0" smtClean="0">
                <a:solidFill>
                  <a:prstClr val="black"/>
                </a:solidFill>
              </a:rPr>
              <a:t>2/2</a:t>
            </a:r>
            <a:endParaRPr lang="el-GR" altLang="el-GR" dirty="0" smtClean="0">
              <a:latin typeface="Arial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23850" y="4581525"/>
            <a:ext cx="88201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dirty="0">
                <a:latin typeface="+mn-lt"/>
              </a:rPr>
              <a:t>Προσθήκη ενεργού άνθρακα : προσρόφηση πολύ πολικών, έγχρωμων συστατικών</a:t>
            </a:r>
          </a:p>
          <a:p>
            <a:pPr eaLnBrk="1" hangingPunct="1"/>
            <a:r>
              <a:rPr lang="el-GR" altLang="el-GR" sz="2000" b="1" dirty="0" smtClean="0">
                <a:solidFill>
                  <a:srgbClr val="C00000"/>
                </a:solidFill>
                <a:latin typeface="+mn-lt"/>
              </a:rPr>
              <a:t>Προσοχή: </a:t>
            </a:r>
            <a:r>
              <a:rPr lang="el-GR" altLang="el-GR" sz="2000" dirty="0">
                <a:latin typeface="+mn-lt"/>
              </a:rPr>
              <a:t>το διάλυμα να έχει θ χαμηλότερη του </a:t>
            </a:r>
            <a:r>
              <a:rPr lang="el-GR" altLang="el-GR" sz="2000" dirty="0" err="1">
                <a:latin typeface="+mn-lt"/>
              </a:rPr>
              <a:t>σ.ζ</a:t>
            </a:r>
            <a:r>
              <a:rPr lang="el-GR" altLang="el-GR" sz="2000" dirty="0">
                <a:latin typeface="+mn-lt"/>
              </a:rPr>
              <a:t>.</a:t>
            </a:r>
          </a:p>
        </p:txBody>
      </p:sp>
      <p:sp>
        <p:nvSpPr>
          <p:cNvPr id="22" name="Rectangle 21"/>
          <p:cNvSpPr>
            <a:spLocks noChangeArrowheads="1"/>
          </p:cNvSpPr>
          <p:nvPr/>
        </p:nvSpPr>
        <p:spPr bwMode="auto">
          <a:xfrm>
            <a:off x="395288" y="5516563"/>
            <a:ext cx="8452306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+mn-lt"/>
              </a:rPr>
              <a:t>Γρήγορη ψύξη	</a:t>
            </a:r>
            <a:r>
              <a:rPr lang="el-GR" altLang="el-GR" sz="2000">
                <a:latin typeface="+mn-lt"/>
                <a:sym typeface="Wingdings" pitchFamily="2" charset="2"/>
              </a:rPr>
              <a:t> </a:t>
            </a:r>
            <a:r>
              <a:rPr lang="el-GR" altLang="el-GR" sz="2000">
                <a:latin typeface="+mn-lt"/>
              </a:rPr>
              <a:t>μικροί κρύσταλλοι</a:t>
            </a:r>
          </a:p>
          <a:p>
            <a:pPr eaLnBrk="1" hangingPunct="1"/>
            <a:r>
              <a:rPr lang="el-GR" altLang="el-GR" sz="2000">
                <a:latin typeface="+mn-lt"/>
              </a:rPr>
              <a:t>Αργή ψύξη	</a:t>
            </a:r>
            <a:r>
              <a:rPr lang="el-GR" altLang="el-GR" sz="2000">
                <a:latin typeface="+mn-lt"/>
                <a:sym typeface="Wingdings" pitchFamily="2" charset="2"/>
              </a:rPr>
              <a:t> </a:t>
            </a:r>
            <a:r>
              <a:rPr lang="el-GR" altLang="el-GR" sz="2000">
                <a:latin typeface="+mn-lt"/>
              </a:rPr>
              <a:t>μεγάλοι κρύσταλλοι</a:t>
            </a:r>
          </a:p>
        </p:txBody>
      </p:sp>
      <p:grpSp>
        <p:nvGrpSpPr>
          <p:cNvPr id="3" name="Ομάδα 2"/>
          <p:cNvGrpSpPr/>
          <p:nvPr/>
        </p:nvGrpSpPr>
        <p:grpSpPr>
          <a:xfrm>
            <a:off x="539552" y="1125538"/>
            <a:ext cx="8459787" cy="3043237"/>
            <a:chOff x="684213" y="1125538"/>
            <a:chExt cx="8459787" cy="3043237"/>
          </a:xfrm>
        </p:grpSpPr>
        <p:pic>
          <p:nvPicPr>
            <p:cNvPr id="4099" name="Picture 5" descr="http://upload.wikimedia.org/wikipedia/commons/2/27/Hot-filtration_1_solvent_recrystallisation.png">
              <a:hlinkClick r:id="rId2"/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00113" y="1125538"/>
              <a:ext cx="6686550" cy="1476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684213" y="2636838"/>
              <a:ext cx="1366837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 dirty="0"/>
                <a:t>Ουσία Α + ακαθαρσία Β</a:t>
              </a: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2124075" y="2636838"/>
              <a:ext cx="1368425" cy="738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Ουσία Α + ακαθαρσία Β + διαλύτης</a:t>
              </a:r>
            </a:p>
          </p:txBody>
        </p:sp>
        <p:sp>
          <p:nvSpPr>
            <p:cNvPr id="8" name="Rectangle 7"/>
            <p:cNvSpPr>
              <a:spLocks noChangeArrowheads="1"/>
            </p:cNvSpPr>
            <p:nvPr/>
          </p:nvSpPr>
          <p:spPr bwMode="auto">
            <a:xfrm>
              <a:off x="3563938" y="2636838"/>
              <a:ext cx="1368425" cy="9540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Ουσία Α διαλυμένη + ακαθαρσία Β αδιάλυτη</a:t>
              </a:r>
            </a:p>
          </p:txBody>
        </p:sp>
        <p:sp>
          <p:nvSpPr>
            <p:cNvPr id="9" name="Rectangle 8"/>
            <p:cNvSpPr>
              <a:spLocks noChangeArrowheads="1"/>
            </p:cNvSpPr>
            <p:nvPr/>
          </p:nvSpPr>
          <p:spPr bwMode="auto">
            <a:xfrm>
              <a:off x="5076825" y="2636838"/>
              <a:ext cx="13668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Ουσία Α διαλυμένη</a:t>
              </a:r>
            </a:p>
          </p:txBody>
        </p:sp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6443663" y="2636838"/>
              <a:ext cx="13684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Κρυστάλλωσηουσίας Α</a:t>
              </a:r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 rot="5400000" flipH="1" flipV="1">
              <a:off x="1332706" y="2851944"/>
              <a:ext cx="158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76375" y="3644900"/>
              <a:ext cx="1366838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Προσθήκη διαλύτη</a:t>
              </a: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5400000" flipH="1" flipV="1">
              <a:off x="2772569" y="2851944"/>
              <a:ext cx="158432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/>
            <p:cNvCxnSpPr/>
            <p:nvPr/>
          </p:nvCxnSpPr>
          <p:spPr>
            <a:xfrm rot="5400000" flipH="1" flipV="1">
              <a:off x="4212431" y="2851944"/>
              <a:ext cx="1584325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/>
            <p:cNvCxnSpPr/>
            <p:nvPr/>
          </p:nvCxnSpPr>
          <p:spPr>
            <a:xfrm rot="5400000" flipH="1" flipV="1">
              <a:off x="5652294" y="2851944"/>
              <a:ext cx="1584325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2916238" y="3644900"/>
              <a:ext cx="1368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Θέρμανση</a:t>
              </a: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4356100" y="3644900"/>
              <a:ext cx="1368425" cy="523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Θερμή διήθηση</a:t>
              </a: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5795963" y="3644900"/>
              <a:ext cx="1368425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Ψύξη</a:t>
              </a:r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7667625" y="1989138"/>
              <a:ext cx="433388" cy="1587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Rectangle 24"/>
            <p:cNvSpPr>
              <a:spLocks noChangeArrowheads="1"/>
            </p:cNvSpPr>
            <p:nvPr/>
          </p:nvSpPr>
          <p:spPr bwMode="auto">
            <a:xfrm>
              <a:off x="8172450" y="1844675"/>
              <a:ext cx="971550" cy="307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el-GR" altLang="el-GR" sz="1400"/>
                <a:t>Διήθηση</a:t>
              </a:r>
            </a:p>
          </p:txBody>
        </p:sp>
      </p:grp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51410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12875"/>
            <a:ext cx="3876675" cy="493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58" y="3141663"/>
            <a:ext cx="3390900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Διάταξη απλής </a:t>
            </a:r>
            <a:r>
              <a:rPr lang="el-GR" dirty="0" smtClean="0"/>
              <a:t>διήθησης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48C9-70C3-4732-9B62-31598E535CE9}" type="slidenum">
              <a:rPr lang="el-GR" smtClean="0"/>
              <a:pPr>
                <a:defRPr/>
              </a:pPr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81350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7778750" cy="262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Κατασκευή ηθμού ταχείας </a:t>
            </a:r>
            <a:r>
              <a:rPr lang="el-GR" dirty="0" smtClean="0"/>
              <a:t>διήθησης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6855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4288" y="1916832"/>
            <a:ext cx="6575425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Συσκευή διήθησης υπό </a:t>
            </a:r>
            <a:r>
              <a:rPr lang="el-GR" dirty="0" smtClean="0"/>
              <a:t>κενό</a:t>
            </a:r>
            <a:endParaRPr lang="el-GR" dirty="0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578338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- TextBox"/>
          <p:cNvSpPr txBox="1">
            <a:spLocks noChangeArrowheads="1"/>
          </p:cNvSpPr>
          <p:nvPr/>
        </p:nvSpPr>
        <p:spPr bwMode="auto">
          <a:xfrm>
            <a:off x="539750" y="1196975"/>
            <a:ext cx="34559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+mn-lt"/>
              </a:rPr>
              <a:t>Σαλικυλικό οξύ</a:t>
            </a:r>
          </a:p>
        </p:txBody>
      </p:sp>
      <p:sp>
        <p:nvSpPr>
          <p:cNvPr id="8195" name="2 - Ορθογώνιο"/>
          <p:cNvSpPr>
            <a:spLocks noChangeArrowheads="1"/>
          </p:cNvSpPr>
          <p:nvPr/>
        </p:nvSpPr>
        <p:spPr bwMode="auto">
          <a:xfrm>
            <a:off x="900113" y="1700213"/>
            <a:ext cx="9108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>
                <a:latin typeface="+mn-lt"/>
              </a:rPr>
              <a:t>C</a:t>
            </a:r>
            <a:r>
              <a:rPr lang="en-US" altLang="el-GR" sz="2000" baseline="-25000">
                <a:latin typeface="+mn-lt"/>
              </a:rPr>
              <a:t>7</a:t>
            </a:r>
            <a:r>
              <a:rPr lang="en-US" altLang="el-GR" sz="2000">
                <a:latin typeface="+mn-lt"/>
              </a:rPr>
              <a:t>H</a:t>
            </a:r>
            <a:r>
              <a:rPr lang="en-US" altLang="el-GR" sz="2000" baseline="-25000">
                <a:latin typeface="+mn-lt"/>
              </a:rPr>
              <a:t>6</a:t>
            </a:r>
            <a:r>
              <a:rPr lang="en-US" altLang="el-GR" sz="2000">
                <a:latin typeface="+mn-lt"/>
              </a:rPr>
              <a:t>O</a:t>
            </a:r>
            <a:r>
              <a:rPr lang="en-US" altLang="el-GR" sz="2000" baseline="-25000">
                <a:latin typeface="+mn-lt"/>
              </a:rPr>
              <a:t>3</a:t>
            </a:r>
            <a:endParaRPr lang="el-GR" altLang="el-GR" sz="2000">
              <a:latin typeface="+mn-lt"/>
            </a:endParaRPr>
          </a:p>
        </p:txBody>
      </p:sp>
      <p:sp>
        <p:nvSpPr>
          <p:cNvPr id="8196" name="3 - TextBox"/>
          <p:cNvSpPr txBox="1">
            <a:spLocks noChangeArrowheads="1"/>
          </p:cNvSpPr>
          <p:nvPr/>
        </p:nvSpPr>
        <p:spPr bwMode="auto">
          <a:xfrm>
            <a:off x="684213" y="2276475"/>
            <a:ext cx="19431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>
                <a:latin typeface="+mn-lt"/>
              </a:rPr>
              <a:t>MW = </a:t>
            </a:r>
            <a:r>
              <a:rPr lang="el-GR" altLang="el-GR" sz="2000">
                <a:latin typeface="+mn-lt"/>
              </a:rPr>
              <a:t>138.12</a:t>
            </a:r>
          </a:p>
        </p:txBody>
      </p:sp>
      <p:sp>
        <p:nvSpPr>
          <p:cNvPr id="8197" name="4 - Ορθογώνιο"/>
          <p:cNvSpPr>
            <a:spLocks noChangeArrowheads="1"/>
          </p:cNvSpPr>
          <p:nvPr/>
        </p:nvSpPr>
        <p:spPr bwMode="auto">
          <a:xfrm>
            <a:off x="250825" y="2997200"/>
            <a:ext cx="3582327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l-GR" sz="2000" b="1" dirty="0">
                <a:latin typeface="+mn-lt"/>
              </a:rPr>
              <a:t>Solubility in water   </a:t>
            </a:r>
            <a:r>
              <a:rPr lang="en-US" altLang="el-GR" sz="2000" dirty="0">
                <a:latin typeface="+mn-lt"/>
              </a:rPr>
              <a:t>2 g/L (20 °C)</a:t>
            </a:r>
            <a:endParaRPr lang="el-GR" altLang="el-GR" sz="2000" dirty="0">
              <a:latin typeface="+mn-lt"/>
            </a:endParaRPr>
          </a:p>
        </p:txBody>
      </p:sp>
      <p:pic>
        <p:nvPicPr>
          <p:cNvPr id="18434" name="Picture 2" descr="http://www.chem.purdue.edu/gchelp/molecules/aspirin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95738" y="1125538"/>
            <a:ext cx="2028825" cy="1771650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</p:pic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196975"/>
            <a:ext cx="1590675" cy="1620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4149725"/>
            <a:ext cx="308610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01" name="8 - TextBox"/>
          <p:cNvSpPr txBox="1">
            <a:spLocks noChangeArrowheads="1"/>
          </p:cNvSpPr>
          <p:nvPr/>
        </p:nvSpPr>
        <p:spPr bwMode="auto">
          <a:xfrm>
            <a:off x="250825" y="5445125"/>
            <a:ext cx="4608513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>
                <a:latin typeface="+mn-lt"/>
              </a:rPr>
              <a:t>Κριτήριο ελέγχου της καθαρότητας ;</a:t>
            </a:r>
          </a:p>
        </p:txBody>
      </p:sp>
      <p:sp>
        <p:nvSpPr>
          <p:cNvPr id="8202" name="9 - TextBox"/>
          <p:cNvSpPr txBox="1">
            <a:spLocks noChangeArrowheads="1"/>
          </p:cNvSpPr>
          <p:nvPr/>
        </p:nvSpPr>
        <p:spPr bwMode="auto">
          <a:xfrm>
            <a:off x="3779838" y="4437063"/>
            <a:ext cx="316865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l-GR" altLang="el-GR" sz="2000" b="1" dirty="0">
                <a:solidFill>
                  <a:srgbClr val="C00000"/>
                </a:solidFill>
                <a:latin typeface="+mn-lt"/>
              </a:rPr>
              <a:t>ΠΡΟΣΟΧΗ: </a:t>
            </a:r>
            <a:r>
              <a:rPr lang="el-GR" altLang="el-GR" sz="2000" dirty="0">
                <a:latin typeface="+mn-lt"/>
              </a:rPr>
              <a:t>το τελικό προϊόν πρέπει να είναι ξηρό.</a:t>
            </a:r>
          </a:p>
        </p:txBody>
      </p:sp>
      <p:sp>
        <p:nvSpPr>
          <p:cNvPr id="3" name="Τίτλο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" name="Θέση αριθμού διαφάνειας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64B48C9-70C3-4732-9B62-31598E535CE9}" type="slidenum">
              <a:rPr lang="el-GR" smtClean="0"/>
              <a:pPr>
                <a:defRPr/>
              </a:pPr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8997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6" name="Picture 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9641" y="5931169"/>
            <a:ext cx="1971675" cy="702000"/>
          </a:xfrm>
          <a:prstGeom prst="rect">
            <a:avLst/>
          </a:prstGeom>
          <a:noFill/>
        </p:spPr>
      </p:pic>
      <p:pic>
        <p:nvPicPr>
          <p:cNvPr id="10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25"/>
          <a:stretch/>
        </p:blipFill>
        <p:spPr bwMode="auto">
          <a:xfrm>
            <a:off x="3995936" y="5931169"/>
            <a:ext cx="3346093" cy="72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  <p:tag name="ISPRING_RESOURCE_PATHS_HASH_PRESENTER" val="62a1673edf5cd4ff93fbd67472e7d7aaf5dd433"/>
</p:tagLst>
</file>

<file path=ppt/theme/theme1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1725</TotalTime>
  <Words>806</Words>
  <Application>Microsoft Office PowerPoint</Application>
  <PresentationFormat>On-screen Show (4:3)</PresentationFormat>
  <Paragraphs>110</Paragraphs>
  <Slides>14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OC_template_updated</vt:lpstr>
      <vt:lpstr>Οργανική Χημεία (Ε)</vt:lpstr>
      <vt:lpstr>Ανακρυστάλλωση 1/2</vt:lpstr>
      <vt:lpstr>Ανακρυστάλλωση 2/2</vt:lpstr>
      <vt:lpstr>Διάταξη απλής διήθησης</vt:lpstr>
      <vt:lpstr>Κατασκευή ηθμού ταχείας διήθησης</vt:lpstr>
      <vt:lpstr>Συσκευή διήθησης υπό κενό</vt:lpstr>
      <vt:lpstr>PowerPoint Presentation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</dc:title>
  <dc:creator>opencourses@teiath.gr</dc:creator>
  <cp:lastModifiedBy>alex</cp:lastModifiedBy>
  <cp:revision>326</cp:revision>
  <dcterms:created xsi:type="dcterms:W3CDTF">2013-03-04T13:35:19Z</dcterms:created>
  <dcterms:modified xsi:type="dcterms:W3CDTF">2015-09-15T08:59:32Z</dcterms:modified>
</cp:coreProperties>
</file>