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257" r:id="rId14"/>
    <p:sldId id="262" r:id="rId15"/>
    <p:sldId id="264" r:id="rId16"/>
    <p:sldId id="265" r:id="rId17"/>
    <p:sldId id="313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554" autoAdjust="0"/>
  </p:normalViewPr>
  <p:slideViewPr>
    <p:cSldViewPr>
      <p:cViewPr varScale="1">
        <p:scale>
          <a:sx n="80" d="100"/>
          <a:sy n="80" d="100"/>
        </p:scale>
        <p:origin x="-15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15/9/2015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100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guide.co.uk/physical/phaseeqia/bpcompn5.gi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c.education.ed.ac.uk/BSL/chemistry/distillatione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guide.co.uk/physical/phaseeqia/vpcomp3.gi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hemguide.co.uk/physical/phaseeqia/bpcompi2.gif" TargetMode="External"/><Relationship Id="rId4" Type="http://schemas.openxmlformats.org/officeDocument/2006/relationships/hyperlink" Target="http://www.chemguide.co.uk/physical/phaseeqia/bpcompi3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guide.co.uk/physical/phaseeqia/bpcompi7.gi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hemguide.co.uk/physical/phaseeqia/vpcomp6.gif" TargetMode="External"/><Relationship Id="rId4" Type="http://schemas.openxmlformats.org/officeDocument/2006/relationships/hyperlink" Target="http://www.chemguide.co.uk/physical/phaseeqia/vpcomp7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hemguide.co.uk/physical/phaseeqia/bpcompn1.gif" TargetMode="External"/><Relationship Id="rId4" Type="http://schemas.openxmlformats.org/officeDocument/2006/relationships/hyperlink" Target="http://www.chemguide.co.uk/physical/phaseeqia/bpcompn4.gi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guide.co.uk/physical/phaseeqia/bpcompn3.gi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Οργανική Χημεία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sz="2800" b="1" dirty="0" smtClean="0"/>
              <a:t>Ενότητα 4</a:t>
            </a:r>
            <a:r>
              <a:rPr lang="el-GR" sz="2800" dirty="0" smtClean="0"/>
              <a:t>: </a:t>
            </a:r>
            <a:r>
              <a:rPr lang="el-GR" sz="2800" dirty="0" smtClean="0"/>
              <a:t>Απόσταξη – </a:t>
            </a:r>
            <a:r>
              <a:rPr lang="en-US" sz="2800" dirty="0" smtClean="0"/>
              <a:t>Distillation</a:t>
            </a:r>
            <a:endParaRPr lang="el-GR" sz="2800" dirty="0" smtClean="0"/>
          </a:p>
          <a:p>
            <a:pPr>
              <a:spcBef>
                <a:spcPts val="0"/>
              </a:spcBef>
            </a:pPr>
            <a:endParaRPr lang="el-GR" sz="20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Χριστίνα </a:t>
            </a:r>
            <a:r>
              <a:rPr lang="el-GR" sz="2400" dirty="0" err="1" smtClean="0"/>
              <a:t>Φούντουλα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chemguide.co.uk/physical/phaseeqia/bpcompn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707" y="1196752"/>
            <a:ext cx="4249737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Αζεοτροπικά μίγματα</a:t>
            </a:r>
          </a:p>
        </p:txBody>
      </p:sp>
      <p:sp>
        <p:nvSpPr>
          <p:cNvPr id="12292" name="5 - Ορθογώνιο"/>
          <p:cNvSpPr>
            <a:spLocks noChangeArrowheads="1"/>
          </p:cNvSpPr>
          <p:nvPr/>
        </p:nvSpPr>
        <p:spPr bwMode="auto">
          <a:xfrm>
            <a:off x="4644256" y="4653136"/>
            <a:ext cx="41050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2000">
                <a:latin typeface="+mn-lt"/>
              </a:rPr>
              <a:t>Distilling a nitric acid / water mixture containing more than 68% by mass of nitric acid gives you pure nitric acid from the top of the fractionating column and the azeotropic mixture left in the distillation flask.</a:t>
            </a:r>
            <a:endParaRPr lang="el-GR" altLang="el-GR" sz="2000">
              <a:latin typeface="+mn-lt"/>
            </a:endParaRPr>
          </a:p>
        </p:txBody>
      </p:sp>
      <p:sp>
        <p:nvSpPr>
          <p:cNvPr id="12293" name="6 - Ορθογώνιο"/>
          <p:cNvSpPr>
            <a:spLocks noChangeArrowheads="1"/>
          </p:cNvSpPr>
          <p:nvPr/>
        </p:nvSpPr>
        <p:spPr bwMode="auto">
          <a:xfrm>
            <a:off x="467544" y="4653136"/>
            <a:ext cx="41050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2000" dirty="0">
                <a:latin typeface="+mn-lt"/>
              </a:rPr>
              <a:t>Distilling a nitric acid / water mixture containing less than 68% by mass of nitric acid gives you pure water from the top of the fractionating column and the </a:t>
            </a:r>
            <a:r>
              <a:rPr lang="en-US" altLang="el-GR" sz="2000" dirty="0" err="1">
                <a:latin typeface="+mn-lt"/>
              </a:rPr>
              <a:t>azeotropic</a:t>
            </a:r>
            <a:r>
              <a:rPr lang="en-US" altLang="el-GR" sz="2000" dirty="0">
                <a:latin typeface="+mn-lt"/>
              </a:rPr>
              <a:t> mixture left in the distillation flask.</a:t>
            </a:r>
            <a:endParaRPr lang="el-GR" altLang="el-GR" sz="20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2463575" y="425230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chemguide.co.uk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54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Πειραματική διάταξη απόσταξης</a:t>
            </a:r>
          </a:p>
        </p:txBody>
      </p:sp>
      <p:pic>
        <p:nvPicPr>
          <p:cNvPr id="13315" name="Picture 5" descr="http://www.ssc.education.ed.ac.uk/BSL/pictures/dist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292" y="1412777"/>
            <a:ext cx="4783416" cy="42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2286000" y="587727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ssc.education.ed.ac.uk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6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119884"/>
              </p:ext>
            </p:extLst>
          </p:nvPr>
        </p:nvGraphicFramePr>
        <p:xfrm>
          <a:off x="395536" y="675206"/>
          <a:ext cx="826135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Graph" r:id="rId3" imgW="3728160" imgH="2784960" progId="Origin50.Graph">
                  <p:embed/>
                </p:oleObj>
              </mc:Choice>
              <mc:Fallback>
                <p:oleObj name="Graph" r:id="rId3" imgW="3728160" imgH="27849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675206"/>
                        <a:ext cx="826135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4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Χριστίνα </a:t>
            </a:r>
            <a:r>
              <a:rPr lang="el-GR" sz="2000" dirty="0" err="1"/>
              <a:t>Φούντζουλα</a:t>
            </a:r>
            <a:r>
              <a:rPr lang="el-GR" sz="2000" dirty="0"/>
              <a:t> 2014. 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. «Οργανική Χημεία (Ε). </a:t>
            </a:r>
            <a:r>
              <a:rPr lang="el-GR" sz="2000" smtClean="0"/>
              <a:t>Ενότητα 4: </a:t>
            </a:r>
            <a:r>
              <a:rPr lang="el-GR" sz="2000" dirty="0"/>
              <a:t>Απόσταξη – </a:t>
            </a:r>
            <a:r>
              <a:rPr lang="en-US" sz="2000" dirty="0"/>
              <a:t>Distillation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Τάση ατμών</a:t>
            </a:r>
          </a:p>
        </p:txBody>
      </p:sp>
      <p:pic>
        <p:nvPicPr>
          <p:cNvPr id="4099" name="Picture 2" descr="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773238"/>
            <a:ext cx="19907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44675"/>
            <a:ext cx="21145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79388" y="1196975"/>
            <a:ext cx="87852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2200" b="1" dirty="0">
                <a:latin typeface="+mn-lt"/>
              </a:rPr>
              <a:t>Τάση ατμών </a:t>
            </a:r>
            <a:r>
              <a:rPr lang="el-GR" altLang="el-GR" sz="2200" dirty="0">
                <a:latin typeface="+mn-lt"/>
              </a:rPr>
              <a:t>ενός υγρού είναι η πίεση που ασκούν οι ατμοί του υγρού όταν το υγρό βρίσκεται σε ισορροπία με τους ατμούς του.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15106" y="4310355"/>
            <a:ext cx="87137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2200" dirty="0">
                <a:latin typeface="+mn-lt"/>
              </a:rPr>
              <a:t>Αν διαλύσουμε μια μη πτητική ουσία σε ένα υγρό διαλύτη π.χ. ένα στερεό, παρατηρείται ελάττωση της τάσης ατμών του διαλύτη.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79263" y="5214562"/>
            <a:ext cx="87852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000" b="1" dirty="0">
                <a:latin typeface="+mn-lt"/>
              </a:rPr>
              <a:t>Εξήγηση: </a:t>
            </a:r>
            <a:r>
              <a:rPr lang="el-GR" altLang="el-GR" sz="2000" dirty="0">
                <a:latin typeface="+mn-lt"/>
              </a:rPr>
              <a:t>Στην επιφάνεια του καθαρού διαλύτη υπάρχουν αποκλειστικά μόρια διαλύτη. Ορισμένα </a:t>
            </a:r>
            <a:r>
              <a:rPr lang="el-GR" altLang="el-GR" sz="2000" dirty="0" err="1">
                <a:latin typeface="+mn-lt"/>
              </a:rPr>
              <a:t>απ΄</a:t>
            </a:r>
            <a:r>
              <a:rPr lang="el-GR" altLang="el-GR" sz="2000" dirty="0">
                <a:latin typeface="+mn-lt"/>
              </a:rPr>
              <a:t> αυτά υπερνικούν τις </a:t>
            </a:r>
            <a:r>
              <a:rPr lang="el-GR" altLang="el-GR" sz="2000" dirty="0" err="1">
                <a:latin typeface="+mn-lt"/>
              </a:rPr>
              <a:t>διαμοριακές</a:t>
            </a:r>
            <a:r>
              <a:rPr lang="el-GR" altLang="el-GR" sz="2000" dirty="0">
                <a:latin typeface="+mn-lt"/>
              </a:rPr>
              <a:t> δυνάμεις και εξατμίζονται. Η παρουσία του μη πτητικού διαλυμένου σώματος ελαττώνει τον αριθμό των μορίων του διαλύτη στην επιφάνεια του υγρού, επομένως η εξάτμιση περιορίζεται και η τάση ατμών ελαττώνεται.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7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5 - Ορθογώνιο"/>
          <p:cNvSpPr>
            <a:spLocks noChangeArrowheads="1"/>
          </p:cNvSpPr>
          <p:nvPr/>
        </p:nvSpPr>
        <p:spPr bwMode="auto">
          <a:xfrm>
            <a:off x="323528" y="1412776"/>
            <a:ext cx="52565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000" dirty="0">
                <a:latin typeface="+mn-lt"/>
              </a:rPr>
              <a:t>Σε αραιά μοριακά διαλύματα μη πτητικών διαλυμένων ουσιών η τάση των ατμών του διαλύματος είναι ίση με την τάση ατμών του καθαρού διαλύτη στην ίδια θερμοκρασία πολλαπλασιασμένη με το γραμμομοριακό κλάσμα του διαλύτη στο διάλυμα.</a:t>
            </a:r>
          </a:p>
        </p:txBody>
      </p:sp>
      <p:pic>
        <p:nvPicPr>
          <p:cNvPr id="5124" name="Picture 2" descr="http://www.chemguide.co.uk/physical/phaseeqia/raoultslaw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31301"/>
            <a:ext cx="18938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8"/>
          <p:cNvSpPr>
            <a:spLocks noChangeArrowheads="1"/>
          </p:cNvSpPr>
          <p:nvPr/>
        </p:nvSpPr>
        <p:spPr bwMode="auto">
          <a:xfrm rot="10800000" flipV="1">
            <a:off x="295900" y="4221088"/>
            <a:ext cx="499618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000" i="1" dirty="0" err="1">
                <a:latin typeface="+mn-lt"/>
              </a:rPr>
              <a:t>P</a:t>
            </a:r>
            <a:r>
              <a:rPr lang="el-GR" altLang="el-GR" sz="2000" baseline="-25000" dirty="0" err="1">
                <a:latin typeface="+mn-lt"/>
              </a:rPr>
              <a:t>A</a:t>
            </a:r>
            <a:r>
              <a:rPr lang="el-GR" altLang="el-GR" sz="2000" baseline="30000" dirty="0" err="1">
                <a:latin typeface="+mn-lt"/>
              </a:rPr>
              <a:t>o</a:t>
            </a:r>
            <a:r>
              <a:rPr lang="el-GR" altLang="el-GR" sz="2000" dirty="0">
                <a:latin typeface="+mn-lt"/>
              </a:rPr>
              <a:t> και </a:t>
            </a:r>
            <a:r>
              <a:rPr lang="el-GR" altLang="el-GR" sz="2000" i="1" dirty="0" err="1">
                <a:latin typeface="+mn-lt"/>
              </a:rPr>
              <a:t>P</a:t>
            </a:r>
            <a:r>
              <a:rPr lang="el-GR" altLang="el-GR" sz="2000" baseline="-25000" dirty="0" err="1">
                <a:latin typeface="+mn-lt"/>
              </a:rPr>
              <a:t>B</a:t>
            </a:r>
            <a:r>
              <a:rPr lang="el-GR" altLang="el-GR" sz="2000" baseline="30000" dirty="0" err="1">
                <a:latin typeface="+mn-lt"/>
              </a:rPr>
              <a:t>o</a:t>
            </a:r>
            <a:r>
              <a:rPr lang="el-GR" altLang="el-GR" sz="2000" dirty="0">
                <a:latin typeface="+mn-lt"/>
              </a:rPr>
              <a:t> : οι τάσεις ατμών των καθαρών υγρών Α και Β </a:t>
            </a:r>
            <a:br>
              <a:rPr lang="el-GR" altLang="el-GR" sz="2000" dirty="0">
                <a:latin typeface="+mn-lt"/>
              </a:rPr>
            </a:br>
            <a:r>
              <a:rPr lang="el-GR" altLang="el-GR" sz="2000" i="1" dirty="0">
                <a:latin typeface="+mn-lt"/>
              </a:rPr>
              <a:t>P</a:t>
            </a:r>
            <a:r>
              <a:rPr lang="el-GR" altLang="el-GR" sz="2000" baseline="-25000" dirty="0">
                <a:latin typeface="+mn-lt"/>
              </a:rPr>
              <a:t>A</a:t>
            </a:r>
            <a:r>
              <a:rPr lang="el-GR" altLang="el-GR" sz="2000" dirty="0">
                <a:latin typeface="+mn-lt"/>
              </a:rPr>
              <a:t> και </a:t>
            </a:r>
            <a:r>
              <a:rPr lang="el-GR" altLang="el-GR" sz="2000" i="1" dirty="0">
                <a:latin typeface="+mn-lt"/>
              </a:rPr>
              <a:t>P</a:t>
            </a:r>
            <a:r>
              <a:rPr lang="el-GR" altLang="el-GR" sz="2000" baseline="-25000" dirty="0">
                <a:latin typeface="+mn-lt"/>
              </a:rPr>
              <a:t>B</a:t>
            </a:r>
            <a:r>
              <a:rPr lang="el-GR" altLang="el-GR" sz="2000" dirty="0">
                <a:latin typeface="+mn-lt"/>
              </a:rPr>
              <a:t> : οι τάσεις ατμών των υγρών Α και Β, όταν τα υγρά αυτά είναι αναμιγμένα μεταξύ τους και </a:t>
            </a:r>
            <a:br>
              <a:rPr lang="el-GR" altLang="el-GR" sz="2000" dirty="0">
                <a:latin typeface="+mn-lt"/>
              </a:rPr>
            </a:br>
            <a:r>
              <a:rPr lang="el-GR" altLang="el-GR" sz="2000" i="1" dirty="0" err="1">
                <a:latin typeface="+mn-lt"/>
              </a:rPr>
              <a:t>χ</a:t>
            </a:r>
            <a:r>
              <a:rPr lang="el-GR" altLang="el-GR" sz="2000" baseline="-25000" dirty="0" err="1">
                <a:latin typeface="+mn-lt"/>
              </a:rPr>
              <a:t>A</a:t>
            </a:r>
            <a:r>
              <a:rPr lang="el-GR" altLang="el-GR" sz="2000" dirty="0">
                <a:latin typeface="+mn-lt"/>
              </a:rPr>
              <a:t>, </a:t>
            </a:r>
            <a:r>
              <a:rPr lang="el-GR" altLang="el-GR" sz="2000" i="1" dirty="0" err="1">
                <a:latin typeface="+mn-lt"/>
              </a:rPr>
              <a:t>χ</a:t>
            </a:r>
            <a:r>
              <a:rPr lang="el-GR" altLang="el-GR" sz="2000" baseline="-25000" dirty="0" err="1">
                <a:latin typeface="+mn-lt"/>
              </a:rPr>
              <a:t>B</a:t>
            </a:r>
            <a:r>
              <a:rPr lang="el-GR" altLang="el-GR" sz="2000" dirty="0">
                <a:latin typeface="+mn-lt"/>
              </a:rPr>
              <a:t> : τα γραμμομοριακά κλάσματα των Α και Β στο διάλυμα.</a:t>
            </a:r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5292081" y="908720"/>
            <a:ext cx="385192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000" b="1" dirty="0">
                <a:latin typeface="+mn-lt"/>
              </a:rPr>
              <a:t>Ιδανικό</a:t>
            </a:r>
            <a:r>
              <a:rPr lang="el-GR" altLang="el-GR" sz="2000" dirty="0">
                <a:latin typeface="+mn-lt"/>
              </a:rPr>
              <a:t> θεωρείται το διάλυμα του οποίου οι </a:t>
            </a:r>
            <a:r>
              <a:rPr lang="el-GR" altLang="el-GR" sz="2000" dirty="0" err="1">
                <a:latin typeface="+mn-lt"/>
              </a:rPr>
              <a:t>διαμοριακοί</a:t>
            </a:r>
            <a:r>
              <a:rPr lang="el-GR" altLang="el-GR" sz="2000" dirty="0">
                <a:latin typeface="+mn-lt"/>
              </a:rPr>
              <a:t> δεσμοί μεταξύ διαλύτη - διαλυμένου σώματος (π.χ. Α-Β) είναι της ίδιας περίπου ισχύος με αυτούς που εμφανίζονται μεταξύ των μορίων διαλύτη - διαλύτη (π.χ. Α-Α) και διαλυμένου σώματος - διαλυμένου σώματος (π.χ. Β-Β). Πιθανόν κανένα διάλυμα δεν καλύπτει πλήρως τις προϋποθέσεις αυτές. Πολλά όμως διαλύματα θεωρούνται ότι προσεγγίζουν ικανοποιητικά την εικόνα αυτή, ώστε να θεωρούνται ιδανικά. Παράδειγμα φέρνουμε το μίγμα υδρογονανθράκων στη βενζίνη ή το μίγμα βενζολίου - τολουολίου.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Ιδανικά </a:t>
            </a:r>
            <a:r>
              <a:rPr lang="el-GR" dirty="0" smtClean="0"/>
              <a:t>διαλύματα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8312" y="908720"/>
            <a:ext cx="3815656" cy="576064"/>
          </a:xfrm>
        </p:spPr>
        <p:txBody>
          <a:bodyPr/>
          <a:lstStyle/>
          <a:p>
            <a:pPr marL="0" indent="0">
              <a:buNone/>
            </a:pPr>
            <a:r>
              <a:rPr lang="el-GR" altLang="el-GR" b="1" dirty="0">
                <a:latin typeface="Calibri" pitchFamily="34" charset="0"/>
              </a:rPr>
              <a:t>Νόμος </a:t>
            </a:r>
            <a:r>
              <a:rPr lang="en-US" altLang="el-GR" b="1" dirty="0" err="1">
                <a:latin typeface="Calibri" pitchFamily="34" charset="0"/>
              </a:rPr>
              <a:t>Raoult</a:t>
            </a:r>
            <a:r>
              <a:rPr lang="en-US" altLang="el-GR" b="1" dirty="0">
                <a:latin typeface="Calibri" pitchFamily="34" charset="0"/>
              </a:rPr>
              <a:t> 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48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hemguide.co.uk/physical/phaseeqia/vpcomp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53" y="1741734"/>
            <a:ext cx="6353894" cy="383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Διάγραμμα τάσης ατμών- σύστασης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2286000" y="571082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chemguide.co.uk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653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hemguide.co.uk/physical/phaseeqia/bpcompi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5438"/>
            <a:ext cx="4687478" cy="301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http://www.chemguide.co.uk/physical/phaseeqia/bpcompi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738" y="2885211"/>
            <a:ext cx="4364262" cy="335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Διάγραμμα σημείου ζέσεως- σύστασης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6061769" y="6269110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j-lt"/>
                <a:hlinkClick r:id="rId4"/>
              </a:rPr>
              <a:t>chemguide.co.uk</a:t>
            </a:r>
            <a:endParaRPr lang="el-GR" sz="1200" dirty="0">
              <a:latin typeface="+mj-lt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09259" y="450912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chemguide.co.uk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613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Εξέλιξη απόσταξης μίγματος Α-Β</a:t>
            </a:r>
          </a:p>
        </p:txBody>
      </p:sp>
      <p:pic>
        <p:nvPicPr>
          <p:cNvPr id="8195" name="Picture 2" descr="http://www.chemguide.co.uk/physical/phaseeqia/bpcompi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910" y="1124744"/>
            <a:ext cx="466961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4 - Ορθογώνιο"/>
          <p:cNvSpPr>
            <a:spLocks noChangeArrowheads="1"/>
          </p:cNvSpPr>
          <p:nvPr/>
        </p:nvSpPr>
        <p:spPr bwMode="auto">
          <a:xfrm>
            <a:off x="250825" y="4437062"/>
            <a:ext cx="871378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2000" dirty="0">
                <a:latin typeface="Calibri" pitchFamily="34" charset="0"/>
              </a:rPr>
              <a:t>If you boil a liquid mixture C</a:t>
            </a:r>
            <a:r>
              <a:rPr lang="en-US" altLang="el-GR" sz="2000" baseline="-25000" dirty="0">
                <a:latin typeface="Calibri" pitchFamily="34" charset="0"/>
              </a:rPr>
              <a:t>1</a:t>
            </a:r>
            <a:r>
              <a:rPr lang="en-US" altLang="el-GR" sz="2000" dirty="0">
                <a:latin typeface="Calibri" pitchFamily="34" charset="0"/>
              </a:rPr>
              <a:t>, you will get a </a:t>
            </a:r>
            <a:r>
              <a:rPr lang="en-US" altLang="el-GR" sz="2000" dirty="0" err="1">
                <a:latin typeface="Calibri" pitchFamily="34" charset="0"/>
              </a:rPr>
              <a:t>vapour</a:t>
            </a:r>
            <a:r>
              <a:rPr lang="en-US" altLang="el-GR" sz="2000" dirty="0">
                <a:latin typeface="Calibri" pitchFamily="34" charset="0"/>
              </a:rPr>
              <a:t> with composition C</a:t>
            </a:r>
            <a:r>
              <a:rPr lang="en-US" altLang="el-GR" sz="2000" baseline="-25000" dirty="0">
                <a:latin typeface="Calibri" pitchFamily="34" charset="0"/>
              </a:rPr>
              <a:t>2</a:t>
            </a:r>
            <a:r>
              <a:rPr lang="en-US" altLang="el-GR" sz="2000" dirty="0">
                <a:latin typeface="Calibri" pitchFamily="34" charset="0"/>
              </a:rPr>
              <a:t>, which you can condense to give a liquid of that same composition (the pale blue lines).</a:t>
            </a:r>
          </a:p>
          <a:p>
            <a:pPr eaLnBrk="1" hangingPunct="1"/>
            <a:r>
              <a:rPr lang="en-US" altLang="el-GR" sz="2000" dirty="0">
                <a:latin typeface="Calibri" pitchFamily="34" charset="0"/>
              </a:rPr>
              <a:t>If you </a:t>
            </a:r>
            <a:r>
              <a:rPr lang="en-US" altLang="el-GR" sz="2000" dirty="0" err="1">
                <a:latin typeface="Calibri" pitchFamily="34" charset="0"/>
              </a:rPr>
              <a:t>reboil</a:t>
            </a:r>
            <a:r>
              <a:rPr lang="en-US" altLang="el-GR" sz="2000" dirty="0">
                <a:latin typeface="Calibri" pitchFamily="34" charset="0"/>
              </a:rPr>
              <a:t> that liquid C</a:t>
            </a:r>
            <a:r>
              <a:rPr lang="en-US" altLang="el-GR" sz="2000" baseline="-25000" dirty="0">
                <a:latin typeface="Calibri" pitchFamily="34" charset="0"/>
              </a:rPr>
              <a:t>2</a:t>
            </a:r>
            <a:r>
              <a:rPr lang="en-US" altLang="el-GR" sz="2000" dirty="0">
                <a:latin typeface="Calibri" pitchFamily="34" charset="0"/>
              </a:rPr>
              <a:t>, it will give a </a:t>
            </a:r>
            <a:r>
              <a:rPr lang="en-US" altLang="el-GR" sz="2000" dirty="0" err="1">
                <a:latin typeface="Calibri" pitchFamily="34" charset="0"/>
              </a:rPr>
              <a:t>vapour</a:t>
            </a:r>
            <a:r>
              <a:rPr lang="en-US" altLang="el-GR" sz="2000" dirty="0">
                <a:latin typeface="Calibri" pitchFamily="34" charset="0"/>
              </a:rPr>
              <a:t> with composition C</a:t>
            </a:r>
            <a:r>
              <a:rPr lang="en-US" altLang="el-GR" sz="2000" baseline="-25000" dirty="0">
                <a:latin typeface="Calibri" pitchFamily="34" charset="0"/>
              </a:rPr>
              <a:t>3</a:t>
            </a:r>
            <a:r>
              <a:rPr lang="en-US" altLang="el-GR" sz="2000" dirty="0">
                <a:latin typeface="Calibri" pitchFamily="34" charset="0"/>
              </a:rPr>
              <a:t>. Again you can condense that to give a liquid of the same new composition (the red lines).</a:t>
            </a:r>
          </a:p>
          <a:p>
            <a:pPr eaLnBrk="1" hangingPunct="1"/>
            <a:r>
              <a:rPr lang="en-US" altLang="el-GR" sz="2000" dirty="0" err="1">
                <a:latin typeface="Calibri" pitchFamily="34" charset="0"/>
              </a:rPr>
              <a:t>Reboiling</a:t>
            </a:r>
            <a:r>
              <a:rPr lang="en-US" altLang="el-GR" sz="2000" dirty="0">
                <a:latin typeface="Calibri" pitchFamily="34" charset="0"/>
              </a:rPr>
              <a:t> the liquid C</a:t>
            </a:r>
            <a:r>
              <a:rPr lang="en-US" altLang="el-GR" sz="2000" baseline="-25000" dirty="0">
                <a:latin typeface="Calibri" pitchFamily="34" charset="0"/>
              </a:rPr>
              <a:t>3</a:t>
            </a:r>
            <a:r>
              <a:rPr lang="en-US" altLang="el-GR" sz="2000" dirty="0">
                <a:latin typeface="Calibri" pitchFamily="34" charset="0"/>
              </a:rPr>
              <a:t> will give a </a:t>
            </a:r>
            <a:r>
              <a:rPr lang="en-US" altLang="el-GR" sz="2000" dirty="0" err="1">
                <a:latin typeface="Calibri" pitchFamily="34" charset="0"/>
              </a:rPr>
              <a:t>vapour</a:t>
            </a:r>
            <a:r>
              <a:rPr lang="en-US" altLang="el-GR" sz="2000" dirty="0">
                <a:latin typeface="Calibri" pitchFamily="34" charset="0"/>
              </a:rPr>
              <a:t> still richer in the more volatile component B (the green lines). You can see that if you were to do this once or twice more, you would be able to collect a liquid which was virtually pure B.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3203674" y="4077072"/>
            <a:ext cx="2808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chemguide.co.uk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44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mtClean="0"/>
              <a:t>Θετικές και αρνητικές αποκλίσεις από το νόμο </a:t>
            </a:r>
            <a:r>
              <a:rPr lang="en-US" altLang="el-GR" smtClean="0"/>
              <a:t>Raoult</a:t>
            </a:r>
            <a:endParaRPr lang="el-GR" altLang="el-GR" smtClean="0"/>
          </a:p>
        </p:txBody>
      </p:sp>
      <p:pic>
        <p:nvPicPr>
          <p:cNvPr id="9219" name="Picture 2" descr="http://www.chemguide.co.uk/physical/phaseeqia/vpcomp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6" y="1268760"/>
            <a:ext cx="38766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www.chemguide.co.uk/physical/phaseeqia/vpcomp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664" y="1268760"/>
            <a:ext cx="38766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250825" y="4667250"/>
            <a:ext cx="41052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000" b="1" dirty="0">
                <a:latin typeface="+mn-lt"/>
              </a:rPr>
              <a:t>Θετικές αποκλίσεις: </a:t>
            </a:r>
            <a:r>
              <a:rPr lang="el-GR" altLang="el-GR" sz="2000" dirty="0">
                <a:latin typeface="+mn-lt"/>
              </a:rPr>
              <a:t>οι μερικές πιέσεις είναι μεγαλύτερες</a:t>
            </a:r>
            <a:r>
              <a:rPr lang="en-US" altLang="el-GR" sz="2000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από τις προβλεπόμενες από το νόμο του </a:t>
            </a:r>
            <a:r>
              <a:rPr lang="el-GR" altLang="el-GR" sz="2000" dirty="0" err="1">
                <a:latin typeface="+mn-lt"/>
              </a:rPr>
              <a:t>Raoult</a:t>
            </a:r>
            <a:r>
              <a:rPr lang="el-GR" altLang="el-GR" sz="2000" dirty="0">
                <a:latin typeface="+mn-lt"/>
              </a:rPr>
              <a:t>.</a:t>
            </a:r>
          </a:p>
          <a:p>
            <a:pPr eaLnBrk="1" hangingPunct="1"/>
            <a:r>
              <a:rPr lang="el-GR" altLang="el-GR" sz="2000" dirty="0">
                <a:latin typeface="+mn-lt"/>
                <a:sym typeface="Wingdings" pitchFamily="2" charset="2"/>
              </a:rPr>
              <a:t></a:t>
            </a:r>
            <a:r>
              <a:rPr lang="en-US" altLang="el-GR" sz="2000" dirty="0">
                <a:latin typeface="+mn-lt"/>
                <a:sym typeface="Wingdings" pitchFamily="2" charset="2"/>
              </a:rPr>
              <a:t> </a:t>
            </a:r>
            <a:r>
              <a:rPr lang="el-GR" altLang="el-GR" sz="2000" dirty="0">
                <a:latin typeface="+mn-lt"/>
                <a:sym typeface="Wingdings" pitchFamily="2" charset="2"/>
              </a:rPr>
              <a:t>Εξασθένηση δεσμών </a:t>
            </a:r>
            <a:r>
              <a:rPr lang="el-GR" altLang="el-GR" sz="2000" dirty="0">
                <a:latin typeface="+mn-lt"/>
              </a:rPr>
              <a:t>Α‐Α και Β‐Β</a:t>
            </a:r>
            <a:endParaRPr lang="en-US" altLang="el-GR" sz="2000" dirty="0">
              <a:latin typeface="+mn-lt"/>
            </a:endParaRPr>
          </a:p>
          <a:p>
            <a:pPr eaLnBrk="1" hangingPunct="1"/>
            <a:r>
              <a:rPr lang="el-GR" altLang="el-GR" sz="2000" dirty="0">
                <a:latin typeface="+mn-lt"/>
                <a:sym typeface="Wingdings" pitchFamily="2" charset="2"/>
              </a:rPr>
              <a:t> </a:t>
            </a:r>
            <a:r>
              <a:rPr lang="en-US" altLang="el-GR" sz="2000" dirty="0">
                <a:latin typeface="+mn-lt"/>
                <a:sym typeface="Wingdings" pitchFamily="2" charset="2"/>
              </a:rPr>
              <a:t> </a:t>
            </a:r>
            <a:r>
              <a:rPr lang="el-GR" altLang="el-GR" sz="2000" dirty="0">
                <a:latin typeface="+mn-lt"/>
              </a:rPr>
              <a:t>Η διάλυση είναι </a:t>
            </a:r>
            <a:r>
              <a:rPr lang="el-GR" altLang="el-GR" sz="2000" dirty="0" err="1">
                <a:latin typeface="+mn-lt"/>
              </a:rPr>
              <a:t>ενδόθερμη</a:t>
            </a:r>
            <a:endParaRPr lang="el-GR" altLang="el-GR" sz="2000" dirty="0">
              <a:latin typeface="+mn-lt"/>
            </a:endParaRPr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4572000" y="4652963"/>
            <a:ext cx="41767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000" b="1">
                <a:latin typeface="+mn-lt"/>
              </a:rPr>
              <a:t>Αρνητικές αποκλίσεις: </a:t>
            </a:r>
            <a:r>
              <a:rPr lang="el-GR" altLang="el-GR" sz="2000">
                <a:latin typeface="+mn-lt"/>
              </a:rPr>
              <a:t>οι μερικές πιέσεις είναι μικρότερες</a:t>
            </a:r>
            <a:r>
              <a:rPr lang="en-US" altLang="el-GR" sz="2000">
                <a:latin typeface="+mn-lt"/>
              </a:rPr>
              <a:t> </a:t>
            </a:r>
            <a:r>
              <a:rPr lang="el-GR" altLang="el-GR" sz="2000">
                <a:latin typeface="+mn-lt"/>
              </a:rPr>
              <a:t>από τις προβλεπόμενες από το νόμο του Raoult.</a:t>
            </a:r>
          </a:p>
          <a:p>
            <a:pPr eaLnBrk="1" hangingPunct="1"/>
            <a:r>
              <a:rPr lang="el-GR" altLang="el-GR" sz="2000">
                <a:latin typeface="+mn-lt"/>
                <a:sym typeface="Wingdings" pitchFamily="2" charset="2"/>
              </a:rPr>
              <a:t></a:t>
            </a:r>
            <a:r>
              <a:rPr lang="el-GR" altLang="el-GR" sz="2000">
                <a:latin typeface="+mn-lt"/>
              </a:rPr>
              <a:t> </a:t>
            </a:r>
            <a:r>
              <a:rPr lang="el-GR" altLang="el-GR" sz="2000">
                <a:latin typeface="+mn-lt"/>
                <a:sym typeface="Wingdings" pitchFamily="2" charset="2"/>
              </a:rPr>
              <a:t>Ενίσχυση δεσμών </a:t>
            </a:r>
            <a:r>
              <a:rPr lang="el-GR" altLang="el-GR" sz="2000">
                <a:latin typeface="+mn-lt"/>
              </a:rPr>
              <a:t>Α‐Α και Β‐Β</a:t>
            </a:r>
            <a:endParaRPr lang="en-US" altLang="el-GR" sz="2000">
              <a:latin typeface="+mn-lt"/>
            </a:endParaRPr>
          </a:p>
          <a:p>
            <a:pPr eaLnBrk="1" hangingPunct="1"/>
            <a:r>
              <a:rPr lang="el-GR" altLang="el-GR" sz="2000">
                <a:latin typeface="+mn-lt"/>
                <a:sym typeface="Wingdings" pitchFamily="2" charset="2"/>
              </a:rPr>
              <a:t> </a:t>
            </a:r>
            <a:r>
              <a:rPr lang="en-US" altLang="el-GR" sz="2000">
                <a:latin typeface="+mn-lt"/>
                <a:sym typeface="Wingdings" pitchFamily="2" charset="2"/>
              </a:rPr>
              <a:t> H </a:t>
            </a:r>
            <a:r>
              <a:rPr lang="el-GR" altLang="el-GR" sz="2000">
                <a:latin typeface="+mn-lt"/>
              </a:rPr>
              <a:t>διάλυση είναι εξώθερμη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4552001" y="395498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chemguide.co.uk</a:t>
            </a:r>
            <a:endParaRPr lang="el-GR" sz="1200" dirty="0">
              <a:latin typeface="+mn-lt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07504" y="393305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chemguide.co.uk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33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Αζεοτροπικά μίγματα</a:t>
            </a:r>
          </a:p>
        </p:txBody>
      </p:sp>
      <p:pic>
        <p:nvPicPr>
          <p:cNvPr id="10243" name="Picture 2" descr="http://www.chemguide.co.uk/physical/phaseeqia/bpcomp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8840"/>
            <a:ext cx="37623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www.chemguide.co.uk/physical/phaseeqia/bpcompn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88840"/>
            <a:ext cx="40481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4716462" y="5445223"/>
            <a:ext cx="40481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chemguide.co.uk</a:t>
            </a:r>
            <a:endParaRPr lang="el-GR" sz="1200" dirty="0">
              <a:latin typeface="+mn-lt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539750" y="5445224"/>
            <a:ext cx="37623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chemguide.co.uk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746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hemguide.co.uk/physical/phaseeqia/bpcompn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51" y="1026805"/>
            <a:ext cx="388778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Αζεοτροπικά μίγματα</a:t>
            </a:r>
          </a:p>
        </p:txBody>
      </p:sp>
      <p:sp>
        <p:nvSpPr>
          <p:cNvPr id="11268" name="5 - Ορθογώνιο"/>
          <p:cNvSpPr>
            <a:spLocks noChangeArrowheads="1"/>
          </p:cNvSpPr>
          <p:nvPr/>
        </p:nvSpPr>
        <p:spPr bwMode="auto">
          <a:xfrm>
            <a:off x="91634" y="4166879"/>
            <a:ext cx="453625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2000" dirty="0">
                <a:latin typeface="+mn-lt"/>
              </a:rPr>
              <a:t>Distilling a mixture of ethanol containing less than 95.6% of ethanol by mass lets you collect:</a:t>
            </a:r>
          </a:p>
          <a:p>
            <a:pPr eaLnBrk="1" hangingPunct="1">
              <a:buFont typeface="Arial" charset="0"/>
              <a:buChar char="•"/>
            </a:pPr>
            <a:r>
              <a:rPr lang="el-GR" altLang="el-GR" sz="2000" dirty="0">
                <a:latin typeface="+mn-lt"/>
              </a:rPr>
              <a:t> </a:t>
            </a:r>
            <a:r>
              <a:rPr lang="en-US" altLang="el-GR" sz="2000" dirty="0">
                <a:latin typeface="+mn-lt"/>
              </a:rPr>
              <a:t>a distillate containing 95.6% of ethanol in the collecting flask (provided you are careful with the temperature control, and the fractionating column is long enough);</a:t>
            </a:r>
          </a:p>
          <a:p>
            <a:pPr eaLnBrk="1" hangingPunct="1">
              <a:buFont typeface="Arial" charset="0"/>
              <a:buChar char="•"/>
            </a:pPr>
            <a:r>
              <a:rPr lang="el-GR" altLang="el-GR" sz="2000" dirty="0">
                <a:latin typeface="+mn-lt"/>
              </a:rPr>
              <a:t> </a:t>
            </a:r>
            <a:r>
              <a:rPr lang="en-US" altLang="el-GR" sz="2000" dirty="0">
                <a:latin typeface="+mn-lt"/>
              </a:rPr>
              <a:t>pure water in the boiling flask.</a:t>
            </a:r>
          </a:p>
        </p:txBody>
      </p:sp>
      <p:sp>
        <p:nvSpPr>
          <p:cNvPr id="11269" name="6 - Ορθογώνιο"/>
          <p:cNvSpPr>
            <a:spLocks noChangeArrowheads="1"/>
          </p:cNvSpPr>
          <p:nvPr/>
        </p:nvSpPr>
        <p:spPr bwMode="auto">
          <a:xfrm>
            <a:off x="4563789" y="4166880"/>
            <a:ext cx="453625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2000" dirty="0">
                <a:latin typeface="+mn-lt"/>
              </a:rPr>
              <a:t>Distilling a mixture of ethanol containing less than 95.6% of ethanol by mass lets you collect:</a:t>
            </a:r>
          </a:p>
          <a:p>
            <a:pPr eaLnBrk="1" hangingPunct="1">
              <a:buFont typeface="Arial" charset="0"/>
              <a:buChar char="•"/>
            </a:pPr>
            <a:r>
              <a:rPr lang="el-GR" altLang="el-GR" sz="2000" dirty="0">
                <a:latin typeface="+mn-lt"/>
              </a:rPr>
              <a:t> </a:t>
            </a:r>
            <a:r>
              <a:rPr lang="en-US" altLang="el-GR" sz="2000" dirty="0">
                <a:latin typeface="+mn-lt"/>
              </a:rPr>
              <a:t>a distillate containing 95.6% of ethanol in the collecting flask (provided you are careful with the temperature control, and the fractionating column is long enough);</a:t>
            </a:r>
          </a:p>
          <a:p>
            <a:pPr eaLnBrk="1" hangingPunct="1">
              <a:buFont typeface="Arial" charset="0"/>
              <a:buChar char="•"/>
            </a:pPr>
            <a:r>
              <a:rPr lang="el-GR" altLang="el-GR" sz="2000" dirty="0">
                <a:latin typeface="+mn-lt"/>
              </a:rPr>
              <a:t> </a:t>
            </a:r>
            <a:r>
              <a:rPr lang="en-US" altLang="el-GR" sz="2000" dirty="0">
                <a:latin typeface="+mn-lt"/>
              </a:rPr>
              <a:t>pure ethanol in the boiling flask.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2285678" y="388988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chemguide.co.uk</a:t>
            </a:r>
            <a:endParaRPr lang="el-GR" sz="1200" dirty="0">
              <a:latin typeface="+mn-lt"/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563789" y="4293096"/>
            <a:ext cx="0" cy="24283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6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8337405636a8e2d1814807e8cf8bbd966f637ff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1728</TotalTime>
  <Words>1172</Words>
  <Application>Microsoft Office PowerPoint</Application>
  <PresentationFormat>On-screen Show (4:3)</PresentationFormat>
  <Paragraphs>122</Paragraphs>
  <Slides>19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OC_template_updated</vt:lpstr>
      <vt:lpstr>Graph</vt:lpstr>
      <vt:lpstr>Οργανική Χημεία (Ε)</vt:lpstr>
      <vt:lpstr>Τάση ατμών</vt:lpstr>
      <vt:lpstr>Ιδανικά διαλύματα</vt:lpstr>
      <vt:lpstr>Διάγραμμα τάσης ατμών- σύστασης</vt:lpstr>
      <vt:lpstr>Διάγραμμα σημείου ζέσεως- σύστασης</vt:lpstr>
      <vt:lpstr>Εξέλιξη απόσταξης μίγματος Α-Β</vt:lpstr>
      <vt:lpstr>Θετικές και αρνητικές αποκλίσεις από το νόμο Raoult</vt:lpstr>
      <vt:lpstr>Αζεοτροπικά μίγματα</vt:lpstr>
      <vt:lpstr>Αζεοτροπικά μίγματα</vt:lpstr>
      <vt:lpstr>Αζεοτροπικά μίγματα</vt:lpstr>
      <vt:lpstr>Πειραματική διάταξη απόσταξης</vt:lpstr>
      <vt:lpstr>PowerPoint Presentation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324</cp:revision>
  <dcterms:created xsi:type="dcterms:W3CDTF">2013-03-04T13:35:19Z</dcterms:created>
  <dcterms:modified xsi:type="dcterms:W3CDTF">2015-09-15T09:00:35Z</dcterms:modified>
</cp:coreProperties>
</file>