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257" r:id="rId16"/>
    <p:sldId id="262" r:id="rId17"/>
    <p:sldId id="264" r:id="rId18"/>
    <p:sldId id="265" r:id="rId19"/>
    <p:sldId id="313"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554" autoAdjust="0"/>
  </p:normalViewPr>
  <p:slideViewPr>
    <p:cSldViewPr>
      <p:cViewPr varScale="1">
        <p:scale>
          <a:sx n="80" d="100"/>
          <a:sy n="80" d="100"/>
        </p:scale>
        <p:origin x="-15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200"/>
            </a:lvl1pPr>
            <a:lvl2pPr marL="742950" indent="-381000">
              <a:lnSpc>
                <a:spcPct val="110000"/>
              </a:lnSpc>
              <a:spcBef>
                <a:spcPts val="1200"/>
              </a:spcBef>
              <a:buFont typeface="Courier New" panose="02070309020205020404" pitchFamily="49" charset="0"/>
              <a:buChar char="o"/>
              <a:defRPr sz="2200"/>
            </a:lvl2pPr>
            <a:lvl3pPr>
              <a:lnSpc>
                <a:spcPct val="110000"/>
              </a:lnSpc>
              <a:spcBef>
                <a:spcPts val="1200"/>
              </a:spcBef>
              <a:defRPr sz="2200"/>
            </a:lvl3pPr>
            <a:lvl4pPr>
              <a:lnSpc>
                <a:spcPct val="110000"/>
              </a:lnSpc>
              <a:spcBef>
                <a:spcPts val="1200"/>
              </a:spcBef>
              <a:defRPr sz="2200"/>
            </a:lvl4pPr>
            <a:lvl5pPr>
              <a:lnSpc>
                <a:spcPct val="110000"/>
              </a:lnSpc>
              <a:spcBef>
                <a:spcPts val="1200"/>
              </a:spcBef>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en.wikipedia.org/wiki/Solubility" TargetMode="External"/><Relationship Id="rId7" Type="http://schemas.openxmlformats.org/officeDocument/2006/relationships/hyperlink" Target="http://en.wikipedia.org/wiki/Benzene" TargetMode="External"/><Relationship Id="rId2" Type="http://schemas.openxmlformats.org/officeDocument/2006/relationships/hyperlink" Target="http://en.wikipedia.org/wiki/Aqueous_solution" TargetMode="External"/><Relationship Id="rId1" Type="http://schemas.openxmlformats.org/officeDocument/2006/relationships/slideLayout" Target="../slideLayouts/slideLayout2.xml"/><Relationship Id="rId6" Type="http://schemas.openxmlformats.org/officeDocument/2006/relationships/hyperlink" Target="http://en.wikipedia.org/wiki/Diethyl_ether" TargetMode="External"/><Relationship Id="rId5" Type="http://schemas.openxmlformats.org/officeDocument/2006/relationships/hyperlink" Target="http://en.wikipedia.org/wiki/Acetone" TargetMode="External"/><Relationship Id="rId4" Type="http://schemas.openxmlformats.org/officeDocument/2006/relationships/hyperlink" Target="http://en.wikipedia.org/wiki/Ethano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sterorganicchemistry.com/2012/04/27/polar-protic-polar-aprotic-nonpolar-all-about-solvent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asterorganicchemistry.com/2012/04/27/polar-protic-polar-aprotic-nonpolar-all-about-solvent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asterorganicchemistry.com/2012/04/27/polar-protic-polar-aprotic-nonpolar-all-about-solvent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asterorganicchemistry.com/2012/04/27/polar-protic-polar-aprotic-nonpolar-all-about-solvent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chm.bris.ac.uk/motm/glycine/glycineh.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Οργανική Χημεία (Ε)</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pPr>
            <a:r>
              <a:rPr lang="el-GR" sz="2800" b="1" dirty="0" smtClean="0"/>
              <a:t>Ενότητα 6</a:t>
            </a:r>
            <a:r>
              <a:rPr lang="el-GR" sz="2800" dirty="0" smtClean="0"/>
              <a:t>: </a:t>
            </a:r>
            <a:r>
              <a:rPr lang="el-GR" sz="2800" dirty="0"/>
              <a:t>Διαλυτότητα οργανικών ουσιών</a:t>
            </a:r>
            <a:endParaRPr lang="el-GR" sz="2800" dirty="0" smtClean="0"/>
          </a:p>
          <a:p>
            <a:pPr>
              <a:spcBef>
                <a:spcPts val="0"/>
              </a:spcBef>
            </a:pPr>
            <a:endParaRPr lang="el-GR" sz="2000" dirty="0" smtClean="0"/>
          </a:p>
          <a:p>
            <a:pPr>
              <a:spcBef>
                <a:spcPts val="0"/>
              </a:spcBef>
            </a:pPr>
            <a:r>
              <a:rPr lang="el-GR" sz="2400" dirty="0" smtClean="0"/>
              <a:t>Χριστίνα </a:t>
            </a:r>
            <a:r>
              <a:rPr lang="el-GR" sz="2400" dirty="0" err="1" smtClean="0"/>
              <a:t>Φούντουλα</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n-US" altLang="el-GR" b="1" smtClean="0"/>
              <a:t>Benzoic acid</a:t>
            </a:r>
            <a:endParaRPr lang="el-GR" altLang="el-GR" smtClean="0"/>
          </a:p>
        </p:txBody>
      </p:sp>
      <p:graphicFrame>
        <p:nvGraphicFramePr>
          <p:cNvPr id="4" name="3 - Πίνακας"/>
          <p:cNvGraphicFramePr>
            <a:graphicFrameLocks noGrp="1"/>
          </p:cNvGraphicFramePr>
          <p:nvPr/>
        </p:nvGraphicFramePr>
        <p:xfrm>
          <a:off x="395288" y="4292600"/>
          <a:ext cx="8496300" cy="2268538"/>
        </p:xfrm>
        <a:graphic>
          <a:graphicData uri="http://schemas.openxmlformats.org/drawingml/2006/table">
            <a:tbl>
              <a:tblPr/>
              <a:tblGrid>
                <a:gridCol w="4248150"/>
                <a:gridCol w="4248150"/>
              </a:tblGrid>
              <a:tr h="1372054">
                <a:tc>
                  <a:txBody>
                    <a:bodyPr/>
                    <a:lstStyle/>
                    <a:p>
                      <a:pPr fontAlgn="t"/>
                      <a:r>
                        <a:rPr lang="en-US" sz="1400" u="none" strike="noStrike" dirty="0">
                          <a:solidFill>
                            <a:srgbClr val="0B0080"/>
                          </a:solidFill>
                        </a:rPr>
                        <a:t>Solubility in water</a:t>
                      </a:r>
                      <a:endParaRPr lang="en-US" sz="1400" dirty="0"/>
                    </a:p>
                  </a:txBody>
                  <a:tcPr marL="91433" marR="91433" marT="45735" marB="4573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nn-NO" sz="1400" dirty="0"/>
                        <a:t>1.7 g/L (0 °C)</a:t>
                      </a:r>
                      <a:br>
                        <a:rPr lang="nn-NO" sz="1400" dirty="0"/>
                      </a:br>
                      <a:r>
                        <a:rPr lang="nn-NO" sz="1400" dirty="0"/>
                        <a:t>2.7 g/L (18 °C)</a:t>
                      </a:r>
                      <a:br>
                        <a:rPr lang="nn-NO" sz="1400" dirty="0"/>
                      </a:br>
                      <a:r>
                        <a:rPr lang="nn-NO" sz="1400" dirty="0"/>
                        <a:t>3.44 g/L (25 °C)</a:t>
                      </a:r>
                      <a:br>
                        <a:rPr lang="nn-NO" sz="1400" dirty="0"/>
                      </a:br>
                      <a:r>
                        <a:rPr lang="nn-NO" sz="1400" dirty="0"/>
                        <a:t>5.51 g/L (40 °C)</a:t>
                      </a:r>
                      <a:br>
                        <a:rPr lang="nn-NO" sz="1400" dirty="0"/>
                      </a:br>
                      <a:r>
                        <a:rPr lang="nn-NO" sz="1400" dirty="0"/>
                        <a:t>21.45 g/L (75 °C)</a:t>
                      </a:r>
                      <a:br>
                        <a:rPr lang="nn-NO" sz="1400" dirty="0"/>
                      </a:br>
                      <a:r>
                        <a:rPr lang="nn-NO" sz="1400" dirty="0"/>
                        <a:t>56.31 g/L (100 °C</a:t>
                      </a:r>
                      <a:r>
                        <a:rPr lang="nn-NO" sz="1400" dirty="0" smtClean="0"/>
                        <a:t>)</a:t>
                      </a:r>
                      <a:endParaRPr lang="nn-NO" sz="1400" dirty="0"/>
                    </a:p>
                  </a:txBody>
                  <a:tcPr marL="91433" marR="91433" marT="45735" marB="4573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96484">
                <a:tc>
                  <a:txBody>
                    <a:bodyPr/>
                    <a:lstStyle/>
                    <a:p>
                      <a:pPr fontAlgn="t"/>
                      <a:r>
                        <a:rPr lang="en-US" sz="1400" u="none" strike="noStrike" dirty="0">
                          <a:solidFill>
                            <a:srgbClr val="0B0080"/>
                          </a:solidFill>
                        </a:rPr>
                        <a:t>Solubility</a:t>
                      </a:r>
                      <a:endParaRPr lang="en-US" sz="1400" dirty="0"/>
                    </a:p>
                  </a:txBody>
                  <a:tcPr marL="91433" marR="91433" marT="45735" marB="4573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kern="1200" dirty="0">
                          <a:solidFill>
                            <a:schemeClr val="tx1"/>
                          </a:solidFill>
                          <a:latin typeface="+mn-lt"/>
                          <a:ea typeface="+mn-ea"/>
                          <a:cs typeface="+mn-cs"/>
                        </a:rPr>
                        <a:t>soluble in acetone, </a:t>
                      </a:r>
                      <a:r>
                        <a:rPr lang="en-US" sz="1400" kern="1200" dirty="0" smtClean="0">
                          <a:solidFill>
                            <a:schemeClr val="tx1"/>
                          </a:solidFill>
                          <a:latin typeface="+mn-lt"/>
                          <a:ea typeface="+mn-ea"/>
                          <a:cs typeface="+mn-cs"/>
                        </a:rPr>
                        <a:t>benzene, CCl4</a:t>
                      </a:r>
                      <a:r>
                        <a:rPr lang="en-US" sz="1400" kern="1200" dirty="0">
                          <a:solidFill>
                            <a:schemeClr val="tx1"/>
                          </a:solidFill>
                          <a:latin typeface="+mn-lt"/>
                          <a:ea typeface="+mn-ea"/>
                          <a:cs typeface="+mn-cs"/>
                        </a:rPr>
                        <a:t>, CHCl3, alcohol, ethyl ether, hexane, </a:t>
                      </a:r>
                      <a:r>
                        <a:rPr lang="en-US" sz="1400" kern="1200" dirty="0" smtClean="0">
                          <a:solidFill>
                            <a:schemeClr val="tx1"/>
                          </a:solidFill>
                          <a:latin typeface="+mn-lt"/>
                          <a:ea typeface="+mn-ea"/>
                          <a:cs typeface="+mn-cs"/>
                        </a:rPr>
                        <a:t>phenyls, </a:t>
                      </a:r>
                      <a:r>
                        <a:rPr lang="en-US" sz="1400" kern="1200" dirty="0">
                          <a:solidFill>
                            <a:schemeClr val="tx1"/>
                          </a:solidFill>
                          <a:latin typeface="+mn-lt"/>
                          <a:ea typeface="+mn-ea"/>
                          <a:cs typeface="+mn-cs"/>
                        </a:rPr>
                        <a:t>liquid ammonia, acetates</a:t>
                      </a:r>
                    </a:p>
                  </a:txBody>
                  <a:tcPr marL="91433" marR="91433" marT="45735" marB="4573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11278" name="Picture 3" descr="http://upload.wikimedia.org/wikipedia/commons/thumb/a/a2/Benzoic_acid.svg/704px-Benzoic_aci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15888"/>
            <a:ext cx="208915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5 - Ορθογώνιο"/>
          <p:cNvSpPr>
            <a:spLocks noChangeArrowheads="1"/>
          </p:cNvSpPr>
          <p:nvPr/>
        </p:nvSpPr>
        <p:spPr bwMode="auto">
          <a:xfrm>
            <a:off x="395288" y="2349500"/>
            <a:ext cx="57610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dirty="0">
                <a:latin typeface="Calibri" pitchFamily="34" charset="0"/>
              </a:rPr>
              <a:t>The primary reason benzoic acid dissolves only slightly in cold water is that, even though the carboxylic acid group is polar, the bulk of the benzoic acid molecule is non-polar (water is polar). It is only the carboxylic group that is polar. In addition, there are no internal stabilizing structures that favor carboxylate, -COO(-), over carboxylic acid, -COOH.</a:t>
            </a:r>
            <a:endParaRPr lang="el-GR" altLang="el-GR" dirty="0">
              <a:latin typeface="Calibri" pitchFamily="34" charset="0"/>
            </a:endParaRPr>
          </a:p>
        </p:txBody>
      </p:sp>
      <p:sp>
        <p:nvSpPr>
          <p:cNvPr id="11280" name="6 - Ορθογώνιο"/>
          <p:cNvSpPr>
            <a:spLocks noChangeArrowheads="1"/>
          </p:cNvSpPr>
          <p:nvPr/>
        </p:nvSpPr>
        <p:spPr bwMode="auto">
          <a:xfrm>
            <a:off x="2268538" y="1341438"/>
            <a:ext cx="59753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latin typeface="Calibri" pitchFamily="34" charset="0"/>
              </a:rPr>
              <a:t>In the presence of water, though short of ionization, water can hydrogen bond to benzoic acid. Thus</a:t>
            </a:r>
          </a:p>
          <a:p>
            <a:pPr eaLnBrk="1" hangingPunct="1"/>
            <a:r>
              <a:rPr lang="en-US" altLang="el-GR">
                <a:latin typeface="Calibri" pitchFamily="34" charset="0"/>
              </a:rPr>
              <a:t>C6H5COOH + H2O ---&gt; C6H5COO--H--OH2.</a:t>
            </a:r>
          </a:p>
        </p:txBody>
      </p:sp>
      <p:sp>
        <p:nvSpPr>
          <p:cNvPr id="11281" name="7 - Ορθογώνιο"/>
          <p:cNvSpPr>
            <a:spLocks noChangeArrowheads="1"/>
          </p:cNvSpPr>
          <p:nvPr/>
        </p:nvSpPr>
        <p:spPr bwMode="auto">
          <a:xfrm>
            <a:off x="6659563" y="2205038"/>
            <a:ext cx="2143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latin typeface="Calibri" pitchFamily="34" charset="0"/>
              </a:rPr>
              <a:t> Benzoic acid is an organic acid. I would expect it to be soluble in weak aqueous bases and likely in ether.</a:t>
            </a:r>
            <a:endParaRPr lang="el-GR" altLang="el-GR">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066036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12291" name="3 - Ορθογώνιο"/>
          <p:cNvSpPr>
            <a:spLocks noChangeArrowheads="1"/>
          </p:cNvSpPr>
          <p:nvPr/>
        </p:nvSpPr>
        <p:spPr bwMode="auto">
          <a:xfrm>
            <a:off x="323056" y="1196752"/>
            <a:ext cx="85693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dirty="0">
                <a:latin typeface="Calibri" pitchFamily="34" charset="0"/>
              </a:rPr>
              <a:t>Solubility of benzoic acid, </a:t>
            </a:r>
            <a:r>
              <a:rPr lang="en-US" altLang="el-GR" dirty="0" err="1">
                <a:latin typeface="Calibri" pitchFamily="34" charset="0"/>
              </a:rPr>
              <a:t>etc</a:t>
            </a:r>
            <a:r>
              <a:rPr lang="en-US" altLang="el-GR" dirty="0">
                <a:latin typeface="Calibri" pitchFamily="34" charset="0"/>
              </a:rPr>
              <a:t>?</a:t>
            </a:r>
          </a:p>
          <a:p>
            <a:pPr eaLnBrk="1" hangingPunct="1"/>
            <a:r>
              <a:rPr lang="en-US" altLang="el-GR" dirty="0">
                <a:latin typeface="Calibri" pitchFamily="34" charset="0"/>
              </a:rPr>
              <a:t>Match each compound below with its </a:t>
            </a:r>
            <a:r>
              <a:rPr lang="en-US" altLang="el-GR" dirty="0" err="1">
                <a:latin typeface="Calibri" pitchFamily="34" charset="0"/>
              </a:rPr>
              <a:t>solubilty</a:t>
            </a:r>
            <a:r>
              <a:rPr lang="en-US" altLang="el-GR" dirty="0">
                <a:latin typeface="Calibri" pitchFamily="34" charset="0"/>
              </a:rPr>
              <a:t> characteristics </a:t>
            </a:r>
            <a:br>
              <a:rPr lang="en-US" altLang="el-GR" dirty="0">
                <a:latin typeface="Calibri" pitchFamily="34" charset="0"/>
              </a:rPr>
            </a:br>
            <a:r>
              <a:rPr lang="en-US" altLang="el-GR" dirty="0">
                <a:latin typeface="Calibri" pitchFamily="34" charset="0"/>
              </a:rPr>
              <a:t>(If the first corresponds to B, and the next 2 to C, enter BCC) </a:t>
            </a:r>
            <a:br>
              <a:rPr lang="en-US" altLang="el-GR" dirty="0">
                <a:latin typeface="Calibri" pitchFamily="34" charset="0"/>
              </a:rPr>
            </a:br>
            <a:r>
              <a:rPr lang="en-US" altLang="el-GR" dirty="0">
                <a:latin typeface="Calibri" pitchFamily="34" charset="0"/>
              </a:rPr>
              <a:t/>
            </a:r>
            <a:br>
              <a:rPr lang="en-US" altLang="el-GR" dirty="0">
                <a:latin typeface="Calibri" pitchFamily="34" charset="0"/>
              </a:rPr>
            </a:br>
            <a:r>
              <a:rPr lang="en-US" altLang="el-GR" dirty="0">
                <a:latin typeface="Calibri" pitchFamily="34" charset="0"/>
              </a:rPr>
              <a:t>1) benzoic acid </a:t>
            </a:r>
            <a:br>
              <a:rPr lang="en-US" altLang="el-GR" dirty="0">
                <a:latin typeface="Calibri" pitchFamily="34" charset="0"/>
              </a:rPr>
            </a:br>
            <a:r>
              <a:rPr lang="en-US" altLang="el-GR" dirty="0">
                <a:latin typeface="Calibri" pitchFamily="34" charset="0"/>
              </a:rPr>
              <a:t>2) ethyl-4-aminobenzoate </a:t>
            </a:r>
            <a:br>
              <a:rPr lang="en-US" altLang="el-GR" dirty="0">
                <a:latin typeface="Calibri" pitchFamily="34" charset="0"/>
              </a:rPr>
            </a:br>
            <a:r>
              <a:rPr lang="en-US" altLang="el-GR" dirty="0">
                <a:latin typeface="Calibri" pitchFamily="34" charset="0"/>
              </a:rPr>
              <a:t>3) </a:t>
            </a:r>
            <a:r>
              <a:rPr lang="en-US" altLang="el-GR" dirty="0" err="1">
                <a:latin typeface="Calibri" pitchFamily="34" charset="0"/>
              </a:rPr>
              <a:t>Napthalene</a:t>
            </a:r>
            <a:r>
              <a:rPr lang="en-US" altLang="el-GR" dirty="0">
                <a:latin typeface="Calibri" pitchFamily="34" charset="0"/>
              </a:rPr>
              <a:t> </a:t>
            </a:r>
            <a:br>
              <a:rPr lang="en-US" altLang="el-GR" dirty="0">
                <a:latin typeface="Calibri" pitchFamily="34" charset="0"/>
              </a:rPr>
            </a:br>
            <a:r>
              <a:rPr lang="en-US" altLang="el-GR" dirty="0">
                <a:latin typeface="Calibri" pitchFamily="34" charset="0"/>
              </a:rPr>
              <a:t/>
            </a:r>
            <a:br>
              <a:rPr lang="en-US" altLang="el-GR" dirty="0">
                <a:latin typeface="Calibri" pitchFamily="34" charset="0"/>
              </a:rPr>
            </a:br>
            <a:r>
              <a:rPr lang="en-US" altLang="el-GR" dirty="0">
                <a:latin typeface="Calibri" pitchFamily="34" charset="0"/>
              </a:rPr>
              <a:t>A. Soluble only in aqueous bases </a:t>
            </a:r>
            <a:br>
              <a:rPr lang="en-US" altLang="el-GR" dirty="0">
                <a:latin typeface="Calibri" pitchFamily="34" charset="0"/>
              </a:rPr>
            </a:br>
            <a:r>
              <a:rPr lang="en-US" altLang="el-GR" dirty="0">
                <a:latin typeface="Calibri" pitchFamily="34" charset="0"/>
              </a:rPr>
              <a:t>B. Soluble in ether and aqueous acids (</a:t>
            </a:r>
            <a:r>
              <a:rPr lang="en-US" altLang="el-GR" dirty="0" err="1">
                <a:latin typeface="Calibri" pitchFamily="34" charset="0"/>
              </a:rPr>
              <a:t>eg</a:t>
            </a:r>
            <a:r>
              <a:rPr lang="en-US" altLang="el-GR" dirty="0">
                <a:latin typeface="Calibri" pitchFamily="34" charset="0"/>
              </a:rPr>
              <a:t> </a:t>
            </a:r>
            <a:r>
              <a:rPr lang="en-US" altLang="el-GR" dirty="0" err="1">
                <a:latin typeface="Calibri" pitchFamily="34" charset="0"/>
              </a:rPr>
              <a:t>HCl</a:t>
            </a:r>
            <a:r>
              <a:rPr lang="en-US" altLang="el-GR" dirty="0">
                <a:latin typeface="Calibri" pitchFamily="34" charset="0"/>
              </a:rPr>
              <a:t>) </a:t>
            </a:r>
            <a:br>
              <a:rPr lang="en-US" altLang="el-GR" dirty="0">
                <a:latin typeface="Calibri" pitchFamily="34" charset="0"/>
              </a:rPr>
            </a:br>
            <a:r>
              <a:rPr lang="en-US" altLang="el-GR" dirty="0">
                <a:latin typeface="Calibri" pitchFamily="34" charset="0"/>
              </a:rPr>
              <a:t>C. Soluble in ether, largely insoluble in aqueous solvents </a:t>
            </a:r>
            <a:br>
              <a:rPr lang="en-US" altLang="el-GR" dirty="0">
                <a:latin typeface="Calibri" pitchFamily="34" charset="0"/>
              </a:rPr>
            </a:br>
            <a:r>
              <a:rPr lang="en-US" altLang="el-GR" dirty="0">
                <a:latin typeface="Calibri" pitchFamily="34" charset="0"/>
              </a:rPr>
              <a:t>D. Soluble only in aqueous acids </a:t>
            </a:r>
            <a:br>
              <a:rPr lang="en-US" altLang="el-GR" dirty="0">
                <a:latin typeface="Calibri" pitchFamily="34" charset="0"/>
              </a:rPr>
            </a:br>
            <a:r>
              <a:rPr lang="en-US" altLang="el-GR" dirty="0">
                <a:latin typeface="Calibri" pitchFamily="34" charset="0"/>
              </a:rPr>
              <a:t>E. Soluble in ether and weak aqueous bases (</a:t>
            </a:r>
            <a:r>
              <a:rPr lang="en-US" altLang="el-GR" dirty="0" err="1">
                <a:latin typeface="Calibri" pitchFamily="34" charset="0"/>
              </a:rPr>
              <a:t>eq</a:t>
            </a:r>
            <a:r>
              <a:rPr lang="en-US" altLang="el-GR" dirty="0">
                <a:latin typeface="Calibri" pitchFamily="34" charset="0"/>
              </a:rPr>
              <a:t> NaHCO3)</a:t>
            </a:r>
          </a:p>
        </p:txBody>
      </p:sp>
      <p:sp>
        <p:nvSpPr>
          <p:cNvPr id="12292" name="4 - Ορθογώνιο"/>
          <p:cNvSpPr>
            <a:spLocks noChangeArrowheads="1"/>
          </p:cNvSpPr>
          <p:nvPr/>
        </p:nvSpPr>
        <p:spPr bwMode="auto">
          <a:xfrm>
            <a:off x="323056" y="4900181"/>
            <a:ext cx="8424862"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900"/>
              </a:spcBef>
            </a:pPr>
            <a:r>
              <a:rPr lang="en-US" altLang="el-GR" dirty="0">
                <a:latin typeface="Calibri" pitchFamily="34" charset="0"/>
              </a:rPr>
              <a:t>Benzoic acid is an organic acid. I would expect it to be soluble in weak aqueous bases and likely in ether. - E </a:t>
            </a:r>
            <a:endParaRPr lang="el-GR" altLang="el-GR" dirty="0" smtClean="0">
              <a:latin typeface="Calibri" pitchFamily="34" charset="0"/>
            </a:endParaRPr>
          </a:p>
          <a:p>
            <a:pPr eaLnBrk="1" hangingPunct="1">
              <a:spcBef>
                <a:spcPts val="900"/>
              </a:spcBef>
            </a:pPr>
            <a:r>
              <a:rPr lang="en-US" altLang="el-GR" dirty="0" smtClean="0">
                <a:latin typeface="Calibri" pitchFamily="34" charset="0"/>
              </a:rPr>
              <a:t>ethyl </a:t>
            </a:r>
            <a:r>
              <a:rPr lang="en-US" altLang="el-GR" dirty="0">
                <a:latin typeface="Calibri" pitchFamily="34" charset="0"/>
              </a:rPr>
              <a:t>4 </a:t>
            </a:r>
            <a:r>
              <a:rPr lang="en-US" altLang="el-GR" dirty="0" err="1">
                <a:latin typeface="Calibri" pitchFamily="34" charset="0"/>
              </a:rPr>
              <a:t>aminobenzoate</a:t>
            </a:r>
            <a:r>
              <a:rPr lang="en-US" altLang="el-GR" dirty="0">
                <a:latin typeface="Calibri" pitchFamily="34" charset="0"/>
              </a:rPr>
              <a:t> is an organic base. I would expect it to be soluble in ether and in aqueous acids. - B </a:t>
            </a:r>
            <a:endParaRPr lang="el-GR" altLang="el-GR" dirty="0" smtClean="0">
              <a:latin typeface="Calibri" pitchFamily="34" charset="0"/>
            </a:endParaRPr>
          </a:p>
          <a:p>
            <a:pPr eaLnBrk="1" hangingPunct="1">
              <a:spcBef>
                <a:spcPts val="900"/>
              </a:spcBef>
            </a:pPr>
            <a:r>
              <a:rPr lang="en-US" altLang="el-GR" dirty="0" smtClean="0">
                <a:latin typeface="Calibri" pitchFamily="34" charset="0"/>
              </a:rPr>
              <a:t>Naphthalene </a:t>
            </a:r>
            <a:r>
              <a:rPr lang="en-US" altLang="el-GR" dirty="0">
                <a:latin typeface="Calibri" pitchFamily="34" charset="0"/>
              </a:rPr>
              <a:t>is a neutral organic compound and I would expect it to be soluble in ether and not in aqueous solvents - C</a:t>
            </a:r>
            <a:endParaRPr lang="el-GR" altLang="el-GR"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986425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n-US" altLang="el-GR" b="1" smtClean="0"/>
              <a:t>Isopropyl alcohol</a:t>
            </a:r>
            <a:endParaRPr lang="el-GR" altLang="el-GR" smtClean="0"/>
          </a:p>
        </p:txBody>
      </p:sp>
      <p:graphicFrame>
        <p:nvGraphicFramePr>
          <p:cNvPr id="4" name="3 - Πίνακας"/>
          <p:cNvGraphicFramePr>
            <a:graphicFrameLocks noGrp="1"/>
          </p:cNvGraphicFramePr>
          <p:nvPr>
            <p:extLst>
              <p:ext uri="{D42A27DB-BD31-4B8C-83A1-F6EECF244321}">
                <p14:modId xmlns:p14="http://schemas.microsoft.com/office/powerpoint/2010/main" val="2544616490"/>
              </p:ext>
            </p:extLst>
          </p:nvPr>
        </p:nvGraphicFramePr>
        <p:xfrm>
          <a:off x="323528" y="3573016"/>
          <a:ext cx="8640763" cy="1554444"/>
        </p:xfrm>
        <a:graphic>
          <a:graphicData uri="http://schemas.openxmlformats.org/drawingml/2006/table">
            <a:tbl>
              <a:tblPr/>
              <a:tblGrid>
                <a:gridCol w="3240286"/>
                <a:gridCol w="5400477"/>
              </a:tblGrid>
              <a:tr h="365685">
                <a:tc>
                  <a:txBody>
                    <a:bodyPr/>
                    <a:lstStyle/>
                    <a:p>
                      <a:pPr fontAlgn="t"/>
                      <a:r>
                        <a:rPr lang="en-US" sz="1800" u="none" strike="noStrike" dirty="0">
                          <a:solidFill>
                            <a:srgbClr val="0B0080"/>
                          </a:solidFill>
                        </a:rPr>
                        <a:t>Solubility in water</a:t>
                      </a:r>
                      <a:endParaRPr lang="en-US" sz="1800" dirty="0"/>
                    </a:p>
                  </a:txBody>
                  <a:tcPr marL="91438" marR="91438" marT="45711" marB="4571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u="none" strike="noStrike" dirty="0">
                          <a:solidFill>
                            <a:srgbClr val="0B0080"/>
                          </a:solidFill>
                        </a:rPr>
                        <a:t>miscible</a:t>
                      </a:r>
                      <a:endParaRPr lang="en-US" sz="1800" dirty="0"/>
                    </a:p>
                  </a:txBody>
                  <a:tcPr marL="91438" marR="91438" marT="45711" marB="4571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188478">
                <a:tc>
                  <a:txBody>
                    <a:bodyPr/>
                    <a:lstStyle/>
                    <a:p>
                      <a:pPr fontAlgn="t"/>
                      <a:r>
                        <a:rPr lang="en-US" sz="1800" u="none" strike="noStrike" dirty="0">
                          <a:solidFill>
                            <a:srgbClr val="0B0080"/>
                          </a:solidFill>
                        </a:rPr>
                        <a:t>Solubility</a:t>
                      </a:r>
                      <a:endParaRPr lang="en-US" sz="1800" dirty="0"/>
                    </a:p>
                  </a:txBody>
                  <a:tcPr marL="91438" marR="91438" marT="45711" marB="4571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dirty="0"/>
                        <a:t>miscible in </a:t>
                      </a:r>
                      <a:r>
                        <a:rPr lang="en-US" sz="1800" u="none" strike="noStrike" dirty="0">
                          <a:solidFill>
                            <a:srgbClr val="0B0080"/>
                          </a:solidFill>
                        </a:rPr>
                        <a:t>benzene</a:t>
                      </a:r>
                      <a:r>
                        <a:rPr lang="en-US" sz="1800" dirty="0" smtClean="0"/>
                        <a:t>, </a:t>
                      </a:r>
                      <a:r>
                        <a:rPr lang="en-US" sz="1800" u="none" strike="noStrike" dirty="0" smtClean="0">
                          <a:solidFill>
                            <a:srgbClr val="0B0080"/>
                          </a:solidFill>
                        </a:rPr>
                        <a:t>chloroform</a:t>
                      </a:r>
                      <a:r>
                        <a:rPr lang="en-US" sz="1800" dirty="0"/>
                        <a:t>, </a:t>
                      </a:r>
                      <a:r>
                        <a:rPr lang="en-US" sz="1800" u="none" strike="noStrike" dirty="0">
                          <a:solidFill>
                            <a:srgbClr val="0B0080"/>
                          </a:solidFill>
                        </a:rPr>
                        <a:t>ethanol</a:t>
                      </a:r>
                      <a:r>
                        <a:rPr lang="en-US" sz="1800" dirty="0"/>
                        <a:t>, </a:t>
                      </a:r>
                      <a:r>
                        <a:rPr lang="en-US" sz="1800" u="none" strike="noStrike" dirty="0">
                          <a:solidFill>
                            <a:srgbClr val="0B0080"/>
                          </a:solidFill>
                        </a:rPr>
                        <a:t>ether</a:t>
                      </a:r>
                      <a:r>
                        <a:rPr lang="en-US" sz="1800" dirty="0" smtClean="0"/>
                        <a:t>, </a:t>
                      </a:r>
                      <a:r>
                        <a:rPr lang="en-US" sz="1800" u="none" strike="noStrike" dirty="0" smtClean="0">
                          <a:solidFill>
                            <a:srgbClr val="0B0080"/>
                          </a:solidFill>
                        </a:rPr>
                        <a:t>glycerin</a:t>
                      </a:r>
                      <a:r>
                        <a:rPr lang="en-US" sz="1800" dirty="0"/>
                        <a:t/>
                      </a:r>
                      <a:br>
                        <a:rPr lang="en-US" sz="1800" dirty="0"/>
                      </a:br>
                      <a:r>
                        <a:rPr lang="en-US" sz="1800" dirty="0"/>
                        <a:t>soluble in </a:t>
                      </a:r>
                      <a:r>
                        <a:rPr lang="en-US" sz="1800" u="none" strike="noStrike" dirty="0">
                          <a:solidFill>
                            <a:srgbClr val="0B0080"/>
                          </a:solidFill>
                        </a:rPr>
                        <a:t>acetone</a:t>
                      </a:r>
                      <a:r>
                        <a:rPr lang="en-US" sz="1800" dirty="0"/>
                        <a:t/>
                      </a:r>
                      <a:br>
                        <a:rPr lang="en-US" sz="1800" dirty="0"/>
                      </a:br>
                      <a:r>
                        <a:rPr lang="en-US" sz="1800" dirty="0"/>
                        <a:t>insoluble in </a:t>
                      </a:r>
                      <a:r>
                        <a:rPr lang="en-US" sz="1800" u="none" strike="noStrike" dirty="0">
                          <a:solidFill>
                            <a:srgbClr val="0B0080"/>
                          </a:solidFill>
                        </a:rPr>
                        <a:t>salt</a:t>
                      </a:r>
                      <a:r>
                        <a:rPr lang="en-US" sz="1800" dirty="0"/>
                        <a:t> solutions</a:t>
                      </a:r>
                    </a:p>
                  </a:txBody>
                  <a:tcPr marL="91438" marR="91438" marT="45711" marB="4571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13326" name="Picture 3" descr="http://www.drugfuture.com/Pharmacopoeia/USP32/pub/data/images/v32270/cas-67-63-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2442286"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638217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pPr eaLnBrk="1" hangingPunct="1"/>
            <a:r>
              <a:rPr lang="en-US" altLang="el-GR" b="1" smtClean="0"/>
              <a:t>Ethyl acetate</a:t>
            </a:r>
            <a:endParaRPr lang="el-GR" altLang="el-GR" smtClean="0"/>
          </a:p>
        </p:txBody>
      </p:sp>
      <p:graphicFrame>
        <p:nvGraphicFramePr>
          <p:cNvPr id="4" name="3 - Πίνακας"/>
          <p:cNvGraphicFramePr>
            <a:graphicFrameLocks noGrp="1"/>
          </p:cNvGraphicFramePr>
          <p:nvPr>
            <p:extLst>
              <p:ext uri="{D42A27DB-BD31-4B8C-83A1-F6EECF244321}">
                <p14:modId xmlns:p14="http://schemas.microsoft.com/office/powerpoint/2010/main" val="1554997270"/>
              </p:ext>
            </p:extLst>
          </p:nvPr>
        </p:nvGraphicFramePr>
        <p:xfrm>
          <a:off x="1524000" y="4437112"/>
          <a:ext cx="6096000" cy="1280068"/>
        </p:xfrm>
        <a:graphic>
          <a:graphicData uri="http://schemas.openxmlformats.org/drawingml/2006/table">
            <a:tbl>
              <a:tblPr/>
              <a:tblGrid>
                <a:gridCol w="3048000"/>
                <a:gridCol w="3048000"/>
              </a:tblGrid>
              <a:tr h="365579">
                <a:tc>
                  <a:txBody>
                    <a:bodyPr/>
                    <a:lstStyle/>
                    <a:p>
                      <a:pPr fontAlgn="t"/>
                      <a:r>
                        <a:rPr lang="en-US" sz="1800" u="none" strike="noStrike">
                          <a:solidFill>
                            <a:srgbClr val="0B0080"/>
                          </a:solidFill>
                          <a:hlinkClick r:id="rId2" tooltip="Aqueous solution"/>
                        </a:rPr>
                        <a:t>Solubility in water</a:t>
                      </a:r>
                      <a:endParaRPr lang="en-US" sz="1800"/>
                    </a:p>
                  </a:txBody>
                  <a:tcPr marT="45697" marB="45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nn-NO" sz="1800"/>
                        <a:t>8.3 g/100 mL (20 °C)</a:t>
                      </a:r>
                    </a:p>
                  </a:txBody>
                  <a:tcPr marT="45697" marB="45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913946">
                <a:tc>
                  <a:txBody>
                    <a:bodyPr/>
                    <a:lstStyle/>
                    <a:p>
                      <a:pPr fontAlgn="t"/>
                      <a:r>
                        <a:rPr lang="en-US" sz="1800" u="none" strike="noStrike">
                          <a:solidFill>
                            <a:srgbClr val="0B0080"/>
                          </a:solidFill>
                          <a:hlinkClick r:id="rId3" tooltip="Solubility"/>
                        </a:rPr>
                        <a:t>Solubility</a:t>
                      </a:r>
                      <a:r>
                        <a:rPr lang="en-US" sz="1800"/>
                        <a:t> in</a:t>
                      </a:r>
                      <a:r>
                        <a:rPr lang="en-US" sz="1800" u="none" strike="noStrike">
                          <a:solidFill>
                            <a:srgbClr val="0B0080"/>
                          </a:solidFill>
                          <a:hlinkClick r:id="rId4" tooltip="Ethanol"/>
                        </a:rPr>
                        <a:t>ethanol</a:t>
                      </a:r>
                      <a:r>
                        <a:rPr lang="en-US" sz="1800"/>
                        <a:t>,</a:t>
                      </a:r>
                      <a:br>
                        <a:rPr lang="en-US" sz="1800"/>
                      </a:br>
                      <a:r>
                        <a:rPr lang="en-US" sz="1800" u="none" strike="noStrike">
                          <a:solidFill>
                            <a:srgbClr val="0B0080"/>
                          </a:solidFill>
                          <a:hlinkClick r:id="rId5" tooltip="Acetone"/>
                        </a:rPr>
                        <a:t>acetone</a:t>
                      </a:r>
                      <a:r>
                        <a:rPr lang="en-US" sz="1800"/>
                        <a:t>, </a:t>
                      </a:r>
                      <a:r>
                        <a:rPr lang="en-US" sz="1800" u="none" strike="noStrike">
                          <a:solidFill>
                            <a:srgbClr val="0B0080"/>
                          </a:solidFill>
                          <a:hlinkClick r:id="rId6" tooltip="Diethyl ether"/>
                        </a:rPr>
                        <a:t>diethyl ether</a:t>
                      </a:r>
                      <a:r>
                        <a:rPr lang="en-US" sz="1800"/>
                        <a:t>,</a:t>
                      </a:r>
                      <a:br>
                        <a:rPr lang="en-US" sz="1800"/>
                      </a:br>
                      <a:r>
                        <a:rPr lang="en-US" sz="1800" u="none" strike="noStrike">
                          <a:solidFill>
                            <a:srgbClr val="0B0080"/>
                          </a:solidFill>
                          <a:hlinkClick r:id="rId7" tooltip="Benzene"/>
                        </a:rPr>
                        <a:t>benzene</a:t>
                      </a:r>
                      <a:endParaRPr lang="en-US" sz="1800"/>
                    </a:p>
                  </a:txBody>
                  <a:tcPr marT="45697" marB="45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800" dirty="0"/>
                        <a:t>Miscible</a:t>
                      </a:r>
                    </a:p>
                  </a:txBody>
                  <a:tcPr marT="45697" marB="4569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14350" name="Picture 3" descr="http://upload.wikimedia.org/wikipedia/commons/thumb/3/30/Ethyl_acetate2.svg/160px-Ethyl_acetate2.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692696"/>
            <a:ext cx="1957467" cy="122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 Πίνακας"/>
          <p:cNvGraphicFramePr>
            <a:graphicFrameLocks noGrp="1"/>
          </p:cNvGraphicFramePr>
          <p:nvPr>
            <p:extLst>
              <p:ext uri="{D42A27DB-BD31-4B8C-83A1-F6EECF244321}">
                <p14:modId xmlns:p14="http://schemas.microsoft.com/office/powerpoint/2010/main" val="1452384583"/>
              </p:ext>
            </p:extLst>
          </p:nvPr>
        </p:nvGraphicFramePr>
        <p:xfrm>
          <a:off x="1524000" y="2294756"/>
          <a:ext cx="6096000" cy="1638300"/>
        </p:xfrm>
        <a:graphic>
          <a:graphicData uri="http://schemas.openxmlformats.org/drawingml/2006/table">
            <a:tbl>
              <a:tblPr/>
              <a:tblGrid>
                <a:gridCol w="2032000"/>
                <a:gridCol w="2032000"/>
                <a:gridCol w="2032000"/>
              </a:tblGrid>
              <a:tr h="0">
                <a:tc>
                  <a:txBody>
                    <a:bodyPr/>
                    <a:lstStyle/>
                    <a:p>
                      <a:pPr algn="just" fontAlgn="t"/>
                      <a:r>
                        <a:rPr lang="en-US" b="1" i="0" dirty="0"/>
                        <a:t>ester</a:t>
                      </a:r>
                    </a:p>
                  </a:txBody>
                  <a:tcPr marL="47625" marR="47625" marT="47625" marB="47625">
                    <a:lnL>
                      <a:noFill/>
                    </a:lnL>
                    <a:lnR>
                      <a:noFill/>
                    </a:lnR>
                    <a:lnT>
                      <a:noFill/>
                    </a:lnT>
                    <a:lnB>
                      <a:noFill/>
                    </a:lnB>
                    <a:solidFill>
                      <a:srgbClr val="FFFFFF"/>
                    </a:solidFill>
                  </a:tcPr>
                </a:tc>
                <a:tc>
                  <a:txBody>
                    <a:bodyPr/>
                    <a:lstStyle/>
                    <a:p>
                      <a:pPr algn="just" fontAlgn="t"/>
                      <a:r>
                        <a:rPr lang="en-US" b="1" i="0"/>
                        <a:t>formula</a:t>
                      </a:r>
                    </a:p>
                  </a:txBody>
                  <a:tcPr marL="47625" marR="47625" marT="47625" marB="47625">
                    <a:lnL>
                      <a:noFill/>
                    </a:lnL>
                    <a:lnR>
                      <a:noFill/>
                    </a:lnR>
                    <a:lnT>
                      <a:noFill/>
                    </a:lnT>
                    <a:lnB>
                      <a:noFill/>
                    </a:lnB>
                    <a:solidFill>
                      <a:srgbClr val="FFFFFF"/>
                    </a:solidFill>
                  </a:tcPr>
                </a:tc>
                <a:tc>
                  <a:txBody>
                    <a:bodyPr/>
                    <a:lstStyle/>
                    <a:p>
                      <a:pPr algn="just" fontAlgn="t"/>
                      <a:r>
                        <a:rPr lang="en-US" b="1" i="0" dirty="0"/>
                        <a:t>solubility (g per 100 g of water)</a:t>
                      </a:r>
                    </a:p>
                  </a:txBody>
                  <a:tcPr marL="47625" marR="47625" marT="47625" marB="47625">
                    <a:lnL>
                      <a:noFill/>
                    </a:lnL>
                    <a:lnR>
                      <a:noFill/>
                    </a:lnR>
                    <a:lnT>
                      <a:noFill/>
                    </a:lnT>
                    <a:lnB>
                      <a:noFill/>
                    </a:lnB>
                    <a:solidFill>
                      <a:srgbClr val="FFFFFF"/>
                    </a:solidFill>
                  </a:tcPr>
                </a:tc>
              </a:tr>
              <a:tr h="0">
                <a:tc>
                  <a:txBody>
                    <a:bodyPr/>
                    <a:lstStyle/>
                    <a:p>
                      <a:pPr algn="just" fontAlgn="t"/>
                      <a:r>
                        <a:rPr lang="en-US" b="0"/>
                        <a:t>ethyl methanoate</a:t>
                      </a:r>
                    </a:p>
                  </a:txBody>
                  <a:tcPr marL="47625" marR="47625" marT="28575" marB="28575">
                    <a:lnL>
                      <a:noFill/>
                    </a:lnL>
                    <a:lnR>
                      <a:noFill/>
                    </a:lnR>
                    <a:lnT>
                      <a:noFill/>
                    </a:lnT>
                    <a:lnB>
                      <a:noFill/>
                    </a:lnB>
                    <a:solidFill>
                      <a:srgbClr val="FFFFFF"/>
                    </a:solidFill>
                  </a:tcPr>
                </a:tc>
                <a:tc>
                  <a:txBody>
                    <a:bodyPr/>
                    <a:lstStyle/>
                    <a:p>
                      <a:pPr algn="just" fontAlgn="t"/>
                      <a:r>
                        <a:rPr lang="en-US" b="0"/>
                        <a:t>HCOOCH</a:t>
                      </a:r>
                      <a:r>
                        <a:rPr lang="en-US" b="0" baseline="-25000"/>
                        <a:t>2</a:t>
                      </a:r>
                      <a:r>
                        <a:rPr lang="en-US" b="0"/>
                        <a:t>CH</a:t>
                      </a:r>
                      <a:r>
                        <a:rPr lang="en-US" b="0" baseline="-25000"/>
                        <a:t>3</a:t>
                      </a:r>
                      <a:endParaRPr lang="en-US" b="0"/>
                    </a:p>
                  </a:txBody>
                  <a:tcPr marL="47625" marR="47625" marT="28575" marB="28575">
                    <a:lnL>
                      <a:noFill/>
                    </a:lnL>
                    <a:lnR>
                      <a:noFill/>
                    </a:lnR>
                    <a:lnT>
                      <a:noFill/>
                    </a:lnT>
                    <a:lnB>
                      <a:noFill/>
                    </a:lnB>
                    <a:solidFill>
                      <a:srgbClr val="FFFFFF"/>
                    </a:solidFill>
                  </a:tcPr>
                </a:tc>
                <a:tc>
                  <a:txBody>
                    <a:bodyPr/>
                    <a:lstStyle/>
                    <a:p>
                      <a:pPr algn="just" fontAlgn="t"/>
                      <a:r>
                        <a:rPr lang="el-GR" b="0"/>
                        <a:t>10.5</a:t>
                      </a:r>
                    </a:p>
                  </a:txBody>
                  <a:tcPr marL="47625" marR="47625" marT="28575" marB="28575">
                    <a:lnL>
                      <a:noFill/>
                    </a:lnL>
                    <a:lnR>
                      <a:noFill/>
                    </a:lnR>
                    <a:lnT>
                      <a:noFill/>
                    </a:lnT>
                    <a:lnB>
                      <a:noFill/>
                    </a:lnB>
                    <a:solidFill>
                      <a:srgbClr val="FFFFFF"/>
                    </a:solidFill>
                  </a:tcPr>
                </a:tc>
              </a:tr>
              <a:tr h="0">
                <a:tc>
                  <a:txBody>
                    <a:bodyPr/>
                    <a:lstStyle/>
                    <a:p>
                      <a:pPr algn="just" fontAlgn="t"/>
                      <a:r>
                        <a:rPr lang="en-US" b="0"/>
                        <a:t>ethyl ethanoate</a:t>
                      </a:r>
                    </a:p>
                  </a:txBody>
                  <a:tcPr marL="47625" marR="47625" marT="28575" marB="28575">
                    <a:lnL>
                      <a:noFill/>
                    </a:lnL>
                    <a:lnR>
                      <a:noFill/>
                    </a:lnR>
                    <a:lnT>
                      <a:noFill/>
                    </a:lnT>
                    <a:lnB>
                      <a:noFill/>
                    </a:lnB>
                    <a:solidFill>
                      <a:srgbClr val="FFFFFF"/>
                    </a:solidFill>
                  </a:tcPr>
                </a:tc>
                <a:tc>
                  <a:txBody>
                    <a:bodyPr/>
                    <a:lstStyle/>
                    <a:p>
                      <a:pPr algn="just" fontAlgn="t"/>
                      <a:r>
                        <a:rPr lang="en-US" b="0" dirty="0"/>
                        <a:t>CH</a:t>
                      </a:r>
                      <a:r>
                        <a:rPr lang="en-US" b="0" baseline="-25000" dirty="0"/>
                        <a:t>3</a:t>
                      </a:r>
                      <a:r>
                        <a:rPr lang="en-US" b="0" dirty="0"/>
                        <a:t>COOCH</a:t>
                      </a:r>
                      <a:r>
                        <a:rPr lang="en-US" b="0" baseline="-25000" dirty="0"/>
                        <a:t>2</a:t>
                      </a:r>
                      <a:r>
                        <a:rPr lang="en-US" b="0" dirty="0"/>
                        <a:t>CH</a:t>
                      </a:r>
                      <a:r>
                        <a:rPr lang="en-US" b="0" baseline="-25000" dirty="0"/>
                        <a:t>3</a:t>
                      </a:r>
                      <a:endParaRPr lang="en-US" b="0" dirty="0"/>
                    </a:p>
                  </a:txBody>
                  <a:tcPr marL="47625" marR="47625" marT="28575" marB="28575">
                    <a:lnL>
                      <a:noFill/>
                    </a:lnL>
                    <a:lnR>
                      <a:noFill/>
                    </a:lnR>
                    <a:lnT>
                      <a:noFill/>
                    </a:lnT>
                    <a:lnB>
                      <a:noFill/>
                    </a:lnB>
                    <a:solidFill>
                      <a:srgbClr val="FFFFFF"/>
                    </a:solidFill>
                  </a:tcPr>
                </a:tc>
                <a:tc>
                  <a:txBody>
                    <a:bodyPr/>
                    <a:lstStyle/>
                    <a:p>
                      <a:pPr algn="just" fontAlgn="t"/>
                      <a:r>
                        <a:rPr lang="el-GR" b="0"/>
                        <a:t>8.7</a:t>
                      </a:r>
                    </a:p>
                  </a:txBody>
                  <a:tcPr marL="47625" marR="47625" marT="28575" marB="28575">
                    <a:lnL>
                      <a:noFill/>
                    </a:lnL>
                    <a:lnR>
                      <a:noFill/>
                    </a:lnR>
                    <a:lnT>
                      <a:noFill/>
                    </a:lnT>
                    <a:lnB>
                      <a:noFill/>
                    </a:lnB>
                    <a:solidFill>
                      <a:srgbClr val="FFFFFF"/>
                    </a:solidFill>
                  </a:tcPr>
                </a:tc>
              </a:tr>
              <a:tr h="0">
                <a:tc>
                  <a:txBody>
                    <a:bodyPr/>
                    <a:lstStyle/>
                    <a:p>
                      <a:pPr algn="just" fontAlgn="t"/>
                      <a:r>
                        <a:rPr lang="en-US" b="0"/>
                        <a:t>ethyl propanoate</a:t>
                      </a:r>
                    </a:p>
                  </a:txBody>
                  <a:tcPr marL="47625" marR="47625" marT="28575" marB="28575">
                    <a:lnL>
                      <a:noFill/>
                    </a:lnL>
                    <a:lnR>
                      <a:noFill/>
                    </a:lnR>
                    <a:lnT>
                      <a:noFill/>
                    </a:lnT>
                    <a:lnB>
                      <a:noFill/>
                    </a:lnB>
                    <a:solidFill>
                      <a:srgbClr val="FFFFFF"/>
                    </a:solidFill>
                  </a:tcPr>
                </a:tc>
                <a:tc>
                  <a:txBody>
                    <a:bodyPr/>
                    <a:lstStyle/>
                    <a:p>
                      <a:pPr algn="just" fontAlgn="t"/>
                      <a:r>
                        <a:rPr lang="en-US" b="0" dirty="0"/>
                        <a:t>CH</a:t>
                      </a:r>
                      <a:r>
                        <a:rPr lang="en-US" b="0" baseline="-25000" dirty="0"/>
                        <a:t>3</a:t>
                      </a:r>
                      <a:r>
                        <a:rPr lang="en-US" b="0" dirty="0"/>
                        <a:t>CH</a:t>
                      </a:r>
                      <a:r>
                        <a:rPr lang="en-US" b="0" baseline="-25000" dirty="0"/>
                        <a:t>2</a:t>
                      </a:r>
                      <a:r>
                        <a:rPr lang="en-US" b="0" dirty="0"/>
                        <a:t>COOCH</a:t>
                      </a:r>
                      <a:r>
                        <a:rPr lang="en-US" b="0" baseline="-25000" dirty="0"/>
                        <a:t>2</a:t>
                      </a:r>
                      <a:r>
                        <a:rPr lang="en-US" b="0" dirty="0"/>
                        <a:t>CH</a:t>
                      </a:r>
                      <a:r>
                        <a:rPr lang="en-US" b="0" baseline="-25000" dirty="0"/>
                        <a:t>3</a:t>
                      </a:r>
                      <a:endParaRPr lang="en-US" b="0" dirty="0"/>
                    </a:p>
                  </a:txBody>
                  <a:tcPr marL="47625" marR="47625" marT="28575" marB="28575">
                    <a:lnL>
                      <a:noFill/>
                    </a:lnL>
                    <a:lnR>
                      <a:noFill/>
                    </a:lnR>
                    <a:lnT>
                      <a:noFill/>
                    </a:lnT>
                    <a:lnB>
                      <a:noFill/>
                    </a:lnB>
                    <a:solidFill>
                      <a:srgbClr val="FFFFFF"/>
                    </a:solidFill>
                  </a:tcPr>
                </a:tc>
                <a:tc>
                  <a:txBody>
                    <a:bodyPr/>
                    <a:lstStyle/>
                    <a:p>
                      <a:pPr algn="just" fontAlgn="t"/>
                      <a:r>
                        <a:rPr lang="el-GR" b="0" dirty="0"/>
                        <a:t>1.7</a:t>
                      </a:r>
                    </a:p>
                  </a:txBody>
                  <a:tcPr marL="47625" marR="47625" marT="28575" marB="28575">
                    <a:lnL>
                      <a:noFill/>
                    </a:lnL>
                    <a:lnR>
                      <a:noFill/>
                    </a:lnR>
                    <a:lnT>
                      <a:noFill/>
                    </a:lnT>
                    <a:lnB>
                      <a:noFill/>
                    </a:lnB>
                    <a:solidFill>
                      <a:srgbClr val="FFFFFF"/>
                    </a:solidFill>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025286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pPr eaLnBrk="1" hangingPunct="1"/>
            <a:r>
              <a:rPr lang="en-US" altLang="el-GR" b="1" dirty="0" smtClean="0"/>
              <a:t>Fructose</a:t>
            </a:r>
            <a:endParaRPr lang="el-GR" altLang="el-GR" dirty="0" smtClean="0"/>
          </a:p>
        </p:txBody>
      </p:sp>
      <p:pic>
        <p:nvPicPr>
          <p:cNvPr id="15363" name="Picture 2" descr="Skeletal Structure of D-Fructo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26162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4 - Ορθογώνιο"/>
          <p:cNvSpPr>
            <a:spLocks noChangeArrowheads="1"/>
          </p:cNvSpPr>
          <p:nvPr/>
        </p:nvSpPr>
        <p:spPr bwMode="auto">
          <a:xfrm>
            <a:off x="395288" y="1700213"/>
            <a:ext cx="849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latin typeface="Calibri" pitchFamily="34" charset="0"/>
              </a:rPr>
              <a:t>Soluble in water, ethanol and methanol.</a:t>
            </a:r>
            <a:endParaRPr lang="el-GR" altLang="el-GR">
              <a:latin typeface="Calibri" pitchFamily="34" charset="0"/>
            </a:endParaRPr>
          </a:p>
        </p:txBody>
      </p:sp>
      <p:sp>
        <p:nvSpPr>
          <p:cNvPr id="15365" name="5 - Ορθογώνιο"/>
          <p:cNvSpPr>
            <a:spLocks noChangeArrowheads="1"/>
          </p:cNvSpPr>
          <p:nvPr/>
        </p:nvSpPr>
        <p:spPr bwMode="auto">
          <a:xfrm>
            <a:off x="250825" y="4868863"/>
            <a:ext cx="87137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latin typeface="Calibri" pitchFamily="34" charset="0"/>
              </a:rPr>
              <a:t>sucrose is made up of two simple sugar units Glucose and Fructose and have so many 'OH' groups which show polarity, the polar water molecules breakup sucrose into glucose and fructose, this breaking involves the addition of one water molecule, C</a:t>
            </a:r>
            <a:r>
              <a:rPr lang="en-US" altLang="el-GR" sz="2000" baseline="-25000" dirty="0">
                <a:latin typeface="Calibri" pitchFamily="34" charset="0"/>
              </a:rPr>
              <a:t>12</a:t>
            </a:r>
            <a:r>
              <a:rPr lang="en-US" altLang="el-GR" sz="2000" dirty="0">
                <a:latin typeface="Calibri" pitchFamily="34" charset="0"/>
              </a:rPr>
              <a:t>H</a:t>
            </a:r>
            <a:r>
              <a:rPr lang="en-US" altLang="el-GR" sz="2000" baseline="-25000" dirty="0">
                <a:latin typeface="Calibri" pitchFamily="34" charset="0"/>
              </a:rPr>
              <a:t>22</a:t>
            </a:r>
            <a:r>
              <a:rPr lang="en-US" altLang="el-GR" sz="2000" dirty="0">
                <a:latin typeface="Calibri" pitchFamily="34" charset="0"/>
              </a:rPr>
              <a:t>O</a:t>
            </a:r>
            <a:r>
              <a:rPr lang="en-US" altLang="el-GR" sz="2000" baseline="-25000" dirty="0">
                <a:latin typeface="Calibri" pitchFamily="34" charset="0"/>
              </a:rPr>
              <a:t>11</a:t>
            </a:r>
            <a:r>
              <a:rPr lang="en-US" altLang="el-GR" sz="2000" dirty="0">
                <a:latin typeface="Calibri" pitchFamily="34" charset="0"/>
              </a:rPr>
              <a:t> + H</a:t>
            </a:r>
            <a:r>
              <a:rPr lang="en-US" altLang="el-GR" sz="2000" baseline="-25000" dirty="0">
                <a:latin typeface="Calibri" pitchFamily="34" charset="0"/>
              </a:rPr>
              <a:t>2</a:t>
            </a:r>
            <a:r>
              <a:rPr lang="en-US" altLang="el-GR" sz="2000" dirty="0">
                <a:latin typeface="Calibri" pitchFamily="34" charset="0"/>
              </a:rPr>
              <a:t>O = C</a:t>
            </a:r>
            <a:r>
              <a:rPr lang="en-US" altLang="el-GR" sz="2000" baseline="-25000" dirty="0">
                <a:latin typeface="Calibri" pitchFamily="34" charset="0"/>
              </a:rPr>
              <a:t>6</a:t>
            </a:r>
            <a:r>
              <a:rPr lang="en-US" altLang="el-GR" sz="2000" dirty="0">
                <a:latin typeface="Calibri" pitchFamily="34" charset="0"/>
              </a:rPr>
              <a:t>H</a:t>
            </a:r>
            <a:r>
              <a:rPr lang="en-US" altLang="el-GR" sz="2000" baseline="-25000" dirty="0">
                <a:latin typeface="Calibri" pitchFamily="34" charset="0"/>
              </a:rPr>
              <a:t>12</a:t>
            </a:r>
            <a:r>
              <a:rPr lang="en-US" altLang="el-GR" sz="2000" dirty="0">
                <a:latin typeface="Calibri" pitchFamily="34" charset="0"/>
              </a:rPr>
              <a:t>O</a:t>
            </a:r>
            <a:r>
              <a:rPr lang="en-US" altLang="el-GR" sz="2000" baseline="-25000" dirty="0">
                <a:latin typeface="Calibri" pitchFamily="34" charset="0"/>
              </a:rPr>
              <a:t>6(Glucose)</a:t>
            </a:r>
            <a:r>
              <a:rPr lang="en-US" altLang="el-GR" sz="2000" dirty="0">
                <a:latin typeface="Calibri" pitchFamily="34" charset="0"/>
              </a:rPr>
              <a:t> + C</a:t>
            </a:r>
            <a:r>
              <a:rPr lang="en-US" altLang="el-GR" sz="2000" baseline="-25000" dirty="0">
                <a:latin typeface="Calibri" pitchFamily="34" charset="0"/>
              </a:rPr>
              <a:t>6</a:t>
            </a:r>
            <a:r>
              <a:rPr lang="en-US" altLang="el-GR" sz="2000" dirty="0">
                <a:latin typeface="Calibri" pitchFamily="34" charset="0"/>
              </a:rPr>
              <a:t>H</a:t>
            </a:r>
            <a:r>
              <a:rPr lang="en-US" altLang="el-GR" sz="2000" baseline="-25000" dirty="0">
                <a:latin typeface="Calibri" pitchFamily="34" charset="0"/>
              </a:rPr>
              <a:t>12</a:t>
            </a:r>
            <a:r>
              <a:rPr lang="en-US" altLang="el-GR" sz="2000" dirty="0">
                <a:latin typeface="Calibri" pitchFamily="34" charset="0"/>
              </a:rPr>
              <a:t>O</a:t>
            </a:r>
            <a:r>
              <a:rPr lang="en-US" altLang="el-GR" sz="2000" baseline="-25000" dirty="0">
                <a:latin typeface="Calibri" pitchFamily="34" charset="0"/>
              </a:rPr>
              <a:t>6(Fructose)</a:t>
            </a:r>
            <a:r>
              <a:rPr lang="en-US" altLang="el-GR" sz="2000" dirty="0">
                <a:latin typeface="Calibri" pitchFamily="34" charset="0"/>
              </a:rPr>
              <a:t> , ether (diethyl ether) is a non polar solvent and can not break the fructose molecules so fructose is insoluble in ether.</a:t>
            </a:r>
            <a:endParaRPr lang="el-GR" altLang="el-GR" sz="2000" dirty="0">
              <a:latin typeface="Calibri" pitchFamily="34" charset="0"/>
            </a:endParaRPr>
          </a:p>
        </p:txBody>
      </p:sp>
      <p:pic>
        <p:nvPicPr>
          <p:cNvPr id="15366" name="Picture 4" descr="Skeletal formula of suc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068638"/>
            <a:ext cx="32861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 Τίτλος"/>
          <p:cNvSpPr txBox="1">
            <a:spLocks/>
          </p:cNvSpPr>
          <p:nvPr/>
        </p:nvSpPr>
        <p:spPr>
          <a:xfrm>
            <a:off x="250825" y="2060575"/>
            <a:ext cx="8229600" cy="1143000"/>
          </a:xfrm>
          <a:prstGeom prst="rect">
            <a:avLst/>
          </a:prstGeom>
        </p:spPr>
        <p:txBody>
          <a:bodyPr anchor="ctr">
            <a:normAutofit/>
          </a:bodyPr>
          <a:lstStyle/>
          <a:p>
            <a:pPr algn="ctr" fontAlgn="auto">
              <a:spcAft>
                <a:spcPts val="0"/>
              </a:spcAft>
              <a:defRPr/>
            </a:pPr>
            <a:r>
              <a:rPr lang="en-US" sz="3600" b="1" dirty="0">
                <a:latin typeface="+mj-lt"/>
                <a:ea typeface="+mj-ea"/>
                <a:cs typeface="+mj-cs"/>
              </a:rPr>
              <a:t>Sucrose</a:t>
            </a:r>
            <a:endParaRPr lang="el-GR" sz="3600" dirty="0">
              <a:latin typeface="+mj-lt"/>
              <a:ea typeface="+mj-ea"/>
              <a:cs typeface="+mj-cs"/>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027278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Χριστίνα </a:t>
            </a:r>
            <a:r>
              <a:rPr lang="el-GR" sz="2000" dirty="0" err="1"/>
              <a:t>Φούντζουλα</a:t>
            </a:r>
            <a:r>
              <a:rPr lang="el-GR" sz="2000" dirty="0"/>
              <a:t> 2014. Χριστίνα </a:t>
            </a:r>
            <a:r>
              <a:rPr lang="el-GR" sz="2000" dirty="0" err="1" smtClean="0"/>
              <a:t>Φούντζουλα</a:t>
            </a:r>
            <a:r>
              <a:rPr lang="el-GR" sz="2000" dirty="0" smtClean="0"/>
              <a:t>. «Οργανική Χημεία (Ε). </a:t>
            </a:r>
            <a:r>
              <a:rPr lang="el-GR" sz="2000" smtClean="0"/>
              <a:t>Ενότητα 6: </a:t>
            </a:r>
            <a:r>
              <a:rPr lang="el-GR" sz="2000" dirty="0"/>
              <a:t>Διαλυτότητα οργανικών ουσιών».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pPr eaLnBrk="1" hangingPunct="1"/>
            <a:r>
              <a:rPr lang="el-GR" altLang="el-GR" smtClean="0"/>
              <a:t>Πολικοί και Μη Πολικοί Διαλύτες</a:t>
            </a:r>
          </a:p>
        </p:txBody>
      </p:sp>
      <p:sp>
        <p:nvSpPr>
          <p:cNvPr id="2" name="Θέση περιεχομένου 1"/>
          <p:cNvSpPr>
            <a:spLocks noGrp="1"/>
          </p:cNvSpPr>
          <p:nvPr>
            <p:ph idx="1"/>
          </p:nvPr>
        </p:nvSpPr>
        <p:spPr/>
        <p:txBody>
          <a:bodyPr/>
          <a:lstStyle/>
          <a:p>
            <a:r>
              <a:rPr lang="el-GR" altLang="el-GR" sz="2400" b="1" dirty="0">
                <a:latin typeface="Calibri" pitchFamily="34" charset="0"/>
              </a:rPr>
              <a:t>Πολικοί διαλύτες:</a:t>
            </a:r>
            <a:r>
              <a:rPr lang="en-US" altLang="el-GR" sz="2400" dirty="0">
                <a:latin typeface="Calibri" pitchFamily="34" charset="0"/>
              </a:rPr>
              <a:t> </a:t>
            </a:r>
            <a:r>
              <a:rPr lang="el-GR" altLang="el-GR" sz="2400" dirty="0">
                <a:latin typeface="Calibri" pitchFamily="34" charset="0"/>
              </a:rPr>
              <a:t>δεσμοί μεταξύ ατόμων με μεγάλη διαφορά </a:t>
            </a:r>
            <a:r>
              <a:rPr lang="el-GR" altLang="el-GR" sz="2400" dirty="0" err="1">
                <a:latin typeface="Calibri" pitchFamily="34" charset="0"/>
              </a:rPr>
              <a:t>ηλεκτραρνητικότητας</a:t>
            </a:r>
            <a:r>
              <a:rPr lang="el-GR" altLang="el-GR" sz="2400" dirty="0">
                <a:latin typeface="Calibri" pitchFamily="34" charset="0"/>
              </a:rPr>
              <a:t> (</a:t>
            </a:r>
            <a:r>
              <a:rPr lang="el-GR" altLang="el-GR" sz="2400" dirty="0" err="1">
                <a:latin typeface="Calibri" pitchFamily="34" charset="0"/>
              </a:rPr>
              <a:t>π.χ</a:t>
            </a:r>
            <a:r>
              <a:rPr lang="el-GR" altLang="el-GR" sz="2400" dirty="0">
                <a:latin typeface="Calibri" pitchFamily="34" charset="0"/>
              </a:rPr>
              <a:t> οξυγόνο- υδρογόνο) Μεγάλη διπολική ροπή.</a:t>
            </a:r>
            <a:r>
              <a:rPr lang="en-US" altLang="el-GR" sz="2400" dirty="0">
                <a:latin typeface="Calibri" pitchFamily="34" charset="0"/>
              </a:rPr>
              <a:t> </a:t>
            </a:r>
          </a:p>
          <a:p>
            <a:endParaRPr lang="en-US" altLang="el-GR" sz="2400" dirty="0">
              <a:latin typeface="Calibri" pitchFamily="34" charset="0"/>
            </a:endParaRPr>
          </a:p>
          <a:p>
            <a:r>
              <a:rPr lang="el-GR" altLang="el-GR" sz="2400" b="1" dirty="0">
                <a:latin typeface="Calibri" pitchFamily="34" charset="0"/>
              </a:rPr>
              <a:t>Μη Πολικοί διαλύτες: </a:t>
            </a:r>
            <a:r>
              <a:rPr lang="el-GR" altLang="el-GR" sz="2400" dirty="0" smtClean="0">
                <a:latin typeface="Calibri" pitchFamily="34" charset="0"/>
              </a:rPr>
              <a:t>δεσμοί </a:t>
            </a:r>
            <a:r>
              <a:rPr lang="el-GR" altLang="el-GR" sz="2400" dirty="0">
                <a:latin typeface="Calibri" pitchFamily="34" charset="0"/>
              </a:rPr>
              <a:t>μεταξύ ατόμων με παρόμοιες τιμές </a:t>
            </a:r>
            <a:r>
              <a:rPr lang="el-GR" altLang="el-GR" sz="2400" dirty="0" err="1">
                <a:latin typeface="Calibri" pitchFamily="34" charset="0"/>
              </a:rPr>
              <a:t>ηλεκτραρνητικότητας</a:t>
            </a:r>
            <a:r>
              <a:rPr lang="el-GR" altLang="el-GR" sz="2400" dirty="0">
                <a:latin typeface="Calibri" pitchFamily="34" charset="0"/>
              </a:rPr>
              <a:t> (</a:t>
            </a:r>
            <a:r>
              <a:rPr lang="el-GR" altLang="el-GR" sz="2400" dirty="0" err="1">
                <a:latin typeface="Calibri" pitchFamily="34" charset="0"/>
              </a:rPr>
              <a:t>π.χ</a:t>
            </a:r>
            <a:r>
              <a:rPr lang="el-GR" altLang="el-GR" sz="2400" dirty="0">
                <a:latin typeface="Calibri" pitchFamily="34" charset="0"/>
              </a:rPr>
              <a:t> άνθρακας- υδρογόνο).</a:t>
            </a:r>
            <a:r>
              <a:rPr lang="en-US" altLang="el-GR" sz="2400" dirty="0">
                <a:latin typeface="Calibri" pitchFamily="34" charset="0"/>
              </a:rPr>
              <a:t>  </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710299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pPr eaLnBrk="1" hangingPunct="1"/>
            <a:r>
              <a:rPr lang="el-GR" altLang="el-GR" smtClean="0"/>
              <a:t>Πρωτικοί και Απρωτικοί Διαλύτες</a:t>
            </a:r>
          </a:p>
        </p:txBody>
      </p:sp>
      <p:sp>
        <p:nvSpPr>
          <p:cNvPr id="2" name="Θέση περιεχομένου 1"/>
          <p:cNvSpPr>
            <a:spLocks noGrp="1"/>
          </p:cNvSpPr>
          <p:nvPr>
            <p:ph idx="1"/>
          </p:nvPr>
        </p:nvSpPr>
        <p:spPr/>
        <p:txBody>
          <a:bodyPr/>
          <a:lstStyle/>
          <a:p>
            <a:r>
              <a:rPr lang="el-GR" altLang="el-GR" sz="2400" b="1" dirty="0" err="1">
                <a:latin typeface="Calibri" pitchFamily="34" charset="0"/>
              </a:rPr>
              <a:t>Πρωτικοί</a:t>
            </a:r>
            <a:r>
              <a:rPr lang="el-GR" altLang="el-GR" sz="2400" b="1" dirty="0">
                <a:latin typeface="Calibri" pitchFamily="34" charset="0"/>
              </a:rPr>
              <a:t> διαλύτες:</a:t>
            </a:r>
            <a:r>
              <a:rPr lang="en-US" altLang="el-GR" sz="2400" dirty="0">
                <a:latin typeface="Calibri" pitchFamily="34" charset="0"/>
              </a:rPr>
              <a:t> </a:t>
            </a:r>
            <a:r>
              <a:rPr lang="el-GR" altLang="el-GR" sz="2400" dirty="0">
                <a:latin typeface="Calibri" pitchFamily="34" charset="0"/>
              </a:rPr>
              <a:t>δεσμοί </a:t>
            </a:r>
            <a:r>
              <a:rPr lang="en-US" altLang="el-GR" sz="2400" dirty="0">
                <a:latin typeface="Calibri" pitchFamily="34" charset="0"/>
              </a:rPr>
              <a:t>O-H </a:t>
            </a:r>
            <a:r>
              <a:rPr lang="el-GR" altLang="el-GR" sz="2400" dirty="0">
                <a:latin typeface="Calibri" pitchFamily="34" charset="0"/>
              </a:rPr>
              <a:t>και</a:t>
            </a:r>
            <a:r>
              <a:rPr lang="en-US" altLang="el-GR" sz="2400" dirty="0">
                <a:latin typeface="Calibri" pitchFamily="34" charset="0"/>
              </a:rPr>
              <a:t> N-H. </a:t>
            </a:r>
            <a:endParaRPr lang="el-GR" altLang="el-GR" sz="2400" dirty="0">
              <a:latin typeface="Calibri" pitchFamily="34" charset="0"/>
            </a:endParaRPr>
          </a:p>
          <a:p>
            <a:pPr marL="355600" indent="0">
              <a:buNone/>
            </a:pPr>
            <a:r>
              <a:rPr lang="el-GR" altLang="el-GR" sz="2400" dirty="0" smtClean="0">
                <a:latin typeface="Calibri" pitchFamily="34" charset="0"/>
              </a:rPr>
              <a:t>Συμμετοχή </a:t>
            </a:r>
            <a:r>
              <a:rPr lang="el-GR" altLang="el-GR" sz="2400" dirty="0">
                <a:latin typeface="Calibri" pitchFamily="34" charset="0"/>
              </a:rPr>
              <a:t>σε δεσμούς Η.</a:t>
            </a:r>
          </a:p>
          <a:p>
            <a:pPr marL="355600" indent="0">
              <a:buNone/>
            </a:pPr>
            <a:r>
              <a:rPr lang="el-GR" altLang="el-GR" sz="2400" dirty="0" smtClean="0">
                <a:latin typeface="Calibri" pitchFamily="34" charset="0"/>
              </a:rPr>
              <a:t>Δότες </a:t>
            </a:r>
            <a:r>
              <a:rPr lang="el-GR" altLang="el-GR" sz="2400" dirty="0">
                <a:latin typeface="Calibri" pitchFamily="34" charset="0"/>
              </a:rPr>
              <a:t>Η</a:t>
            </a:r>
            <a:r>
              <a:rPr lang="el-GR" altLang="el-GR" sz="2400" baseline="30000" dirty="0" smtClean="0">
                <a:latin typeface="Calibri" pitchFamily="34" charset="0"/>
              </a:rPr>
              <a:t>+</a:t>
            </a:r>
            <a:endParaRPr lang="el-GR" altLang="el-GR" sz="2400" baseline="30000" dirty="0">
              <a:latin typeface="Calibri" pitchFamily="34" charset="0"/>
            </a:endParaRPr>
          </a:p>
          <a:p>
            <a:endParaRPr lang="el-GR" altLang="el-GR" sz="2400" dirty="0">
              <a:latin typeface="Calibri" pitchFamily="34" charset="0"/>
            </a:endParaRPr>
          </a:p>
          <a:p>
            <a:r>
              <a:rPr lang="el-GR" altLang="el-GR" sz="2400" b="1" dirty="0" err="1">
                <a:latin typeface="Calibri" pitchFamily="34" charset="0"/>
              </a:rPr>
              <a:t>Απρωτικοί</a:t>
            </a:r>
            <a:r>
              <a:rPr lang="el-GR" altLang="el-GR" sz="2400" b="1" dirty="0">
                <a:latin typeface="Calibri" pitchFamily="34" charset="0"/>
              </a:rPr>
              <a:t> διαλύτες:</a:t>
            </a:r>
            <a:r>
              <a:rPr lang="en-US" altLang="el-GR" sz="2400" dirty="0">
                <a:latin typeface="Calibri" pitchFamily="34" charset="0"/>
              </a:rPr>
              <a:t>  </a:t>
            </a:r>
            <a:r>
              <a:rPr lang="el-GR" altLang="el-GR" sz="2400" dirty="0">
                <a:latin typeface="Calibri" pitchFamily="34" charset="0"/>
              </a:rPr>
              <a:t> μη ύπαρξη δεσμών </a:t>
            </a:r>
            <a:r>
              <a:rPr lang="en-US" altLang="el-GR" sz="2400" dirty="0">
                <a:latin typeface="Calibri" pitchFamily="34" charset="0"/>
              </a:rPr>
              <a:t>O-H </a:t>
            </a:r>
            <a:r>
              <a:rPr lang="el-GR" altLang="el-GR" sz="2400" dirty="0">
                <a:latin typeface="Calibri" pitchFamily="34" charset="0"/>
              </a:rPr>
              <a:t>και</a:t>
            </a:r>
            <a:r>
              <a:rPr lang="en-US" altLang="el-GR" sz="2400" dirty="0">
                <a:latin typeface="Calibri" pitchFamily="34" charset="0"/>
              </a:rPr>
              <a:t> N-H.</a:t>
            </a:r>
            <a:endParaRPr lang="el-GR" altLang="el-GR" sz="2400" dirty="0">
              <a:latin typeface="Calibri" pitchFamily="34" charset="0"/>
            </a:endParaRPr>
          </a:p>
          <a:p>
            <a:pPr marL="355600" indent="0">
              <a:buNone/>
            </a:pPr>
            <a:r>
              <a:rPr lang="el-GR" altLang="el-GR" sz="2400" dirty="0" smtClean="0">
                <a:latin typeface="Calibri" pitchFamily="34" charset="0"/>
              </a:rPr>
              <a:t>Αδυναμία </a:t>
            </a:r>
            <a:r>
              <a:rPr lang="el-GR" altLang="el-GR" sz="2400" dirty="0">
                <a:latin typeface="Calibri" pitchFamily="34" charset="0"/>
              </a:rPr>
              <a:t>συμμετοχής σε δεσμούς Η.</a:t>
            </a:r>
            <a:r>
              <a:rPr lang="en-US" altLang="el-GR" sz="2400" dirty="0">
                <a:latin typeface="Calibri" pitchFamily="34" charset="0"/>
              </a:rPr>
              <a:t> </a:t>
            </a:r>
            <a:endParaRPr lang="el-GR" altLang="el-GR" sz="2400" dirty="0">
              <a:latin typeface="Calibri" pitchFamily="34" charset="0"/>
            </a:endParaRPr>
          </a:p>
          <a:p>
            <a:endParaRPr lang="en-US" altLang="el-GR" sz="2400" dirty="0">
              <a:latin typeface="Calibri" pitchFamily="34" charset="0"/>
            </a:endParaRP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082727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pPr eaLnBrk="1" hangingPunct="1"/>
            <a:r>
              <a:rPr lang="el-GR" altLang="el-GR" smtClean="0"/>
              <a:t>Ταξινόμηση διαλυτών</a:t>
            </a:r>
          </a:p>
        </p:txBody>
      </p:sp>
      <p:sp>
        <p:nvSpPr>
          <p:cNvPr id="2" name="Θέση περιεχομένου 1"/>
          <p:cNvSpPr>
            <a:spLocks noGrp="1"/>
          </p:cNvSpPr>
          <p:nvPr>
            <p:ph idx="1"/>
          </p:nvPr>
        </p:nvSpPr>
        <p:spPr/>
        <p:txBody>
          <a:bodyPr>
            <a:normAutofit/>
          </a:bodyPr>
          <a:lstStyle/>
          <a:p>
            <a:pPr>
              <a:buFont typeface="Arial" charset="0"/>
              <a:buChar char="•"/>
            </a:pPr>
            <a:r>
              <a:rPr lang="el-GR" altLang="el-GR" sz="2600" b="1" dirty="0" smtClean="0">
                <a:latin typeface="Calibri" pitchFamily="34" charset="0"/>
              </a:rPr>
              <a:t>Μη </a:t>
            </a:r>
            <a:r>
              <a:rPr lang="el-GR" altLang="el-GR" sz="2600" b="1" dirty="0">
                <a:latin typeface="Calibri" pitchFamily="34" charset="0"/>
              </a:rPr>
              <a:t>Πολικοί</a:t>
            </a:r>
          </a:p>
          <a:p>
            <a:pPr>
              <a:buFont typeface="Arial" charset="0"/>
              <a:buChar char="•"/>
            </a:pPr>
            <a:endParaRPr lang="el-GR" altLang="el-GR" sz="2600" b="1" dirty="0">
              <a:latin typeface="Calibri" pitchFamily="34" charset="0"/>
            </a:endParaRPr>
          </a:p>
          <a:p>
            <a:pPr>
              <a:buFont typeface="Arial" charset="0"/>
              <a:buChar char="•"/>
            </a:pPr>
            <a:r>
              <a:rPr lang="el-GR" altLang="el-GR" sz="2600" b="1" dirty="0" smtClean="0">
                <a:latin typeface="Calibri" pitchFamily="34" charset="0"/>
              </a:rPr>
              <a:t>Πολικοί </a:t>
            </a:r>
            <a:r>
              <a:rPr lang="el-GR" altLang="el-GR" sz="2600" b="1" dirty="0" err="1">
                <a:latin typeface="Calibri" pitchFamily="34" charset="0"/>
              </a:rPr>
              <a:t>Απρωτικοί</a:t>
            </a:r>
            <a:endParaRPr lang="el-GR" altLang="el-GR" sz="2600" b="1" dirty="0">
              <a:latin typeface="Calibri" pitchFamily="34" charset="0"/>
            </a:endParaRPr>
          </a:p>
          <a:p>
            <a:pPr>
              <a:buFont typeface="Arial" charset="0"/>
              <a:buChar char="•"/>
            </a:pPr>
            <a:endParaRPr lang="el-GR" altLang="el-GR" sz="2600" b="1" dirty="0">
              <a:latin typeface="Calibri" pitchFamily="34" charset="0"/>
            </a:endParaRPr>
          </a:p>
          <a:p>
            <a:pPr>
              <a:buFont typeface="Arial" charset="0"/>
              <a:buChar char="•"/>
            </a:pPr>
            <a:r>
              <a:rPr lang="el-GR" altLang="el-GR" sz="2600" b="1" dirty="0" smtClean="0">
                <a:latin typeface="Calibri" pitchFamily="34" charset="0"/>
              </a:rPr>
              <a:t>Πολικοί </a:t>
            </a:r>
            <a:r>
              <a:rPr lang="el-GR" altLang="el-GR" sz="2600" b="1" dirty="0" err="1" smtClean="0">
                <a:latin typeface="Calibri" pitchFamily="34" charset="0"/>
              </a:rPr>
              <a:t>Πρωτικοί</a:t>
            </a:r>
            <a:endParaRPr lang="el-GR" altLang="el-GR" sz="2600" b="1"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5376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normAutofit/>
          </a:bodyPr>
          <a:lstStyle/>
          <a:p>
            <a:pPr eaLnBrk="1" hangingPunct="1"/>
            <a:r>
              <a:rPr lang="el-GR" altLang="el-GR" b="1" dirty="0" smtClean="0"/>
              <a:t>Μη Πολικοί Διαλύτες</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65006"/>
            <a:ext cx="3773488"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4 - Ορθογώνιο"/>
          <p:cNvSpPr>
            <a:spLocks noChangeArrowheads="1"/>
          </p:cNvSpPr>
          <p:nvPr/>
        </p:nvSpPr>
        <p:spPr bwMode="auto">
          <a:xfrm>
            <a:off x="6156176" y="2132856"/>
            <a:ext cx="28803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r>
              <a:rPr lang="el-GR" altLang="el-GR" sz="2200" dirty="0" smtClean="0">
                <a:latin typeface="Calibri" pitchFamily="34" charset="0"/>
              </a:rPr>
              <a:t>χαμηλή </a:t>
            </a:r>
            <a:r>
              <a:rPr lang="el-GR" altLang="el-GR" sz="2200" dirty="0">
                <a:latin typeface="Calibri" pitchFamily="34" charset="0"/>
              </a:rPr>
              <a:t>διηλεκτρική σταθερά </a:t>
            </a:r>
            <a:r>
              <a:rPr lang="en-US" altLang="el-GR" sz="2200" dirty="0">
                <a:latin typeface="Calibri" pitchFamily="34" charset="0"/>
              </a:rPr>
              <a:t>(&lt;5).</a:t>
            </a:r>
            <a:endParaRPr lang="el-GR" altLang="el-GR" sz="22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4" name="Ορθογώνιο 3"/>
          <p:cNvSpPr/>
          <p:nvPr/>
        </p:nvSpPr>
        <p:spPr>
          <a:xfrm>
            <a:off x="2714328" y="6461917"/>
            <a:ext cx="2592288" cy="276999"/>
          </a:xfrm>
          <a:prstGeom prst="rect">
            <a:avLst/>
          </a:prstGeom>
        </p:spPr>
        <p:txBody>
          <a:bodyPr wrap="square">
            <a:spAutoFit/>
          </a:bodyPr>
          <a:lstStyle/>
          <a:p>
            <a:pPr algn="ctr"/>
            <a:r>
              <a:rPr lang="en-US" sz="1200" dirty="0" smtClean="0">
                <a:latin typeface="+mn-lt"/>
                <a:hlinkClick r:id="rId3"/>
              </a:rPr>
              <a:t>masterorganicchemistry.com</a:t>
            </a:r>
            <a:endParaRPr lang="el-GR" sz="1200" dirty="0">
              <a:latin typeface="+mn-lt"/>
            </a:endParaRPr>
          </a:p>
        </p:txBody>
      </p:sp>
    </p:spTree>
    <p:extLst>
      <p:ext uri="{BB962C8B-B14F-4D97-AF65-F5344CB8AC3E}">
        <p14:creationId xmlns:p14="http://schemas.microsoft.com/office/powerpoint/2010/main" val="394212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n-US" b="1" dirty="0" smtClean="0"/>
              <a:t>“</a:t>
            </a:r>
            <a:r>
              <a:rPr lang="el-GR" b="1" dirty="0" smtClean="0"/>
              <a:t>Οριακά</a:t>
            </a:r>
            <a:r>
              <a:rPr lang="en-US" b="1" dirty="0" smtClean="0"/>
              <a:t>” </a:t>
            </a:r>
            <a:r>
              <a:rPr lang="el-GR" b="1" dirty="0" smtClean="0"/>
              <a:t>Πολικοί </a:t>
            </a:r>
            <a:r>
              <a:rPr lang="el-GR" b="1" dirty="0" err="1" smtClean="0"/>
              <a:t>Απρωτικοί</a:t>
            </a:r>
            <a:r>
              <a:rPr lang="el-GR" b="1" dirty="0" smtClean="0"/>
              <a:t> Διαλύτες</a:t>
            </a:r>
            <a:endParaRPr lang="el-GR" dirty="0" smtClean="0"/>
          </a:p>
        </p:txBody>
      </p:sp>
      <p:sp>
        <p:nvSpPr>
          <p:cNvPr id="3" name="Θέση περιεχομένου 2"/>
          <p:cNvSpPr>
            <a:spLocks noGrp="1"/>
          </p:cNvSpPr>
          <p:nvPr>
            <p:ph idx="1"/>
          </p:nvPr>
        </p:nvSpPr>
        <p:spPr>
          <a:xfrm>
            <a:off x="457200" y="1196752"/>
            <a:ext cx="3250704" cy="5040560"/>
          </a:xfrm>
        </p:spPr>
        <p:txBody>
          <a:bodyPr>
            <a:normAutofit/>
          </a:bodyPr>
          <a:lstStyle/>
          <a:p>
            <a:pPr>
              <a:buFont typeface="Arial" charset="0"/>
              <a:buChar char="•"/>
            </a:pPr>
            <a:r>
              <a:rPr lang="el-GR" altLang="el-GR" dirty="0" smtClean="0">
                <a:latin typeface="Calibri" pitchFamily="34" charset="0"/>
              </a:rPr>
              <a:t>Σχετικά </a:t>
            </a:r>
            <a:r>
              <a:rPr lang="el-GR" altLang="el-GR" dirty="0">
                <a:latin typeface="Calibri" pitchFamily="34" charset="0"/>
              </a:rPr>
              <a:t>υψηλότερες τιμές διηλεκτρικής σταθεράς από τους μη πολικούς (</a:t>
            </a:r>
            <a:r>
              <a:rPr lang="en-US" altLang="el-GR" dirty="0">
                <a:latin typeface="Calibri" pitchFamily="34" charset="0"/>
              </a:rPr>
              <a:t>5</a:t>
            </a:r>
            <a:r>
              <a:rPr lang="el-GR" altLang="el-GR" dirty="0">
                <a:latin typeface="Calibri" pitchFamily="34" charset="0"/>
              </a:rPr>
              <a:t>-</a:t>
            </a:r>
            <a:r>
              <a:rPr lang="en-US" altLang="el-GR" dirty="0">
                <a:latin typeface="Calibri" pitchFamily="34" charset="0"/>
              </a:rPr>
              <a:t>20). </a:t>
            </a:r>
          </a:p>
          <a:p>
            <a:pPr>
              <a:buFont typeface="Arial" charset="0"/>
              <a:buChar char="•"/>
            </a:pPr>
            <a:r>
              <a:rPr lang="el-GR" altLang="el-GR" dirty="0" smtClean="0">
                <a:latin typeface="Calibri" pitchFamily="34" charset="0"/>
              </a:rPr>
              <a:t>Διαλύτες </a:t>
            </a:r>
            <a:r>
              <a:rPr lang="el-GR" altLang="el-GR" dirty="0">
                <a:latin typeface="Calibri" pitchFamily="34" charset="0"/>
              </a:rPr>
              <a:t>«γενικής χρήσης</a:t>
            </a:r>
            <a:r>
              <a:rPr lang="el-GR" altLang="el-GR" dirty="0" smtClean="0">
                <a:latin typeface="Calibri" pitchFamily="34" charset="0"/>
              </a:rPr>
              <a:t>».</a:t>
            </a:r>
            <a:endParaRPr lang="en-US" altLang="el-GR" dirty="0">
              <a:latin typeface="Calibri" pitchFamily="34" charset="0"/>
            </a:endParaRPr>
          </a:p>
          <a:p>
            <a:pPr>
              <a:buFont typeface="Arial" charset="0"/>
              <a:buChar char="•"/>
            </a:pPr>
            <a:r>
              <a:rPr lang="en-US" altLang="el-GR" dirty="0" smtClean="0">
                <a:latin typeface="Calibri" pitchFamily="34" charset="0"/>
              </a:rPr>
              <a:t>“</a:t>
            </a:r>
            <a:r>
              <a:rPr lang="el-GR" altLang="el-GR" dirty="0" err="1">
                <a:latin typeface="Calibri" pitchFamily="34" charset="0"/>
              </a:rPr>
              <a:t>απρωτικοί</a:t>
            </a:r>
            <a:r>
              <a:rPr lang="en-US" altLang="el-GR" dirty="0">
                <a:latin typeface="Calibri" pitchFamily="34" charset="0"/>
              </a:rPr>
              <a:t>” </a:t>
            </a:r>
            <a:r>
              <a:rPr lang="el-GR" altLang="el-GR" dirty="0">
                <a:latin typeface="Calibri" pitchFamily="34" charset="0"/>
              </a:rPr>
              <a:t>μη ύπαρξη δεσμών Ο-Η και Ν-Η.</a:t>
            </a:r>
          </a:p>
          <a:p>
            <a:endParaRPr lang="el-GR" dirty="0"/>
          </a:p>
        </p:txBody>
      </p:sp>
      <p:pic>
        <p:nvPicPr>
          <p:cNvPr id="7171" name="Picture 2" descr="http://jamesash.wpengine.netdna-cdn.com/wp-content/uploads/2012/04/2-borderline-polar-aprot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125537"/>
            <a:ext cx="52324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5" name="Ορθογώνιο 4"/>
          <p:cNvSpPr/>
          <p:nvPr/>
        </p:nvSpPr>
        <p:spPr>
          <a:xfrm>
            <a:off x="5279988" y="6556002"/>
            <a:ext cx="2376264" cy="276999"/>
          </a:xfrm>
          <a:prstGeom prst="rect">
            <a:avLst/>
          </a:prstGeom>
        </p:spPr>
        <p:txBody>
          <a:bodyPr wrap="square">
            <a:spAutoFit/>
          </a:bodyPr>
          <a:lstStyle/>
          <a:p>
            <a:pPr algn="ctr"/>
            <a:r>
              <a:rPr lang="en-US" sz="1200" dirty="0" smtClean="0">
                <a:latin typeface="+mn-lt"/>
                <a:hlinkClick r:id="rId3"/>
              </a:rPr>
              <a:t>masterorganicchemistry.com</a:t>
            </a:r>
            <a:endParaRPr lang="el-GR" sz="1200" dirty="0">
              <a:latin typeface="+mn-lt"/>
            </a:endParaRPr>
          </a:p>
        </p:txBody>
      </p:sp>
    </p:spTree>
    <p:extLst>
      <p:ext uri="{BB962C8B-B14F-4D97-AF65-F5344CB8AC3E}">
        <p14:creationId xmlns:p14="http://schemas.microsoft.com/office/powerpoint/2010/main" val="186654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altLang="el-GR" b="1" smtClean="0"/>
              <a:t>Πολικοί Απρωτικοί Διαλύτες</a:t>
            </a:r>
            <a:endParaRPr lang="el-GR" altLang="el-GR" smtClean="0"/>
          </a:p>
        </p:txBody>
      </p:sp>
      <p:sp>
        <p:nvSpPr>
          <p:cNvPr id="2" name="Θέση περιεχομένου 1"/>
          <p:cNvSpPr>
            <a:spLocks noGrp="1"/>
          </p:cNvSpPr>
          <p:nvPr>
            <p:ph idx="1"/>
          </p:nvPr>
        </p:nvSpPr>
        <p:spPr>
          <a:xfrm>
            <a:off x="457200" y="1196752"/>
            <a:ext cx="3970784" cy="5661248"/>
          </a:xfrm>
        </p:spPr>
        <p:txBody>
          <a:bodyPr>
            <a:normAutofit/>
          </a:bodyPr>
          <a:lstStyle/>
          <a:p>
            <a:pPr>
              <a:buFont typeface="Arial" charset="0"/>
              <a:buChar char="•"/>
            </a:pPr>
            <a:r>
              <a:rPr lang="el-GR" altLang="el-GR" dirty="0">
                <a:latin typeface="Calibri" pitchFamily="34" charset="0"/>
              </a:rPr>
              <a:t>Υψηλότερες τιμές διηλεκτρικής σταθεράς </a:t>
            </a:r>
            <a:r>
              <a:rPr lang="en-US" altLang="el-GR" dirty="0">
                <a:latin typeface="Calibri" pitchFamily="34" charset="0"/>
              </a:rPr>
              <a:t>(&gt;20) </a:t>
            </a:r>
            <a:r>
              <a:rPr lang="el-GR" altLang="el-GR" dirty="0">
                <a:latin typeface="Calibri" pitchFamily="34" charset="0"/>
              </a:rPr>
              <a:t>και μεγάλη διπολική </a:t>
            </a:r>
            <a:r>
              <a:rPr lang="el-GR" altLang="el-GR" dirty="0" smtClean="0">
                <a:latin typeface="Calibri" pitchFamily="34" charset="0"/>
              </a:rPr>
              <a:t>ροπή.</a:t>
            </a:r>
            <a:endParaRPr lang="en-US" altLang="el-GR" dirty="0">
              <a:latin typeface="Calibri" pitchFamily="34" charset="0"/>
            </a:endParaRPr>
          </a:p>
          <a:p>
            <a:pPr>
              <a:buFont typeface="Arial" charset="0"/>
              <a:buChar char="•"/>
            </a:pPr>
            <a:r>
              <a:rPr lang="el-GR" altLang="el-GR" dirty="0" smtClean="0">
                <a:latin typeface="Calibri" pitchFamily="34" charset="0"/>
              </a:rPr>
              <a:t>Δε </a:t>
            </a:r>
            <a:r>
              <a:rPr lang="el-GR" altLang="el-GR" dirty="0">
                <a:latin typeface="Calibri" pitchFamily="34" charset="0"/>
              </a:rPr>
              <a:t>συμμετέχουν σε δεσμούς Η.</a:t>
            </a:r>
            <a:endParaRPr lang="en-US" altLang="el-GR" dirty="0">
              <a:latin typeface="Calibri" pitchFamily="34" charset="0"/>
            </a:endParaRPr>
          </a:p>
          <a:p>
            <a:pPr>
              <a:buFont typeface="Arial" charset="0"/>
              <a:buChar char="•"/>
            </a:pPr>
            <a:r>
              <a:rPr lang="el-GR" altLang="el-GR" dirty="0" err="1" smtClean="0">
                <a:latin typeface="Calibri" pitchFamily="34" charset="0"/>
              </a:rPr>
              <a:t>Διαλυτοποίηση</a:t>
            </a:r>
            <a:r>
              <a:rPr lang="el-GR" altLang="el-GR" dirty="0" smtClean="0">
                <a:latin typeface="Calibri" pitchFamily="34" charset="0"/>
              </a:rPr>
              <a:t> </a:t>
            </a:r>
            <a:r>
              <a:rPr lang="el-GR" altLang="el-GR" dirty="0">
                <a:latin typeface="Calibri" pitchFamily="34" charset="0"/>
              </a:rPr>
              <a:t>φορτισμένων ειδών, όπως τα </a:t>
            </a:r>
            <a:r>
              <a:rPr lang="el-GR" altLang="el-GR" dirty="0" err="1">
                <a:latin typeface="Calibri" pitchFamily="34" charset="0"/>
              </a:rPr>
              <a:t>πυρηνόφιλα</a:t>
            </a:r>
            <a:r>
              <a:rPr lang="el-GR" altLang="el-GR" dirty="0">
                <a:latin typeface="Calibri" pitchFamily="34" charset="0"/>
              </a:rPr>
              <a:t> </a:t>
            </a:r>
            <a:r>
              <a:rPr lang="en-US" altLang="el-GR" dirty="0">
                <a:latin typeface="Calibri" pitchFamily="34" charset="0"/>
              </a:rPr>
              <a:t>CN</a:t>
            </a:r>
            <a:r>
              <a:rPr lang="en-US" altLang="el-GR" baseline="30000" dirty="0">
                <a:latin typeface="Calibri" pitchFamily="34" charset="0"/>
              </a:rPr>
              <a:t>-</a:t>
            </a:r>
            <a:r>
              <a:rPr lang="en-US" altLang="el-GR" dirty="0">
                <a:latin typeface="Calibri" pitchFamily="34" charset="0"/>
              </a:rPr>
              <a:t> </a:t>
            </a:r>
            <a:r>
              <a:rPr lang="el-GR" altLang="el-GR" dirty="0">
                <a:latin typeface="Calibri" pitchFamily="34" charset="0"/>
              </a:rPr>
              <a:t>, </a:t>
            </a:r>
            <a:r>
              <a:rPr lang="en-US" altLang="el-GR" dirty="0">
                <a:latin typeface="Calibri" pitchFamily="34" charset="0"/>
              </a:rPr>
              <a:t>HO</a:t>
            </a:r>
            <a:r>
              <a:rPr lang="en-US" altLang="el-GR" baseline="30000" dirty="0">
                <a:latin typeface="Calibri" pitchFamily="34" charset="0"/>
              </a:rPr>
              <a:t>-</a:t>
            </a:r>
            <a:r>
              <a:rPr lang="en-US" altLang="el-GR" dirty="0">
                <a:latin typeface="Calibri" pitchFamily="34" charset="0"/>
              </a:rPr>
              <a:t>, </a:t>
            </a:r>
            <a:r>
              <a:rPr lang="el-GR" altLang="el-GR" dirty="0" err="1">
                <a:latin typeface="Calibri" pitchFamily="34" charset="0"/>
              </a:rPr>
              <a:t>κ.ά</a:t>
            </a:r>
            <a:r>
              <a:rPr lang="en-US" altLang="el-GR" dirty="0">
                <a:latin typeface="Calibri" pitchFamily="34" charset="0"/>
              </a:rPr>
              <a:t>.</a:t>
            </a:r>
          </a:p>
          <a:p>
            <a:pPr>
              <a:buFont typeface="Arial" charset="0"/>
              <a:buChar char="•"/>
            </a:pPr>
            <a:r>
              <a:rPr lang="el-GR" altLang="el-GR" dirty="0" smtClean="0">
                <a:latin typeface="Calibri" pitchFamily="34" charset="0"/>
              </a:rPr>
              <a:t>Η </a:t>
            </a:r>
            <a:r>
              <a:rPr lang="el-GR" altLang="el-GR" dirty="0">
                <a:latin typeface="Calibri" pitchFamily="34" charset="0"/>
              </a:rPr>
              <a:t>απουσία δεσμών Η παρέχει «ελευθερία κινήσεων» στα παραπάνω </a:t>
            </a:r>
            <a:r>
              <a:rPr lang="el-GR" altLang="el-GR" dirty="0" err="1">
                <a:latin typeface="Calibri" pitchFamily="34" charset="0"/>
              </a:rPr>
              <a:t>νουκλεόφιλα</a:t>
            </a:r>
            <a:r>
              <a:rPr lang="el-GR" altLang="el-GR" dirty="0">
                <a:latin typeface="Calibri" pitchFamily="34" charset="0"/>
              </a:rPr>
              <a:t>, κάνοντάς τα πιο δραστικά.</a:t>
            </a:r>
            <a:r>
              <a:rPr lang="en-US" altLang="el-GR" dirty="0">
                <a:latin typeface="Calibri" pitchFamily="34" charset="0"/>
              </a:rPr>
              <a:t> </a:t>
            </a:r>
            <a:endParaRPr lang="el-GR" altLang="el-GR" dirty="0">
              <a:latin typeface="Calibri" pitchFamily="34" charset="0"/>
            </a:endParaRPr>
          </a:p>
          <a:p>
            <a:endParaRPr lang="el-GR" dirty="0"/>
          </a:p>
        </p:txBody>
      </p:sp>
      <p:pic>
        <p:nvPicPr>
          <p:cNvPr id="8195" name="Picture 2" descr="http://jamesash.wpengine.netdna-cdn.com/wp-content/uploads/2012/04/3-polar-aproti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340768"/>
            <a:ext cx="44577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7" name="Ορθογώνιο 6"/>
          <p:cNvSpPr/>
          <p:nvPr/>
        </p:nvSpPr>
        <p:spPr>
          <a:xfrm>
            <a:off x="5468702" y="5589240"/>
            <a:ext cx="2376264" cy="276999"/>
          </a:xfrm>
          <a:prstGeom prst="rect">
            <a:avLst/>
          </a:prstGeom>
        </p:spPr>
        <p:txBody>
          <a:bodyPr wrap="square">
            <a:spAutoFit/>
          </a:bodyPr>
          <a:lstStyle/>
          <a:p>
            <a:pPr algn="ctr"/>
            <a:r>
              <a:rPr lang="en-US" sz="1200" dirty="0" smtClean="0">
                <a:latin typeface="+mn-lt"/>
                <a:hlinkClick r:id="rId3"/>
              </a:rPr>
              <a:t>masterorganicchemistry.com</a:t>
            </a:r>
            <a:endParaRPr lang="el-GR" sz="1200" dirty="0">
              <a:latin typeface="+mn-lt"/>
            </a:endParaRPr>
          </a:p>
        </p:txBody>
      </p:sp>
    </p:spTree>
    <p:extLst>
      <p:ext uri="{BB962C8B-B14F-4D97-AF65-F5344CB8AC3E}">
        <p14:creationId xmlns:p14="http://schemas.microsoft.com/office/powerpoint/2010/main" val="2016493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l-GR" altLang="el-GR" b="1" smtClean="0"/>
              <a:t>Πολικοί Πρωτικοί Διαλύτες</a:t>
            </a:r>
            <a:endParaRPr lang="el-GR" altLang="el-GR" smtClean="0"/>
          </a:p>
        </p:txBody>
      </p:sp>
      <p:sp>
        <p:nvSpPr>
          <p:cNvPr id="2" name="Θέση περιεχομένου 1"/>
          <p:cNvSpPr>
            <a:spLocks noGrp="1"/>
          </p:cNvSpPr>
          <p:nvPr>
            <p:ph idx="1"/>
          </p:nvPr>
        </p:nvSpPr>
        <p:spPr>
          <a:xfrm>
            <a:off x="457200" y="1196752"/>
            <a:ext cx="4043363" cy="5040560"/>
          </a:xfrm>
        </p:spPr>
        <p:txBody>
          <a:bodyPr/>
          <a:lstStyle/>
          <a:p>
            <a:pPr>
              <a:buFont typeface="Arial" charset="0"/>
              <a:buChar char="•"/>
            </a:pPr>
            <a:r>
              <a:rPr lang="el-GR" altLang="el-GR" dirty="0" smtClean="0">
                <a:latin typeface="Calibri" pitchFamily="34" charset="0"/>
              </a:rPr>
              <a:t>Υψηλές </a:t>
            </a:r>
            <a:r>
              <a:rPr lang="el-GR" altLang="el-GR" dirty="0">
                <a:latin typeface="Calibri" pitchFamily="34" charset="0"/>
              </a:rPr>
              <a:t>τιμές διηλεκτρικής σταθεράς </a:t>
            </a:r>
            <a:r>
              <a:rPr lang="en-US" altLang="el-GR" dirty="0">
                <a:latin typeface="Calibri" pitchFamily="34" charset="0"/>
              </a:rPr>
              <a:t>(&gt;20) </a:t>
            </a:r>
            <a:r>
              <a:rPr lang="el-GR" altLang="el-GR" dirty="0">
                <a:latin typeface="Calibri" pitchFamily="34" charset="0"/>
              </a:rPr>
              <a:t>και μεγάλη διπολική </a:t>
            </a:r>
            <a:r>
              <a:rPr lang="el-GR" altLang="el-GR" dirty="0" smtClean="0">
                <a:latin typeface="Calibri" pitchFamily="34" charset="0"/>
              </a:rPr>
              <a:t>ροπή.</a:t>
            </a:r>
            <a:endParaRPr lang="en-US" altLang="el-GR" dirty="0">
              <a:latin typeface="Calibri" pitchFamily="34" charset="0"/>
            </a:endParaRPr>
          </a:p>
          <a:p>
            <a:pPr>
              <a:buFont typeface="Arial" charset="0"/>
              <a:buChar char="•"/>
            </a:pPr>
            <a:r>
              <a:rPr lang="el-GR" altLang="el-GR" dirty="0" smtClean="0">
                <a:latin typeface="Calibri" pitchFamily="34" charset="0"/>
              </a:rPr>
              <a:t>Συμμετέχουν </a:t>
            </a:r>
            <a:r>
              <a:rPr lang="el-GR" altLang="el-GR" dirty="0">
                <a:latin typeface="Calibri" pitchFamily="34" charset="0"/>
              </a:rPr>
              <a:t>σε δεσμούς Η λόγω ύπαρξης δεσμών </a:t>
            </a:r>
            <a:r>
              <a:rPr lang="en-US" altLang="el-GR" dirty="0">
                <a:latin typeface="Calibri" pitchFamily="34" charset="0"/>
              </a:rPr>
              <a:t>O-H or N-H</a:t>
            </a:r>
            <a:r>
              <a:rPr lang="el-GR" altLang="el-GR" dirty="0">
                <a:latin typeface="Calibri" pitchFamily="34" charset="0"/>
              </a:rPr>
              <a:t>.</a:t>
            </a:r>
            <a:r>
              <a:rPr lang="en-US" altLang="el-GR" dirty="0">
                <a:latin typeface="Calibri" pitchFamily="34" charset="0"/>
              </a:rPr>
              <a:t> </a:t>
            </a:r>
          </a:p>
          <a:p>
            <a:pPr>
              <a:buFont typeface="Arial" charset="0"/>
              <a:buChar char="•"/>
            </a:pPr>
            <a:r>
              <a:rPr lang="el-GR" altLang="el-GR" dirty="0" smtClean="0">
                <a:latin typeface="Calibri" pitchFamily="34" charset="0"/>
              </a:rPr>
              <a:t>Όξινη </a:t>
            </a:r>
            <a:r>
              <a:rPr lang="el-GR" altLang="el-GR" dirty="0">
                <a:latin typeface="Calibri" pitchFamily="34" charset="0"/>
              </a:rPr>
              <a:t>(δότες Η+)  και ασθενής </a:t>
            </a:r>
            <a:r>
              <a:rPr lang="el-GR" altLang="el-GR" dirty="0" err="1">
                <a:latin typeface="Calibri" pitchFamily="34" charset="0"/>
              </a:rPr>
              <a:t>νουκλεόφιλη</a:t>
            </a:r>
            <a:r>
              <a:rPr lang="el-GR" altLang="el-GR" dirty="0">
                <a:latin typeface="Calibri" pitchFamily="34" charset="0"/>
              </a:rPr>
              <a:t> συμπεριφορά (σχηματισμός δεσμού με ισχυρά </a:t>
            </a:r>
            <a:r>
              <a:rPr lang="el-GR" altLang="el-GR" dirty="0" err="1">
                <a:latin typeface="Calibri" pitchFamily="34" charset="0"/>
              </a:rPr>
              <a:t>ηλεκτρονιόφιλα</a:t>
            </a:r>
            <a:r>
              <a:rPr lang="el-GR" altLang="el-GR" dirty="0" smtClean="0">
                <a:latin typeface="Calibri" pitchFamily="34" charset="0"/>
              </a:rPr>
              <a:t>).</a:t>
            </a:r>
            <a:endParaRPr lang="el-GR" altLang="el-GR" dirty="0">
              <a:latin typeface="Calibri" pitchFamily="34" charset="0"/>
            </a:endParaRPr>
          </a:p>
          <a:p>
            <a:endParaRPr lang="el-GR" dirty="0"/>
          </a:p>
        </p:txBody>
      </p:sp>
      <p:pic>
        <p:nvPicPr>
          <p:cNvPr id="9219" name="Picture 2" descr="http://jamesash.wpengine.netdna-cdn.com/wp-content/uploads/2012/04/4-polar-prot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836613"/>
            <a:ext cx="408622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7" name="Ορθογώνιο 6"/>
          <p:cNvSpPr/>
          <p:nvPr/>
        </p:nvSpPr>
        <p:spPr>
          <a:xfrm>
            <a:off x="5279988" y="6556002"/>
            <a:ext cx="2376264" cy="276999"/>
          </a:xfrm>
          <a:prstGeom prst="rect">
            <a:avLst/>
          </a:prstGeom>
        </p:spPr>
        <p:txBody>
          <a:bodyPr wrap="square">
            <a:spAutoFit/>
          </a:bodyPr>
          <a:lstStyle/>
          <a:p>
            <a:pPr algn="ctr"/>
            <a:r>
              <a:rPr lang="en-US" sz="1200" dirty="0" smtClean="0">
                <a:latin typeface="+mn-lt"/>
                <a:hlinkClick r:id="rId3"/>
              </a:rPr>
              <a:t>masterorganicchemistry.com</a:t>
            </a:r>
            <a:endParaRPr lang="el-GR" sz="1200" dirty="0">
              <a:latin typeface="+mn-lt"/>
            </a:endParaRPr>
          </a:p>
        </p:txBody>
      </p:sp>
    </p:spTree>
    <p:extLst>
      <p:ext uri="{BB962C8B-B14F-4D97-AF65-F5344CB8AC3E}">
        <p14:creationId xmlns:p14="http://schemas.microsoft.com/office/powerpoint/2010/main" val="783284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n-US" altLang="el-GR" b="1" smtClean="0"/>
              <a:t>Glycine</a:t>
            </a:r>
            <a:r>
              <a:rPr lang="en-US" altLang="el-GR" smtClean="0"/>
              <a:t> </a:t>
            </a:r>
            <a:endParaRPr lang="el-GR" altLang="el-GR" smtClean="0"/>
          </a:p>
        </p:txBody>
      </p:sp>
      <p:pic>
        <p:nvPicPr>
          <p:cNvPr id="10243" name="Picture 2" descr="http://upload.wikimedia.org/wikipedia/commons/6/6b/Glycine-2D-fl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208915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 Πίνακας"/>
          <p:cNvGraphicFramePr>
            <a:graphicFrameLocks noGrp="1"/>
          </p:cNvGraphicFramePr>
          <p:nvPr/>
        </p:nvGraphicFramePr>
        <p:xfrm>
          <a:off x="395288" y="5373688"/>
          <a:ext cx="6096000" cy="914400"/>
        </p:xfrm>
        <a:graphic>
          <a:graphicData uri="http://schemas.openxmlformats.org/drawingml/2006/table">
            <a:tbl>
              <a:tblPr/>
              <a:tblGrid>
                <a:gridCol w="3048000"/>
                <a:gridCol w="3048000"/>
              </a:tblGrid>
              <a:tr h="0">
                <a:tc>
                  <a:txBody>
                    <a:bodyPr/>
                    <a:lstStyle/>
                    <a:p>
                      <a:pPr fontAlgn="t"/>
                      <a:r>
                        <a:rPr lang="en-US" u="none" strike="noStrike" dirty="0" smtClean="0">
                          <a:solidFill>
                            <a:srgbClr val="0B0080"/>
                          </a:solidFill>
                        </a:rPr>
                        <a:t>Solubility</a:t>
                      </a:r>
                      <a:endParaRPr lang="en-US" dirty="0"/>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dirty="0"/>
                        <a:t>soluble in </a:t>
                      </a:r>
                      <a:r>
                        <a:rPr lang="en-US" u="none" strike="noStrike" dirty="0">
                          <a:solidFill>
                            <a:srgbClr val="0B0080"/>
                          </a:solidFill>
                        </a:rPr>
                        <a:t>pyridine</a:t>
                      </a:r>
                      <a:r>
                        <a:rPr lang="en-US" dirty="0"/>
                        <a:t/>
                      </a:r>
                      <a:br>
                        <a:rPr lang="en-US" dirty="0"/>
                      </a:br>
                      <a:r>
                        <a:rPr lang="en-US" dirty="0"/>
                        <a:t>sparingly soluble in </a:t>
                      </a:r>
                      <a:r>
                        <a:rPr lang="en-US" u="none" strike="noStrike" dirty="0" smtClean="0">
                          <a:solidFill>
                            <a:srgbClr val="0B0080"/>
                          </a:solidFill>
                        </a:rPr>
                        <a:t>ethanol</a:t>
                      </a:r>
                      <a:r>
                        <a:rPr lang="en-US" dirty="0"/>
                        <a:t/>
                      </a:r>
                      <a:br>
                        <a:rPr lang="en-US" dirty="0"/>
                      </a:br>
                      <a:r>
                        <a:rPr lang="en-US" dirty="0"/>
                        <a:t>insoluble in </a:t>
                      </a:r>
                      <a:r>
                        <a:rPr lang="en-US" u="none" strike="noStrike" dirty="0">
                          <a:solidFill>
                            <a:srgbClr val="0B0080"/>
                          </a:solidFill>
                        </a:rPr>
                        <a:t>ether</a:t>
                      </a:r>
                      <a:endParaRPr lang="en-US" dirty="0"/>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graphicFrame>
        <p:nvGraphicFramePr>
          <p:cNvPr id="6" name="5 - Πίνακας"/>
          <p:cNvGraphicFramePr>
            <a:graphicFrameLocks noGrp="1"/>
          </p:cNvGraphicFramePr>
          <p:nvPr/>
        </p:nvGraphicFramePr>
        <p:xfrm>
          <a:off x="420688" y="4797425"/>
          <a:ext cx="6096000" cy="365602"/>
        </p:xfrm>
        <a:graphic>
          <a:graphicData uri="http://schemas.openxmlformats.org/drawingml/2006/table">
            <a:tbl>
              <a:tblPr/>
              <a:tblGrid>
                <a:gridCol w="3048000"/>
                <a:gridCol w="3048000"/>
              </a:tblGrid>
              <a:tr h="365125">
                <a:tc>
                  <a:txBody>
                    <a:bodyPr/>
                    <a:lstStyle/>
                    <a:p>
                      <a:pPr fontAlgn="t"/>
                      <a:r>
                        <a:rPr lang="en-US" sz="1800" u="none" strike="noStrike" dirty="0">
                          <a:solidFill>
                            <a:srgbClr val="0B0080"/>
                          </a:solidFill>
                        </a:rPr>
                        <a:t>Solubility in water</a:t>
                      </a:r>
                      <a:endParaRPr lang="en-US" sz="1800" dirty="0"/>
                    </a:p>
                  </a:txBody>
                  <a:tcPr marT="45641" marB="456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nn-NO" sz="1800" dirty="0"/>
                        <a:t>24.99 g/100 mL (25 °C</a:t>
                      </a:r>
                      <a:r>
                        <a:rPr lang="nn-NO" sz="1800" dirty="0" smtClean="0"/>
                        <a:t>)</a:t>
                      </a:r>
                      <a:endParaRPr lang="nn-NO" sz="1800" dirty="0"/>
                    </a:p>
                  </a:txBody>
                  <a:tcPr marT="45641" marB="4564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10260" name="6 - Ορθογώνιο"/>
          <p:cNvSpPr>
            <a:spLocks noChangeArrowheads="1"/>
          </p:cNvSpPr>
          <p:nvPr/>
        </p:nvSpPr>
        <p:spPr bwMode="auto">
          <a:xfrm>
            <a:off x="2268538" y="371633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a:latin typeface="Calibri" pitchFamily="34" charset="0"/>
              </a:rPr>
              <a:t>It can dissolve both water and other organic solvents as it is having both </a:t>
            </a:r>
            <a:r>
              <a:rPr lang="en-US" altLang="el-GR" b="1">
                <a:latin typeface="Calibri" pitchFamily="34" charset="0"/>
              </a:rPr>
              <a:t>hydrophobic and hydrophilic properties.</a:t>
            </a:r>
            <a:r>
              <a:rPr lang="en-US" altLang="el-GR">
                <a:latin typeface="Calibri" pitchFamily="34" charset="0"/>
              </a:rPr>
              <a:t>  </a:t>
            </a:r>
            <a:endParaRPr lang="el-GR" altLang="el-GR">
              <a:latin typeface="Calibri" pitchFamily="34" charset="0"/>
            </a:endParaRPr>
          </a:p>
        </p:txBody>
      </p:sp>
      <p:pic>
        <p:nvPicPr>
          <p:cNvPr id="10261" name="Picture 4" descr="http://www.chm.bris.ac.uk/motm/glycine/zwitterion-p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484313"/>
            <a:ext cx="5091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4" name="Ορθογώνιο 3"/>
          <p:cNvSpPr/>
          <p:nvPr/>
        </p:nvSpPr>
        <p:spPr>
          <a:xfrm>
            <a:off x="6805999" y="3479413"/>
            <a:ext cx="2286000" cy="276999"/>
          </a:xfrm>
          <a:prstGeom prst="rect">
            <a:avLst/>
          </a:prstGeom>
        </p:spPr>
        <p:txBody>
          <a:bodyPr wrap="square">
            <a:spAutoFit/>
          </a:bodyPr>
          <a:lstStyle/>
          <a:p>
            <a:pPr algn="ctr"/>
            <a:r>
              <a:rPr lang="en-US" sz="1200" dirty="0" smtClean="0">
                <a:latin typeface="+mn-lt"/>
                <a:hlinkClick r:id="rId4"/>
              </a:rPr>
              <a:t>chm.bris.ac.uk</a:t>
            </a:r>
            <a:endParaRPr lang="el-GR" sz="1200" dirty="0">
              <a:latin typeface="+mn-lt"/>
            </a:endParaRPr>
          </a:p>
        </p:txBody>
      </p:sp>
    </p:spTree>
    <p:extLst>
      <p:ext uri="{BB962C8B-B14F-4D97-AF65-F5344CB8AC3E}">
        <p14:creationId xmlns:p14="http://schemas.microsoft.com/office/powerpoint/2010/main" val="41251245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83996ef881f4f7238d61fec224f871129ea839cd"/>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1733</TotalTime>
  <Words>1065</Words>
  <Application>Microsoft Office PowerPoint</Application>
  <PresentationFormat>On-screen Show (4:3)</PresentationFormat>
  <Paragraphs>162</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OC_template_updated</vt:lpstr>
      <vt:lpstr>Οργανική Χημεία (Ε)</vt:lpstr>
      <vt:lpstr>Πολικοί και Μη Πολικοί Διαλύτες</vt:lpstr>
      <vt:lpstr>Πρωτικοί και Απρωτικοί Διαλύτες</vt:lpstr>
      <vt:lpstr>Ταξινόμηση διαλυτών</vt:lpstr>
      <vt:lpstr>Μη Πολικοί Διαλύτες</vt:lpstr>
      <vt:lpstr>“Οριακά” Πολικοί Απρωτικοί Διαλύτες</vt:lpstr>
      <vt:lpstr>Πολικοί Απρωτικοί Διαλύτες</vt:lpstr>
      <vt:lpstr>Πολικοί Πρωτικοί Διαλύτες</vt:lpstr>
      <vt:lpstr>Glycine </vt:lpstr>
      <vt:lpstr>Benzoic acid</vt:lpstr>
      <vt:lpstr>PowerPoint Presentation</vt:lpstr>
      <vt:lpstr>Isopropyl alcohol</vt:lpstr>
      <vt:lpstr>Ethyl acetate</vt:lpstr>
      <vt:lpstr>Fructose</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324</cp:revision>
  <dcterms:created xsi:type="dcterms:W3CDTF">2013-03-04T13:35:19Z</dcterms:created>
  <dcterms:modified xsi:type="dcterms:W3CDTF">2015-09-15T09:01:02Z</dcterms:modified>
</cp:coreProperties>
</file>