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57" r:id="rId27"/>
    <p:sldId id="262" r:id="rId28"/>
    <p:sldId id="264" r:id="rId29"/>
    <p:sldId id="267" r:id="rId30"/>
    <p:sldId id="268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/>
              <a:t>: Χρόνια </a:t>
            </a:r>
            <a:r>
              <a:rPr lang="el-GR" sz="2600" dirty="0" err="1"/>
              <a:t>Λεμφογενής</a:t>
            </a:r>
            <a:r>
              <a:rPr lang="el-GR" sz="2600" dirty="0"/>
              <a:t> Λευχαιμία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dirty="0" err="1"/>
              <a:t>Μυελόγραμμα</a:t>
            </a:r>
            <a:r>
              <a:rPr lang="el-GR" dirty="0"/>
              <a:t> (Α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Διήθηση από </a:t>
            </a:r>
            <a:r>
              <a:rPr lang="el-GR" dirty="0" err="1" smtClean="0"/>
              <a:t>νεοπλασματικά</a:t>
            </a:r>
            <a:r>
              <a:rPr lang="el-GR" dirty="0" smtClean="0"/>
              <a:t> λεμφοκύτταρα.</a:t>
            </a:r>
          </a:p>
          <a:p>
            <a:r>
              <a:rPr lang="el-GR" dirty="0" smtClean="0"/>
              <a:t>30% περίπου η διήθηση.</a:t>
            </a:r>
          </a:p>
          <a:p>
            <a:r>
              <a:rPr lang="el-GR" dirty="0" smtClean="0"/>
              <a:t>Μορφολογία παρόμοια με το περιφερικό.</a:t>
            </a:r>
          </a:p>
          <a:p>
            <a:r>
              <a:rPr lang="el-GR" dirty="0" smtClean="0"/>
              <a:t>7% οζώδης διήθηση.</a:t>
            </a:r>
          </a:p>
          <a:p>
            <a:r>
              <a:rPr lang="el-GR" dirty="0" smtClean="0"/>
              <a:t>34% διάμεση διήθηση.</a:t>
            </a:r>
          </a:p>
          <a:p>
            <a:r>
              <a:rPr lang="el-GR" dirty="0" smtClean="0"/>
              <a:t>24% μικτή διήθηση.</a:t>
            </a:r>
          </a:p>
          <a:p>
            <a:r>
              <a:rPr lang="el-GR" dirty="0" smtClean="0"/>
              <a:t>35% διάχυτη διήθηση (χειρότερη πρόγνωση).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50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jcp.bmj.com/content/55/10/F1.medi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429288" cy="48142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dirty="0" err="1"/>
              <a:t>Μυελόγραμμα</a:t>
            </a:r>
            <a:r>
              <a:rPr lang="el-GR" dirty="0"/>
              <a:t> (Β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53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dirty="0"/>
              <a:t>Βιοχημικός </a:t>
            </a:r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Συνήθως φυσιολογικός.</a:t>
            </a:r>
          </a:p>
          <a:p>
            <a:r>
              <a:rPr lang="el-GR" dirty="0" err="1" smtClean="0"/>
              <a:t>Υπερουριχαιμία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Αύξηση </a:t>
            </a:r>
            <a:r>
              <a:rPr lang="en-US" dirty="0" smtClean="0"/>
              <a:t>LDH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Β2-μικροσφαιρίνη αυξημένη.</a:t>
            </a:r>
          </a:p>
          <a:p>
            <a:r>
              <a:rPr lang="el-GR" dirty="0" err="1" smtClean="0"/>
              <a:t>Υπολευκωματιναιμία</a:t>
            </a:r>
            <a:r>
              <a:rPr lang="el-GR" dirty="0" smtClean="0"/>
              <a:t> (σπάνια) αλλά έχει την χειρότερη πρόγνωση.</a:t>
            </a:r>
          </a:p>
          <a:p>
            <a:r>
              <a:rPr lang="el-GR" dirty="0" smtClean="0"/>
              <a:t>Διαταραχή γ-</a:t>
            </a:r>
            <a:r>
              <a:rPr lang="el-GR" dirty="0" err="1" smtClean="0"/>
              <a:t>σφαιρινών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Υπογαμμασφαιριναιμία</a:t>
            </a:r>
            <a:r>
              <a:rPr lang="el-GR" dirty="0" smtClean="0"/>
              <a:t> 8% (Ι</a:t>
            </a:r>
            <a:r>
              <a:rPr lang="en-US" dirty="0" err="1" smtClean="0"/>
              <a:t>gA</a:t>
            </a:r>
            <a:r>
              <a:rPr lang="en-US" dirty="0" smtClean="0"/>
              <a:t>, IgM, IgG)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Υπεργαμμασφαιριναιμία</a:t>
            </a:r>
            <a:r>
              <a:rPr lang="el-GR" dirty="0" smtClean="0"/>
              <a:t> 15%.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60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Ανοφαινοτυπική</a:t>
            </a:r>
            <a:r>
              <a:rPr lang="el-GR" dirty="0" smtClean="0"/>
              <a:t> μελέτη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/>
          <a:lstStyle/>
          <a:p>
            <a:r>
              <a:rPr lang="en-US" dirty="0" smtClean="0"/>
              <a:t>CD19+ &amp; CD20+ (</a:t>
            </a:r>
            <a:r>
              <a:rPr lang="el-GR" dirty="0" smtClean="0"/>
              <a:t>παν-Β δείκτες).</a:t>
            </a:r>
          </a:p>
          <a:p>
            <a:r>
              <a:rPr lang="el-GR" dirty="0" smtClean="0"/>
              <a:t>Χαρακτηριστικό εύρημα είναι η </a:t>
            </a:r>
            <a:r>
              <a:rPr lang="el-GR" dirty="0" err="1" smtClean="0"/>
              <a:t>συνέκφραση</a:t>
            </a:r>
            <a:r>
              <a:rPr lang="el-GR" dirty="0" smtClean="0"/>
              <a:t> στα Β-λεμφοκύτταρα του Τ-κυτταρικού αντιγόνου </a:t>
            </a:r>
            <a:r>
              <a:rPr lang="en-US" dirty="0" smtClean="0"/>
              <a:t>CD5</a:t>
            </a:r>
            <a:r>
              <a:rPr lang="el-GR" dirty="0" smtClean="0"/>
              <a:t>.</a:t>
            </a:r>
          </a:p>
          <a:p>
            <a:r>
              <a:rPr lang="en-US" dirty="0" smtClean="0"/>
              <a:t>CD79b-, (</a:t>
            </a:r>
            <a:r>
              <a:rPr lang="el-GR" dirty="0" smtClean="0"/>
              <a:t>+ στα Β-χρόνια </a:t>
            </a:r>
            <a:r>
              <a:rPr lang="el-GR" dirty="0" err="1" smtClean="0"/>
              <a:t>λεμφοϋπερπλαστικά</a:t>
            </a:r>
            <a:r>
              <a:rPr lang="el-GR" dirty="0" smtClean="0"/>
              <a:t>).</a:t>
            </a:r>
          </a:p>
          <a:p>
            <a:endParaRPr lang="el-GR" dirty="0"/>
          </a:p>
        </p:txBody>
      </p:sp>
      <p:pic>
        <p:nvPicPr>
          <p:cNvPr id="23554" name="Picture 2" descr="http://www.morphosys.com/sites/default/files/illustrations/MOR208_Bild-2_e_neu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65104"/>
            <a:ext cx="8572560" cy="1800238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83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>
            <a:noAutofit/>
          </a:bodyPr>
          <a:lstStyle/>
          <a:p>
            <a:r>
              <a:rPr lang="el-GR" dirty="0" err="1" smtClean="0"/>
              <a:t>Χρωμοσωμικές</a:t>
            </a:r>
            <a:r>
              <a:rPr lang="el-GR" dirty="0" smtClean="0"/>
              <a:t> μεταβολές και μοριακά ευρήματα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 smtClean="0"/>
              <a:t>80% παθολογικός </a:t>
            </a:r>
            <a:r>
              <a:rPr lang="el-GR" dirty="0" err="1" smtClean="0"/>
              <a:t>καρυότυπος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Ελλείψεις στις περιοχές.</a:t>
            </a:r>
          </a:p>
          <a:p>
            <a:endParaRPr lang="el-GR" dirty="0"/>
          </a:p>
        </p:txBody>
      </p:sp>
      <p:sp>
        <p:nvSpPr>
          <p:cNvPr id="26626" name="AutoShape 2" descr="data:image/jpeg;base64,/9j/4AAQSkZJRgABAQAAAQABAAD/2wCEAAkGBhQQEBUUEhMVFRIUEhcXFBcWFhUeGBgaGxgaFiEWGBYYIyYeGB0jGRcWIC8gIycpLC0sFx8xQTAqNSYrLCkBCQoKDgwOFw8PGDUlHCMtNSkqKSksNSksKikpNi8sKiktKSk1KSwpKSkpNTUqLCwsKSopLCkpKSwpKSwtKSwpKv/AABEIAJABXQMBIgACEQEDEQH/xAAcAAACAwEBAQEAAAAAAAAAAAAABAMFBgcCAQj/xABKEAACAQIDAgkGCwYFBQEBAQABAgMAEQQSIQUxBhMUIkFRU5HRMlJUkpPSBxYXGCNhY3Gio+MzQnOBsbIINDVyoSRDYnTBgiUV/8QAGQEBAAMBAQAAAAAAAAAAAAAAAAECAwQF/8QAKxEBAAAFAwMDBAIDAAAAAAAAAAECAxRREVKhIjKxBBITITFCkYHwQWFx/9oADAMBAAIRAxEAPwDhtFFFAVd8D0Q4ocYiOojkJWQgKbIx1Y6KNPKN7b+iqSvcUzIbqxU2IuCRoRYjToIJH86DoG2ODeCxCtNFJxRiEYmWBVkiHGFEXKQy5mDMQ2X/AMTYHMKQi4ARsJCJ5MsJcSXhAa6g24pc/wBJcqekX6L2NZKLHSKjIruqPbOoYhWsbjMBobEAi/VVps7hfiIpVkeR5squoWSRyLOuQ5Te6G3StiLDdQXUvAOFXQNiJAJRDkPErfNK8yhWHGc3SG99bE26L0xsr4MknMS8ocPLAkv7EZQGynLmLjnZWGht0t5OtZra/CmbESh8xQLlyKjNzcpZgc29mDO5zEk3Y61BDwixKKFTEzKqgBQsrgAA5gAAdNdaDouzvg3jhXERyDjWeAZJJI8ghch2sLk3bKpPQDzbEgm2H4ScH0whTI8r3kkUl4Si8wqOa1yH3m9tLZeuwRPCHEkWOImt1ca9u69RY3as09uOlkkykkZ3ZrE2uRmOl8q9woNxPwChxeJkWGYQvJLKY4inMVVl4oXkBAAzFb6dJNtNXtmcGMNBEQ6CcjEpdnQK1mVeYpuwK2N79dx0XrnQ2zPcnjpbkMpOdrkMczAm+4nUjpNSycIsS3lYmY631lc63vff10GkwHwfpKB9NKNEMjcmbi4w8RkDGS9iA5jQjyrvorHQvYf4PYDG68aznjVCzKpOgRJDaMHcVfyiT+7oNScYnCDEqAoxEwVRZQJHsBYrYC+mhI/nX1uEeKJucTOTprxr30OYa3843++g1Z+DaMQPNyiTIhIIMFpLguNI2cNb6M77E3GmtI8L+AgwCIeMd3keyoYwthrrfMc1yBbLcb9RpfPtt3EG955jmUK15H1AvYHXUDMdPrNecXtmeYWlmlcZs1ndmGbXnWJ36nX66DXYj4OI41RnxLrmNnBh1jtFJKwYZtSvFgG1/KO8ixU23wIihw3Hx4oyfRxPkMRUkOFN8wYgWL233up0FZ6XbuIYWaeYgXsDI5GoKnQnpDMPuY9deH2rM0YiMshiAsELtkGt9Fvbeb0Gt2V8HCzRxsZpQzxLIQuGlZVBGb9oObolybkbuqmJfgxjWCWY4l8sJYMOJF+bn1HPsR9E5+sZSN+mNi25iEUKs8qqtsoEjgCxzCwB011r3JwixLKVbEzFSCCDK5BDCxBBOoIAH8qDVt8HEPHmLlbCyhrtBvzFlWwVjqSpFugkdFyLXaXweRvHAikR5I3DTJHmEj3TKkhB0exYWF7EMNwvXPxwixIJIxM12ADHjXuQL2B11AzN6x66PjHir35TPfX/ALr9JuenpO+g12I4CYZnWNcRImQMHkaBirZZHQs2VzlYNlUKoN1XNoTandk8BoMPM4kPHninAV4xlUh0FyQ2jgHybdJ15tYaPhPi1BC4qcBt4EsgB5xa5AOvOYn7ya8DhDiRe2Im5xu30j6nQXOuu4d1BecHuAwxsAkSdVbnqyNa+carax8m12YkAgKbBq1GM4IYKLBxxtdplEuaVI2zMQ7gkJmUkoAMqkkNfo31zSHaUqLkWR1TNmyhmAzac6w0voNfqFTpwgxK2tiJhYki0j6XOYka6XbX76DYcPeCcSI08OWNYwqmMJYHnlQ97nnEMtx9R1qXYXBCGEI8v03GHDFleFlVQ8yEhJDzWJAZSB0H7wMRituYiUESTyuGN2DSOQTe9yCdddaF27iAoUTzZVtlHGPYZbEWF9LWFvuHVQdB2x8FKtNJIkuSN5pGVVjGREBLlRIWAJRLrl35wBaxzCtHwYoXIGJYpxdw/ENlz3txWpHOOoHRzW3CxOSbhDiTvxEx5wbWV/KDZw2/eG1v1619+MWJvflM17Wvxr3t1Xvu1PfQazGfBkI4WlM7gcaY0DQ2zHjjEGzBiAMoDW8rXQEa1VcJOByYQQlJ+MWZyvkZSLWFwpN2sSQTuuNL3qpHCTFekz9H/dfobOOnoYA/eL1FNtiWRkMsjy5Guod2Nt17XOl7DuFBqJ+AMSgPylxHxkiMzQ2K5EkfNYMcy/RPqNSLEA6imY/g2idrLiJbcWkl3w+XmnfYl7MwAawBIvlBIJOXKbT4RzzyMzSyBWZyqcY5VA+hRQTouWy26havez+E+IhkifjXcQujojsxS6buaTbQaUGhj+D6NkVxiJMpgll1hAYCPJcFS+mjMf8A8jr0Ym+C9OOWOLEtJmkdWywm65Udg3lZWByjcdzi1zpVDtvhpLiFRVBhVUdTkklLOHyhldmYllyqosfr+4Vx4Q4nT/qJuaLD6V9BbLYa6C2lBsj8FijjiZ5MkBszcRoxCqSBdxlN2K8/KLixI6HOEXAfDyGB0JgV44kyxR8YS1nLSMAQVBsNbH67Vg/jLivSZ9N30snVbr6gO6vicI8Uu7Ezjyd0r/u3t09Fzb76C02jwUjhikJmcyxqzFOKAUhcQcPfOWuNQTYrfdWaqd8fIQQZHIK5SCxsRmz2+7PzrdetQUBRRRQFFFFAVcbF4KYjF24tNDfJe93IvoiqCz6ixIBCki5FWfADgU+0cQq5TkzW3EKxFi126FVSC1tecoFi4NfopBhdjQhVAaUqLnQMQNBc7o4xuCjQdA3mphCMY6QIx0ct2V/h9lYXluBb96VEN777KkulugkH+lWHzc/tvx3/AOeL1qz2p8J8rEhGIHUgAHrG5qlfh1iCfLf+csnjXVD0s8W8vpq00NYS/v6J/m5fbfj/AE6Pm5fbfj/Tpf474jz39pJ416i4ZYpzZTIxO4K8pPcDU2k2VrSvt5gm+bl9t+P9Oj5uX234/wBOlzw3xHnv7STxo+O+I89/aSeNLSbJaV9vMDHzcvtvx/p0fNy+2/H+nUB4a4m18z26+Mk8a+fHfEee/tJPGlpNktK+3mBj5uX234/06Pm5fbfj/TqBuG2JGhZwf4knjXz48Yjz39pJ40tJslpX28wMfNy+2/H+nR83L7b8f6dQLw1xJ0DOT9UknjXz474jz39pJ40tJslpX28wMfNy+2/H+nR83L7b8f6dL/HfEee/tJPGj474jz39pJ40tJslpX28wMfNy+2/H+nR83L7b8f6dL/HfEee/tJPGj474jz39pJ40tJslpX28wMfNy+2/H+nR83L7b8f6dL/AB3xHnv7STxo+O+I89/aSeNLSbJaV9vMDHzcvtvx/p0fNy+2/H+nS/x3xHnv7STxo+O+I89/aSeNLSbJaV9vMDHzcvtvx/p0fNy+2/H+nUA4a4k3szmwufpJNPrOtDcNcSN7OPvkk8aWk2S0r7eYJ/m5fbfj/To+bl9t+P8ATpf474jz39pJ419PDXEjez67vpJPu66Wk2S0r7eYJ/m5fbfj/To+bl9t+P8ATpf474jz39pJ40fHfEee/tJPGlpNktK+3mBj5uX234/06Pm5fbfj/Tpf474jz39pJ40fHfEee/tJPGlpNktK+3mBj5uX234/06Pm5fbfj/Tpf474jz39pJ40fHfEee/tJPGlpNktK+3mBj5uX234/wBOj5uX234/06X+O+I89/aSeNHx3xHnv7STxpaTZLSvt5gY+bl9t+P9Oj5uX234/wBOojwxxWXNeTL155bd97V4+O+I89/aSeNLSbJaV9vMDHzcvtvx/p0fNy+2/H+nS/x3xHnv7STxo+O+I89/aSeNLSbJaV9vMDHzcvtvx/p0fNy+2/H+nUB4a4m18z2O76STX/mvnx3xHnv7STxpaTZLSvt5gY+bqB/3M31cdl/54lqynCP4FMThVzAEqL5m8pALMfKQZhuUXZFF23gVqIOH2IU+XJ7Rv6NcVrOD/wAJxYhZud/IBx9dho3/ABVJvTTy/VnPRq04azS/T9+H5rx2z3gfJIuVujUEEXtmVhcMpsbMCQeul6/S3whfB3Bj8MZ8MOtyIx1+VJGvnac5NM9uhgDX5xx2CaGRkcWK/wDIIuGHWCpBB6QQa5mT9I/BVshcBs1sQ6gOFK7iDzCcy6km5mLg9HNXqFYnhNth55mzG/Ou31nq+4bgPqrfYF7bAwoH76R3+9iXP/NVrfA9KxvylNdfIbp/nXZ6eaSSHumdPpZqctT3Tx+32/651RXRPkbl9JT1G8aPkbl9JT1G8a67inl6t3R3eXO6t9gbSSISq7OnGBAJEvcBXDlDlKtlcCxKkHQVrfkbl9JT1G8aPkbl9JT1G8aiNelGGmqJvVUZoae5Vtt3AsWLRO5bEZmMgDOy5ozmzElvJWQZc1jm6b3EEO2sGUYvADIYgDaNApIMugA8kkNDzhY8zfprd/I3L6SnqN40fI3L6SnqN41T5KW5l8tDd5VWJ4RYaRiWGpLFSYVKoTFCgJjvlexSQf8A6B6KrtkY7Co05lXMrkiMcUh5pDjrJQglDZT0bzYX03yNy+kp6jeNHyNy+kp6jeNPkpQhp7kwrUIQ0939/Stl4Q4N5c8keckNzjEgy82JQGGvGarJqRpnH8kJ9tYfIwjhRbwkJeJCQ7Tlicx1NoLKCdx6t9aH5G5fSU9RvGj5G5fSU9RvGkKlGH5EK1CH5eSScJMGhARSFzRFzxKAsI5i9ubaxyG1x0j+dV8W18GI1vECwTQGFea/FyKWZ73lDSGMgEc3L33vyNy+kp6jeNHyNy+kp6jeNR8lHciFWhD8vLEbYxEckxaJcqFU0CgDNkUNZRoLvmP86SronyNy+kp6jeNHyNy+kp6jeNaQ9RShDTVtD1VGENPd5c7oronyNy+kp6jeNHyNy+kp6jeNTcU8l3R3eXO6K3uN+CWSKMucQhAtoEbpNuv66n+RuX0lPUbxpcU8l3R3eXO6K6J8jcvpKeo3jR8jcvpKeo3jS4p5Luju8sxwV2xFh2lEwYpLEI2Ci5yl1zfcct7fXarDH8IMLiGaSRDnsbAxgg/9O8QS99AshRunyat/kbl9JT1G8aPkbl9JT1G8azjVpRjrqyjWoRj7vd9f5V78JMIXkkZczsyMn0MYy5eKtrv/AHXG+2o0PRGdvYRpLuubnEkmFSCpnkkZAhNkLRsgzDcQeu9WnyNy+kp6jeNHyNy+kp6jeNR76O5Hy+n3f39KSHbWEHF3hWy8XviU/wDYZHzHex43IQTfde3QaDaciNNIYgRGXJQEKDb/AGroP5Vuvkbl9JT1G8aPkbl9JT1G8atCtShHX3Ly+ooSx193lzuiuifI3L6SnqN40fI3L6SnqN41e4p5Xu6O7y53RW9xXwSyR5b4hDmdUHMbeenfU/yNy+kp6jeNLinku6O7y53RXRPkbl9JT1G8aPkbl9JT1G8aXFPJd0d3lQ4fhSqwwQ5bxhVTEZi5uon40qsebJuA52W+pF694Ta+EYfSRKSZDdREiggyoVbjQRxarEGUruNyTvJF38jcvpKeo3jR8jcvpKeo3jWfyUcsvmobvJDGY3CQSIGWKQniuMKRREZeMlLiykqrGMx7j0DUUlh9rYNRFeIHLluDCvNtEytme95c0pVwSObbd0G8+RuX0lPUbxo+RuX0lPUbxqPkpbkQq0N/lUw7awQaxQmO8trxISA0gYZV8hTluPJt91ZI/VurofyNy+kp6jeNHyNy+kp6jeNXlrUpfyXl9RQl+03lzuvoNtRvrofyNy+kp6jeNHyNy+kp6jeNWuKeV7uju4iZ+DPhES/FMdH0t0BwLhvquBb76wfwr8BHOPIw8ZItnsik2VzcA620fjQLDcAOqttDwKk2Y6SmVXBlQWCkWIN76/ce+qf4fJimIwxU2LROD9wYW/uPfXBX9sZvdL9ovEqez5JoSfb/AA02E/0HBf7Yf6GuhJuH3Vz3C/6Dgv8AZD/Q1uVM1hpHu628Kzj2QZQ7om6KVvN1R97eFF5uqPvbwrNY1VJwgxxjkhUztBG/GZmURnUAWF3Vh0noqxvN1R97eFF5uqPvbwoMxBwoxDDI0eVhEOcQoa+RX4ziyb5TmtbLoeneBBi+F+JKFljCACUkDKW0w88gjPlZXDxpfMo32y9Fa683VH3t4UXm6o+9vCgz54UzF8ixpdnYa5/o8qzNlk/8jxI3ed9128ZwideJKxi0kaOQ2bMxZkXi0sPKAa+v9LkWt5uqPvbwovN1R97eFBTNicQMAJOM+m4wFiEB5pltlUaZeaQLkHTvqCXbksc8gEgdMwF3WywnjGU58qgqLZQLls3lXUb9Bebqj728KLzdUfe3hQeNiY84jDxSkAGSMMQL21HRfW3307SUMUiKFVYgoFgAWsP+K93m6o+9vCgaopW83VH3t4UXm6o+9vCgaopW83VH3t4UXm6o+9vCgh2//l3/AJf3CrCqfbZl5O9wltNxbzh9VPXm6o+9vCgaopW83VH3t4UXm6o+9vCg8baxTRYeV0/aCNsml+eRZRb/AHEVksTtfFRuUaXIQ5BzvCDZIyxYSCDLZy8VhkJ5jajUDYXm6o+9vCi83VH3t4UFMNo4h8HEbPHMxw6s7xpd85XMVQE5CLnygLW3V927wkkw82VYww5lgc2d8wfyLC2mQA387o0vcXm6o+9vClpNns0glMcRkUWDXf67dFrjM1j0Zj1mgpoeFk5VTxSHeWINwQHhWy5CwB+mO8nyPr0suDe25MTn4yMJlykWKkjNmujAE2ZbC97Hnbh02F5uqPvbwovN1R97eFA1RSt5uqPvbwovN1R97eFBDtjdF/7Ef9asKp9qmW0Vwn7eO1i2+/3U9ebqj728KBqilbzdUfe3hRebqj728KDP4jHYtZZ5EzNFA7nIeLs6rCGyIoTjCxcjXNbfv3V8fhXKGVcqMpdlzpch9EIaNTra7lSQGsUNwBrWhvN1R97eFF5uqPvbwoMthOFU6jNKudRnLKo5wX6ILoF5zXkG6wsSbaaWuxtuyzYh4pIgmUNezC4Ksq6i+azXLKSo0HTerS83VH3t4UXm6o+9vCgaopW83VH3t4UXm6o+9vCgaopW83VH3t4UXm6o+9vCgpuHH7GP+On/ANrmv+IP9thP4cn9y10ThkZOJjzhLccnklr9PWK53/iD/bYT+HJ/ctaTdsFYd0Wpwn+g4L/bD/Q10JNw+6ue4T/QcF/th/oa6Em4fdSPZAh3ReqKKKzWFIbR2k0boiR53kDkDMFHNAO8g6m4p+ktobJScoWaRWS+UxuynnWBBK7xoKBKPhbCyXUnNkzZLa3sGKX8nMAQbXqPFcMoFHNJfRzcAgALFJLmJP7pETgML3IqdOCuHViVQi65bBmt5IS9r78qgXqM8D8MVK5GynMLB2FgUePKLHQZZHH8x1Cgmk4TQLe7m+YgAI5LWDklQBzgOLfUac01PNtqJMl3/aAMpAJGUkKGJAsoJZRc9f31AnBmAOGs1wWK3d7LmWRSFF9BaV9Pu6hb3LwfibJcNaNFQAOwBVSCFex54BA3/X1mgRl4XKsEcrRleNaTKrGxyoTdmJHN0G7cL6kAFhZYTbUUshjRiXAY+S1iFbI1mtZrPzTY7xXjE7BikjVCGCrmtldgbNcMuYG5BB1H3dVeMJwfSGfjYywGR1yXJUZ3WQlQTzdQdAOn6qC0ooooCiiigKKKKCv2/wD5d/5f3CrCq/b/APl3/l/cKsKAooooPMkgUEsQAASSdwA1uTWffhmghMpjfTjjkNs2WJM4NujOpSwOv0gvarvGYNZkKOLo1swuRcXvY23g2sR0i4pEcGMOCSI8t2zZVJC3vGdEGgvxKXFtdes3BbEcLkXjLRyPxWHWZslj5d7R7/KsLk7hp11YYzbUULBZGyk5ehiBmYICxAsoLGwJtUOG4NQRoUVTlbLe7MScrlxck38on7926o9scHuUSIxfKoyZ1s3PCSCQKSGAtcEag+UbWoPvxrw2XNxmmpPNfQBQ5Yi2i5DmvutTWD2xFM7JG92W99D0EqSCd4DAi46RSacEsOEKZWysjoee3kunFkXv5otTWA2LFA7tGCC5JOpIF2Lmw6LsSaB+iiigr9sbov8A2I/61YVX7Y3Rf+xH/WrCgKKKKCgm4YRpO0TZRkcqx4xcygR8aZGj8oRgfvU4OEUFwMxBJsQUcFdVHPBHM1dNTbyhTDbLjKyqVusxYyC51zKEP3c0DdSnxYhvc5yxN3Jke8nk24zXngZFFj0C1A9gMek8YkjJKMLqSpFx1gMAbHeD00xUeGw4jRUXyUUKupOgFhqd+gqSgKKKKAooooM5w4/Yx/x0/wDtc1/xB/tsJ/Dk/uWulcOP2Mf8dP8A7XNf8Qf7bCfw5P7lrSPbBWHdFqcL/oOC/wBkP9DW4XBNYfTSbvs/drD4T/QcF/th/oa6Em4fdSPZAh3RLcibtpPy/do5E3bSfl+7TdFZrFORN20n5fu0HCHtpPy/dpuqzbuyVxCoDGjlZo256qbKHUtbMOkD+dAxyM9tJ+X7tHIm7aT8v3azmN2JihrEzXKvucC3POVF1UqgULopFrX52qtN/wD52MZxmdlUyHjSJdCudSojGhTLHmUmwuTfXeAveRN20n5fu0cibtpPy/drN8lxcXFpxjlpMiG7liLoeMcG1hlKoRew1a2ppzbGzcTLI4Rm4tlsLSWUKY2BUqNc5kKkN1dItYhbjCkgETyWO7WPX8NfRgz20n5fu0ji9jf5XIumHe9s1rLxUiaDcTcqK8cFtnNEjl4RCzsDkUqUAChQFynU2GrHUnXQWACx5E3bSfl+7RyJu2k/L92m6KBTkTdtJ+X7tHIm7aT8v3abooFORN20n5fu0cibtpPy/dpuigptt4QiByZZDu0OS3lDqWnuRN20n5fu1Ft//Lv/AC/uFWFApyJu2k/L92jkTdtJ+X7tN0UCnIm7aT8v3aORt20n5fu1Ht7CNNhpI03yLk6NFbmsddLhSxrObR4LYh2k55fNzUkfigwURGNeaiqujYjEm1ugddBp+SHtpPy/do5Ge2k/L92qj4pqmQLr/wBRHI9gqIBGNLRoAp1A33Ot76C0WxuDTxTrK9ixWV2sIwUkdibFlUNIuVrasbZOnQgLzkTdtJ+X7tHIm7aT8v3axsEWNmDcXJKAoQOSxuZMj3K5smVQ5UlDu05umWrPF7LxlyVlbnO5cB/3RJdRGMy5Dk6mGgsTQX/Im7aT8v3aORN20n5fu162bG6wxiU5pBGoc6atYXOmm+maCm2rhCBF9LIfp4xrk0136LT3Im7aT8v3ai2xui/9iP8ArVhQKcibtpPy/do5E3bSfl+7TdFApyM9tJ+X7tHIm7aT8v3aocRwWkaWeZWVZS7vAQqXzcSI1LyWLZc1+bu0G8aUDAYzMLFwme8YaUEoLx34468aDaWwubBgPrAX3Im7aT8v3aORN20n5fu152NhWjgjWRmaTIM5ZsxLEDNr1XvoNKdoFORN20n5fu0cibtpPy/dpuigU5E3bSfl+7RyJu2k/L92m6KDLcMsOVhjJkdvpk0bLbp6gK53/iD/AG2E/hyf3LXSuHH7GP8Ajp/9rmv+IP8AbYT+HJ/ctaTdsFYd0Wpwv+g4L/ZD/Q1uUwrWH0r7upPCsNhP9BwX+2H+hroSbh91I9kCHdFByVu1fuT3aOSt2r9ye7TNFZrFuSt2r9ye7RyVu1fuT3aZqn25tFo5IkEqQq4kJdwpHNAIHOIHSe6gf5K3av3J7tHJW7V+5PdrNYfho7rl4sCQR6tzsubi1kvlI8ghhbnX3aa3qLFcO2yZkjCqFkYlr3sIJ5VABAGfNCLjUWO80Gq5K3av3J7tHJW7V+5PdqiPDI5sqxKWZmC/SjQKszHjLKcjfQNzdd/1GmsXwoCcUQlxJGkmrAGzsiAINc7XcXA+rzhQWfJW7V+5Pdo5K3av3J7tUx2pOMCJiY+MMnO0JUKZctl3XOWwufv1r5JtiWKWUl0eISpEoYBArtz9ZLm4VSg3XJJ+q4XXJW7V+5Pdo5K3av3J7tfNmY7j4UkAK51Bsej+fSPr6aaoFuSt2r9ye7RyVu1fuT3aZooFuSt2r9ye7RyVu1fuT3aZooKfbmGYYd7yMd2hCecOoU/yVu1fuTwqDb/+Xf8Al/cKsKBbkrdq/cnu0clbtX7k92maKBbkrdq/cnu0clbtX7k92vO1ceMPC8pF8ik2uBc7gMx0FzYX6KoZuFLF47ZFTjCsgDqzH6VYlaMEAuvlkkAWynq1DQclbtX7k92jkrdq/cnu1S4ThA4SZnKSBJY0VhZU5+XnFgXATng3POtvG6lY+HoN/ofJVybPcXVZH5rZbFTxds173O6wJoNJyVu1fuT3aOSt2r9ye7VH8cbTCJoedxiq1mJAzFLZTl10cEg5bfXWloFuSt2r9ye7RyVu1fuT3aZooKfa2GYCL6Rj9PH0Jprv3U/yVu1fuT3ag2xui/8AYj/rVhQLclbtX7k92jkrdq/cnu0zRQLclbtX7k92jkrdq/cnu1n8Tt7EJLOwQtBA75+agGRYRJYNnzF8xA8m2v8AOpfjjZspjW6tlcrKCpuYx9EbfSn6UXGliCKC75K3av3J7tHJW7V+5PdrxsnGtNCkjIEMihgobNYMLi5sNbHX+ppygW5K3av3J7tHJW7V+5PdpmigW5K3av3J7tHJW7V+5Pdpmigy3DKErDHd2b6ZNCF+vqArnf8AiD/bYT+HJ/ctdK4cfsY/46f/AGua/wCIP9thP4cn9y1pN2wVh3RarCj/APgYM9SQn/g1uo8dHYc9Nw/eWsZwRAxexBGg1RSqjMCRa0yLmXQni2QadfRWl4NYxZ8MhsMyjK+gvcaf8ix/nT7yH5LDl0faJ6y0cuj7RPWWpOJXzR3CjiV80dwrNZHy6PtE9Za8SzQvbM0bW3XKm3fU/Er5o7hSePx0cJVSjMz5soRMx5oBO77xQSmeEm+aO9rXut7dV+qvnGw66xam51TUnS5+uxNLrtjDlMwdD9GJLC2fKba5PK6R0V8xO28NHvdCbuLLYm6I0jA23EKjHXqoGhPDe+aO5Nzqu+1r9xPfX04iI250fN3arp93VUT7Rw65ryQjI2VrsnNOuh6jzW0/8T1VJLPEhUM0alzZASozbvJvv3jd1jroPXK4rWzpbqzLUOI4iQAOYyA4cDMvlDcTrrSw29BxAnt9Gz5FOS5Y5ilwB0XB1NtOqpV2th/pLsqiKTi3LgKM1g1gWtfQ7/qPVQNjGx+enrLRy6PtE9Za9IiMAQFIIuCLWIPSDXriV80dwoI+XR9onrLRy6PtE9Zak4lfNHcKOJXzR3Cgj5dH2iestHLo+0T1lqTiV80dwo4lfNHcKCs27i0OHcB1J03MPOFP8uj7RPWWlNvRAYd9B0dA84U/xK+aO4UEfLo+0T1lo5dH2iestScSvmjuFHEr5o7hQLYmWGRcrshW4Nsw3ghh09YFehPDpzo+b5Oq6fd1VOYl6h3CqheEUDIjojuskjImWM3LLc2sbHUKWB6QL0Dk3EtGUzIFPmuF6b3up6684WPDxqFUx2UEC7KTYm51Jubkkn76Xj4QYdstt74hoFGQ3Lre+lvJ0vm3ajrFMvtLDgsDJCCnlgsl11tzurXT76CUzwkg5o7g3Butwd1+4CvfLo+0T1lqE4+C5HGRXVczDMmg0Nz1DnLr/wCQ6xU8OR1DJlZTuIsQfuIoPnLo+0T1lo5dH2iestScSvmjuFHEr5o7hQVm1sWhEVnU2njPlDrp/l0faJ6y0pteIWi0H+Yj6B10/wASvmjuFBHy6PtE9ZaOXR9onrLUnEr5o7hRxK+aO4UEQxkfnprv5y14EsItrHzfJ1TT7uqlW2zCJMhUi0nF5inMz5OMy5t3k9O6mFx+HOW0kRzmyWZOcb2svWbkD+dBMMZGNA6W/wBy0cuj7RPWWvmGkjlXNGUdbkXXKRppvFS8SvmjuFBHy6PtE9ZaOXR9onrLUnEr5o7hRxK+aO4UEfLo+0T1lo5dH2iestScSvmjuFHEr5o7hQZvhniFeKJVZSTOu4g9fVXOf8Qf7bCfw5P7lro21QJ8dBCoFojxklv5EA9w9aud/DJtKA41VmRnEcYQZZI1sxtI1wwJN1eP/n+Wk30lhBWX7xiovgV4fLhXMM72Q6G5OigFg400Cc7Nr5LXsBGb9hxmBkwspxGFGeN9ZYh09OZbd+nX0ivyTg8Y8MiyRsVdDdWG8Guq8AfhqbCqkM4ug0sbBBv1QqPohu5liu+2QaGss2iYw1dx2fwqw8w8sI3Sr6EHqudD31ZjEof3l7xWKHDTZWLXPKVXybl13ZhmAMsRK6gE2zdB6jS5xmxPSYfamrdEUdTe8oXzl7xVftLBiV43Sfi2jzWKiM3DAA6OCOgVkuV7E9Jh9qaOV7E9Jh9qaaSZ4OrC8h4JQIxKyta24sDzsix5vvKr1byfqAibgXAUK8c1irIOcpIQxSxZdb7hMx+8D671HK9iekw+1NHK9iekw+1NNJM8Gs2F+nBmIOrGYnIWyD6OwDLKpXQXP7Ym515o+u80+womEY40gJGkbapz1RlYAkjmm671tvPUCM1yvYnpMPtTRyvYnpMPtTTSTPBrNhrn2fGcPxPGc3TW630fP92+oMfsdJC7LNldnzg8wgHiuJtZgQQV/wCe6sxyvYnpMPtTRyvYnpMPtTTSTPBrNhs9lIIYIoy6kxxIhIOl1ULpfo0prlC+cveKwXK9iekw+1NHK9iekw+1NNJM8HVhveUL5y94o5QvnL3isFyvYnpMPtTRyvYnpMPtTTSTPB1Yb3lC+cveKOUL5y94rBcr2J6TD7U0cr2J6TD7U00kzwdWGu29Opw784dHSPOFP8oXzl7xWC5ZsT0mH2po5XsT0mH2pppJng6sN7yhfOXvFHKF85e8VguV7E9Jh9qaOV7E9Jh9qaaSZ4OrDabSgSeJo2eyvo9mFyt9Vv0BhcG2tiaUw2xoo2UrIcqyvIqlrgMycXva5P7x3/vHorLcr2J6TD7U0cr2J6TD7U00kzwdWGg2fwYhhkRxKSUIIBKWvxXFHcP3tGPWVXqFJfFfPKWeUKiFjDlcEgs7OSSAptZiLEnfv01rOV7E9Jh9qaOV7E9Jh9qajSTPBrNhdngjBkyiVgL3FmW4ISJBqOriFP8AM/Va42bAkEYQODYkkki5LEsT3msZyvYnpMPtTRyvYnpMPtTU6SZ4NZsN7yhfOXvFHKF85e8VguV7E9Jh9qaOV7E9Jh9qaaSZ4OrDXbXnW0XOH+Yj6R10/wAoXzl7xWC5ZsT0mH2po5XsT0mH2pppJng6sN7yhfOXvFHKF85e8VguV7E9Jh9qaOV7E9Jh9qaaSZ4OrDTTcHsM5nLBC8+cM9kzqGjERCta45o/5NQHg3GWLtOSzsDKfoxntxdgABzNIlHN+vp1FByvYnpMPtTRyvYnpMPtTTSTPBrNhtsBGkMSRqwyxoqDUblAXo06Kn5QvnL3isFyvYnpMPtTRyvYnpMPtTTSTPB1Yb3lC+cveKOUL5y94rBcr2J6TD7U0cr2J6TD7U00kzwdWG6lx0aC7SIo6ywH9apMdwrDni8IpllOlwOav1knf/T66ok2jsRdeURN9XGMf+F1NL7b+FnBYGNlw6AspIsQEGYW0KftCQSP3QN+osadEP8AZ1RXc2Ij2ThXmnYPPJcm58tgC2UE7lABZm6ACeivzHwv2+2MxTyFy65jlOtjc3LBSBlzG5AtcCw1terThl8I0+PkY52CMpQ3CglS18qgX4tDZbqCb25zNpbIVSMYxjrFMIa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8" name="AutoShape 4" descr="data:image/jpeg;base64,/9j/4AAQSkZJRgABAQAAAQABAAD/2wCEAAkGBhQQEBUUEhMVFRIUEhcXFBcWFhUeGBgaGxgaFiEWGBYYIyYeGB0jGRcWIC8gIycpLC0sFx8xQTAqNSYrLCkBCQoKDgwOFw8PGDUlHCMtNSkqKSksNSksKikpNi8sKiktKSk1KSwpKSkpNTUqLCwsKSopLCkpKSwpKSwtKSwpKv/AABEIAJABXQMBIgACEQEDEQH/xAAcAAACAwEBAQEAAAAAAAAAAAAABAMFBgcCAQj/xABKEAACAQIDAgkGCwYFBQEBAQABAgMAEQQSIQUxBhMUIkFRU5HRMlJUkpPSBxYXGCNhY3Gio+MzQnOBsbIINDVyoSRDYnTBgiUV/8QAGQEBAAMBAQAAAAAAAAAAAAAAAAECAwQF/8QAKxEBAAAFAwMDBAIDAAAAAAAAAAECAxRREVKhIjKxBBITITFCkYHwQWFx/9oADAMBAAIRAxEAPwDhtFFFAVd8D0Q4ocYiOojkJWQgKbIx1Y6KNPKN7b+iqSvcUzIbqxU2IuCRoRYjToIJH86DoG2ODeCxCtNFJxRiEYmWBVkiHGFEXKQy5mDMQ2X/AMTYHMKQi4ARsJCJ5MsJcSXhAa6g24pc/wBJcqekX6L2NZKLHSKjIruqPbOoYhWsbjMBobEAi/VVps7hfiIpVkeR5squoWSRyLOuQ5Te6G3StiLDdQXUvAOFXQNiJAJRDkPErfNK8yhWHGc3SG99bE26L0xsr4MknMS8ocPLAkv7EZQGynLmLjnZWGht0t5OtZra/CmbESh8xQLlyKjNzcpZgc29mDO5zEk3Y61BDwixKKFTEzKqgBQsrgAA5gAAdNdaDouzvg3jhXERyDjWeAZJJI8ghch2sLk3bKpPQDzbEgm2H4ScH0whTI8r3kkUl4Si8wqOa1yH3m9tLZeuwRPCHEkWOImt1ca9u69RY3as09uOlkkykkZ3ZrE2uRmOl8q9woNxPwChxeJkWGYQvJLKY4inMVVl4oXkBAAzFb6dJNtNXtmcGMNBEQ6CcjEpdnQK1mVeYpuwK2N79dx0XrnQ2zPcnjpbkMpOdrkMczAm+4nUjpNSycIsS3lYmY631lc63vff10GkwHwfpKB9NKNEMjcmbi4w8RkDGS9iA5jQjyrvorHQvYf4PYDG68aznjVCzKpOgRJDaMHcVfyiT+7oNScYnCDEqAoxEwVRZQJHsBYrYC+mhI/nX1uEeKJucTOTprxr30OYa3843++g1Z+DaMQPNyiTIhIIMFpLguNI2cNb6M77E3GmtI8L+AgwCIeMd3keyoYwthrrfMc1yBbLcb9RpfPtt3EG955jmUK15H1AvYHXUDMdPrNecXtmeYWlmlcZs1ndmGbXnWJ36nX66DXYj4OI41RnxLrmNnBh1jtFJKwYZtSvFgG1/KO8ixU23wIihw3Hx4oyfRxPkMRUkOFN8wYgWL233up0FZ6XbuIYWaeYgXsDI5GoKnQnpDMPuY9deH2rM0YiMshiAsELtkGt9Fvbeb0Gt2V8HCzRxsZpQzxLIQuGlZVBGb9oObolybkbuqmJfgxjWCWY4l8sJYMOJF+bn1HPsR9E5+sZSN+mNi25iEUKs8qqtsoEjgCxzCwB011r3JwixLKVbEzFSCCDK5BDCxBBOoIAH8qDVt8HEPHmLlbCyhrtBvzFlWwVjqSpFugkdFyLXaXweRvHAikR5I3DTJHmEj3TKkhB0exYWF7EMNwvXPxwixIJIxM12ADHjXuQL2B11AzN6x66PjHir35TPfX/ALr9JuenpO+g12I4CYZnWNcRImQMHkaBirZZHQs2VzlYNlUKoN1XNoTandk8BoMPM4kPHninAV4xlUh0FyQ2jgHybdJ15tYaPhPi1BC4qcBt4EsgB5xa5AOvOYn7ya8DhDiRe2Im5xu30j6nQXOuu4d1BecHuAwxsAkSdVbnqyNa+carax8m12YkAgKbBq1GM4IYKLBxxtdplEuaVI2zMQ7gkJmUkoAMqkkNfo31zSHaUqLkWR1TNmyhmAzac6w0voNfqFTpwgxK2tiJhYki0j6XOYka6XbX76DYcPeCcSI08OWNYwqmMJYHnlQ97nnEMtx9R1qXYXBCGEI8v03GHDFleFlVQ8yEhJDzWJAZSB0H7wMRituYiUESTyuGN2DSOQTe9yCdddaF27iAoUTzZVtlHGPYZbEWF9LWFvuHVQdB2x8FKtNJIkuSN5pGVVjGREBLlRIWAJRLrl35wBaxzCtHwYoXIGJYpxdw/ENlz3txWpHOOoHRzW3CxOSbhDiTvxEx5wbWV/KDZw2/eG1v1619+MWJvflM17Wvxr3t1Xvu1PfQazGfBkI4WlM7gcaY0DQ2zHjjEGzBiAMoDW8rXQEa1VcJOByYQQlJ+MWZyvkZSLWFwpN2sSQTuuNL3qpHCTFekz9H/dfobOOnoYA/eL1FNtiWRkMsjy5Guod2Nt17XOl7DuFBqJ+AMSgPylxHxkiMzQ2K5EkfNYMcy/RPqNSLEA6imY/g2idrLiJbcWkl3w+XmnfYl7MwAawBIvlBIJOXKbT4RzzyMzSyBWZyqcY5VA+hRQTouWy26havez+E+IhkifjXcQujojsxS6buaTbQaUGhj+D6NkVxiJMpgll1hAYCPJcFS+mjMf8A8jr0Ym+C9OOWOLEtJmkdWywm65Udg3lZWByjcdzi1zpVDtvhpLiFRVBhVUdTkklLOHyhldmYllyqosfr+4Vx4Q4nT/qJuaLD6V9BbLYa6C2lBsj8FijjiZ5MkBszcRoxCqSBdxlN2K8/KLixI6HOEXAfDyGB0JgV44kyxR8YS1nLSMAQVBsNbH67Vg/jLivSZ9N30snVbr6gO6vicI8Uu7Ezjyd0r/u3t09Fzb76C02jwUjhikJmcyxqzFOKAUhcQcPfOWuNQTYrfdWaqd8fIQQZHIK5SCxsRmz2+7PzrdetQUBRRRQFFFFAVcbF4KYjF24tNDfJe93IvoiqCz6ixIBCki5FWfADgU+0cQq5TkzW3EKxFi126FVSC1tecoFi4NfopBhdjQhVAaUqLnQMQNBc7o4xuCjQdA3mphCMY6QIx0ct2V/h9lYXluBb96VEN777KkulugkH+lWHzc/tvx3/AOeL1qz2p8J8rEhGIHUgAHrG5qlfh1iCfLf+csnjXVD0s8W8vpq00NYS/v6J/m5fbfj/AE6Pm5fbfj/Tpf474jz39pJ416i4ZYpzZTIxO4K8pPcDU2k2VrSvt5gm+bl9t+P9Oj5uX234/wBOlzw3xHnv7STxo+O+I89/aSeNLSbJaV9vMDHzcvtvx/p0fNy+2/H+nUB4a4m18z26+Mk8a+fHfEee/tJPGlpNktK+3mBj5uX234/06Pm5fbfj/TqBuG2JGhZwf4knjXz48Yjz39pJ40tJslpX28wMfNy+2/H+nR83L7b8f6dQLw1xJ0DOT9UknjXz474jz39pJ40tJslpX28wMfNy+2/H+nR83L7b8f6dL/HfEee/tJPGj474jz39pJ40tJslpX28wMfNy+2/H+nR83L7b8f6dL/HfEee/tJPGj474jz39pJ40tJslpX28wMfNy+2/H+nR83L7b8f6dL/AB3xHnv7STxo+O+I89/aSeNLSbJaV9vMDHzcvtvx/p0fNy+2/H+nS/x3xHnv7STxo+O+I89/aSeNLSbJaV9vMDHzcvtvx/p0fNy+2/H+nUA4a4k3szmwufpJNPrOtDcNcSN7OPvkk8aWk2S0r7eYJ/m5fbfj/To+bl9t+P8ATpf474jz39pJ419PDXEjez67vpJPu66Wk2S0r7eYJ/m5fbfj/To+bl9t+P8ATpf474jz39pJ40fHfEee/tJPGlpNktK+3mBj5uX234/06Pm5fbfj/Tpf474jz39pJ40fHfEee/tJPGlpNktK+3mBj5uX234/06Pm5fbfj/Tpf474jz39pJ40fHfEee/tJPGlpNktK+3mBj5uX234/wBOj5uX234/06X+O+I89/aSeNHx3xHnv7STxpaTZLSvt5gY+bl9t+P9Oj5uX234/wBOojwxxWXNeTL155bd97V4+O+I89/aSeNLSbJaV9vMDHzcvtvx/p0fNy+2/H+nS/x3xHnv7STxo+O+I89/aSeNLSbJaV9vMDHzcvtvx/p0fNy+2/H+nUB4a4m18z2O76STX/mvnx3xHnv7STxpaTZLSvt5gY+bqB/3M31cdl/54lqynCP4FMThVzAEqL5m8pALMfKQZhuUXZFF23gVqIOH2IU+XJ7Rv6NcVrOD/wAJxYhZud/IBx9dho3/ABVJvTTy/VnPRq04azS/T9+H5rx2z3gfJIuVujUEEXtmVhcMpsbMCQeul6/S3whfB3Bj8MZ8MOtyIx1+VJGvnac5NM9uhgDX5xx2CaGRkcWK/wDIIuGHWCpBB6QQa5mT9I/BVshcBs1sQ6gOFK7iDzCcy6km5mLg9HNXqFYnhNth55mzG/Ou31nq+4bgPqrfYF7bAwoH76R3+9iXP/NVrfA9KxvylNdfIbp/nXZ6eaSSHumdPpZqctT3Tx+32/651RXRPkbl9JT1G8aPkbl9JT1G8a67inl6t3R3eXO6t9gbSSISq7OnGBAJEvcBXDlDlKtlcCxKkHQVrfkbl9JT1G8aPkbl9JT1G8aiNelGGmqJvVUZoae5Vtt3AsWLRO5bEZmMgDOy5ozmzElvJWQZc1jm6b3EEO2sGUYvADIYgDaNApIMugA8kkNDzhY8zfprd/I3L6SnqN40fI3L6SnqN41T5KW5l8tDd5VWJ4RYaRiWGpLFSYVKoTFCgJjvlexSQf8A6B6KrtkY7Co05lXMrkiMcUh5pDjrJQglDZT0bzYX03yNy+kp6jeNHyNy+kp6jeNPkpQhp7kwrUIQ0939/Stl4Q4N5c8keckNzjEgy82JQGGvGarJqRpnH8kJ9tYfIwjhRbwkJeJCQ7Tlicx1NoLKCdx6t9aH5G5fSU9RvGj5G5fSU9RvGkKlGH5EK1CH5eSScJMGhARSFzRFzxKAsI5i9ubaxyG1x0j+dV8W18GI1vECwTQGFea/FyKWZ73lDSGMgEc3L33vyNy+kp6jeNHyNy+kp6jeNR8lHciFWhD8vLEbYxEckxaJcqFU0CgDNkUNZRoLvmP86SronyNy+kp6jeNHyNy+kp6jeNaQ9RShDTVtD1VGENPd5c7oronyNy+kp6jeNHyNy+kp6jeNTcU8l3R3eXO6K3uN+CWSKMucQhAtoEbpNuv66n+RuX0lPUbxpcU8l3R3eXO6K6J8jcvpKeo3jR8jcvpKeo3jS4p5Luju8sxwV2xFh2lEwYpLEI2Ci5yl1zfcct7fXarDH8IMLiGaSRDnsbAxgg/9O8QS99AshRunyat/kbl9JT1G8aPkbl9JT1G8azjVpRjrqyjWoRj7vd9f5V78JMIXkkZczsyMn0MYy5eKtrv/AHXG+2o0PRGdvYRpLuubnEkmFSCpnkkZAhNkLRsgzDcQeu9WnyNy+kp6jeNHyNy+kp6jeNR76O5Hy+n3f39KSHbWEHF3hWy8XviU/wDYZHzHex43IQTfde3QaDaciNNIYgRGXJQEKDb/AGroP5Vuvkbl9JT1G8aPkbl9JT1G8atCtShHX3Ly+ooSx193lzuiuifI3L6SnqN40fI3L6SnqN41e4p5Xu6O7y53RW9xXwSyR5b4hDmdUHMbeenfU/yNy+kp6jeNLinku6O7y53RXRPkbl9JT1G8aPkbl9JT1G8aXFPJd0d3lQ4fhSqwwQ5bxhVTEZi5uon40qsebJuA52W+pF694Ta+EYfSRKSZDdREiggyoVbjQRxarEGUruNyTvJF38jcvpKeo3jR8jcvpKeo3jWfyUcsvmobvJDGY3CQSIGWKQniuMKRREZeMlLiykqrGMx7j0DUUlh9rYNRFeIHLluDCvNtEytme95c0pVwSObbd0G8+RuX0lPUbxo+RuX0lPUbxqPkpbkQq0N/lUw7awQaxQmO8trxISA0gYZV8hTluPJt91ZI/VurofyNy+kp6jeNHyNy+kp6jeNXlrUpfyXl9RQl+03lzuvoNtRvrofyNy+kp6jeNHyNy+kp6jeNWuKeV7uju4iZ+DPhES/FMdH0t0BwLhvquBb76wfwr8BHOPIw8ZItnsik2VzcA620fjQLDcAOqttDwKk2Y6SmVXBlQWCkWIN76/ce+qf4fJimIwxU2LROD9wYW/uPfXBX9sZvdL9ovEqez5JoSfb/AA02E/0HBf7Yf6GuhJuH3Vz3C/6Dgv8AZD/Q1uVM1hpHu628Kzj2QZQ7om6KVvN1R97eFF5uqPvbwrNY1VJwgxxjkhUztBG/GZmURnUAWF3Vh0noqxvN1R97eFF5uqPvbwoMxBwoxDDI0eVhEOcQoa+RX4ziyb5TmtbLoeneBBi+F+JKFljCACUkDKW0w88gjPlZXDxpfMo32y9Fa683VH3t4UXm6o+9vCgz54UzF8ixpdnYa5/o8qzNlk/8jxI3ed9128ZwideJKxi0kaOQ2bMxZkXi0sPKAa+v9LkWt5uqPvbwovN1R97eFBTNicQMAJOM+m4wFiEB5pltlUaZeaQLkHTvqCXbksc8gEgdMwF3WywnjGU58qgqLZQLls3lXUb9Bebqj728KLzdUfe3hQeNiY84jDxSkAGSMMQL21HRfW3307SUMUiKFVYgoFgAWsP+K93m6o+9vCgaopW83VH3t4UXm6o+9vCgaopW83VH3t4UXm6o+9vCgh2//l3/AJf3CrCqfbZl5O9wltNxbzh9VPXm6o+9vCgaopW83VH3t4UXm6o+9vCg8baxTRYeV0/aCNsml+eRZRb/AHEVksTtfFRuUaXIQ5BzvCDZIyxYSCDLZy8VhkJ5jajUDYXm6o+9vCi83VH3t4UFMNo4h8HEbPHMxw6s7xpd85XMVQE5CLnygLW3V927wkkw82VYww5lgc2d8wfyLC2mQA387o0vcXm6o+9vClpNns0glMcRkUWDXf67dFrjM1j0Zj1mgpoeFk5VTxSHeWINwQHhWy5CwB+mO8nyPr0suDe25MTn4yMJlykWKkjNmujAE2ZbC97Hnbh02F5uqPvbwovN1R97eFA1RSt5uqPvbwovN1R97eFBDtjdF/7Ef9asKp9qmW0Vwn7eO1i2+/3U9ebqj728KBqilbzdUfe3hRebqj728KDP4jHYtZZ5EzNFA7nIeLs6rCGyIoTjCxcjXNbfv3V8fhXKGVcqMpdlzpch9EIaNTra7lSQGsUNwBrWhvN1R97eFF5uqPvbwoMthOFU6jNKudRnLKo5wX6ILoF5zXkG6wsSbaaWuxtuyzYh4pIgmUNezC4Ksq6i+azXLKSo0HTerS83VH3t4UXm6o+9vCgaopW83VH3t4UXm6o+9vCgaopW83VH3t4UXm6o+9vCgpuHH7GP+On/ANrmv+IP9thP4cn9y10ThkZOJjzhLccnklr9PWK53/iD/bYT+HJ/ctaTdsFYd0Wpwn+g4L/bD/Q10JNw+6ue4T/QcF/th/oa6Em4fdSPZAh3ReqKKKzWFIbR2k0boiR53kDkDMFHNAO8g6m4p+ktobJScoWaRWS+UxuynnWBBK7xoKBKPhbCyXUnNkzZLa3sGKX8nMAQbXqPFcMoFHNJfRzcAgALFJLmJP7pETgML3IqdOCuHViVQi65bBmt5IS9r78qgXqM8D8MVK5GynMLB2FgUePKLHQZZHH8x1Cgmk4TQLe7m+YgAI5LWDklQBzgOLfUac01PNtqJMl3/aAMpAJGUkKGJAsoJZRc9f31AnBmAOGs1wWK3d7LmWRSFF9BaV9Pu6hb3LwfibJcNaNFQAOwBVSCFex54BA3/X1mgRl4XKsEcrRleNaTKrGxyoTdmJHN0G7cL6kAFhZYTbUUshjRiXAY+S1iFbI1mtZrPzTY7xXjE7BikjVCGCrmtldgbNcMuYG5BB1H3dVeMJwfSGfjYywGR1yXJUZ3WQlQTzdQdAOn6qC0ooooCiiigKKKKCv2/wD5d/5f3CrCq/b/APl3/l/cKsKAooooPMkgUEsQAASSdwA1uTWffhmghMpjfTjjkNs2WJM4NujOpSwOv0gvarvGYNZkKOLo1swuRcXvY23g2sR0i4pEcGMOCSI8t2zZVJC3vGdEGgvxKXFtdes3BbEcLkXjLRyPxWHWZslj5d7R7/KsLk7hp11YYzbUULBZGyk5ehiBmYICxAsoLGwJtUOG4NQRoUVTlbLe7MScrlxck38on7926o9scHuUSIxfKoyZ1s3PCSCQKSGAtcEag+UbWoPvxrw2XNxmmpPNfQBQ5Yi2i5DmvutTWD2xFM7JG92W99D0EqSCd4DAi46RSacEsOEKZWysjoee3kunFkXv5otTWA2LFA7tGCC5JOpIF2Lmw6LsSaB+iiigr9sbov8A2I/61YVX7Y3Rf+xH/WrCgKKKKCgm4YRpO0TZRkcqx4xcygR8aZGj8oRgfvU4OEUFwMxBJsQUcFdVHPBHM1dNTbyhTDbLjKyqVusxYyC51zKEP3c0DdSnxYhvc5yxN3Jke8nk24zXngZFFj0C1A9gMek8YkjJKMLqSpFx1gMAbHeD00xUeGw4jRUXyUUKupOgFhqd+gqSgKKKKAooooM5w4/Yx/x0/wDtc1/xB/tsJ/Dk/uWulcOP2Mf8dP8A7XNf8Qf7bCfw5P7lrSPbBWHdFqcL/oOC/wBkP9DW4XBNYfTSbvs/drD4T/QcF/th/oa6Em4fdSPZAh3RLcibtpPy/do5E3bSfl+7TdFZrFORN20n5fu0HCHtpPy/dpuqzbuyVxCoDGjlZo256qbKHUtbMOkD+dAxyM9tJ+X7tHIm7aT8v3azmN2JihrEzXKvucC3POVF1UqgULopFrX52qtN/wD52MZxmdlUyHjSJdCudSojGhTLHmUmwuTfXeAveRN20n5fu0cibtpPy/drN8lxcXFpxjlpMiG7liLoeMcG1hlKoRew1a2ppzbGzcTLI4Rm4tlsLSWUKY2BUqNc5kKkN1dItYhbjCkgETyWO7WPX8NfRgz20n5fu0ji9jf5XIumHe9s1rLxUiaDcTcqK8cFtnNEjl4RCzsDkUqUAChQFynU2GrHUnXQWACx5E3bSfl+7RyJu2k/L92m6KBTkTdtJ+X7tHIm7aT8v3abooFORN20n5fu0cibtpPy/dpuigptt4QiByZZDu0OS3lDqWnuRN20n5fu1Ft//Lv/AC/uFWFApyJu2k/L92jkTdtJ+X7tN0UCnIm7aT8v3aORt20n5fu1Ht7CNNhpI03yLk6NFbmsddLhSxrObR4LYh2k55fNzUkfigwURGNeaiqujYjEm1ugddBp+SHtpPy/do5Ge2k/L92qj4pqmQLr/wBRHI9gqIBGNLRoAp1A33Ot76C0WxuDTxTrK9ixWV2sIwUkdibFlUNIuVrasbZOnQgLzkTdtJ+X7tHIm7aT8v3axsEWNmDcXJKAoQOSxuZMj3K5smVQ5UlDu05umWrPF7LxlyVlbnO5cB/3RJdRGMy5Dk6mGgsTQX/Im7aT8v3aORN20n5fu162bG6wxiU5pBGoc6atYXOmm+maCm2rhCBF9LIfp4xrk0136LT3Im7aT8v3ai2xui/9iP8ArVhQKcibtpPy/do5E3bSfl+7TdFApyM9tJ+X7tHIm7aT8v3aocRwWkaWeZWVZS7vAQqXzcSI1LyWLZc1+bu0G8aUDAYzMLFwme8YaUEoLx34468aDaWwubBgPrAX3Im7aT8v3aORN20n5fu152NhWjgjWRmaTIM5ZsxLEDNr1XvoNKdoFORN20n5fu0cibtpPy/dpuigU5E3bSfl+7RyJu2k/L92m6KDLcMsOVhjJkdvpk0bLbp6gK53/iD/AG2E/hyf3LXSuHH7GP8Ajp/9rmv+IP8AbYT+HJ/ctaTdsFYd0Wpwv+g4L/ZD/Q1uUwrWH0r7upPCsNhP9BwX+2H+hroSbh91I9kCHdFByVu1fuT3aOSt2r9ye7TNFZrFuSt2r9ye7RyVu1fuT3aZqn25tFo5IkEqQq4kJdwpHNAIHOIHSe6gf5K3av3J7tHJW7V+5PdrNYfho7rl4sCQR6tzsubi1kvlI8ghhbnX3aa3qLFcO2yZkjCqFkYlr3sIJ5VABAGfNCLjUWO80Gq5K3av3J7tHJW7V+5PdqiPDI5sqxKWZmC/SjQKszHjLKcjfQNzdd/1GmsXwoCcUQlxJGkmrAGzsiAINc7XcXA+rzhQWfJW7V+5Pdo5K3av3J7tUx2pOMCJiY+MMnO0JUKZctl3XOWwufv1r5JtiWKWUl0eISpEoYBArtz9ZLm4VSg3XJJ+q4XXJW7V+5Pdo5K3av3J7tfNmY7j4UkAK51Bsej+fSPr6aaoFuSt2r9ye7RyVu1fuT3aZooFuSt2r9ye7RyVu1fuT3aZooKfbmGYYd7yMd2hCecOoU/yVu1fuTwqDb/+Xf8Al/cKsKBbkrdq/cnu0clbtX7k92maKBbkrdq/cnu0clbtX7k92vO1ceMPC8pF8ik2uBc7gMx0FzYX6KoZuFLF47ZFTjCsgDqzH6VYlaMEAuvlkkAWynq1DQclbtX7k92jkrdq/cnu1S4ThA4SZnKSBJY0VhZU5+XnFgXATng3POtvG6lY+HoN/ofJVybPcXVZH5rZbFTxds173O6wJoNJyVu1fuT3aOSt2r9ye7VH8cbTCJoedxiq1mJAzFLZTl10cEg5bfXWloFuSt2r9ye7RyVu1fuT3aZooKfa2GYCL6Rj9PH0Jprv3U/yVu1fuT3ag2xui/8AYj/rVhQLclbtX7k92jkrdq/cnu0zRQLclbtX7k92jkrdq/cnu1n8Tt7EJLOwQtBA75+agGRYRJYNnzF8xA8m2v8AOpfjjZspjW6tlcrKCpuYx9EbfSn6UXGliCKC75K3av3J7tHJW7V+5PdrxsnGtNCkjIEMihgobNYMLi5sNbHX+ppygW5K3av3J7tHJW7V+5PdpmigW5K3av3J7tHJW7V+5Pdpmigy3DKErDHd2b6ZNCF+vqArnf8AiD/bYT+HJ/ctdK4cfsY/46f/AGua/wCIP9thP4cn9y1pN2wVh3RarCj/APgYM9SQn/g1uo8dHYc9Nw/eWsZwRAxexBGg1RSqjMCRa0yLmXQni2QadfRWl4NYxZ8MhsMyjK+gvcaf8ix/nT7yH5LDl0faJ6y0cuj7RPWWpOJXzR3CjiV80dwrNZHy6PtE9Za8SzQvbM0bW3XKm3fU/Er5o7hSePx0cJVSjMz5soRMx5oBO77xQSmeEm+aO9rXut7dV+qvnGw66xam51TUnS5+uxNLrtjDlMwdD9GJLC2fKba5PK6R0V8xO28NHvdCbuLLYm6I0jA23EKjHXqoGhPDe+aO5Nzqu+1r9xPfX04iI250fN3arp93VUT7Rw65ryQjI2VrsnNOuh6jzW0/8T1VJLPEhUM0alzZASozbvJvv3jd1jroPXK4rWzpbqzLUOI4iQAOYyA4cDMvlDcTrrSw29BxAnt9Gz5FOS5Y5ilwB0XB1NtOqpV2th/pLsqiKTi3LgKM1g1gWtfQ7/qPVQNjGx+enrLRy6PtE9Za9IiMAQFIIuCLWIPSDXriV80dwoI+XR9onrLRy6PtE9Zak4lfNHcKOJXzR3Cgj5dH2iestHLo+0T1lqTiV80dwo4lfNHcKCs27i0OHcB1J03MPOFP8uj7RPWWlNvRAYd9B0dA84U/xK+aO4UEfLo+0T1lo5dH2iestScSvmjuFHEr5o7hQLYmWGRcrshW4Nsw3ghh09YFehPDpzo+b5Oq6fd1VOYl6h3CqheEUDIjojuskjImWM3LLc2sbHUKWB6QL0Dk3EtGUzIFPmuF6b3up6684WPDxqFUx2UEC7KTYm51Jubkkn76Xj4QYdstt74hoFGQ3Lre+lvJ0vm3ajrFMvtLDgsDJCCnlgsl11tzurXT76CUzwkg5o7g3Butwd1+4CvfLo+0T1lqE4+C5HGRXVczDMmg0Nz1DnLr/wCQ6xU8OR1DJlZTuIsQfuIoPnLo+0T1lo5dH2iestScSvmjuFHEr5o7hQVm1sWhEVnU2njPlDrp/l0faJ6y0pteIWi0H+Yj6B10/wASvmjuFBHy6PtE9ZaOXR9onrLUnEr5o7hRxK+aO4UEQxkfnprv5y14EsItrHzfJ1TT7uqlW2zCJMhUi0nF5inMz5OMy5t3k9O6mFx+HOW0kRzmyWZOcb2svWbkD+dBMMZGNA6W/wBy0cuj7RPWWvmGkjlXNGUdbkXXKRppvFS8SvmjuFBHy6PtE9ZaOXR9onrLUnEr5o7hRxK+aO4UEfLo+0T1lo5dH2iestScSvmjuFHEr5o7hQZvhniFeKJVZSTOu4g9fVXOf8Qf7bCfw5P7lro21QJ8dBCoFojxklv5EA9w9aud/DJtKA41VmRnEcYQZZI1sxtI1wwJN1eP/n+Wk30lhBWX7xiovgV4fLhXMM72Q6G5OigFg400Cc7Nr5LXsBGb9hxmBkwspxGFGeN9ZYh09OZbd+nX0ivyTg8Y8MiyRsVdDdWG8Guq8AfhqbCqkM4ug0sbBBv1QqPohu5liu+2QaGss2iYw1dx2fwqw8w8sI3Sr6EHqudD31ZjEof3l7xWKHDTZWLXPKVXybl13ZhmAMsRK6gE2zdB6jS5xmxPSYfamrdEUdTe8oXzl7xVftLBiV43Sfi2jzWKiM3DAA6OCOgVkuV7E9Jh9qaOV7E9Jh9qaaSZ4OrC8h4JQIxKyta24sDzsix5vvKr1byfqAibgXAUK8c1irIOcpIQxSxZdb7hMx+8D671HK9iekw+1NHK9iekw+1NNJM8Gs2F+nBmIOrGYnIWyD6OwDLKpXQXP7Ym515o+u80+womEY40gJGkbapz1RlYAkjmm671tvPUCM1yvYnpMPtTRyvYnpMPtTTSTPBrNhrn2fGcPxPGc3TW630fP92+oMfsdJC7LNldnzg8wgHiuJtZgQQV/wCe6sxyvYnpMPtTRyvYnpMPtTTSTPBrNhs9lIIYIoy6kxxIhIOl1ULpfo0prlC+cveKwXK9iekw+1NHK9iekw+1NNJM8HVhveUL5y94o5QvnL3isFyvYnpMPtTRyvYnpMPtTTSTPB1Yb3lC+cveKOUL5y94rBcr2J6TD7U0cr2J6TD7U00kzwdWGu29Opw784dHSPOFP8oXzl7xWC5ZsT0mH2po5XsT0mH2pppJng6sN7yhfOXvFHKF85e8VguV7E9Jh9qaOV7E9Jh9qaaSZ4OrDabSgSeJo2eyvo9mFyt9Vv0BhcG2tiaUw2xoo2UrIcqyvIqlrgMycXva5P7x3/vHorLcr2J6TD7U0cr2J6TD7U00kzwdWGg2fwYhhkRxKSUIIBKWvxXFHcP3tGPWVXqFJfFfPKWeUKiFjDlcEgs7OSSAptZiLEnfv01rOV7E9Jh9qaOV7E9Jh9qajSTPBrNhdngjBkyiVgL3FmW4ISJBqOriFP8AM/Va42bAkEYQODYkkki5LEsT3msZyvYnpMPtTRyvYnpMPtTU6SZ4NZsN7yhfOXvFHKF85e8VguV7E9Jh9qaOV7E9Jh9qaaSZ4OrDXbXnW0XOH+Yj6R10/wAoXzl7xWC5ZsT0mH2po5XsT0mH2pppJng6sN7yhfOXvFHKF85e8VguV7E9Jh9qaOV7E9Jh9qaaSZ4OrDTTcHsM5nLBC8+cM9kzqGjERCta45o/5NQHg3GWLtOSzsDKfoxntxdgABzNIlHN+vp1FByvYnpMPtTRyvYnpMPtTTSTPBrNhtsBGkMSRqwyxoqDUblAXo06Kn5QvnL3isFyvYnpMPtTRyvYnpMPtTTSTPB1Yb3lC+cveKOUL5y94rBcr2J6TD7U0cr2J6TD7U00kzwdWG6lx0aC7SIo6ywH9apMdwrDni8IpllOlwOav1knf/T66ok2jsRdeURN9XGMf+F1NL7b+FnBYGNlw6AspIsQEGYW0KftCQSP3QN+osadEP8AZ1RXc2Ij2ThXmnYPPJcm58tgC2UE7lABZm6ACeivzHwv2+2MxTyFy65jlOtjc3LBSBlzG5AtcCw1terThl8I0+PkY52CMpQ3CglS18qgX4tDZbqCb25zNpbIVSMYxjrFMIaf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630" name="Picture 6" descr="http://www.biooncology.com/research-education/bcell/images/figures/cll/Table-4_Prognostic-indicators-and-disease-progression.png"/>
          <p:cNvPicPr>
            <a:picLocks noChangeAspect="1" noChangeArrowheads="1"/>
          </p:cNvPicPr>
          <p:nvPr/>
        </p:nvPicPr>
        <p:blipFill>
          <a:blip r:embed="rId2"/>
          <a:srcRect t="9497"/>
          <a:stretch>
            <a:fillRect/>
          </a:stretch>
        </p:blipFill>
        <p:spPr bwMode="auto">
          <a:xfrm>
            <a:off x="285720" y="3000372"/>
            <a:ext cx="8501122" cy="3381387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91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Ιστολογικά ευρήματα βιοψίας λεμφαδένα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600" dirty="0" smtClean="0"/>
              <a:t>Διάχυτη διήθηση από μικρά ώριμα λεμφοκύτταρα.</a:t>
            </a:r>
          </a:p>
          <a:p>
            <a:pPr>
              <a:spcBef>
                <a:spcPts val="2400"/>
              </a:spcBef>
            </a:pPr>
            <a:r>
              <a:rPr lang="el-GR" sz="2600" dirty="0" smtClean="0"/>
              <a:t>Προσοχή στη </a:t>
            </a:r>
            <a:r>
              <a:rPr lang="el-GR" sz="2600" dirty="0" err="1" smtClean="0"/>
              <a:t>διαφοροδιάγνωση</a:t>
            </a:r>
            <a:r>
              <a:rPr lang="el-GR" sz="2600" dirty="0" smtClean="0"/>
              <a:t> από τα λεμφώματα.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09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Απεικονιστικές μέθοδοι μελέτης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Απαραίτητη η ακτινογραφία θώρακα</a:t>
            </a:r>
          </a:p>
          <a:p>
            <a:r>
              <a:rPr lang="el-GR" dirty="0" smtClean="0"/>
              <a:t>Διόγκωση λεμφαδένων.</a:t>
            </a:r>
          </a:p>
          <a:p>
            <a:r>
              <a:rPr lang="el-GR" dirty="0" err="1" smtClean="0"/>
              <a:t>Μεσοθωράκιο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Πλευριτική συλλογή.</a:t>
            </a:r>
          </a:p>
          <a:p>
            <a:pPr>
              <a:buNone/>
            </a:pPr>
            <a:r>
              <a:rPr lang="el-GR" b="1" dirty="0" smtClean="0"/>
              <a:t>Αξονική θώρακα και κοιλιάς</a:t>
            </a:r>
          </a:p>
          <a:p>
            <a:r>
              <a:rPr lang="el-GR" dirty="0" smtClean="0"/>
              <a:t>Σπλήνας και ήπαρ.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76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/>
              <a:t> Β-ΧΛΛ, Χρόνια </a:t>
            </a:r>
            <a:r>
              <a:rPr lang="el-GR" b="1" dirty="0" err="1" smtClean="0"/>
              <a:t>λεμφοϋπερπλαστικά</a:t>
            </a:r>
            <a:r>
              <a:rPr lang="el-GR" b="1" dirty="0" smtClean="0"/>
              <a:t> νοσήματα, καλοήθη </a:t>
            </a:r>
            <a:r>
              <a:rPr lang="el-GR" b="1" dirty="0" err="1" smtClean="0"/>
              <a:t>πολυκλωνική</a:t>
            </a:r>
            <a:r>
              <a:rPr lang="el-GR" b="1" dirty="0" smtClean="0"/>
              <a:t> Β-λεμφοκυττάρωση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Λέμφωμα από κύτταρα μανδύα.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Λεμφοπλασματοκυτταρικό</a:t>
            </a:r>
            <a:r>
              <a:rPr lang="el-GR" dirty="0" smtClean="0"/>
              <a:t> λέμφωμα.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Οζώδες λέμφωμα.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Σπληνικό λέμφωμα από κύτταρα της οριακής ζώνης (με ή χωρίς </a:t>
            </a:r>
            <a:r>
              <a:rPr lang="el-GR" dirty="0" err="1" smtClean="0"/>
              <a:t>λαχνωτά</a:t>
            </a:r>
            <a:r>
              <a:rPr lang="el-GR" dirty="0" smtClean="0"/>
              <a:t> λεμφοκύτταρα).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Λεμφαδενικό</a:t>
            </a:r>
            <a:r>
              <a:rPr lang="el-GR" dirty="0" smtClean="0"/>
              <a:t> λέμφωμα οριακής ζώνης.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Λευχαιμία από τριχωτά κύτταρα.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Λευχαιμικά Τ-δερματικά λεμφώματα.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Λευχαιμία από Τ- ή ΝΚ μεγάλα κοκκιώδη λεμφοκύτταρα.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Τ-λευχαιμία των ενηλίκων.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77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Σταδιοποίηση</a:t>
            </a:r>
            <a:r>
              <a:rPr lang="el-GR" dirty="0" smtClean="0"/>
              <a:t> νόσου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Εξαρτάται από: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Λεμφαδενοπάθεια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Σπληνομεγαλία.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Ηπατομεγαλία.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Αναιμία.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52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Προγνωστικοί παράγοντες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Λεμφοκυττάρωση.</a:t>
            </a:r>
          </a:p>
          <a:p>
            <a:r>
              <a:rPr lang="el-GR" dirty="0" smtClean="0"/>
              <a:t>Χρόνος διπλασιασμού των λεμφοκυττάρων.</a:t>
            </a:r>
          </a:p>
          <a:p>
            <a:r>
              <a:rPr lang="el-GR" dirty="0" err="1" smtClean="0"/>
              <a:t>Ατυπία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Προλεμφοκύτταρα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Διάχυτη διήθηση του μυελού.</a:t>
            </a:r>
          </a:p>
          <a:p>
            <a:r>
              <a:rPr lang="el-GR" dirty="0" smtClean="0"/>
              <a:t>Αυξημένη </a:t>
            </a:r>
            <a:r>
              <a:rPr lang="en-US" dirty="0" smtClean="0"/>
              <a:t>LDH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Β2-μικροσφαιρίνη.</a:t>
            </a:r>
          </a:p>
          <a:p>
            <a:r>
              <a:rPr lang="en-US" dirty="0" smtClean="0"/>
              <a:t>CD23 </a:t>
            </a:r>
            <a:r>
              <a:rPr lang="el-GR" dirty="0" smtClean="0"/>
              <a:t>στον ορό.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9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- Κλειδιά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Μονοκλωνική</a:t>
            </a:r>
            <a:r>
              <a:rPr lang="el-GR" dirty="0" smtClean="0"/>
              <a:t> </a:t>
            </a:r>
            <a:r>
              <a:rPr lang="en-US" dirty="0" smtClean="0"/>
              <a:t>CD5+ </a:t>
            </a:r>
            <a:r>
              <a:rPr lang="el-GR" dirty="0" smtClean="0"/>
              <a:t>λεμφοκυττάρωση αίματος και μυελού των οστών.</a:t>
            </a:r>
          </a:p>
          <a:p>
            <a:r>
              <a:rPr lang="el-GR" dirty="0" err="1" smtClean="0"/>
              <a:t>Λεμφαδενικές</a:t>
            </a:r>
            <a:r>
              <a:rPr lang="el-GR" dirty="0" smtClean="0"/>
              <a:t> διογκώσεις.</a:t>
            </a:r>
          </a:p>
          <a:p>
            <a:r>
              <a:rPr lang="el-GR" dirty="0" smtClean="0"/>
              <a:t>Σπληνομεγαλία.</a:t>
            </a:r>
          </a:p>
          <a:p>
            <a:r>
              <a:rPr lang="el-GR" dirty="0" err="1" smtClean="0"/>
              <a:t>Υπογαμμασφαιριναιμία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Αυτοάνοση</a:t>
            </a:r>
            <a:r>
              <a:rPr lang="el-GR" dirty="0" smtClean="0"/>
              <a:t> αιμολυτική αναιμία.</a:t>
            </a:r>
          </a:p>
          <a:p>
            <a:r>
              <a:rPr lang="el-GR" dirty="0" smtClean="0"/>
              <a:t>Διάμεση επιβίωση: στάδιο Α 14 έτη, στάδιο Β 8 έτη, στάδιο </a:t>
            </a:r>
            <a:r>
              <a:rPr lang="en-US" dirty="0" smtClean="0"/>
              <a:t>C 5 </a:t>
            </a:r>
            <a:r>
              <a:rPr lang="el-GR" dirty="0" smtClean="0"/>
              <a:t>έτη.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5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Ειδικές θεραπευτικές παρεμβάσεις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Σπληνεκτομή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Αμυγδαλεκτομή.</a:t>
            </a:r>
          </a:p>
          <a:p>
            <a:r>
              <a:rPr lang="el-GR" dirty="0" smtClean="0"/>
              <a:t>Εξάνθημα.</a:t>
            </a:r>
          </a:p>
          <a:p>
            <a:endParaRPr lang="el-GR" dirty="0"/>
          </a:p>
        </p:txBody>
      </p:sp>
      <p:pic>
        <p:nvPicPr>
          <p:cNvPr id="28674" name="Picture 2" descr="http://img.medscape.com/fullsize/migrated/561/111/ajcp561111.fig3.jpg"/>
          <p:cNvPicPr>
            <a:picLocks noChangeAspect="1" noChangeArrowheads="1"/>
          </p:cNvPicPr>
          <p:nvPr/>
        </p:nvPicPr>
        <p:blipFill>
          <a:blip r:embed="rId2"/>
          <a:srcRect l="7126" t="10642" r="5581" b="5020"/>
          <a:stretch>
            <a:fillRect/>
          </a:stretch>
        </p:blipFill>
        <p:spPr bwMode="auto">
          <a:xfrm rot="16200000">
            <a:off x="3068826" y="1500316"/>
            <a:ext cx="3006349" cy="6143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52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Λοιμώξεις.</a:t>
            </a:r>
          </a:p>
          <a:p>
            <a:r>
              <a:rPr lang="el-GR" dirty="0" err="1" smtClean="0"/>
              <a:t>Αυτοάνοσες</a:t>
            </a:r>
            <a:r>
              <a:rPr lang="el-GR" dirty="0" smtClean="0"/>
              <a:t> εκδηλώσεις.</a:t>
            </a:r>
          </a:p>
          <a:p>
            <a:endParaRPr lang="el-GR" dirty="0"/>
          </a:p>
        </p:txBody>
      </p:sp>
      <p:pic>
        <p:nvPicPr>
          <p:cNvPr id="27650" name="Picture 2" descr="https://encrypted-tbn3.gstatic.com/images?q=tbn:ANd9GcQQj0YULUt3OFyB0aK2BZisWnlBuJzDW_G3Vf8znyt9V95iQLne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492896"/>
            <a:ext cx="4643470" cy="3478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176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Ιστολογική – Μορφολογική μετατροπή</a:t>
            </a:r>
            <a:br>
              <a:rPr lang="el-GR" dirty="0" smtClean="0"/>
            </a:br>
            <a:r>
              <a:rPr lang="el-GR" b="1" dirty="0" smtClean="0"/>
              <a:t>Σύνδρομο </a:t>
            </a:r>
            <a:r>
              <a:rPr lang="en-US" b="1" dirty="0" smtClean="0"/>
              <a:t>Richter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b="1" dirty="0" smtClean="0"/>
              <a:t>Β-ΧΛΛ σε επιθετικό </a:t>
            </a:r>
            <a:r>
              <a:rPr lang="el-GR" b="1" dirty="0" err="1" smtClean="0"/>
              <a:t>λεμφοϋπερπλαστικό</a:t>
            </a:r>
            <a:r>
              <a:rPr lang="el-GR" b="1" dirty="0" smtClean="0"/>
              <a:t> νόσημα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Β-</a:t>
            </a:r>
            <a:r>
              <a:rPr lang="el-GR" dirty="0" err="1" smtClean="0"/>
              <a:t>προλεμφοκυτταρική</a:t>
            </a:r>
            <a:r>
              <a:rPr lang="el-GR" dirty="0" smtClean="0"/>
              <a:t> λευχαιμία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err="1" smtClean="0"/>
              <a:t>Ανοσοβλαστικό</a:t>
            </a:r>
            <a:r>
              <a:rPr lang="el-GR" dirty="0" smtClean="0"/>
              <a:t> λέμφωμα</a:t>
            </a:r>
          </a:p>
          <a:p>
            <a:pPr marL="514350" indent="-514350"/>
            <a:r>
              <a:rPr lang="el-GR" b="1" dirty="0" smtClean="0"/>
              <a:t>Κλινικές εκδηλώσεις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Πυρετός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Νυχτερινές εφιδρώσεις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80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ualibra.com/wp-content/uploads/2012/04/037800~1/Part%202.%20Cardinal%20Manifestations%20and%20Presentation%20of%20Diseases/Section%2010.%20Hematologic%20Alterations/e11_files/loadBinary_051.jpg"/>
          <p:cNvPicPr>
            <a:picLocks noChangeAspect="1" noChangeArrowheads="1"/>
          </p:cNvPicPr>
          <p:nvPr/>
        </p:nvPicPr>
        <p:blipFill>
          <a:blip r:embed="rId2"/>
          <a:srcRect r="10424" b="18749"/>
          <a:stretch>
            <a:fillRect/>
          </a:stretch>
        </p:blipFill>
        <p:spPr bwMode="auto">
          <a:xfrm>
            <a:off x="1107257" y="1500174"/>
            <a:ext cx="6929486" cy="4580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Β-</a:t>
            </a:r>
            <a:r>
              <a:rPr lang="el-GR" dirty="0" err="1"/>
              <a:t>προλεμφοκυτταρική</a:t>
            </a:r>
            <a:r>
              <a:rPr lang="el-GR" dirty="0"/>
              <a:t> </a:t>
            </a:r>
            <a:r>
              <a:rPr lang="el-GR" dirty="0" smtClean="0"/>
              <a:t>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7521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eiad.umdnj.edu/~dweiss/diffuse_large/graphics/bimblast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646" y="1268760"/>
            <a:ext cx="7536709" cy="502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Ανοσοβλαστικό</a:t>
            </a:r>
            <a:r>
              <a:rPr lang="el-GR" dirty="0"/>
              <a:t> </a:t>
            </a:r>
            <a:r>
              <a:rPr lang="el-GR" dirty="0" smtClean="0"/>
              <a:t>λέμφωμα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8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Χρόνια </a:t>
            </a:r>
            <a:r>
              <a:rPr lang="el-GR" sz="2000" dirty="0" err="1"/>
              <a:t>Λεμφογενής</a:t>
            </a:r>
            <a:r>
              <a:rPr lang="el-GR" sz="2000" dirty="0"/>
              <a:t> Λευχαιμία».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Αιτιολογία, επιδημιολογία, παθογένεια (Α)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Συχνότερος τύπος λευχαιμίας.</a:t>
            </a:r>
          </a:p>
          <a:p>
            <a:r>
              <a:rPr lang="el-GR" dirty="0" smtClean="0"/>
              <a:t>Στην Ασία είναι σπάνια.</a:t>
            </a:r>
          </a:p>
          <a:p>
            <a:r>
              <a:rPr lang="el-GR" dirty="0" smtClean="0"/>
              <a:t>Δεν σχετίζεται με την έκθεση σε </a:t>
            </a:r>
            <a:r>
              <a:rPr lang="el-GR" dirty="0" err="1" smtClean="0"/>
              <a:t>ιονίζουσα</a:t>
            </a:r>
            <a:r>
              <a:rPr lang="el-GR" dirty="0" smtClean="0"/>
              <a:t> ακτινοβολία, περιβαλλοντολογικούς και χημικούς παράγοντες ή/και ιούς.</a:t>
            </a:r>
          </a:p>
          <a:p>
            <a:r>
              <a:rPr lang="el-GR" dirty="0" smtClean="0"/>
              <a:t>Εμφανίζεται σε άτομα της ίδια οικογένειας.</a:t>
            </a:r>
          </a:p>
          <a:p>
            <a:r>
              <a:rPr lang="el-GR" dirty="0" smtClean="0"/>
              <a:t>Κληρονομικότητα;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2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Αιτιολογία, επιδημιολογία, παθογένεια (Β)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Νεοπλασία των Β-λεμφοκυττάρων.</a:t>
            </a:r>
          </a:p>
          <a:p>
            <a:r>
              <a:rPr lang="el-GR" dirty="0" smtClean="0"/>
              <a:t>Τα κύτταρα της Β-ΧΛΛ προέρχονται από </a:t>
            </a:r>
            <a:r>
              <a:rPr lang="el-GR" dirty="0" err="1" smtClean="0"/>
              <a:t>υποπληθυσμό</a:t>
            </a:r>
            <a:r>
              <a:rPr lang="el-GR" dirty="0" smtClean="0"/>
              <a:t> φυσιολογικών </a:t>
            </a:r>
            <a:r>
              <a:rPr lang="en-US" dirty="0" smtClean="0"/>
              <a:t>CD5+ </a:t>
            </a:r>
            <a:r>
              <a:rPr lang="el-GR" dirty="0" smtClean="0"/>
              <a:t>κυττάρων της ζώνης του μανδύα.</a:t>
            </a:r>
          </a:p>
          <a:p>
            <a:r>
              <a:rPr lang="el-GR" dirty="0" smtClean="0"/>
              <a:t>Αναστέλλεται η απόπτωση τους και πολλαπλασιάζονται ή/και άναρχος πολλαπλασιασμός τους.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19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Νόσος των ηλικιωμένων;</a:t>
            </a:r>
          </a:p>
          <a:p>
            <a:r>
              <a:rPr lang="el-GR" dirty="0" smtClean="0"/>
              <a:t>60 έτη διάμεση ηλικία.</a:t>
            </a:r>
          </a:p>
          <a:p>
            <a:r>
              <a:rPr lang="el-GR" dirty="0" smtClean="0"/>
              <a:t>10% των ασθενών &lt;50 έτη.</a:t>
            </a:r>
          </a:p>
          <a:p>
            <a:r>
              <a:rPr lang="el-GR" dirty="0" err="1" smtClean="0"/>
              <a:t>Ασυμπτωματική</a:t>
            </a:r>
            <a:r>
              <a:rPr lang="el-GR" dirty="0" smtClean="0"/>
              <a:t> νόσος κατά τη διάγνωση.</a:t>
            </a:r>
          </a:p>
          <a:p>
            <a:r>
              <a:rPr lang="el-GR" dirty="0" smtClean="0"/>
              <a:t>Πυρετός, νυχτερινές εφιδρώσεις, απώλεια βάρους, πυρετός.</a:t>
            </a:r>
          </a:p>
          <a:p>
            <a:r>
              <a:rPr lang="el-GR" dirty="0" smtClean="0"/>
              <a:t>60% </a:t>
            </a:r>
            <a:r>
              <a:rPr lang="el-GR" dirty="0" err="1" smtClean="0"/>
              <a:t>λεμφαδενοπάθεια</a:t>
            </a:r>
            <a:r>
              <a:rPr lang="el-GR" dirty="0" smtClean="0"/>
              <a:t> (γενικευμένη ή εντοπισμένη) .</a:t>
            </a:r>
          </a:p>
          <a:p>
            <a:r>
              <a:rPr lang="el-GR" dirty="0" smtClean="0"/>
              <a:t>Σπληνομεγαλία.</a:t>
            </a:r>
          </a:p>
          <a:p>
            <a:r>
              <a:rPr lang="el-GR" dirty="0" smtClean="0"/>
              <a:t>Ηπατομεγαλία.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39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nnals.org/data/Journals/AIM/19777/11FF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21" y="1268760"/>
            <a:ext cx="7977158" cy="5122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Τρισωμία</a:t>
            </a:r>
            <a:r>
              <a:rPr lang="el-GR" dirty="0"/>
              <a:t> του </a:t>
            </a:r>
            <a:r>
              <a:rPr lang="el-GR" dirty="0" smtClean="0"/>
              <a:t>12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91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b="1" dirty="0" smtClean="0"/>
              <a:t>Γενική αίματος 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Λεμφοκυττάρωση &gt;4.000 /μ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λεμφοκύτταρα &gt;100.000 /μ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Αναιμία.</a:t>
            </a:r>
          </a:p>
          <a:p>
            <a:r>
              <a:rPr lang="el-GR" dirty="0" smtClean="0"/>
              <a:t>ΑΑΑ υπάρχει </a:t>
            </a:r>
            <a:r>
              <a:rPr lang="el-GR" dirty="0" err="1" smtClean="0"/>
              <a:t>δικτυοερυθροκυττάρωση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Άμεση </a:t>
            </a:r>
            <a:r>
              <a:rPr lang="en-US" dirty="0" smtClean="0"/>
              <a:t>Coombs </a:t>
            </a:r>
            <a:r>
              <a:rPr lang="el-GR" dirty="0" smtClean="0"/>
              <a:t>θετική.</a:t>
            </a:r>
          </a:p>
          <a:p>
            <a:r>
              <a:rPr lang="el-GR" dirty="0" smtClean="0"/>
              <a:t>Η αναιμία μπορεί να έχει τους χαρακτήρες της αναιμία ΧΝ.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0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b="1" dirty="0" smtClean="0"/>
              <a:t>Επίχρισμα</a:t>
            </a:r>
            <a:endParaRPr lang="el-GR" b="1" dirty="0"/>
          </a:p>
        </p:txBody>
      </p:sp>
      <p:pic>
        <p:nvPicPr>
          <p:cNvPr id="1026" name="Picture 2" descr="http://imagebank.hematology.org/Content%5C233%5C2218%5C2218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1714488"/>
            <a:ext cx="5786414" cy="4339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www.cumc.columbia.edu/lymphoma/sites/default/files/styles/sidebar/public/CL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55" y="3884393"/>
            <a:ext cx="2929299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55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bank.hematology.org/Content%5C4%5C1359%5C1359_full.JPG"/>
          <p:cNvPicPr>
            <a:picLocks noChangeAspect="1" noChangeArrowheads="1"/>
          </p:cNvPicPr>
          <p:nvPr/>
        </p:nvPicPr>
        <p:blipFill>
          <a:blip r:embed="rId2"/>
          <a:srcRect b="20255"/>
          <a:stretch>
            <a:fillRect/>
          </a:stretch>
        </p:blipFill>
        <p:spPr bwMode="auto">
          <a:xfrm>
            <a:off x="1000100" y="1700808"/>
            <a:ext cx="7143800" cy="4587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Εργαστηριακά ευρήματα</a:t>
            </a:r>
            <a:br>
              <a:rPr lang="el-GR" dirty="0"/>
            </a:br>
            <a:r>
              <a:rPr lang="el-GR" dirty="0"/>
              <a:t>Επίχρισμα - </a:t>
            </a:r>
            <a:r>
              <a:rPr lang="el-GR" dirty="0" err="1" smtClean="0"/>
              <a:t>Θρομβοκυτταροπενία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092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41</TotalTime>
  <Words>1147</Words>
  <Application>Microsoft Office PowerPoint</Application>
  <PresentationFormat>Προβολή στην οθόνη (4:3)</PresentationFormat>
  <Paragraphs>204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template</vt:lpstr>
      <vt:lpstr>OC_template_updated</vt:lpstr>
      <vt:lpstr>Αιματολογία ΙΙΙ (Θ)</vt:lpstr>
      <vt:lpstr>Στοιχεία - Κλειδιά</vt:lpstr>
      <vt:lpstr>Αιτιολογία, επιδημιολογία, παθογένεια (Α)</vt:lpstr>
      <vt:lpstr>Αιτιολογία, επιδημιολογία, παθογένεια (Β)</vt:lpstr>
      <vt:lpstr>Κλινική εικόνα</vt:lpstr>
      <vt:lpstr>Τρισωμία του 12</vt:lpstr>
      <vt:lpstr>Εργαστηριακά ευρήματα Γενική αίματος  </vt:lpstr>
      <vt:lpstr>Εργαστηριακά ευρήματα Επίχρισμα</vt:lpstr>
      <vt:lpstr>Εργαστηριακά ευρήματα Επίχρισμα - Θρομβοκυτταροπενία</vt:lpstr>
      <vt:lpstr>Εργαστηριακά ευρήματα Μυελόγραμμα (Α)</vt:lpstr>
      <vt:lpstr>Εργαστηριακά ευρήματα Μυελόγραμμα (Β)</vt:lpstr>
      <vt:lpstr>Εργαστηριακά ευρήματα Βιοχημικός έλεγχος</vt:lpstr>
      <vt:lpstr>Ανοφαινοτυπική μελέτη </vt:lpstr>
      <vt:lpstr>Χρωμοσωμικές μεταβολές και μοριακά ευρήματα </vt:lpstr>
      <vt:lpstr>Ιστολογικά ευρήματα βιοψίας λεμφαδένα</vt:lpstr>
      <vt:lpstr>Απεικονιστικές μέθοδοι μελέτης</vt:lpstr>
      <vt:lpstr>Διαφορική διάγνωση</vt:lpstr>
      <vt:lpstr>Σταδιοποίηση νόσου </vt:lpstr>
      <vt:lpstr>Προγνωστικοί παράγοντες </vt:lpstr>
      <vt:lpstr>Ειδικές θεραπευτικές παρεμβάσεις</vt:lpstr>
      <vt:lpstr>Επιπλοκές </vt:lpstr>
      <vt:lpstr>Ιστολογική – Μορφολογική μετατροπή Σύνδρομο Richter</vt:lpstr>
      <vt:lpstr>Β-προλεμφοκυτταρική λευχαιμία</vt:lpstr>
      <vt:lpstr>Ανοσοβλαστικό λέμφωμα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5</cp:revision>
  <dcterms:created xsi:type="dcterms:W3CDTF">2015-05-04T11:41:46Z</dcterms:created>
  <dcterms:modified xsi:type="dcterms:W3CDTF">2015-10-08T13:14:00Z</dcterms:modified>
</cp:coreProperties>
</file>