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58"/>
  </p:notesMasterIdLst>
  <p:handoutMasterIdLst>
    <p:handoutMasterId r:id="rId59"/>
  </p:handoutMasterIdLst>
  <p:sldIdLst>
    <p:sldId id="256" r:id="rId3"/>
    <p:sldId id="270" r:id="rId4"/>
    <p:sldId id="271"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03" r:id="rId37"/>
    <p:sldId id="305" r:id="rId38"/>
    <p:sldId id="307" r:id="rId39"/>
    <p:sldId id="308" r:id="rId40"/>
    <p:sldId id="309" r:id="rId41"/>
    <p:sldId id="310" r:id="rId42"/>
    <p:sldId id="318" r:id="rId43"/>
    <p:sldId id="311" r:id="rId44"/>
    <p:sldId id="319" r:id="rId45"/>
    <p:sldId id="312" r:id="rId46"/>
    <p:sldId id="313" r:id="rId47"/>
    <p:sldId id="314" r:id="rId48"/>
    <p:sldId id="315" r:id="rId49"/>
    <p:sldId id="316" r:id="rId50"/>
    <p:sldId id="257" r:id="rId51"/>
    <p:sldId id="262" r:id="rId52"/>
    <p:sldId id="264" r:id="rId53"/>
    <p:sldId id="267" r:id="rId54"/>
    <p:sldId id="268" r:id="rId55"/>
    <p:sldId id="266" r:id="rId56"/>
    <p:sldId id="261" r:id="rId57"/>
  </p:sldIdLst>
  <p:sldSz cx="9144000" cy="6858000" type="screen4x3"/>
  <p:notesSz cx="7104063" cy="10234613"/>
  <p:custDataLst>
    <p:tags r:id="rId6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p:scale>
          <a:sx n="114" d="100"/>
          <a:sy n="114" d="100"/>
        </p:scale>
        <p:origin x="-1644" y="-3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8/10/2015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8/10/2015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53</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54</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77500" lnSpcReduction="20000"/>
          </a:bodyPr>
          <a:lstStyle/>
          <a:p>
            <a:endParaRPr lang="el-GR" sz="1300" dirty="0"/>
          </a:p>
        </p:txBody>
      </p:sp>
      <p:sp>
        <p:nvSpPr>
          <p:cNvPr id="4" name="3 - Θέση αριθμού διαφάνειας"/>
          <p:cNvSpPr>
            <a:spLocks noGrp="1"/>
          </p:cNvSpPr>
          <p:nvPr>
            <p:ph type="sldNum" sz="quarter" idx="10"/>
          </p:nvPr>
        </p:nvSpPr>
        <p:spPr/>
        <p:txBody>
          <a:bodyPr/>
          <a:lstStyle/>
          <a:p>
            <a:fld id="{D7BE0EE8-1FAE-4D52-B20C-AFCC8D819C82}" type="slidenum">
              <a:rPr lang="el-GR" smtClean="0"/>
              <a:pPr/>
              <a:t>4</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92500" lnSpcReduction="20000"/>
          </a:bodyPr>
          <a:lstStyle/>
          <a:p>
            <a:r>
              <a:rPr lang="el-GR" sz="1300" dirty="0"/>
              <a:t>Στον </a:t>
            </a:r>
            <a:r>
              <a:rPr lang="en-GB" sz="1300" dirty="0"/>
              <a:t>Carl Sternberg</a:t>
            </a:r>
            <a:r>
              <a:rPr lang="el-GR" sz="1300" dirty="0"/>
              <a:t> (1898)</a:t>
            </a:r>
            <a:r>
              <a:rPr lang="el-GR" sz="1300" baseline="30000" dirty="0"/>
              <a:t>6</a:t>
            </a:r>
            <a:r>
              <a:rPr lang="el-GR" sz="1300" dirty="0"/>
              <a:t> και τη </a:t>
            </a:r>
            <a:r>
              <a:rPr lang="en-US" sz="1300" dirty="0"/>
              <a:t>Dorothy Reed</a:t>
            </a:r>
            <a:r>
              <a:rPr lang="el-GR" sz="1300" dirty="0"/>
              <a:t> (1902)</a:t>
            </a:r>
            <a:r>
              <a:rPr lang="el-GR" sz="1300" baseline="30000" dirty="0"/>
              <a:t>7</a:t>
            </a:r>
            <a:r>
              <a:rPr lang="el-GR" sz="1300" dirty="0"/>
              <a:t> ανάγεται η πρώτη αναλυτική και επισταμένη περιγραφή των διαγνωστικών κυττάρων του λεμφώματος </a:t>
            </a:r>
            <a:r>
              <a:rPr lang="en-US" sz="1300" dirty="0"/>
              <a:t>Hodgkin</a:t>
            </a:r>
            <a:r>
              <a:rPr lang="el-GR" sz="1300" dirty="0"/>
              <a:t>, από τους οποίους πήραν το όνομά τους, παρόλο που ένας αριθμός ερευνητών από την Αγγλία τη Γερμανία και τη Γαλλία είχε ήδη αναγνωρίσει τα χαρακτηριστικά αυτά πολυπύρηνα γιγαντιαία κύτταρα της νόσου.</a:t>
            </a:r>
            <a:r>
              <a:rPr lang="el-GR" sz="1300" baseline="30000" dirty="0"/>
              <a:t>8</a:t>
            </a:r>
            <a:r>
              <a:rPr lang="el-GR" sz="1300" dirty="0"/>
              <a:t> Το 1926 ο </a:t>
            </a:r>
            <a:r>
              <a:rPr lang="en-US" sz="1300" dirty="0"/>
              <a:t>Fox</a:t>
            </a:r>
            <a:r>
              <a:rPr lang="el-GR" sz="1300" dirty="0"/>
              <a:t> εξέτασε μικροσκοπικά τομές από </a:t>
            </a:r>
            <a:r>
              <a:rPr lang="el-GR" sz="1300" dirty="0" err="1"/>
              <a:t>νεκροτομικό</a:t>
            </a:r>
            <a:r>
              <a:rPr lang="el-GR" sz="1300" dirty="0"/>
              <a:t> υλικό τριών περιπτώσεων Νόσου </a:t>
            </a:r>
            <a:r>
              <a:rPr lang="en-US" sz="1300" dirty="0"/>
              <a:t>Hodgkin</a:t>
            </a:r>
            <a:r>
              <a:rPr lang="el-GR" sz="1300" dirty="0"/>
              <a:t> που φυλάσσονταν στο  </a:t>
            </a:r>
            <a:r>
              <a:rPr lang="en-US" sz="1300" dirty="0" err="1"/>
              <a:t>Gordons</a:t>
            </a:r>
            <a:r>
              <a:rPr lang="en-US" sz="1300" dirty="0"/>
              <a:t> Museum of Guy</a:t>
            </a:r>
            <a:r>
              <a:rPr lang="el-GR" sz="1300" dirty="0"/>
              <a:t>’</a:t>
            </a:r>
            <a:r>
              <a:rPr lang="en-US" sz="1300" dirty="0"/>
              <a:t>s Hospital</a:t>
            </a:r>
            <a:r>
              <a:rPr lang="el-GR" sz="1300" dirty="0"/>
              <a:t>. Είναι αξιοσημείωτο ότι επιβεβαίωσε </a:t>
            </a:r>
            <a:r>
              <a:rPr lang="el-GR" sz="1300" dirty="0" err="1"/>
              <a:t>ιστοπαθολογικά</a:t>
            </a:r>
            <a:r>
              <a:rPr lang="el-GR" sz="1300" dirty="0"/>
              <a:t> τη διάγνωση σε δύο από τις τρεις περιπτώσεις που εξέτασε.</a:t>
            </a:r>
            <a:r>
              <a:rPr lang="el-GR" sz="1300" baseline="30000" dirty="0"/>
              <a:t>9</a:t>
            </a:r>
            <a:r>
              <a:rPr lang="el-GR" sz="1300" dirty="0"/>
              <a:t> </a:t>
            </a:r>
          </a:p>
          <a:p>
            <a:r>
              <a:rPr lang="el-GR" sz="1300" dirty="0"/>
              <a:t>Το 1944 οι </a:t>
            </a:r>
            <a:r>
              <a:rPr lang="en-US" sz="1300" dirty="0"/>
              <a:t>Jackson</a:t>
            </a:r>
            <a:r>
              <a:rPr lang="el-GR" sz="1300" dirty="0"/>
              <a:t> και </a:t>
            </a:r>
            <a:r>
              <a:rPr lang="en-US" sz="1300" dirty="0"/>
              <a:t>Parker</a:t>
            </a:r>
            <a:r>
              <a:rPr lang="el-GR" sz="1300" dirty="0"/>
              <a:t> έκαναν την πρώτη σοβαρή προσπάθεια </a:t>
            </a:r>
            <a:r>
              <a:rPr lang="el-GR" sz="1300" dirty="0" err="1"/>
              <a:t>παθολογοανατομικής</a:t>
            </a:r>
            <a:r>
              <a:rPr lang="el-GR" sz="1300" dirty="0"/>
              <a:t> ταξινόμησης της νόσου.</a:t>
            </a:r>
            <a:r>
              <a:rPr lang="el-GR" sz="1300" baseline="30000" dirty="0"/>
              <a:t>10</a:t>
            </a:r>
            <a:r>
              <a:rPr lang="el-GR" sz="1300" dirty="0"/>
              <a:t> Η ταξινόμηση αυτή δεν είχε καμία κλινική σημασία γιατί ενώ οι περισσότεροι ασθενείς κατατάσσονταν στον  </a:t>
            </a:r>
            <a:r>
              <a:rPr lang="el-GR" sz="1300" dirty="0" err="1"/>
              <a:t>κοκκιωματώδη</a:t>
            </a:r>
            <a:r>
              <a:rPr lang="el-GR" sz="1300" dirty="0"/>
              <a:t> </a:t>
            </a:r>
            <a:r>
              <a:rPr lang="el-GR" sz="1300" dirty="0" err="1"/>
              <a:t>υπότυπο</a:t>
            </a:r>
            <a:r>
              <a:rPr lang="el-GR" sz="1300" dirty="0"/>
              <a:t> της νόσου, η ανταπόκριση στη θεραπεία και η τελική τους  έκβαση διέφεραν σημαντικά μεταξύ τους.   Το 1956, οι </a:t>
            </a:r>
            <a:r>
              <a:rPr lang="en-US" sz="1300" dirty="0"/>
              <a:t>Smetana</a:t>
            </a:r>
            <a:r>
              <a:rPr lang="el-GR" sz="1300" dirty="0"/>
              <a:t> και </a:t>
            </a:r>
            <a:r>
              <a:rPr lang="en-US" sz="1300" dirty="0"/>
              <a:t>Cohen</a:t>
            </a:r>
            <a:r>
              <a:rPr lang="el-GR" sz="1300" dirty="0"/>
              <a:t> αναγνώρισαν τον ιστολογικό </a:t>
            </a:r>
            <a:r>
              <a:rPr lang="el-GR" sz="1300" dirty="0" err="1"/>
              <a:t>υπότυπο</a:t>
            </a:r>
            <a:r>
              <a:rPr lang="el-GR" sz="1300" dirty="0"/>
              <a:t> της νόσου που παρουσίαζε </a:t>
            </a:r>
            <a:r>
              <a:rPr lang="el-GR" sz="1300" dirty="0" err="1"/>
              <a:t>συνοδές</a:t>
            </a:r>
            <a:r>
              <a:rPr lang="el-GR" sz="1300" dirty="0"/>
              <a:t> σκληρυντικές αλλοιώσεις και καλύτερη πρόγνωση.</a:t>
            </a:r>
            <a:r>
              <a:rPr lang="el-GR" sz="1300" baseline="30000" dirty="0"/>
              <a:t>11 </a:t>
            </a:r>
            <a:r>
              <a:rPr lang="el-GR" sz="1300" dirty="0"/>
              <a:t>Ο </a:t>
            </a:r>
            <a:r>
              <a:rPr lang="el-GR" sz="1300" dirty="0" err="1"/>
              <a:t>υπότυπος</a:t>
            </a:r>
            <a:r>
              <a:rPr lang="el-GR" sz="1300" dirty="0"/>
              <a:t> αυτός πήρε το όνομα της οζώδους σκλήρυνσης στην ταξινόμηση των </a:t>
            </a:r>
            <a:r>
              <a:rPr lang="en-US" sz="1300" dirty="0" err="1"/>
              <a:t>Lukes</a:t>
            </a:r>
            <a:r>
              <a:rPr lang="el-GR" sz="1300" dirty="0"/>
              <a:t>, </a:t>
            </a:r>
            <a:r>
              <a:rPr lang="en-US" sz="1300" dirty="0" err="1"/>
              <a:t>Bulter</a:t>
            </a:r>
            <a:r>
              <a:rPr lang="el-GR" sz="1300" dirty="0"/>
              <a:t> και </a:t>
            </a:r>
            <a:r>
              <a:rPr lang="en-US" sz="1300" dirty="0"/>
              <a:t>Hicks</a:t>
            </a:r>
            <a:r>
              <a:rPr lang="el-GR" sz="1300" dirty="0"/>
              <a:t> το 1964.</a:t>
            </a:r>
            <a:r>
              <a:rPr lang="el-GR" sz="1300" baseline="30000" dirty="0"/>
              <a:t>12</a:t>
            </a:r>
            <a:r>
              <a:rPr lang="el-GR" sz="1300" dirty="0"/>
              <a:t>  Απλοποίηση αυτής της ταξινόμησης αποτελεί η γνωστή ταξινόμηση κατά </a:t>
            </a:r>
            <a:r>
              <a:rPr lang="en-US" sz="1300" dirty="0"/>
              <a:t>Rye</a:t>
            </a:r>
            <a:r>
              <a:rPr lang="el-GR" sz="1300" dirty="0"/>
              <a:t> του 1965 που αναγνώρισε τον </a:t>
            </a:r>
            <a:r>
              <a:rPr lang="el-GR" sz="1300" dirty="0" err="1"/>
              <a:t>Λεμφοεπικρατούντα</a:t>
            </a:r>
            <a:r>
              <a:rPr lang="el-GR" sz="1300" dirty="0"/>
              <a:t> τύπο, τον τύπο της Οζώδους Σκλήρυνσης, της Μικτής </a:t>
            </a:r>
            <a:r>
              <a:rPr lang="el-GR" sz="1300" dirty="0" err="1"/>
              <a:t>Κυτταροβρίθειας</a:t>
            </a:r>
            <a:r>
              <a:rPr lang="el-GR" sz="1300" dirty="0"/>
              <a:t> και τον </a:t>
            </a:r>
            <a:r>
              <a:rPr lang="el-GR" sz="1300" dirty="0" err="1"/>
              <a:t>Λεμφοπενικό</a:t>
            </a:r>
            <a:r>
              <a:rPr lang="el-GR" sz="1300" dirty="0"/>
              <a:t> τύπο. Η ταξινόμηση αυτή χρησιμοποιήθηκε για πολλά χρόνια και είχε ικανοποιητική </a:t>
            </a:r>
            <a:r>
              <a:rPr lang="el-GR" sz="1300" dirty="0" err="1"/>
              <a:t>κλινικοπαθολογοανατομική</a:t>
            </a:r>
            <a:r>
              <a:rPr lang="el-GR" sz="1300" dirty="0"/>
              <a:t> συσχέτιση.</a:t>
            </a:r>
            <a:r>
              <a:rPr lang="el-GR" sz="1300" baseline="30000" dirty="0"/>
              <a:t>13</a:t>
            </a:r>
            <a:r>
              <a:rPr lang="el-GR" sz="1300" dirty="0"/>
              <a:t>  Το 1994  ακολούθησε η ταξινόμηση </a:t>
            </a:r>
            <a:r>
              <a:rPr lang="en-US" sz="1300" dirty="0"/>
              <a:t>REAL</a:t>
            </a:r>
            <a:r>
              <a:rPr lang="el-GR" sz="1300" dirty="0"/>
              <a:t> (</a:t>
            </a:r>
            <a:r>
              <a:rPr lang="en-US" sz="1300" dirty="0"/>
              <a:t>Revised European</a:t>
            </a:r>
            <a:r>
              <a:rPr lang="el-GR" sz="1300" dirty="0"/>
              <a:t>-</a:t>
            </a:r>
            <a:r>
              <a:rPr lang="en-US" sz="1300" dirty="0"/>
              <a:t>American Lymphoma Classification</a:t>
            </a:r>
            <a:r>
              <a:rPr lang="el-GR" sz="1300" dirty="0"/>
              <a:t>) που ενσωμάτωσε μορφολογικά, </a:t>
            </a:r>
            <a:r>
              <a:rPr lang="el-GR" sz="1300" dirty="0" err="1"/>
              <a:t>φαινοτυπικά</a:t>
            </a:r>
            <a:r>
              <a:rPr lang="el-GR" sz="1300" dirty="0"/>
              <a:t>, γονοτυπικά και κλινικά χαρακτηριστικά της νόσου. Με βάση αυτή διακρίθηκαν δύο τύποι λεμφώματος </a:t>
            </a:r>
            <a:r>
              <a:rPr lang="en-US" sz="1300" dirty="0"/>
              <a:t>Hodgkin</a:t>
            </a:r>
            <a:r>
              <a:rPr lang="el-GR" sz="1300" dirty="0"/>
              <a:t>: ο Οζώδης </a:t>
            </a:r>
            <a:r>
              <a:rPr lang="el-GR" sz="1300" dirty="0" err="1"/>
              <a:t>Λεμφοεπικρατών</a:t>
            </a:r>
            <a:r>
              <a:rPr lang="el-GR" sz="1300" dirty="0"/>
              <a:t> και ο Κλασσικός τύπος, ο οποίος με τη σειρά του διακρίνεται σε 4 </a:t>
            </a:r>
            <a:r>
              <a:rPr lang="el-GR" sz="1300" dirty="0" err="1"/>
              <a:t>υποτύπους</a:t>
            </a:r>
            <a:r>
              <a:rPr lang="el-GR" sz="1300" dirty="0"/>
              <a:t> : α) την Οζώδη Σκλήρυνση, β) την Μικτή </a:t>
            </a:r>
            <a:r>
              <a:rPr lang="el-GR" sz="1300" dirty="0" err="1"/>
              <a:t>Κυτταροβρίθεια</a:t>
            </a:r>
            <a:r>
              <a:rPr lang="el-GR" sz="1300" dirty="0"/>
              <a:t>, γ) τον </a:t>
            </a:r>
            <a:r>
              <a:rPr lang="el-GR" sz="1300" dirty="0" err="1"/>
              <a:t>Λεμφοπενικό</a:t>
            </a:r>
            <a:r>
              <a:rPr lang="el-GR" sz="1300" dirty="0"/>
              <a:t> και δ) τον Πλούσιο σε Λεμφοκύτταρα.</a:t>
            </a:r>
            <a:r>
              <a:rPr lang="el-GR" sz="1300" baseline="30000" dirty="0"/>
              <a:t>14 </a:t>
            </a:r>
            <a:r>
              <a:rPr lang="el-GR" sz="1300" dirty="0"/>
              <a:t>Η προσέγγιση αυτή υιοθετήθηκε με μικρές τροποποιήσεις από την Παγκόσμια Οργάνωση Υγείας (</a:t>
            </a:r>
            <a:r>
              <a:rPr lang="en-US" sz="1300" dirty="0"/>
              <a:t>WHO</a:t>
            </a:r>
            <a:r>
              <a:rPr lang="el-GR" sz="1300" dirty="0"/>
              <a:t>) στην ταξινόμηση του 1999 που είναι η ευρέως αποδεκτή και εφαρμοζόμενη στις μέρες μας.</a:t>
            </a:r>
            <a:r>
              <a:rPr lang="el-GR" sz="1300" baseline="30000" dirty="0"/>
              <a:t>2</a:t>
            </a:r>
            <a:endParaRPr lang="el-GR" sz="1300" dirty="0"/>
          </a:p>
          <a:p>
            <a:endParaRPr lang="el-GR" dirty="0" smtClean="0"/>
          </a:p>
          <a:p>
            <a:endParaRPr lang="el-GR" dirty="0"/>
          </a:p>
        </p:txBody>
      </p:sp>
      <p:sp>
        <p:nvSpPr>
          <p:cNvPr id="4" name="3 - Θέση αριθμού διαφάνειας"/>
          <p:cNvSpPr>
            <a:spLocks noGrp="1"/>
          </p:cNvSpPr>
          <p:nvPr>
            <p:ph type="sldNum" sz="quarter" idx="10"/>
          </p:nvPr>
        </p:nvSpPr>
        <p:spPr/>
        <p:txBody>
          <a:bodyPr/>
          <a:lstStyle/>
          <a:p>
            <a:fld id="{D7BE0EE8-1FAE-4D52-B20C-AFCC8D819C82}" type="slidenum">
              <a:rPr lang="el-GR" smtClean="0"/>
              <a:pPr/>
              <a:t>5</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19</a:t>
            </a:fld>
            <a:endParaRPr lang="el-GR"/>
          </a:p>
        </p:txBody>
      </p:sp>
    </p:spTree>
    <p:extLst>
      <p:ext uri="{BB962C8B-B14F-4D97-AF65-F5344CB8AC3E}">
        <p14:creationId xmlns:p14="http://schemas.microsoft.com/office/powerpoint/2010/main" val="4045467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24</a:t>
            </a:fld>
            <a:endParaRPr lang="el-GR"/>
          </a:p>
        </p:txBody>
      </p:sp>
    </p:spTree>
    <p:extLst>
      <p:ext uri="{BB962C8B-B14F-4D97-AF65-F5344CB8AC3E}">
        <p14:creationId xmlns:p14="http://schemas.microsoft.com/office/powerpoint/2010/main" val="315042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48</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49</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50</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51</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0338A3FD-FBBF-4ECF-B679-EECA13BF380A}" type="slidenum">
              <a:rPr lang="el-GR" smtClean="0"/>
              <a:pPr/>
              <a:t>‹#›</a:t>
            </a:fld>
            <a:endParaRPr lang="el-GR"/>
          </a:p>
        </p:txBody>
      </p:sp>
    </p:spTree>
    <p:extLst>
      <p:ext uri="{BB962C8B-B14F-4D97-AF65-F5344CB8AC3E}">
        <p14:creationId xmlns:p14="http://schemas.microsoft.com/office/powerpoint/2010/main" val="4233506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8094447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5340382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169395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9632664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4552814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39058797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2106566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366731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300"/>
            </a:lvl1pPr>
            <a:lvl2pPr marL="742950" indent="-382588">
              <a:lnSpc>
                <a:spcPct val="112000"/>
              </a:lnSpc>
              <a:spcBef>
                <a:spcPts val="1200"/>
              </a:spcBef>
              <a:buFont typeface="Courier New" panose="02070309020205020404" pitchFamily="49" charset="0"/>
              <a:buChar char="o"/>
              <a:defRPr sz="2300"/>
            </a:lvl2pPr>
            <a:lvl3pPr>
              <a:lnSpc>
                <a:spcPct val="112000"/>
              </a:lnSpc>
              <a:spcBef>
                <a:spcPts val="1200"/>
              </a:spcBef>
              <a:defRPr sz="2300"/>
            </a:lvl3pPr>
            <a:lvl4pPr>
              <a:lnSpc>
                <a:spcPct val="112000"/>
              </a:lnSpc>
              <a:spcBef>
                <a:spcPts val="1200"/>
              </a:spcBef>
              <a:defRPr sz="2300"/>
            </a:lvl4pPr>
            <a:lvl5pPr>
              <a:lnSpc>
                <a:spcPct val="112000"/>
              </a:lnSpc>
              <a:spcBef>
                <a:spcPts val="1200"/>
              </a:spcBef>
              <a:defRPr sz="23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6606362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787746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707"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0589189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openi.nlm.nih.gov/"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creativecommons.org/licenses/by/2.0/"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img.medscape.com/fullsize/migrated/559/870/jnp559870.fig1.gif" TargetMode="External"/><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webpathology.com/image.asp?case=388&amp;n=4"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library.med.utah.edu/WebPath/HEMEHTML/HEME045.html"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library.med.utah.edu/WebPath/HEMEHTML/HEME044.html"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jco.ascopubs.org/content/29/14/1812/F1.large.jp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hyperlink" Target="http://pleiad.umdnj.edu/hemepath/hd_types/hdImmuno_img.htm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mdanderson.org/patient-and-cancer-information/cancer-information/cancer-types/hodgkins-lymphoma/index.html"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roam365.wordpress.com/2013/04/29/%CF%84%CE%BF-%CE%BB%CE%AD%CE%BC%CF%86%CF%89%CE%BC%CE%B1-%CF%84%CE%BF%CF%85-%CF%87%CF%8C%CF%84%CE%B6%CE%BA%CE%B9%CE%BD-educational-post-no3/"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cancercare.on.ca/cms/one.aspx?pageId=9784" TargetMode="External"/><Relationship Id="rId2" Type="http://schemas.openxmlformats.org/officeDocument/2006/relationships/image" Target="../media/image6.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40768"/>
            <a:ext cx="9144000" cy="1470025"/>
          </a:xfrm>
        </p:spPr>
        <p:txBody>
          <a:bodyPr>
            <a:normAutofit/>
          </a:bodyPr>
          <a:lstStyle/>
          <a:p>
            <a:pPr lvl="1" algn="ctr"/>
            <a:r>
              <a:rPr lang="el-GR" sz="4000" b="1" dirty="0" smtClean="0">
                <a:solidFill>
                  <a:prstClr val="black"/>
                </a:solidFill>
                <a:latin typeface="Calibri"/>
              </a:rPr>
              <a:t>Αιματολογία ΙΙΙ (Θ)</a:t>
            </a:r>
            <a:endParaRPr lang="el-GR" sz="4000" b="1" dirty="0">
              <a:solidFill>
                <a:schemeClr val="tx1"/>
              </a:solidFill>
              <a:latin typeface="+mn-lt"/>
            </a:endParaRPr>
          </a:p>
        </p:txBody>
      </p:sp>
      <p:sp>
        <p:nvSpPr>
          <p:cNvPr id="3" name="Υπότιτλος 2"/>
          <p:cNvSpPr>
            <a:spLocks noGrp="1"/>
          </p:cNvSpPr>
          <p:nvPr>
            <p:ph type="subTitle" idx="1"/>
          </p:nvPr>
        </p:nvSpPr>
        <p:spPr>
          <a:xfrm>
            <a:off x="0" y="3096542"/>
            <a:ext cx="9144000" cy="1988641"/>
          </a:xfrm>
        </p:spPr>
        <p:txBody>
          <a:bodyPr>
            <a:normAutofit/>
          </a:bodyPr>
          <a:lstStyle/>
          <a:p>
            <a:pPr>
              <a:spcBef>
                <a:spcPts val="0"/>
              </a:spcBef>
              <a:spcAft>
                <a:spcPts val="1800"/>
              </a:spcAft>
            </a:pPr>
            <a:r>
              <a:rPr lang="el-GR" sz="2600" b="1" dirty="0" smtClean="0"/>
              <a:t>Ενότητα </a:t>
            </a:r>
            <a:r>
              <a:rPr lang="en-US" sz="2600" b="1" dirty="0" smtClean="0"/>
              <a:t>8</a:t>
            </a:r>
            <a:r>
              <a:rPr lang="el-GR" sz="2600" dirty="0"/>
              <a:t>: Λέμφωμα </a:t>
            </a:r>
            <a:r>
              <a:rPr lang="en-US" sz="2600" dirty="0"/>
              <a:t>Hodgkin</a:t>
            </a:r>
            <a:endParaRPr lang="en-US" sz="2600" dirty="0" smtClean="0"/>
          </a:p>
          <a:p>
            <a:pPr>
              <a:spcBef>
                <a:spcPts val="0"/>
              </a:spcBef>
            </a:pPr>
            <a:r>
              <a:rPr lang="el-GR" sz="2200" dirty="0" smtClean="0"/>
              <a:t>Αναστάσιος </a:t>
            </a:r>
            <a:r>
              <a:rPr lang="el-GR" sz="2200" dirty="0" err="1" smtClean="0"/>
              <a:t>Κριεμπάρδης</a:t>
            </a:r>
            <a:endParaRPr lang="el-GR" sz="2200" dirty="0" smtClean="0"/>
          </a:p>
          <a:p>
            <a:pPr>
              <a:spcBef>
                <a:spcPts val="0"/>
              </a:spcBef>
            </a:pPr>
            <a:r>
              <a:rPr lang="el-GR" sz="2200" dirty="0" smtClean="0"/>
              <a:t>Τμήμα Ιατρικών εργαστηρίων</a:t>
            </a:r>
            <a:endParaRPr lang="el-GR" sz="2200" dirty="0"/>
          </a:p>
        </p:txBody>
      </p:sp>
      <p:pic>
        <p:nvPicPr>
          <p:cNvPr id="6" name="Picture 5" descr="Λογότυπο έργου Ανοικτών Ακαδημαϊκών Μαθημάτων"/>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p:nvPr>
        </p:nvSpPr>
        <p:spPr/>
        <p:txBody>
          <a:bodyPr>
            <a:normAutofit/>
          </a:bodyPr>
          <a:lstStyle/>
          <a:p>
            <a:r>
              <a:rPr lang="el-GR" dirty="0"/>
              <a:t>Επιδημιολογικά </a:t>
            </a:r>
            <a:r>
              <a:rPr lang="el-GR" sz="3000" b="0" dirty="0" smtClean="0"/>
              <a:t>3/3</a:t>
            </a:r>
            <a:endParaRPr lang="el-GR" dirty="0"/>
          </a:p>
        </p:txBody>
      </p:sp>
      <p:sp>
        <p:nvSpPr>
          <p:cNvPr id="3" name="2 - Θέση περιεχομένου"/>
          <p:cNvSpPr>
            <a:spLocks noGrp="1"/>
          </p:cNvSpPr>
          <p:nvPr>
            <p:ph idx="1"/>
          </p:nvPr>
        </p:nvSpPr>
        <p:spPr>
          <a:xfrm>
            <a:off x="0" y="1196752"/>
            <a:ext cx="5508104" cy="3456384"/>
          </a:xfrm>
        </p:spPr>
        <p:txBody>
          <a:bodyPr>
            <a:noAutofit/>
          </a:bodyPr>
          <a:lstStyle/>
          <a:p>
            <a:r>
              <a:rPr lang="el-GR" sz="2000" dirty="0" smtClean="0"/>
              <a:t>Η νόσος προσβάλλει και τα δύο φύλα με μια μικρή υπεροχή των ανδρών σε σχέση με τις γυναίκες (1.4:1). Η ηλικία έχει σχέση και με τον ιστολογικό </a:t>
            </a:r>
            <a:r>
              <a:rPr lang="el-GR" sz="2000" dirty="0" err="1" smtClean="0"/>
              <a:t>υπότυπο</a:t>
            </a:r>
            <a:r>
              <a:rPr lang="el-GR" sz="2000" dirty="0" smtClean="0"/>
              <a:t> της νόσου. Πιο συγκεκριμένα στους νέους ενήλικες ο πιο συχνός ιστολογικός </a:t>
            </a:r>
            <a:r>
              <a:rPr lang="el-GR" sz="2000" dirty="0" err="1" smtClean="0"/>
              <a:t>υπότυπος</a:t>
            </a:r>
            <a:r>
              <a:rPr lang="el-GR" sz="2000" dirty="0" smtClean="0"/>
              <a:t> είναι αυτός της Οζώδους Σκλήρυνσης, ενώ η συχνότητα της Μικτής  </a:t>
            </a:r>
            <a:r>
              <a:rPr lang="el-GR" sz="2000" dirty="0" err="1" smtClean="0"/>
              <a:t>Κυτταροβρίθειας</a:t>
            </a:r>
            <a:r>
              <a:rPr lang="el-GR" sz="2000" dirty="0" smtClean="0"/>
              <a:t>, που υπολείπεται της Οζώδους Σκλήρυνσης στους νέους ενήλικες, αυξάνεται με την πάροδο της ηλικίας. </a:t>
            </a:r>
            <a:endParaRPr lang="el-GR" sz="2000" dirty="0"/>
          </a:p>
        </p:txBody>
      </p:sp>
      <p:pic>
        <p:nvPicPr>
          <p:cNvPr id="7170" name="Picture 2" descr="http://openi.nlm.nih.gov/imgs/512/276/3290882/3290882_PAMJ-10-52-g003.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4080" y="1052736"/>
            <a:ext cx="3744423" cy="2230565"/>
          </a:xfrm>
          <a:prstGeom prst="rect">
            <a:avLst/>
          </a:prstGeom>
          <a:noFill/>
        </p:spPr>
      </p:pic>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
        <p:nvSpPr>
          <p:cNvPr id="5" name="TextBox 4"/>
          <p:cNvSpPr txBox="1"/>
          <p:nvPr/>
        </p:nvSpPr>
        <p:spPr>
          <a:xfrm>
            <a:off x="5594623" y="3387316"/>
            <a:ext cx="3283335" cy="276999"/>
          </a:xfrm>
          <a:prstGeom prst="rect">
            <a:avLst/>
          </a:prstGeom>
          <a:noFill/>
        </p:spPr>
        <p:txBody>
          <a:bodyPr wrap="none" rtlCol="0">
            <a:spAutoFit/>
          </a:bodyPr>
          <a:lstStyle/>
          <a:p>
            <a:pPr algn="ctr"/>
            <a:r>
              <a:rPr lang="en-US" sz="1200" dirty="0" smtClean="0">
                <a:latin typeface="+mn-lt"/>
                <a:hlinkClick r:id="rId3"/>
              </a:rPr>
              <a:t>openi.nlm.nih.gov</a:t>
            </a:r>
            <a:r>
              <a:rPr lang="el-GR" sz="1200" dirty="0" smtClean="0">
                <a:latin typeface="+mn-lt"/>
              </a:rPr>
              <a:t> διαθέσιμο με άδεια </a:t>
            </a:r>
            <a:r>
              <a:rPr lang="en-US" sz="1200" dirty="0">
                <a:latin typeface="+mn-lt"/>
                <a:hlinkClick r:id="rId4"/>
              </a:rPr>
              <a:t>CC BY </a:t>
            </a:r>
            <a:r>
              <a:rPr lang="en-US" sz="1200" dirty="0" smtClean="0">
                <a:latin typeface="+mn-lt"/>
                <a:hlinkClick r:id="rId4"/>
              </a:rPr>
              <a:t>2.0</a:t>
            </a:r>
            <a:endParaRPr lang="en-US" sz="1200" dirty="0">
              <a:latin typeface="+mn-lt"/>
            </a:endParaRPr>
          </a:p>
        </p:txBody>
      </p:sp>
      <p:sp>
        <p:nvSpPr>
          <p:cNvPr id="6" name="Ορθογώνιο 5"/>
          <p:cNvSpPr/>
          <p:nvPr/>
        </p:nvSpPr>
        <p:spPr>
          <a:xfrm>
            <a:off x="14791" y="4653136"/>
            <a:ext cx="9024633" cy="2142125"/>
          </a:xfrm>
          <a:prstGeom prst="rect">
            <a:avLst/>
          </a:prstGeom>
        </p:spPr>
        <p:txBody>
          <a:bodyPr wrap="square">
            <a:spAutoFit/>
          </a:bodyPr>
          <a:lstStyle/>
          <a:p>
            <a:pPr marL="342900" lvl="0" indent="-342900" fontAlgn="auto">
              <a:lnSpc>
                <a:spcPct val="112000"/>
              </a:lnSpc>
              <a:spcBef>
                <a:spcPts val="1200"/>
              </a:spcBef>
              <a:spcAft>
                <a:spcPts val="0"/>
              </a:spcAft>
              <a:buFont typeface="Arial" pitchFamily="34" charset="0"/>
              <a:buChar char="•"/>
            </a:pPr>
            <a:r>
              <a:rPr lang="el-GR" sz="2000" dirty="0">
                <a:solidFill>
                  <a:prstClr val="black"/>
                </a:solidFill>
                <a:latin typeface="Calibri"/>
              </a:rPr>
              <a:t>Υπάρχει μεγάλη διαφορά στην επίπτωση της νόσου ανάμεσα στις αναπτυσσόμενες και τις ανεπτυγμένες χώρες. Συγκεκριμένα στις αναπτυσσόμενες χώρες η νόσος εμφανίζεται κυρίως κατά τη διάρκεια της παιδικής ηλικίας και η συχνότητά της  μειώνεται με την πάροδο του χρόνου  ενώ στις ανεπτυγμένες  χώρες η  νόσος είναι σπάνια στα παιδιά σε σχέση με τους έφηβους και τους νέους ενήλικες</a:t>
            </a:r>
            <a:r>
              <a:rPr lang="el-GR" sz="2000" dirty="0" smtClean="0">
                <a:solidFill>
                  <a:prstClr val="black"/>
                </a:solidFill>
                <a:latin typeface="Calibri"/>
              </a:rPr>
              <a:t>.</a:t>
            </a:r>
            <a:endParaRPr lang="el-GR" sz="2000" dirty="0">
              <a:solidFill>
                <a:prstClr val="black"/>
              </a:solidFill>
              <a:latin typeface="Calibri"/>
            </a:endParaRPr>
          </a:p>
        </p:txBody>
      </p:sp>
    </p:spTree>
    <p:extLst>
      <p:ext uri="{BB962C8B-B14F-4D97-AF65-F5344CB8AC3E}">
        <p14:creationId xmlns:p14="http://schemas.microsoft.com/office/powerpoint/2010/main" val="3199698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err="1" smtClean="0"/>
              <a:t>Αιτιοπαθογενετικά</a:t>
            </a:r>
            <a:r>
              <a:rPr lang="el-GR" b="1" dirty="0" smtClean="0"/>
              <a:t> </a:t>
            </a:r>
            <a:r>
              <a:rPr lang="el-GR" sz="3000" b="0" dirty="0" smtClean="0"/>
              <a:t>1/2</a:t>
            </a:r>
            <a:endParaRPr lang="el-GR" sz="3000" b="0" dirty="0"/>
          </a:p>
        </p:txBody>
      </p:sp>
      <p:sp>
        <p:nvSpPr>
          <p:cNvPr id="3" name="2 - Θέση περιεχομένου"/>
          <p:cNvSpPr>
            <a:spLocks noGrp="1"/>
          </p:cNvSpPr>
          <p:nvPr>
            <p:ph idx="1"/>
          </p:nvPr>
        </p:nvSpPr>
        <p:spPr/>
        <p:txBody>
          <a:bodyPr>
            <a:normAutofit/>
          </a:bodyPr>
          <a:lstStyle/>
          <a:p>
            <a:pPr marL="0" indent="0">
              <a:buNone/>
            </a:pPr>
            <a:r>
              <a:rPr lang="el-GR" b="1" dirty="0" smtClean="0"/>
              <a:t>Ρόλος του ιού </a:t>
            </a:r>
            <a:r>
              <a:rPr lang="en-US" b="1" dirty="0" smtClean="0"/>
              <a:t>EPSTEIN</a:t>
            </a:r>
            <a:r>
              <a:rPr lang="el-GR" b="1" dirty="0" smtClean="0"/>
              <a:t>-</a:t>
            </a:r>
            <a:r>
              <a:rPr lang="en-US" b="1" dirty="0" smtClean="0"/>
              <a:t>BAR</a:t>
            </a:r>
            <a:endParaRPr lang="el-GR" dirty="0" smtClean="0"/>
          </a:p>
          <a:p>
            <a:r>
              <a:rPr lang="el-GR" dirty="0" smtClean="0"/>
              <a:t>Το λέμφωμα  </a:t>
            </a:r>
            <a:r>
              <a:rPr lang="en-US" dirty="0" smtClean="0"/>
              <a:t>Hodgkin</a:t>
            </a:r>
            <a:r>
              <a:rPr lang="el-GR" dirty="0" smtClean="0"/>
              <a:t> είναι ένα από τα λίγα παραδείγματα </a:t>
            </a:r>
            <a:r>
              <a:rPr lang="el-GR" dirty="0" err="1" smtClean="0"/>
              <a:t>νεοπλασματικών</a:t>
            </a:r>
            <a:r>
              <a:rPr lang="el-GR" dirty="0" smtClean="0"/>
              <a:t> νόσων όπου επιδημιολογικά δεδομένα συνηγορούν υπέρ συσχέτισης με λοιμώδεις παράγοντες. </a:t>
            </a:r>
          </a:p>
          <a:p>
            <a:r>
              <a:rPr lang="el-GR" dirty="0" smtClean="0"/>
              <a:t>Η υπόθεση της συσχέτισης του λεμφώματος </a:t>
            </a:r>
            <a:r>
              <a:rPr lang="en-US" dirty="0" smtClean="0"/>
              <a:t>Hodgkin</a:t>
            </a:r>
            <a:r>
              <a:rPr lang="el-GR" dirty="0" smtClean="0"/>
              <a:t> με τον ιό </a:t>
            </a:r>
            <a:r>
              <a:rPr lang="en-US" dirty="0" smtClean="0"/>
              <a:t>Epstein</a:t>
            </a:r>
            <a:r>
              <a:rPr lang="el-GR" dirty="0" smtClean="0"/>
              <a:t>-</a:t>
            </a:r>
            <a:r>
              <a:rPr lang="en-US" dirty="0" smtClean="0"/>
              <a:t>Bar</a:t>
            </a:r>
            <a:r>
              <a:rPr lang="el-GR" dirty="0" smtClean="0"/>
              <a:t> (</a:t>
            </a:r>
            <a:r>
              <a:rPr lang="en-US" dirty="0" smtClean="0"/>
              <a:t>EBV</a:t>
            </a:r>
            <a:r>
              <a:rPr lang="el-GR" dirty="0" smtClean="0"/>
              <a:t>) στηρίχθηκε στην παρατήρηση ότι ασθενείς με λοιμώδη μονοπυρήνωση είχαν 2-3 φορές μεγαλύτερο κίνδυνο προσβολής από τη νόσο.</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1678958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p:nvPr>
        </p:nvSpPr>
        <p:spPr/>
        <p:txBody>
          <a:bodyPr/>
          <a:lstStyle/>
          <a:p>
            <a:r>
              <a:rPr lang="el-GR" dirty="0" err="1"/>
              <a:t>Αιτιοπαθογενετικά</a:t>
            </a:r>
            <a:r>
              <a:rPr lang="el-GR" dirty="0"/>
              <a:t> </a:t>
            </a:r>
            <a:r>
              <a:rPr lang="el-GR" sz="3000" b="0" dirty="0" smtClean="0"/>
              <a:t>2/2</a:t>
            </a:r>
            <a:endParaRPr lang="el-GR" dirty="0"/>
          </a:p>
        </p:txBody>
      </p:sp>
      <p:sp>
        <p:nvSpPr>
          <p:cNvPr id="3" name="2 - Θέση περιεχομένου"/>
          <p:cNvSpPr>
            <a:spLocks noGrp="1"/>
          </p:cNvSpPr>
          <p:nvPr>
            <p:ph idx="1"/>
          </p:nvPr>
        </p:nvSpPr>
        <p:spPr>
          <a:xfrm>
            <a:off x="457200" y="1196752"/>
            <a:ext cx="8435280" cy="5661248"/>
          </a:xfrm>
        </p:spPr>
        <p:txBody>
          <a:bodyPr>
            <a:normAutofit fontScale="92500"/>
          </a:bodyPr>
          <a:lstStyle/>
          <a:p>
            <a:pPr marL="0" indent="0">
              <a:buNone/>
            </a:pPr>
            <a:r>
              <a:rPr lang="el-GR" b="1" dirty="0" smtClean="0"/>
              <a:t>Ο ρόλος της κληρονομικότητας</a:t>
            </a:r>
            <a:endParaRPr lang="el-GR" dirty="0" smtClean="0"/>
          </a:p>
          <a:p>
            <a:r>
              <a:rPr lang="el-GR" dirty="0" smtClean="0"/>
              <a:t>Πρώτου βαθμού συγγενείς ασθενών με λέμφωμα </a:t>
            </a:r>
            <a:r>
              <a:rPr lang="en-US" dirty="0" smtClean="0"/>
              <a:t>Hodgkin</a:t>
            </a:r>
            <a:r>
              <a:rPr lang="el-GR" dirty="0" smtClean="0"/>
              <a:t> έχουν τρεις με εννέα φορές μεγαλύτερο κίνδυνο να αναπτύξουν τη νόσο σε σχέση με το γενικό πληθυσμό. Η παρατήρηση αυτή οδήγησε στην υπόθεση ότι ο κληρονομικός παράγοντας διαδραματίζει σημαντικό ρόλο σε κάποιες τουλάχιστον περιπτώσεις της νόσου. </a:t>
            </a:r>
          </a:p>
          <a:p>
            <a:r>
              <a:rPr lang="el-GR" dirty="0" smtClean="0"/>
              <a:t>Οι </a:t>
            </a:r>
            <a:r>
              <a:rPr lang="en-US" dirty="0" smtClean="0"/>
              <a:t>Mack</a:t>
            </a:r>
            <a:r>
              <a:rPr lang="el-GR" dirty="0" smtClean="0"/>
              <a:t> και συν βρήκαν ότι από 179 περιπτώσεις </a:t>
            </a:r>
            <a:r>
              <a:rPr lang="el-GR" dirty="0" err="1" smtClean="0"/>
              <a:t>μονο</a:t>
            </a:r>
            <a:r>
              <a:rPr lang="el-GR" dirty="0" smtClean="0"/>
              <a:t>-</a:t>
            </a:r>
            <a:r>
              <a:rPr lang="el-GR" dirty="0" err="1" smtClean="0"/>
              <a:t>ωοζυγωτικών</a:t>
            </a:r>
            <a:r>
              <a:rPr lang="el-GR" dirty="0" smtClean="0"/>
              <a:t> διδύμων με λέμφωμα </a:t>
            </a:r>
            <a:r>
              <a:rPr lang="en-US" dirty="0" smtClean="0"/>
              <a:t>Hodgkin</a:t>
            </a:r>
            <a:r>
              <a:rPr lang="el-GR" dirty="0" smtClean="0"/>
              <a:t>, στις 10 και οι δύο δίδυμοι ανέπτυξαν τη νόσο σε κάποια στιγμή της ζωής τους, γεγονός που ενίσχυσε το ρόλο της κληρονομικότητας στην παθογένεια της νόσου.  </a:t>
            </a:r>
          </a:p>
          <a:p>
            <a:r>
              <a:rPr lang="el-GR" dirty="0" smtClean="0"/>
              <a:t>Σε μία αναδρομική μελέτη με στοιχεία από το αρχείο καταγραφής </a:t>
            </a:r>
            <a:r>
              <a:rPr lang="el-GR" dirty="0" err="1" smtClean="0"/>
              <a:t>νεοπλασματικών</a:t>
            </a:r>
            <a:r>
              <a:rPr lang="el-GR" dirty="0" smtClean="0"/>
              <a:t> νόσων στη Σουηδία βρέθηκε ότι το λέμφωμα </a:t>
            </a:r>
            <a:r>
              <a:rPr lang="en-US" dirty="0" smtClean="0"/>
              <a:t>Hodgkin</a:t>
            </a:r>
            <a:r>
              <a:rPr lang="el-GR" dirty="0" smtClean="0"/>
              <a:t> περιλαμβάνεται στα πρώτα τέσσερα νεοπλάσματα με αυξημένη οικογενειακή.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170320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Ταξινόμηση </a:t>
            </a:r>
            <a:r>
              <a:rPr lang="el-GR" dirty="0"/>
              <a:t>Λέμφωμα </a:t>
            </a:r>
            <a:r>
              <a:rPr lang="en-US" dirty="0"/>
              <a:t>Hodgkin</a:t>
            </a:r>
            <a:endParaRPr lang="el-GR" dirty="0"/>
          </a:p>
        </p:txBody>
      </p:sp>
      <p:sp>
        <p:nvSpPr>
          <p:cNvPr id="3" name="2 - Θέση περιεχομένου"/>
          <p:cNvSpPr>
            <a:spLocks noGrp="1"/>
          </p:cNvSpPr>
          <p:nvPr>
            <p:ph idx="1"/>
          </p:nvPr>
        </p:nvSpPr>
        <p:spPr/>
        <p:txBody>
          <a:bodyPr>
            <a:normAutofit/>
          </a:bodyPr>
          <a:lstStyle/>
          <a:p>
            <a:pPr lvl="0"/>
            <a:r>
              <a:rPr lang="el-GR" dirty="0"/>
              <a:t>Οζώδης </a:t>
            </a:r>
            <a:r>
              <a:rPr lang="el-GR" dirty="0" err="1"/>
              <a:t>Λεμφοεπικρατών</a:t>
            </a:r>
            <a:r>
              <a:rPr lang="el-GR" dirty="0"/>
              <a:t> (</a:t>
            </a:r>
            <a:r>
              <a:rPr lang="el-GR" dirty="0" err="1"/>
              <a:t>Nodular</a:t>
            </a:r>
            <a:r>
              <a:rPr lang="el-GR" dirty="0"/>
              <a:t> </a:t>
            </a:r>
            <a:r>
              <a:rPr lang="el-GR" dirty="0" err="1"/>
              <a:t>lymphocyte</a:t>
            </a:r>
            <a:r>
              <a:rPr lang="el-GR" dirty="0"/>
              <a:t> </a:t>
            </a:r>
            <a:r>
              <a:rPr lang="el-GR" dirty="0" err="1"/>
              <a:t>predominance</a:t>
            </a:r>
            <a:r>
              <a:rPr lang="el-GR" dirty="0" smtClean="0"/>
              <a:t>).</a:t>
            </a:r>
            <a:endParaRPr lang="el-GR" sz="3600" dirty="0"/>
          </a:p>
          <a:p>
            <a:pPr lvl="0"/>
            <a:r>
              <a:rPr lang="el-GR" dirty="0"/>
              <a:t>Κλασικό λέμφωμα </a:t>
            </a:r>
            <a:r>
              <a:rPr lang="el-GR" dirty="0" err="1"/>
              <a:t>Hodgkin</a:t>
            </a:r>
            <a:r>
              <a:rPr lang="el-GR" dirty="0"/>
              <a:t> (</a:t>
            </a:r>
            <a:r>
              <a:rPr lang="el-GR" dirty="0" err="1"/>
              <a:t>Classical</a:t>
            </a:r>
            <a:r>
              <a:rPr lang="el-GR" dirty="0"/>
              <a:t> </a:t>
            </a:r>
            <a:r>
              <a:rPr lang="el-GR" dirty="0" err="1"/>
              <a:t>Hodgkin</a:t>
            </a:r>
            <a:r>
              <a:rPr lang="el-GR" dirty="0"/>
              <a:t> </a:t>
            </a:r>
            <a:r>
              <a:rPr lang="el-GR" dirty="0" err="1"/>
              <a:t>Lymphoma</a:t>
            </a:r>
            <a:r>
              <a:rPr lang="el-GR" dirty="0" smtClean="0"/>
              <a:t>).</a:t>
            </a:r>
            <a:endParaRPr lang="el-GR" sz="3600" dirty="0"/>
          </a:p>
          <a:p>
            <a:pPr lvl="1"/>
            <a:r>
              <a:rPr lang="el-GR" dirty="0"/>
              <a:t>Πλούσιο σε λεμφοκύτταρα κλασικό λέμφωμα </a:t>
            </a:r>
            <a:r>
              <a:rPr lang="el-GR" dirty="0" err="1"/>
              <a:t>Hodgkin</a:t>
            </a:r>
            <a:r>
              <a:rPr lang="el-GR" dirty="0"/>
              <a:t> (</a:t>
            </a:r>
            <a:r>
              <a:rPr lang="el-GR" dirty="0" err="1"/>
              <a:t>Lymphocyte</a:t>
            </a:r>
            <a:r>
              <a:rPr lang="el-GR" dirty="0"/>
              <a:t> </a:t>
            </a:r>
            <a:r>
              <a:rPr lang="el-GR" dirty="0" err="1"/>
              <a:t>Rich</a:t>
            </a:r>
            <a:r>
              <a:rPr lang="el-GR" dirty="0"/>
              <a:t> CHL</a:t>
            </a:r>
            <a:r>
              <a:rPr lang="el-GR" dirty="0" smtClean="0"/>
              <a:t>).</a:t>
            </a:r>
            <a:endParaRPr lang="el-GR" sz="3200" dirty="0"/>
          </a:p>
          <a:p>
            <a:pPr lvl="1"/>
            <a:r>
              <a:rPr lang="el-GR" dirty="0"/>
              <a:t>Οζώδης Σκλήρυνση  (</a:t>
            </a:r>
            <a:r>
              <a:rPr lang="el-GR" dirty="0" err="1"/>
              <a:t>Nodular</a:t>
            </a:r>
            <a:r>
              <a:rPr lang="el-GR" dirty="0"/>
              <a:t> </a:t>
            </a:r>
            <a:r>
              <a:rPr lang="el-GR" dirty="0" err="1"/>
              <a:t>Sclerosis</a:t>
            </a:r>
            <a:r>
              <a:rPr lang="el-GR" dirty="0" smtClean="0"/>
              <a:t>).</a:t>
            </a:r>
            <a:endParaRPr lang="el-GR" sz="3200" dirty="0"/>
          </a:p>
          <a:p>
            <a:pPr lvl="1"/>
            <a:r>
              <a:rPr lang="el-GR" dirty="0"/>
              <a:t>Μικτή </a:t>
            </a:r>
            <a:r>
              <a:rPr lang="el-GR" dirty="0" err="1"/>
              <a:t>Κυττροβρίθεια</a:t>
            </a:r>
            <a:r>
              <a:rPr lang="el-GR" dirty="0"/>
              <a:t> (</a:t>
            </a:r>
            <a:r>
              <a:rPr lang="el-GR" dirty="0" err="1"/>
              <a:t>Mixed</a:t>
            </a:r>
            <a:r>
              <a:rPr lang="el-GR" dirty="0"/>
              <a:t> </a:t>
            </a:r>
            <a:r>
              <a:rPr lang="el-GR" dirty="0" err="1" smtClean="0"/>
              <a:t>Cellularity</a:t>
            </a:r>
            <a:r>
              <a:rPr lang="el-GR" dirty="0" smtClean="0"/>
              <a:t>).</a:t>
            </a:r>
          </a:p>
          <a:p>
            <a:pPr lvl="1"/>
            <a:r>
              <a:rPr lang="el-GR" dirty="0" err="1" smtClean="0"/>
              <a:t>Λεμφοπενικός</a:t>
            </a:r>
            <a:r>
              <a:rPr lang="el-GR" dirty="0" smtClean="0"/>
              <a:t> </a:t>
            </a:r>
            <a:r>
              <a:rPr lang="el-GR" dirty="0"/>
              <a:t>(</a:t>
            </a:r>
            <a:r>
              <a:rPr lang="el-GR" dirty="0" err="1"/>
              <a:t>Lymphocytic</a:t>
            </a:r>
            <a:r>
              <a:rPr lang="el-GR" dirty="0"/>
              <a:t> </a:t>
            </a:r>
            <a:r>
              <a:rPr lang="el-GR" dirty="0" err="1"/>
              <a:t>Depletion</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3111798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Βιολογία νόσου </a:t>
            </a:r>
            <a:r>
              <a:rPr lang="en-US" b="1" dirty="0" smtClean="0"/>
              <a:t>Hodgkin </a:t>
            </a:r>
            <a:r>
              <a:rPr lang="el-GR" sz="3000" b="0" dirty="0" smtClean="0"/>
              <a:t>1/2</a:t>
            </a:r>
            <a:endParaRPr lang="el-GR" sz="3000" b="0" dirty="0"/>
          </a:p>
        </p:txBody>
      </p:sp>
      <p:sp>
        <p:nvSpPr>
          <p:cNvPr id="3" name="2 - Θέση περιεχομένου"/>
          <p:cNvSpPr>
            <a:spLocks noGrp="1"/>
          </p:cNvSpPr>
          <p:nvPr>
            <p:ph idx="1"/>
          </p:nvPr>
        </p:nvSpPr>
        <p:spPr>
          <a:xfrm>
            <a:off x="457200" y="1124744"/>
            <a:ext cx="4330824" cy="5733256"/>
          </a:xfrm>
        </p:spPr>
        <p:txBody>
          <a:bodyPr>
            <a:normAutofit fontScale="92500"/>
          </a:bodyPr>
          <a:lstStyle/>
          <a:p>
            <a:r>
              <a:rPr lang="el-GR" dirty="0" smtClean="0"/>
              <a:t>Το λέμφωμα </a:t>
            </a:r>
            <a:r>
              <a:rPr lang="en-US" dirty="0" smtClean="0"/>
              <a:t>Hodgkin </a:t>
            </a:r>
            <a:r>
              <a:rPr lang="el-GR" dirty="0" smtClean="0"/>
              <a:t>χαρακτηρίζεται από την παρουσία των γιγαντιαίων  </a:t>
            </a:r>
            <a:r>
              <a:rPr lang="en-US" dirty="0" smtClean="0"/>
              <a:t>Hodgkin </a:t>
            </a:r>
            <a:r>
              <a:rPr lang="el-GR" dirty="0" smtClean="0"/>
              <a:t>και </a:t>
            </a:r>
            <a:r>
              <a:rPr lang="en-US" dirty="0" smtClean="0"/>
              <a:t>Reed</a:t>
            </a:r>
            <a:r>
              <a:rPr lang="el-GR" dirty="0" smtClean="0"/>
              <a:t>-</a:t>
            </a:r>
            <a:r>
              <a:rPr lang="en-US" dirty="0" smtClean="0"/>
              <a:t>Sternberg</a:t>
            </a:r>
            <a:r>
              <a:rPr lang="el-GR" dirty="0" smtClean="0"/>
              <a:t> (</a:t>
            </a:r>
            <a:r>
              <a:rPr lang="en-US" dirty="0" smtClean="0"/>
              <a:t>H</a:t>
            </a:r>
            <a:r>
              <a:rPr lang="el-GR" dirty="0" smtClean="0"/>
              <a:t>/</a:t>
            </a:r>
            <a:r>
              <a:rPr lang="en-US" dirty="0" smtClean="0"/>
              <a:t>RS</a:t>
            </a:r>
            <a:r>
              <a:rPr lang="el-GR" dirty="0" smtClean="0"/>
              <a:t>) κυττάρων στον κλασικό τύπο (</a:t>
            </a:r>
            <a:r>
              <a:rPr lang="en-US" dirty="0" smtClean="0"/>
              <a:t>classical Hodgkin Lymphoma</a:t>
            </a:r>
            <a:r>
              <a:rPr lang="el-GR" dirty="0" smtClean="0"/>
              <a:t>-</a:t>
            </a:r>
            <a:r>
              <a:rPr lang="en-US" dirty="0" err="1" smtClean="0"/>
              <a:t>cHL</a:t>
            </a:r>
            <a:r>
              <a:rPr lang="el-GR" dirty="0" smtClean="0"/>
              <a:t>).</a:t>
            </a:r>
          </a:p>
          <a:p>
            <a:r>
              <a:rPr lang="el-GR" dirty="0" smtClean="0"/>
              <a:t>Με βάση την ταξινόμηση της παγκόσμιας οργάνωσης υγείας (</a:t>
            </a:r>
            <a:r>
              <a:rPr lang="en-US" dirty="0" smtClean="0"/>
              <a:t>WHO</a:t>
            </a:r>
            <a:r>
              <a:rPr lang="el-GR" dirty="0" smtClean="0"/>
              <a:t>) του 1999 το κλασσικό λέμφωμα </a:t>
            </a:r>
            <a:r>
              <a:rPr lang="en-US" dirty="0" smtClean="0"/>
              <a:t>Hodgkin</a:t>
            </a:r>
            <a:r>
              <a:rPr lang="el-GR" dirty="0" smtClean="0"/>
              <a:t> περιλαμβάνει με τη σειρά του τους </a:t>
            </a:r>
            <a:r>
              <a:rPr lang="el-GR" dirty="0" err="1" smtClean="0"/>
              <a:t>υπότυπους</a:t>
            </a:r>
            <a:r>
              <a:rPr lang="el-GR" dirty="0" smtClean="0"/>
              <a:t> της οζώδους σκλήρυνσης, της μικτής </a:t>
            </a:r>
            <a:r>
              <a:rPr lang="el-GR" dirty="0" err="1" smtClean="0"/>
              <a:t>κυτταροβρίθειας</a:t>
            </a:r>
            <a:r>
              <a:rPr lang="el-GR" dirty="0" smtClean="0"/>
              <a:t>, το </a:t>
            </a:r>
            <a:r>
              <a:rPr lang="el-GR" dirty="0" err="1" smtClean="0"/>
              <a:t>λεμφοπενικό</a:t>
            </a:r>
            <a:r>
              <a:rPr lang="el-GR" dirty="0" smtClean="0"/>
              <a:t> και τον πλούσιο σε λεμφοκύτταρα </a:t>
            </a:r>
            <a:r>
              <a:rPr lang="el-GR" dirty="0" err="1" smtClean="0"/>
              <a:t>υπότυπο</a:t>
            </a:r>
            <a:r>
              <a:rPr lang="el-GR" dirty="0" smtClean="0"/>
              <a:t>.</a:t>
            </a:r>
            <a:endParaRPr lang="el-GR" dirty="0"/>
          </a:p>
        </p:txBody>
      </p:sp>
      <p:pic>
        <p:nvPicPr>
          <p:cNvPr id="4098" name="Picture 2" descr="http://ajcp.ascpjournals.org/content/133/1/83/F4.lar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72401" y="1052736"/>
            <a:ext cx="4444970" cy="3816424"/>
          </a:xfrm>
          <a:prstGeom prst="rect">
            <a:avLst/>
          </a:prstGeom>
          <a:noFill/>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3243142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Βιολογία νόσου </a:t>
            </a:r>
            <a:r>
              <a:rPr lang="en-US" dirty="0"/>
              <a:t>Hodgkin </a:t>
            </a:r>
            <a:r>
              <a:rPr lang="el-GR" sz="3000" b="0" dirty="0" smtClean="0"/>
              <a:t>2/2</a:t>
            </a:r>
            <a:endParaRPr lang="el-GR" dirty="0"/>
          </a:p>
        </p:txBody>
      </p:sp>
      <p:pic>
        <p:nvPicPr>
          <p:cNvPr id="70658" name="Picture 2"/>
          <p:cNvPicPr>
            <a:picLocks noChangeAspect="1" noChangeArrowheads="1"/>
          </p:cNvPicPr>
          <p:nvPr/>
        </p:nvPicPr>
        <p:blipFill>
          <a:blip r:embed="rId2" cstate="print"/>
          <a:srcRect/>
          <a:stretch>
            <a:fillRect/>
          </a:stretch>
        </p:blipFill>
        <p:spPr bwMode="auto">
          <a:xfrm>
            <a:off x="1619672" y="1124744"/>
            <a:ext cx="6202660" cy="4962128"/>
          </a:xfrm>
          <a:prstGeom prst="rect">
            <a:avLst/>
          </a:prstGeom>
          <a:noFill/>
          <a:ln>
            <a:solidFill>
              <a:schemeClr val="tx1"/>
            </a:solidFill>
          </a:ln>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
        <p:nvSpPr>
          <p:cNvPr id="5" name="Ορθογώνιο 4"/>
          <p:cNvSpPr/>
          <p:nvPr/>
        </p:nvSpPr>
        <p:spPr>
          <a:xfrm>
            <a:off x="1619672" y="6176337"/>
            <a:ext cx="6202660" cy="276999"/>
          </a:xfrm>
          <a:prstGeom prst="rect">
            <a:avLst/>
          </a:prstGeom>
        </p:spPr>
        <p:txBody>
          <a:bodyPr wrap="square">
            <a:spAutoFit/>
          </a:bodyPr>
          <a:lstStyle/>
          <a:p>
            <a:pPr algn="ctr"/>
            <a:r>
              <a:rPr lang="el-GR" sz="1200" dirty="0" smtClean="0">
                <a:latin typeface="+mn-lt"/>
              </a:rPr>
              <a:t>© </a:t>
            </a:r>
            <a:r>
              <a:rPr lang="en-US" sz="1200" dirty="0" smtClean="0">
                <a:latin typeface="+mn-lt"/>
                <a:hlinkClick r:id="rId3"/>
              </a:rPr>
              <a:t>mg.medscape.com</a:t>
            </a:r>
            <a:endParaRPr lang="el-GR" sz="1200" dirty="0">
              <a:latin typeface="+mn-lt"/>
            </a:endParaRPr>
          </a:p>
        </p:txBody>
      </p:sp>
    </p:spTree>
    <p:extLst>
      <p:ext uri="{BB962C8B-B14F-4D97-AF65-F5344CB8AC3E}">
        <p14:creationId xmlns:p14="http://schemas.microsoft.com/office/powerpoint/2010/main" val="2367192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Κυτταρική </a:t>
            </a:r>
            <a:r>
              <a:rPr lang="el-GR" dirty="0" smtClean="0"/>
              <a:t>Προέλευση</a:t>
            </a:r>
            <a:endParaRPr lang="el-GR" dirty="0"/>
          </a:p>
        </p:txBody>
      </p:sp>
      <p:sp>
        <p:nvSpPr>
          <p:cNvPr id="3" name="2 - Θέση περιεχομένου"/>
          <p:cNvSpPr>
            <a:spLocks noGrp="1"/>
          </p:cNvSpPr>
          <p:nvPr>
            <p:ph idx="1"/>
          </p:nvPr>
        </p:nvSpPr>
        <p:spPr/>
        <p:txBody>
          <a:bodyPr>
            <a:normAutofit/>
          </a:bodyPr>
          <a:lstStyle/>
          <a:p>
            <a:r>
              <a:rPr lang="el-GR" dirty="0" err="1" smtClean="0"/>
              <a:t>Νεοπλασματικό</a:t>
            </a:r>
            <a:r>
              <a:rPr lang="el-GR" dirty="0" smtClean="0"/>
              <a:t> κύτταρο: Διπύρηνο </a:t>
            </a:r>
            <a:r>
              <a:rPr lang="el-GR" dirty="0" err="1" smtClean="0"/>
              <a:t>Reed</a:t>
            </a:r>
            <a:r>
              <a:rPr lang="el-GR" dirty="0" smtClean="0"/>
              <a:t> </a:t>
            </a:r>
            <a:r>
              <a:rPr lang="el-GR" dirty="0" err="1" smtClean="0"/>
              <a:t>Sternberg</a:t>
            </a:r>
            <a:r>
              <a:rPr lang="el-GR" dirty="0" smtClean="0"/>
              <a:t> ή μονοπύρηνο </a:t>
            </a:r>
            <a:r>
              <a:rPr lang="el-GR" dirty="0" err="1" smtClean="0"/>
              <a:t>Hodgkin</a:t>
            </a:r>
            <a:r>
              <a:rPr lang="el-GR" dirty="0" smtClean="0"/>
              <a:t>.</a:t>
            </a:r>
          </a:p>
          <a:p>
            <a:r>
              <a:rPr lang="el-GR" dirty="0" smtClean="0"/>
              <a:t>Β-κυτταρική προέλευση.</a:t>
            </a:r>
          </a:p>
          <a:p>
            <a:r>
              <a:rPr lang="el-GR" dirty="0" smtClean="0"/>
              <a:t>Πολύμορφος αντιδραστικός κυτταρικός.</a:t>
            </a:r>
          </a:p>
          <a:p>
            <a:r>
              <a:rPr lang="el-GR" dirty="0" smtClean="0"/>
              <a:t>πληθυσμός, πιθανή </a:t>
            </a:r>
            <a:r>
              <a:rPr lang="el-GR" dirty="0" err="1" smtClean="0"/>
              <a:t>ίνωση</a:t>
            </a:r>
            <a:r>
              <a:rPr lang="el-GR" dirty="0" smtClean="0"/>
              <a:t>.</a:t>
            </a:r>
          </a:p>
          <a:p>
            <a:r>
              <a:rPr lang="el-GR" dirty="0" smtClean="0"/>
              <a:t>Πολύπλοκες αλληλεπιδράσεις μεταξύ </a:t>
            </a:r>
            <a:r>
              <a:rPr lang="el-GR" dirty="0" err="1" smtClean="0"/>
              <a:t>νεοπλασματικών</a:t>
            </a:r>
            <a:r>
              <a:rPr lang="el-GR" dirty="0" smtClean="0"/>
              <a:t> και αντιδραστικών κυττάρων μέσω </a:t>
            </a:r>
            <a:r>
              <a:rPr lang="el-GR" dirty="0" err="1" smtClean="0"/>
              <a:t>κυτταροκινών</a:t>
            </a:r>
            <a:r>
              <a:rPr lang="el-GR" dirty="0" smtClean="0"/>
              <a:t>.</a:t>
            </a:r>
          </a:p>
          <a:p>
            <a:r>
              <a:rPr lang="el-GR" dirty="0" err="1" smtClean="0"/>
              <a:t>ΑνίχνευσηEBV</a:t>
            </a:r>
            <a:r>
              <a:rPr lang="el-GR" dirty="0" smtClean="0"/>
              <a:t> στο20-30% των ασθενών.</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1614518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www.webpathology.com/slides-13/slides/LymphNode_HodgkinsLymphoma_NS_ReedSternberg3.jpg"/>
          <p:cNvPicPr>
            <a:picLocks noChangeAspect="1" noChangeArrowheads="1"/>
          </p:cNvPicPr>
          <p:nvPr/>
        </p:nvPicPr>
        <p:blipFill>
          <a:blip r:embed="rId2" cstate="print"/>
          <a:srcRect/>
          <a:stretch>
            <a:fillRect/>
          </a:stretch>
        </p:blipFill>
        <p:spPr bwMode="auto">
          <a:xfrm>
            <a:off x="1476375" y="1495715"/>
            <a:ext cx="6191250" cy="4638676"/>
          </a:xfrm>
          <a:prstGeom prst="rect">
            <a:avLst/>
          </a:prstGeom>
          <a:noFill/>
          <a:ln>
            <a:solidFill>
              <a:schemeClr val="tx1"/>
            </a:solidFill>
          </a:ln>
        </p:spPr>
      </p:pic>
      <p:sp>
        <p:nvSpPr>
          <p:cNvPr id="2" name="Τίτλος 1"/>
          <p:cNvSpPr>
            <a:spLocks noGrp="1"/>
          </p:cNvSpPr>
          <p:nvPr>
            <p:ph type="title"/>
          </p:nvPr>
        </p:nvSpPr>
        <p:spPr>
          <a:xfrm>
            <a:off x="467544" y="116632"/>
            <a:ext cx="8229600" cy="1008112"/>
          </a:xfrm>
        </p:spPr>
        <p:txBody>
          <a:bodyPr>
            <a:noAutofit/>
          </a:bodyPr>
          <a:lstStyle/>
          <a:p>
            <a:r>
              <a:rPr lang="en-US" dirty="0" smtClean="0"/>
              <a:t>Reed-Sternberg Cells</a:t>
            </a:r>
            <a:r>
              <a:rPr lang="el-GR" dirty="0" smtClean="0"/>
              <a:t> </a:t>
            </a:r>
            <a:r>
              <a:rPr lang="el-GR" sz="3000" b="0" dirty="0" smtClean="0"/>
              <a:t>1/3</a:t>
            </a:r>
            <a:endParaRPr lang="el-GR" sz="30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
        <p:nvSpPr>
          <p:cNvPr id="5" name="Ορθογώνιο 4"/>
          <p:cNvSpPr/>
          <p:nvPr/>
        </p:nvSpPr>
        <p:spPr>
          <a:xfrm>
            <a:off x="2286000" y="6242828"/>
            <a:ext cx="4572000" cy="276999"/>
          </a:xfrm>
          <a:prstGeom prst="rect">
            <a:avLst/>
          </a:prstGeom>
        </p:spPr>
        <p:txBody>
          <a:bodyPr>
            <a:spAutoFit/>
          </a:bodyPr>
          <a:lstStyle/>
          <a:p>
            <a:pPr algn="ctr"/>
            <a:r>
              <a:rPr lang="en-US" sz="1200" dirty="0" smtClean="0">
                <a:latin typeface="+mn-lt"/>
                <a:hlinkClick r:id="rId3"/>
              </a:rPr>
              <a:t>webpathology.com</a:t>
            </a:r>
            <a:endParaRPr lang="el-GR" sz="1200" dirty="0">
              <a:latin typeface="+mn-lt"/>
            </a:endParaRPr>
          </a:p>
        </p:txBody>
      </p:sp>
    </p:spTree>
    <p:extLst>
      <p:ext uri="{BB962C8B-B14F-4D97-AF65-F5344CB8AC3E}">
        <p14:creationId xmlns:p14="http://schemas.microsoft.com/office/powerpoint/2010/main" val="1125155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library.med.utah.edu/WebPath/jpeg5/HEME045.jpg"/>
          <p:cNvPicPr>
            <a:picLocks noChangeAspect="1" noChangeArrowheads="1"/>
          </p:cNvPicPr>
          <p:nvPr/>
        </p:nvPicPr>
        <p:blipFill>
          <a:blip r:embed="rId2" cstate="print"/>
          <a:srcRect/>
          <a:stretch>
            <a:fillRect/>
          </a:stretch>
        </p:blipFill>
        <p:spPr bwMode="auto">
          <a:xfrm>
            <a:off x="1437688" y="1556792"/>
            <a:ext cx="6268624" cy="4104456"/>
          </a:xfrm>
          <a:prstGeom prst="rect">
            <a:avLst/>
          </a:prstGeom>
          <a:noFill/>
          <a:ln>
            <a:solidFill>
              <a:schemeClr val="tx1"/>
            </a:solidFill>
          </a:ln>
        </p:spPr>
      </p:pic>
      <p:sp>
        <p:nvSpPr>
          <p:cNvPr id="2" name="Τίτλος 1"/>
          <p:cNvSpPr>
            <a:spLocks noGrp="1"/>
          </p:cNvSpPr>
          <p:nvPr>
            <p:ph type="title"/>
          </p:nvPr>
        </p:nvSpPr>
        <p:spPr>
          <a:xfrm>
            <a:off x="467544" y="116632"/>
            <a:ext cx="8229600" cy="1080120"/>
          </a:xfrm>
        </p:spPr>
        <p:txBody>
          <a:bodyPr>
            <a:noAutofit/>
          </a:bodyPr>
          <a:lstStyle/>
          <a:p>
            <a:r>
              <a:rPr lang="en-US" dirty="0"/>
              <a:t>Reed-Sternberg Cells</a:t>
            </a:r>
            <a:r>
              <a:rPr lang="el-GR" dirty="0"/>
              <a:t> </a:t>
            </a:r>
            <a:r>
              <a:rPr lang="el-GR" sz="3000" b="0" dirty="0" smtClean="0"/>
              <a:t>2/3</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
        <p:nvSpPr>
          <p:cNvPr id="5" name="Ορθογώνιο 4"/>
          <p:cNvSpPr/>
          <p:nvPr/>
        </p:nvSpPr>
        <p:spPr>
          <a:xfrm>
            <a:off x="2286000" y="5805264"/>
            <a:ext cx="4572000" cy="276999"/>
          </a:xfrm>
          <a:prstGeom prst="rect">
            <a:avLst/>
          </a:prstGeom>
        </p:spPr>
        <p:txBody>
          <a:bodyPr>
            <a:spAutoFit/>
          </a:bodyPr>
          <a:lstStyle/>
          <a:p>
            <a:pPr algn="ctr"/>
            <a:r>
              <a:rPr lang="en-US" sz="1200" dirty="0" smtClean="0">
                <a:latin typeface="+mn-lt"/>
                <a:hlinkClick r:id="rId3"/>
              </a:rPr>
              <a:t>library.med.utah.edu</a:t>
            </a:r>
            <a:endParaRPr lang="el-GR" sz="1200" dirty="0">
              <a:latin typeface="+mn-lt"/>
            </a:endParaRPr>
          </a:p>
        </p:txBody>
      </p:sp>
    </p:spTree>
    <p:extLst>
      <p:ext uri="{BB962C8B-B14F-4D97-AF65-F5344CB8AC3E}">
        <p14:creationId xmlns:p14="http://schemas.microsoft.com/office/powerpoint/2010/main" val="2467142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library.med.utah.edu/WebPath/jpeg5/HEME044.jpg"/>
          <p:cNvPicPr>
            <a:picLocks noChangeAspect="1" noChangeArrowheads="1"/>
          </p:cNvPicPr>
          <p:nvPr/>
        </p:nvPicPr>
        <p:blipFill>
          <a:blip r:embed="rId2" cstate="print"/>
          <a:srcRect/>
          <a:stretch>
            <a:fillRect/>
          </a:stretch>
        </p:blipFill>
        <p:spPr bwMode="auto">
          <a:xfrm>
            <a:off x="1547664" y="1772816"/>
            <a:ext cx="6030398" cy="3960440"/>
          </a:xfrm>
          <a:prstGeom prst="rect">
            <a:avLst/>
          </a:prstGeom>
          <a:noFill/>
          <a:ln>
            <a:solidFill>
              <a:schemeClr val="tx1"/>
            </a:solidFill>
          </a:ln>
        </p:spPr>
      </p:pic>
      <p:sp>
        <p:nvSpPr>
          <p:cNvPr id="3" name="Τίτλος 2"/>
          <p:cNvSpPr>
            <a:spLocks noGrp="1"/>
          </p:cNvSpPr>
          <p:nvPr>
            <p:ph type="title"/>
          </p:nvPr>
        </p:nvSpPr>
        <p:spPr/>
        <p:txBody>
          <a:bodyPr/>
          <a:lstStyle/>
          <a:p>
            <a:r>
              <a:rPr lang="en-US" dirty="0"/>
              <a:t>Reed-Sternberg Cells</a:t>
            </a:r>
            <a:r>
              <a:rPr lang="el-GR" dirty="0"/>
              <a:t> </a:t>
            </a:r>
            <a:r>
              <a:rPr lang="el-GR" sz="3000" b="0" dirty="0" smtClean="0"/>
              <a:t>3/3</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
        <p:nvSpPr>
          <p:cNvPr id="6" name="Ορθογώνιο 5"/>
          <p:cNvSpPr/>
          <p:nvPr/>
        </p:nvSpPr>
        <p:spPr>
          <a:xfrm>
            <a:off x="2276863" y="5879318"/>
            <a:ext cx="4572000" cy="276999"/>
          </a:xfrm>
          <a:prstGeom prst="rect">
            <a:avLst/>
          </a:prstGeom>
        </p:spPr>
        <p:txBody>
          <a:bodyPr>
            <a:spAutoFit/>
          </a:bodyPr>
          <a:lstStyle/>
          <a:p>
            <a:pPr algn="ctr"/>
            <a:r>
              <a:rPr lang="en-US" sz="1200" dirty="0" smtClean="0">
                <a:latin typeface="+mn-lt"/>
                <a:hlinkClick r:id="rId3"/>
              </a:rPr>
              <a:t>library.med.utah.edu</a:t>
            </a:r>
            <a:endParaRPr lang="el-GR" sz="1200" dirty="0">
              <a:latin typeface="+mn-lt"/>
            </a:endParaRPr>
          </a:p>
        </p:txBody>
      </p:sp>
    </p:spTree>
    <p:extLst>
      <p:ext uri="{BB962C8B-B14F-4D97-AF65-F5344CB8AC3E}">
        <p14:creationId xmlns:p14="http://schemas.microsoft.com/office/powerpoint/2010/main" val="1055975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Λέμφωμα </a:t>
            </a:r>
            <a:r>
              <a:rPr lang="en-US" dirty="0"/>
              <a:t>Hodgkin</a:t>
            </a:r>
            <a:endParaRPr lang="el-GR" dirty="0"/>
          </a:p>
        </p:txBody>
      </p:sp>
      <p:sp>
        <p:nvSpPr>
          <p:cNvPr id="3" name="2 - Θέση περιεχομένου"/>
          <p:cNvSpPr>
            <a:spLocks noGrp="1"/>
          </p:cNvSpPr>
          <p:nvPr>
            <p:ph idx="1"/>
          </p:nvPr>
        </p:nvSpPr>
        <p:spPr/>
        <p:txBody>
          <a:bodyPr>
            <a:normAutofit/>
          </a:bodyPr>
          <a:lstStyle/>
          <a:p>
            <a:r>
              <a:rPr lang="el-GR" dirty="0" smtClean="0"/>
              <a:t>Η Νόσος </a:t>
            </a:r>
            <a:r>
              <a:rPr lang="en-US" dirty="0" smtClean="0"/>
              <a:t>Hodgkin</a:t>
            </a:r>
            <a:r>
              <a:rPr lang="el-GR" dirty="0" smtClean="0"/>
              <a:t> είναι νεοπλασία του λεμφικού ιστού και ο όρος λέμφωμα  </a:t>
            </a:r>
            <a:r>
              <a:rPr lang="en-US" dirty="0" smtClean="0"/>
              <a:t>Hodgkin</a:t>
            </a:r>
            <a:r>
              <a:rPr lang="el-GR" dirty="0" smtClean="0"/>
              <a:t> πλέον πιο αποδεκτός για την περιγραφή του. </a:t>
            </a:r>
            <a:endParaRPr lang="en-US" dirty="0" smtClean="0"/>
          </a:p>
          <a:p>
            <a:r>
              <a:rPr lang="el-GR" dirty="0" smtClean="0"/>
              <a:t>Αντιπροσωπεύει περίπου το 1% όλων των </a:t>
            </a:r>
            <a:r>
              <a:rPr lang="en-US" dirty="0" smtClean="0"/>
              <a:t>de novo</a:t>
            </a:r>
            <a:r>
              <a:rPr lang="el-GR" dirty="0" smtClean="0"/>
              <a:t> νεοπλασιών που παρουσιάζονται κάθε χρόνο παγκοσμίως.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64553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jco.ascopubs.org/content/29/14/1812/F1.larg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9672" y="1052736"/>
            <a:ext cx="5818539" cy="4918484"/>
          </a:xfrm>
          <a:prstGeom prst="rect">
            <a:avLst/>
          </a:prstGeom>
          <a:noFill/>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
        <p:nvSpPr>
          <p:cNvPr id="5" name="Ορθογώνιο 4"/>
          <p:cNvSpPr/>
          <p:nvPr/>
        </p:nvSpPr>
        <p:spPr>
          <a:xfrm>
            <a:off x="2286000" y="6597352"/>
            <a:ext cx="4572000" cy="276999"/>
          </a:xfrm>
          <a:prstGeom prst="rect">
            <a:avLst/>
          </a:prstGeom>
        </p:spPr>
        <p:txBody>
          <a:bodyPr>
            <a:spAutoFit/>
          </a:bodyPr>
          <a:lstStyle/>
          <a:p>
            <a:pPr algn="ctr"/>
            <a:r>
              <a:rPr lang="en-US" sz="1200" dirty="0" smtClean="0">
                <a:latin typeface="+mn-lt"/>
                <a:hlinkClick r:id="rId4"/>
              </a:rPr>
              <a:t>jco.ascopubs.org</a:t>
            </a:r>
            <a:endParaRPr lang="el-GR" sz="1200" dirty="0">
              <a:latin typeface="+mn-lt"/>
            </a:endParaRPr>
          </a:p>
        </p:txBody>
      </p:sp>
      <p:sp>
        <p:nvSpPr>
          <p:cNvPr id="6" name="Τίτλος 2"/>
          <p:cNvSpPr>
            <a:spLocks noGrp="1"/>
          </p:cNvSpPr>
          <p:nvPr>
            <p:ph type="title"/>
          </p:nvPr>
        </p:nvSpPr>
        <p:spPr>
          <a:xfrm>
            <a:off x="467544" y="116632"/>
            <a:ext cx="8229600" cy="908720"/>
          </a:xfrm>
        </p:spPr>
        <p:txBody>
          <a:bodyPr/>
          <a:lstStyle/>
          <a:p>
            <a:r>
              <a:rPr lang="el-GR" dirty="0" smtClean="0"/>
              <a:t>Μηχανισμός</a:t>
            </a:r>
            <a:endParaRPr lang="el-GR" dirty="0"/>
          </a:p>
        </p:txBody>
      </p:sp>
    </p:spTree>
    <p:extLst>
      <p:ext uri="{BB962C8B-B14F-4D97-AF65-F5344CB8AC3E}">
        <p14:creationId xmlns:p14="http://schemas.microsoft.com/office/powerpoint/2010/main" val="2207369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Λέμφωμα </a:t>
            </a:r>
            <a:r>
              <a:rPr lang="en-US" dirty="0"/>
              <a:t>Hodgkin</a:t>
            </a:r>
            <a:endParaRPr lang="el-GR" dirty="0"/>
          </a:p>
        </p:txBody>
      </p:sp>
      <p:sp>
        <p:nvSpPr>
          <p:cNvPr id="3" name="2 - Θέση περιεχομένου"/>
          <p:cNvSpPr>
            <a:spLocks noGrp="1"/>
          </p:cNvSpPr>
          <p:nvPr>
            <p:ph idx="1"/>
          </p:nvPr>
        </p:nvSpPr>
        <p:spPr/>
        <p:txBody>
          <a:bodyPr/>
          <a:lstStyle/>
          <a:p>
            <a:r>
              <a:rPr lang="el-GR" dirty="0" err="1" smtClean="0"/>
              <a:t>Ανοσοϊστοχημικά</a:t>
            </a:r>
            <a:r>
              <a:rPr lang="el-GR" dirty="0" smtClean="0"/>
              <a:t> Ευρήματα.</a:t>
            </a:r>
          </a:p>
          <a:p>
            <a:r>
              <a:rPr lang="el-GR" dirty="0" smtClean="0"/>
              <a:t>Δείκτης Κλασσικό Λέμφωμα.</a:t>
            </a:r>
          </a:p>
          <a:p>
            <a:r>
              <a:rPr lang="el-GR" dirty="0" err="1" smtClean="0"/>
              <a:t>Hodgkin</a:t>
            </a:r>
            <a:r>
              <a:rPr lang="el-GR" dirty="0" smtClean="0"/>
              <a:t>.</a:t>
            </a:r>
          </a:p>
          <a:p>
            <a:r>
              <a:rPr lang="el-GR" dirty="0" smtClean="0"/>
              <a:t>Οζώδης </a:t>
            </a:r>
            <a:r>
              <a:rPr lang="el-GR" dirty="0" err="1" smtClean="0"/>
              <a:t>λεμφοκυττα</a:t>
            </a:r>
            <a:r>
              <a:rPr lang="el-GR" dirty="0" smtClean="0"/>
              <a:t>-</a:t>
            </a:r>
            <a:r>
              <a:rPr lang="el-GR" dirty="0" err="1" smtClean="0"/>
              <a:t>ρική</a:t>
            </a:r>
            <a:r>
              <a:rPr lang="el-GR" dirty="0" smtClean="0"/>
              <a:t> επικράτηση.</a:t>
            </a:r>
          </a:p>
          <a:p>
            <a:r>
              <a:rPr lang="el-GR" dirty="0" smtClean="0"/>
              <a:t>CD30 +- CD15 +/- -CD45 (LCA) -+ CD20 -/+ +</a:t>
            </a:r>
          </a:p>
          <a:p>
            <a:r>
              <a:rPr lang="el-GR" dirty="0" smtClean="0"/>
              <a:t>EBV -/+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extLst>
      <p:ext uri="{BB962C8B-B14F-4D97-AF65-F5344CB8AC3E}">
        <p14:creationId xmlns:p14="http://schemas.microsoft.com/office/powerpoint/2010/main" val="3580431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pleiad.umdnj.edu/hemepath/hd_types/graphics/cd15_cd30432x216.jpg"/>
          <p:cNvPicPr>
            <a:picLocks noChangeAspect="1" noChangeArrowheads="1"/>
          </p:cNvPicPr>
          <p:nvPr/>
        </p:nvPicPr>
        <p:blipFill>
          <a:blip r:embed="rId2" cstate="print"/>
          <a:srcRect/>
          <a:stretch>
            <a:fillRect/>
          </a:stretch>
        </p:blipFill>
        <p:spPr bwMode="auto">
          <a:xfrm>
            <a:off x="4470397" y="980728"/>
            <a:ext cx="4668680" cy="2334341"/>
          </a:xfrm>
          <a:prstGeom prst="rect">
            <a:avLst/>
          </a:prstGeom>
          <a:noFill/>
          <a:ln>
            <a:solidFill>
              <a:schemeClr val="tx1"/>
            </a:solidFill>
          </a:ln>
        </p:spPr>
      </p:pic>
      <p:sp>
        <p:nvSpPr>
          <p:cNvPr id="59396" name="AutoShape 4" descr="Αποτέλεσμα εικόνας για ebv hodgki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59398" name="AutoShape 6" descr="Αποτέλεσμα εικόνας για ebv hodgki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59400" name="Picture 8" descr="http://www.nature.com/labinvest/journal/v90/n4/images/labinvest20102f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760" y="3012859"/>
            <a:ext cx="5112568" cy="3845141"/>
          </a:xfrm>
          <a:prstGeom prst="rect">
            <a:avLst/>
          </a:prstGeom>
          <a:noFill/>
          <a:ln>
            <a:solidFill>
              <a:schemeClr val="tx1"/>
            </a:solidFill>
          </a:ln>
        </p:spPr>
      </p:pic>
      <p:sp>
        <p:nvSpPr>
          <p:cNvPr id="2" name="Τίτλος 1"/>
          <p:cNvSpPr>
            <a:spLocks noGrp="1"/>
          </p:cNvSpPr>
          <p:nvPr>
            <p:ph type="title"/>
          </p:nvPr>
        </p:nvSpPr>
        <p:spPr/>
        <p:txBody>
          <a:bodyPr/>
          <a:lstStyle/>
          <a:p>
            <a:r>
              <a:rPr lang="en-US" dirty="0"/>
              <a:t>CD15 </a:t>
            </a:r>
            <a:r>
              <a:rPr lang="el-GR" dirty="0" smtClean="0"/>
              <a:t>και</a:t>
            </a:r>
            <a:r>
              <a:rPr lang="en-US" dirty="0" smtClean="0"/>
              <a:t> </a:t>
            </a:r>
            <a:r>
              <a:rPr lang="en-US" dirty="0"/>
              <a:t>CD30</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
        <p:nvSpPr>
          <p:cNvPr id="5" name="Ορθογώνιο 4"/>
          <p:cNvSpPr/>
          <p:nvPr/>
        </p:nvSpPr>
        <p:spPr>
          <a:xfrm>
            <a:off x="7807437" y="3357550"/>
            <a:ext cx="1331640" cy="276999"/>
          </a:xfrm>
          <a:prstGeom prst="rect">
            <a:avLst/>
          </a:prstGeom>
        </p:spPr>
        <p:txBody>
          <a:bodyPr wrap="square">
            <a:spAutoFit/>
          </a:bodyPr>
          <a:lstStyle/>
          <a:p>
            <a:r>
              <a:rPr lang="en-US" sz="1200" dirty="0" smtClean="0">
                <a:latin typeface="+mn-lt"/>
                <a:hlinkClick r:id="rId4"/>
              </a:rPr>
              <a:t>pleiad.umdnj.edu</a:t>
            </a:r>
            <a:endParaRPr lang="el-GR" sz="1200" dirty="0">
              <a:latin typeface="+mn-lt"/>
            </a:endParaRPr>
          </a:p>
        </p:txBody>
      </p:sp>
    </p:spTree>
    <p:extLst>
      <p:ext uri="{BB962C8B-B14F-4D97-AF65-F5344CB8AC3E}">
        <p14:creationId xmlns:p14="http://schemas.microsoft.com/office/powerpoint/2010/main" val="3630596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Κλινική εικόνα </a:t>
            </a:r>
            <a:endParaRPr lang="el-GR" dirty="0"/>
          </a:p>
        </p:txBody>
      </p:sp>
      <p:sp>
        <p:nvSpPr>
          <p:cNvPr id="3" name="2 - Θέση περιεχομένου"/>
          <p:cNvSpPr>
            <a:spLocks noGrp="1"/>
          </p:cNvSpPr>
          <p:nvPr>
            <p:ph idx="1"/>
          </p:nvPr>
        </p:nvSpPr>
        <p:spPr>
          <a:xfrm>
            <a:off x="457200" y="1196752"/>
            <a:ext cx="8147248" cy="4392488"/>
          </a:xfrm>
        </p:spPr>
        <p:txBody>
          <a:bodyPr>
            <a:normAutofit/>
          </a:bodyPr>
          <a:lstStyle/>
          <a:p>
            <a:r>
              <a:rPr lang="el-GR" sz="2400" dirty="0" err="1" smtClean="0"/>
              <a:t>Ασυμπτωματική</a:t>
            </a:r>
            <a:r>
              <a:rPr lang="el-GR" sz="2400" dirty="0" smtClean="0"/>
              <a:t> διόγκωση </a:t>
            </a:r>
            <a:r>
              <a:rPr lang="el-GR" sz="2400" dirty="0" err="1" smtClean="0"/>
              <a:t>επιπολής</a:t>
            </a:r>
            <a:r>
              <a:rPr lang="el-GR" sz="2400" dirty="0" smtClean="0"/>
              <a:t> λεμφαδένων 60%.</a:t>
            </a:r>
          </a:p>
          <a:p>
            <a:r>
              <a:rPr lang="el-GR" sz="2400" dirty="0" smtClean="0"/>
              <a:t>Διόγκωση </a:t>
            </a:r>
            <a:r>
              <a:rPr lang="el-GR" sz="2400" dirty="0" err="1" smtClean="0"/>
              <a:t>επιπολής</a:t>
            </a:r>
            <a:r>
              <a:rPr lang="el-GR" sz="2400" dirty="0" smtClean="0"/>
              <a:t> λεμφαδένων με Β- συμπτώματα 35%.</a:t>
            </a:r>
          </a:p>
          <a:p>
            <a:r>
              <a:rPr lang="el-GR" sz="2400" dirty="0" smtClean="0"/>
              <a:t>Παρατεινόμενο εμπύρετο ή άλλα Β-συμπτώματα 3%.</a:t>
            </a:r>
          </a:p>
          <a:p>
            <a:r>
              <a:rPr lang="el-GR" sz="2400" dirty="0" smtClean="0"/>
              <a:t>Βήχας, δύσπνοια στην κόπωση ή σύνδρομο άνω κοίλης &lt;2%.</a:t>
            </a:r>
          </a:p>
          <a:p>
            <a:r>
              <a:rPr lang="el-GR" sz="2400" dirty="0" smtClean="0"/>
              <a:t>Διεύρυνση </a:t>
            </a:r>
            <a:r>
              <a:rPr lang="el-GR" sz="2400" dirty="0" err="1" smtClean="0"/>
              <a:t>μεσοθωρακίου</a:t>
            </a:r>
            <a:r>
              <a:rPr lang="el-GR" sz="2400" dirty="0" smtClean="0"/>
              <a:t> σε τυχαία ακτινογραφία θώρακος &lt;2%.</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Tree>
    <p:extLst>
      <p:ext uri="{BB962C8B-B14F-4D97-AF65-F5344CB8AC3E}">
        <p14:creationId xmlns:p14="http://schemas.microsoft.com/office/powerpoint/2010/main" val="1669662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Κλινική Εικόνα</a:t>
            </a:r>
            <a:endParaRPr lang="el-GR" dirty="0"/>
          </a:p>
        </p:txBody>
      </p:sp>
      <p:sp>
        <p:nvSpPr>
          <p:cNvPr id="3" name="2 - Θέση περιεχομένου"/>
          <p:cNvSpPr>
            <a:spLocks noGrp="1"/>
          </p:cNvSpPr>
          <p:nvPr>
            <p:ph idx="1"/>
          </p:nvPr>
        </p:nvSpPr>
        <p:spPr/>
        <p:txBody>
          <a:bodyPr>
            <a:normAutofit/>
          </a:bodyPr>
          <a:lstStyle/>
          <a:p>
            <a:pPr>
              <a:buNone/>
            </a:pPr>
            <a:r>
              <a:rPr lang="el-GR" sz="2400" b="1" dirty="0" smtClean="0"/>
              <a:t>Άλλα Συμπτώματα</a:t>
            </a:r>
          </a:p>
          <a:p>
            <a:r>
              <a:rPr lang="el-GR" sz="2400" dirty="0" smtClean="0"/>
              <a:t>Κνησμός στο15-25% των ασθενών κατά τη διάγνωση.</a:t>
            </a:r>
          </a:p>
          <a:p>
            <a:r>
              <a:rPr lang="el-GR" sz="2400" dirty="0" smtClean="0"/>
              <a:t>Σπανιότερα συμπτώματα:</a:t>
            </a:r>
          </a:p>
          <a:p>
            <a:pPr lvl="1"/>
            <a:r>
              <a:rPr lang="el-GR" sz="2400" dirty="0" err="1" smtClean="0"/>
              <a:t>προκλητό</a:t>
            </a:r>
            <a:r>
              <a:rPr lang="el-GR" sz="2400" dirty="0" smtClean="0"/>
              <a:t> άλγος με τη λήψη αλκοόλ(θώρακας, οσφύς),</a:t>
            </a:r>
          </a:p>
          <a:p>
            <a:pPr lvl="1"/>
            <a:r>
              <a:rPr lang="el-GR" sz="2400" dirty="0" smtClean="0"/>
              <a:t>οσφυαλγία ή άλγος νεφρικών χωρών,</a:t>
            </a:r>
          </a:p>
          <a:p>
            <a:pPr lvl="1"/>
            <a:r>
              <a:rPr lang="el-GR" sz="2400" dirty="0" smtClean="0"/>
              <a:t>εντοπισμένο οστικό άλγος,</a:t>
            </a:r>
          </a:p>
          <a:p>
            <a:pPr lvl="1"/>
            <a:r>
              <a:rPr lang="el-GR" sz="2400" dirty="0" smtClean="0"/>
              <a:t>συμπτωματολογία πίεσης νευρικών ριζών,</a:t>
            </a:r>
          </a:p>
          <a:p>
            <a:pPr lvl="1"/>
            <a:r>
              <a:rPr lang="el-GR" sz="2400" dirty="0" err="1" smtClean="0"/>
              <a:t>παρανεοπλασματικές</a:t>
            </a:r>
            <a:r>
              <a:rPr lang="el-GR" sz="2400" dirty="0" smtClean="0"/>
              <a:t> εκδηλώσεις.</a:t>
            </a:r>
            <a:endParaRPr lang="el-GR" sz="2400" dirty="0"/>
          </a:p>
        </p:txBody>
      </p:sp>
      <p:pic>
        <p:nvPicPr>
          <p:cNvPr id="32770" name="Picture 2" descr="http://sparrowhawkseries.com/wp-content/gallery/lymphoma-of-the-skin-pictures/lymphoma-of-the-skin-pictures-6.jpg?i=179426223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44208" y="5057800"/>
            <a:ext cx="2341040" cy="1556792"/>
          </a:xfrm>
          <a:prstGeom prst="rect">
            <a:avLst/>
          </a:prstGeom>
          <a:noFill/>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Tree>
    <p:extLst>
      <p:ext uri="{BB962C8B-B14F-4D97-AF65-F5344CB8AC3E}">
        <p14:creationId xmlns:p14="http://schemas.microsoft.com/office/powerpoint/2010/main" val="238843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Εντόπιση Ι</a:t>
            </a:r>
            <a:endParaRPr lang="el-GR" dirty="0"/>
          </a:p>
        </p:txBody>
      </p:sp>
      <p:sp>
        <p:nvSpPr>
          <p:cNvPr id="3" name="2 - Θέση περιεχομένου"/>
          <p:cNvSpPr>
            <a:spLocks noGrp="1"/>
          </p:cNvSpPr>
          <p:nvPr>
            <p:ph idx="1"/>
          </p:nvPr>
        </p:nvSpPr>
        <p:spPr>
          <a:xfrm>
            <a:off x="323528" y="1263242"/>
            <a:ext cx="4725785" cy="5040560"/>
          </a:xfrm>
        </p:spPr>
        <p:txBody>
          <a:bodyPr>
            <a:normAutofit/>
          </a:bodyPr>
          <a:lstStyle/>
          <a:p>
            <a:r>
              <a:rPr lang="el-GR" sz="2200" dirty="0" smtClean="0"/>
              <a:t>Τραχηλικοί-</a:t>
            </a:r>
            <a:r>
              <a:rPr lang="el-GR" sz="2200" dirty="0" err="1" smtClean="0"/>
              <a:t>υπερκλείδιοι</a:t>
            </a:r>
            <a:r>
              <a:rPr lang="el-GR" sz="2200" dirty="0" smtClean="0"/>
              <a:t> 80-85%.</a:t>
            </a:r>
          </a:p>
          <a:p>
            <a:r>
              <a:rPr lang="el-GR" sz="2200" dirty="0" err="1" smtClean="0"/>
              <a:t>Μεσοθωράκιο</a:t>
            </a:r>
            <a:r>
              <a:rPr lang="el-GR" sz="2200" dirty="0" smtClean="0"/>
              <a:t> 50-60%.</a:t>
            </a:r>
          </a:p>
          <a:p>
            <a:r>
              <a:rPr lang="el-GR" sz="2200" dirty="0" smtClean="0"/>
              <a:t>Μασχαλιαίοι 25%.</a:t>
            </a:r>
          </a:p>
          <a:p>
            <a:r>
              <a:rPr lang="el-GR" sz="2200" dirty="0" smtClean="0"/>
              <a:t>Βουβωνικοί 12%.</a:t>
            </a:r>
          </a:p>
          <a:p>
            <a:r>
              <a:rPr lang="el-GR" sz="2200" dirty="0" err="1" smtClean="0"/>
              <a:t>Επιτροχίλιοι</a:t>
            </a:r>
            <a:r>
              <a:rPr lang="el-GR" sz="2200" dirty="0" smtClean="0"/>
              <a:t>, υποκλείδιοι &lt;1%.</a:t>
            </a:r>
            <a:endParaRPr lang="el-GR" sz="2200" dirty="0"/>
          </a:p>
        </p:txBody>
      </p:sp>
      <p:pic>
        <p:nvPicPr>
          <p:cNvPr id="31748" name="Picture 4" descr="http://www.mdanderson.org/patient-and-cancer-information/cancer-information/cancer-types/hodgkins-lymphoma/hodgkins-full.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90523" y="1268760"/>
            <a:ext cx="4553477" cy="5409531"/>
          </a:xfrm>
          <a:prstGeom prst="rect">
            <a:avLst/>
          </a:prstGeom>
          <a:noFill/>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
        <p:nvSpPr>
          <p:cNvPr id="5" name="Ορθογώνιο 4"/>
          <p:cNvSpPr/>
          <p:nvPr/>
        </p:nvSpPr>
        <p:spPr>
          <a:xfrm>
            <a:off x="3635896" y="6165303"/>
            <a:ext cx="2826835" cy="276999"/>
          </a:xfrm>
          <a:prstGeom prst="rect">
            <a:avLst/>
          </a:prstGeom>
        </p:spPr>
        <p:txBody>
          <a:bodyPr wrap="square">
            <a:spAutoFit/>
          </a:bodyPr>
          <a:lstStyle/>
          <a:p>
            <a:pPr algn="ctr"/>
            <a:r>
              <a:rPr lang="en-US" sz="1200" dirty="0" smtClean="0">
                <a:latin typeface="+mn-lt"/>
                <a:hlinkClick r:id="rId4"/>
              </a:rPr>
              <a:t>mdanderson.org</a:t>
            </a:r>
            <a:endParaRPr lang="el-GR" sz="1200" dirty="0">
              <a:latin typeface="+mn-lt"/>
            </a:endParaRPr>
          </a:p>
        </p:txBody>
      </p:sp>
    </p:spTree>
    <p:extLst>
      <p:ext uri="{BB962C8B-B14F-4D97-AF65-F5344CB8AC3E}">
        <p14:creationId xmlns:p14="http://schemas.microsoft.com/office/powerpoint/2010/main" val="41912213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Εντόπιση ΙΙ</a:t>
            </a:r>
            <a:endParaRPr lang="el-GR" dirty="0"/>
          </a:p>
        </p:txBody>
      </p:sp>
      <p:sp>
        <p:nvSpPr>
          <p:cNvPr id="3" name="2 - Θέση περιεχομένου"/>
          <p:cNvSpPr>
            <a:spLocks noGrp="1"/>
          </p:cNvSpPr>
          <p:nvPr>
            <p:ph idx="1"/>
          </p:nvPr>
        </p:nvSpPr>
        <p:spPr/>
        <p:txBody>
          <a:bodyPr>
            <a:normAutofit/>
          </a:bodyPr>
          <a:lstStyle/>
          <a:p>
            <a:r>
              <a:rPr lang="el-GR" dirty="0" err="1" smtClean="0"/>
              <a:t>Σπλην</a:t>
            </a:r>
            <a:r>
              <a:rPr lang="el-GR" dirty="0" smtClean="0"/>
              <a:t> 9% (30-35*).</a:t>
            </a:r>
          </a:p>
          <a:p>
            <a:r>
              <a:rPr lang="el-GR" dirty="0" err="1" smtClean="0"/>
              <a:t>Πνεύμων</a:t>
            </a:r>
            <a:r>
              <a:rPr lang="el-GR" dirty="0" smtClean="0"/>
              <a:t> 7%.</a:t>
            </a:r>
          </a:p>
          <a:p>
            <a:r>
              <a:rPr lang="el-GR" dirty="0" smtClean="0"/>
              <a:t>Μυελός των οστών 6%.</a:t>
            </a:r>
          </a:p>
          <a:p>
            <a:r>
              <a:rPr lang="el-GR" dirty="0" err="1" smtClean="0"/>
              <a:t>Ηπαρ</a:t>
            </a:r>
            <a:r>
              <a:rPr lang="el-GR" dirty="0" smtClean="0"/>
              <a:t> 5%.</a:t>
            </a:r>
          </a:p>
          <a:p>
            <a:r>
              <a:rPr lang="el-GR" dirty="0" smtClean="0"/>
              <a:t>Οστά 2%.</a:t>
            </a:r>
          </a:p>
          <a:p>
            <a:r>
              <a:rPr lang="el-GR" dirty="0" smtClean="0"/>
              <a:t>Δακτύλιος </a:t>
            </a:r>
            <a:r>
              <a:rPr lang="en-US" dirty="0" err="1" smtClean="0"/>
              <a:t>Waldeyer</a:t>
            </a:r>
            <a:r>
              <a:rPr lang="en-US" dirty="0" smtClean="0"/>
              <a:t> 1-2%</a:t>
            </a:r>
            <a:r>
              <a:rPr lang="el-GR" dirty="0" smtClean="0"/>
              <a:t>.</a:t>
            </a:r>
            <a:endParaRPr lang="en-US" dirty="0" smtClean="0"/>
          </a:p>
          <a:p>
            <a:r>
              <a:rPr lang="el-GR" dirty="0" smtClean="0"/>
              <a:t>Θωρακικό τοίχωμα    &lt;1%.</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spTree>
    <p:extLst>
      <p:ext uri="{BB962C8B-B14F-4D97-AF65-F5344CB8AC3E}">
        <p14:creationId xmlns:p14="http://schemas.microsoft.com/office/powerpoint/2010/main" val="39458881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Αιματολογικά Ευρήματα</a:t>
            </a:r>
            <a:endParaRPr lang="el-GR" dirty="0"/>
          </a:p>
        </p:txBody>
      </p:sp>
      <p:sp>
        <p:nvSpPr>
          <p:cNvPr id="3" name="2 - Θέση περιεχομένου"/>
          <p:cNvSpPr>
            <a:spLocks noGrp="1"/>
          </p:cNvSpPr>
          <p:nvPr>
            <p:ph idx="1"/>
          </p:nvPr>
        </p:nvSpPr>
        <p:spPr/>
        <p:txBody>
          <a:bodyPr>
            <a:normAutofit/>
          </a:bodyPr>
          <a:lstStyle/>
          <a:p>
            <a:r>
              <a:rPr lang="el-GR" sz="2800" dirty="0" smtClean="0"/>
              <a:t>Αναιμία  35%</a:t>
            </a:r>
          </a:p>
          <a:p>
            <a:r>
              <a:rPr lang="el-GR" sz="2800" dirty="0" err="1" smtClean="0"/>
              <a:t>Λευκοκυττάρωση</a:t>
            </a:r>
            <a:r>
              <a:rPr lang="el-GR" sz="2800" dirty="0" smtClean="0"/>
              <a:t> 45%(≥15x10</a:t>
            </a:r>
            <a:r>
              <a:rPr lang="el-GR" sz="2800" baseline="30000" dirty="0" smtClean="0"/>
              <a:t>9 </a:t>
            </a:r>
            <a:r>
              <a:rPr lang="el-GR" sz="2800" dirty="0" smtClean="0"/>
              <a:t>/l σε15%)</a:t>
            </a:r>
          </a:p>
          <a:p>
            <a:r>
              <a:rPr lang="el-GR" sz="2800" dirty="0" smtClean="0"/>
              <a:t>Λεμφοπενία  35%</a:t>
            </a:r>
          </a:p>
          <a:p>
            <a:r>
              <a:rPr lang="el-GR" sz="2800" dirty="0" err="1" smtClean="0"/>
              <a:t>Ηωζινοφιλία</a:t>
            </a:r>
            <a:r>
              <a:rPr lang="el-GR" sz="2800" dirty="0" smtClean="0"/>
              <a:t> 8%</a:t>
            </a:r>
          </a:p>
          <a:p>
            <a:r>
              <a:rPr lang="el-GR" sz="2800" dirty="0" err="1" smtClean="0"/>
              <a:t>Θρομβοκυττάρωση</a:t>
            </a:r>
            <a:r>
              <a:rPr lang="el-GR" sz="2800" dirty="0" smtClean="0"/>
              <a:t> 25%</a:t>
            </a:r>
          </a:p>
          <a:p>
            <a:r>
              <a:rPr lang="el-GR" sz="2800" dirty="0" smtClean="0"/>
              <a:t>ΤΚΕ ≥50  45%(≥100 σε15%)</a:t>
            </a:r>
            <a:endParaRPr lang="el-GR" sz="28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Tree>
    <p:extLst>
      <p:ext uri="{BB962C8B-B14F-4D97-AF65-F5344CB8AC3E}">
        <p14:creationId xmlns:p14="http://schemas.microsoft.com/office/powerpoint/2010/main" val="24625126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Βιοχημικά </a:t>
            </a:r>
            <a:r>
              <a:rPr lang="el-GR" dirty="0" smtClean="0"/>
              <a:t>Ευρήματα</a:t>
            </a:r>
            <a:endParaRPr lang="el-GR" dirty="0"/>
          </a:p>
        </p:txBody>
      </p:sp>
      <p:sp>
        <p:nvSpPr>
          <p:cNvPr id="3" name="2 - Θέση περιεχομένου"/>
          <p:cNvSpPr>
            <a:spLocks noGrp="1"/>
          </p:cNvSpPr>
          <p:nvPr>
            <p:ph idx="1"/>
          </p:nvPr>
        </p:nvSpPr>
        <p:spPr/>
        <p:txBody>
          <a:bodyPr/>
          <a:lstStyle/>
          <a:p>
            <a:r>
              <a:rPr lang="el-GR" dirty="0" smtClean="0"/>
              <a:t>↑</a:t>
            </a:r>
            <a:r>
              <a:rPr lang="en-US" dirty="0" smtClean="0"/>
              <a:t>CRP 75%</a:t>
            </a:r>
          </a:p>
          <a:p>
            <a:r>
              <a:rPr lang="en-US" dirty="0" smtClean="0"/>
              <a:t>↑LDH 30%</a:t>
            </a:r>
          </a:p>
          <a:p>
            <a:r>
              <a:rPr lang="en-US" dirty="0" smtClean="0"/>
              <a:t>↑</a:t>
            </a:r>
            <a:r>
              <a:rPr lang="el-GR" dirty="0" smtClean="0"/>
              <a:t>Αλκαλική </a:t>
            </a:r>
            <a:r>
              <a:rPr lang="el-GR" dirty="0" err="1" smtClean="0"/>
              <a:t>Φωσφατάση</a:t>
            </a:r>
            <a:r>
              <a:rPr lang="el-GR" dirty="0" smtClean="0"/>
              <a:t>/γ</a:t>
            </a:r>
            <a:r>
              <a:rPr lang="en-US" dirty="0" smtClean="0"/>
              <a:t>GT 20%</a:t>
            </a:r>
          </a:p>
          <a:p>
            <a:r>
              <a:rPr lang="en-US" dirty="0" smtClean="0"/>
              <a:t>↑</a:t>
            </a:r>
            <a:r>
              <a:rPr lang="el-GR" dirty="0" smtClean="0"/>
              <a:t>β2-μικροσφαιρίνη  30%</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spTree>
    <p:extLst>
      <p:ext uri="{BB962C8B-B14F-4D97-AF65-F5344CB8AC3E}">
        <p14:creationId xmlns:p14="http://schemas.microsoft.com/office/powerpoint/2010/main" val="16311738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Βιοχημικά ευρήματα</a:t>
            </a:r>
            <a:endParaRPr lang="el-GR" dirty="0"/>
          </a:p>
        </p:txBody>
      </p:sp>
      <p:sp>
        <p:nvSpPr>
          <p:cNvPr id="3" name="2 - Θέση περιεχομένου"/>
          <p:cNvSpPr>
            <a:spLocks noGrp="1"/>
          </p:cNvSpPr>
          <p:nvPr>
            <p:ph idx="1"/>
          </p:nvPr>
        </p:nvSpPr>
        <p:spPr/>
        <p:txBody>
          <a:bodyPr/>
          <a:lstStyle/>
          <a:p>
            <a:r>
              <a:rPr lang="el-GR" dirty="0" smtClean="0"/>
              <a:t>↑α2-σφαιρίνες</a:t>
            </a:r>
          </a:p>
          <a:p>
            <a:r>
              <a:rPr lang="el-GR" dirty="0" smtClean="0"/>
              <a:t>↑ </a:t>
            </a:r>
            <a:r>
              <a:rPr lang="el-GR" dirty="0" err="1" smtClean="0"/>
              <a:t>Ινωδογόνο</a:t>
            </a:r>
            <a:endParaRPr lang="el-GR" dirty="0" smtClean="0"/>
          </a:p>
          <a:p>
            <a:r>
              <a:rPr lang="el-GR" dirty="0" smtClean="0"/>
              <a:t>↑ </a:t>
            </a:r>
            <a:r>
              <a:rPr lang="el-GR" dirty="0" err="1" smtClean="0"/>
              <a:t>Φερριτίνη</a:t>
            </a:r>
            <a:endParaRPr lang="el-GR" dirty="0" smtClean="0"/>
          </a:p>
          <a:p>
            <a:r>
              <a:rPr lang="el-GR" dirty="0" smtClean="0"/>
              <a:t>↑ </a:t>
            </a:r>
            <a:r>
              <a:rPr lang="el-GR" dirty="0" err="1" smtClean="0"/>
              <a:t>Απτοσφαιρίνες</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spTree>
    <p:extLst>
      <p:ext uri="{BB962C8B-B14F-4D97-AF65-F5344CB8AC3E}">
        <p14:creationId xmlns:p14="http://schemas.microsoft.com/office/powerpoint/2010/main" val="37777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67544" y="116632"/>
            <a:ext cx="8229600" cy="1080120"/>
          </a:xfrm>
        </p:spPr>
        <p:txBody>
          <a:bodyPr>
            <a:noAutofit/>
          </a:bodyPr>
          <a:lstStyle/>
          <a:p>
            <a:r>
              <a:rPr lang="el-GR" dirty="0" smtClean="0"/>
              <a:t>Αδρή ταξινόμηση κακοηθών λεμφωμάτων κατά </a:t>
            </a:r>
            <a:r>
              <a:rPr lang="en-US" dirty="0" smtClean="0"/>
              <a:t>WHO</a:t>
            </a:r>
            <a:endParaRPr lang="el-GR" dirty="0"/>
          </a:p>
        </p:txBody>
      </p:sp>
      <p:sp>
        <p:nvSpPr>
          <p:cNvPr id="3" name="2 - Θέση περιεχομένου"/>
          <p:cNvSpPr>
            <a:spLocks noGrp="1"/>
          </p:cNvSpPr>
          <p:nvPr>
            <p:ph idx="1"/>
          </p:nvPr>
        </p:nvSpPr>
        <p:spPr>
          <a:xfrm>
            <a:off x="457200" y="1484784"/>
            <a:ext cx="8229600" cy="5040560"/>
          </a:xfrm>
        </p:spPr>
        <p:txBody>
          <a:bodyPr>
            <a:normAutofit fontScale="92500" lnSpcReduction="10000"/>
          </a:bodyPr>
          <a:lstStyle/>
          <a:p>
            <a:r>
              <a:rPr lang="el-GR" b="1" dirty="0" smtClean="0"/>
              <a:t>Λέμφωμα </a:t>
            </a:r>
            <a:r>
              <a:rPr lang="en-US" b="1" dirty="0" smtClean="0"/>
              <a:t>Hodgkin</a:t>
            </a:r>
          </a:p>
          <a:p>
            <a:r>
              <a:rPr lang="el-GR" b="1" dirty="0" smtClean="0"/>
              <a:t>Μη </a:t>
            </a:r>
            <a:r>
              <a:rPr lang="en-US" b="1" dirty="0" smtClean="0"/>
              <a:t>Hodgkin</a:t>
            </a:r>
            <a:r>
              <a:rPr lang="el-GR" b="1" dirty="0" smtClean="0"/>
              <a:t> Λεμφώματα</a:t>
            </a:r>
          </a:p>
          <a:p>
            <a:r>
              <a:rPr lang="el-GR" b="1" dirty="0" smtClean="0"/>
              <a:t>Νεοπλάσματα από Β-λεμφοκύτταρα</a:t>
            </a:r>
          </a:p>
          <a:p>
            <a:pPr lvl="1"/>
            <a:r>
              <a:rPr lang="el-GR" dirty="0" smtClean="0"/>
              <a:t>Από Πρόδρομα Β-κύτταρα</a:t>
            </a:r>
          </a:p>
          <a:p>
            <a:pPr lvl="1"/>
            <a:r>
              <a:rPr lang="el-GR" dirty="0" smtClean="0"/>
              <a:t>Από Ώριμα Β-κύτταρα</a:t>
            </a:r>
          </a:p>
          <a:p>
            <a:pPr lvl="1"/>
            <a:r>
              <a:rPr lang="el-GR" dirty="0" smtClean="0"/>
              <a:t>Β-</a:t>
            </a:r>
            <a:r>
              <a:rPr lang="el-GR" dirty="0" err="1" smtClean="0"/>
              <a:t>λεμφοϋπερπλασίες</a:t>
            </a:r>
            <a:r>
              <a:rPr lang="el-GR" dirty="0" smtClean="0"/>
              <a:t> δυνητικώς κακοήθεις</a:t>
            </a:r>
          </a:p>
          <a:p>
            <a:r>
              <a:rPr lang="el-GR" b="1" dirty="0" smtClean="0"/>
              <a:t>Νεοπλάσματα από Τ-λεμφοκύτταρα</a:t>
            </a:r>
          </a:p>
          <a:p>
            <a:pPr lvl="1"/>
            <a:r>
              <a:rPr lang="el-GR" dirty="0" smtClean="0"/>
              <a:t>Από Πρόδρομα Τ-κύτταρα</a:t>
            </a:r>
          </a:p>
          <a:p>
            <a:pPr lvl="1"/>
            <a:r>
              <a:rPr lang="el-GR" dirty="0" smtClean="0"/>
              <a:t>Από Ώριμα Τ-κύτταρα</a:t>
            </a:r>
          </a:p>
          <a:p>
            <a:pPr lvl="1"/>
            <a:r>
              <a:rPr lang="el-GR" dirty="0" smtClean="0"/>
              <a:t>Τ-</a:t>
            </a:r>
            <a:r>
              <a:rPr lang="el-GR" dirty="0" err="1" smtClean="0"/>
              <a:t>λεμφοϋπερπλασίες</a:t>
            </a:r>
            <a:r>
              <a:rPr lang="el-GR" dirty="0" smtClean="0"/>
              <a:t> δυνητικώς κακοήθεις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8530530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r>
              <a:rPr lang="el-GR" dirty="0" smtClean="0"/>
              <a:t>Διαγνωστική προσέγγιση </a:t>
            </a:r>
            <a:r>
              <a:rPr lang="el-GR" sz="3000" b="0" dirty="0" smtClean="0"/>
              <a:t>1/3</a:t>
            </a:r>
            <a:endParaRPr lang="el-GR" sz="3000" b="0" dirty="0"/>
          </a:p>
        </p:txBody>
      </p:sp>
      <p:sp>
        <p:nvSpPr>
          <p:cNvPr id="5" name="4 - Θέση περιεχομένου"/>
          <p:cNvSpPr>
            <a:spLocks noGrp="1"/>
          </p:cNvSpPr>
          <p:nvPr>
            <p:ph idx="1"/>
          </p:nvPr>
        </p:nvSpPr>
        <p:spPr>
          <a:xfrm>
            <a:off x="457200" y="1196752"/>
            <a:ext cx="8229600" cy="3968972"/>
          </a:xfrm>
          <a:prstGeom prst="rect">
            <a:avLst/>
          </a:prstGeom>
        </p:spPr>
        <p:txBody>
          <a:bodyPr>
            <a:spAutoFit/>
          </a:bodyPr>
          <a:lstStyle/>
          <a:p>
            <a:r>
              <a:rPr lang="el-GR" sz="2400" dirty="0"/>
              <a:t>Το λέμφωμα  </a:t>
            </a:r>
            <a:r>
              <a:rPr lang="en-US" sz="2400" dirty="0"/>
              <a:t>Hodgkin</a:t>
            </a:r>
            <a:r>
              <a:rPr lang="el-GR" sz="2400" dirty="0"/>
              <a:t> εξ αρχής θεωρείτο ότι εξαπλώνεται από τη μία </a:t>
            </a:r>
            <a:r>
              <a:rPr lang="el-GR" sz="2400" dirty="0" err="1"/>
              <a:t>λεμφαδενική</a:t>
            </a:r>
            <a:r>
              <a:rPr lang="el-GR" sz="2400" dirty="0"/>
              <a:t> περιοχή στην άλλη μέσω των λεμφαγγείων. </a:t>
            </a:r>
            <a:endParaRPr lang="en-US" sz="2400" dirty="0" smtClean="0"/>
          </a:p>
          <a:p>
            <a:r>
              <a:rPr lang="el-GR" sz="2400" dirty="0" smtClean="0"/>
              <a:t>Πολλές </a:t>
            </a:r>
            <a:r>
              <a:rPr lang="el-GR" sz="2400" dirty="0"/>
              <a:t>νέες πληροφορίες σχετικά με την εμφάνιση και τη διασπορά του λεμφώματος </a:t>
            </a:r>
            <a:r>
              <a:rPr lang="en-US" sz="2400" dirty="0"/>
              <a:t>Hodgkin</a:t>
            </a:r>
            <a:r>
              <a:rPr lang="el-GR" sz="2400" dirty="0"/>
              <a:t> αποκτήθηκαν με τη χρήση νέων απεικονιστικών μεθόδων και από τις ερευνητικές λαπαροτομίες που πραγματοποιούνται τόσο κατά τη φάση της αρχικής διάγνωσης όσο και κατά τη φάση της </a:t>
            </a:r>
            <a:r>
              <a:rPr lang="el-GR" sz="2400" dirty="0" err="1" smtClean="0"/>
              <a:t>σταδιοποίησης</a:t>
            </a:r>
            <a:r>
              <a:rPr lang="el-GR" sz="2400" dirty="0" smtClean="0"/>
              <a:t>. </a:t>
            </a:r>
            <a:endParaRPr lang="en-US" sz="24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spTree>
    <p:extLst>
      <p:ext uri="{BB962C8B-B14F-4D97-AF65-F5344CB8AC3E}">
        <p14:creationId xmlns:p14="http://schemas.microsoft.com/office/powerpoint/2010/main" val="12059101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r>
              <a:rPr lang="el-GR" dirty="0"/>
              <a:t>Διαγνωστική προσέγγιση </a:t>
            </a:r>
            <a:r>
              <a:rPr lang="el-GR" sz="3000" b="0" dirty="0" smtClean="0"/>
              <a:t>2/3</a:t>
            </a:r>
            <a:endParaRPr lang="el-GR" dirty="0"/>
          </a:p>
        </p:txBody>
      </p:sp>
      <p:sp>
        <p:nvSpPr>
          <p:cNvPr id="5" name="4 - Θέση περιεχομένου"/>
          <p:cNvSpPr>
            <a:spLocks noGrp="1"/>
          </p:cNvSpPr>
          <p:nvPr>
            <p:ph idx="1"/>
          </p:nvPr>
        </p:nvSpPr>
        <p:spPr>
          <a:xfrm>
            <a:off x="457200" y="1196752"/>
            <a:ext cx="8229600" cy="4228722"/>
          </a:xfrm>
          <a:prstGeom prst="rect">
            <a:avLst/>
          </a:prstGeom>
        </p:spPr>
        <p:txBody>
          <a:bodyPr>
            <a:spAutoFit/>
          </a:bodyPr>
          <a:lstStyle/>
          <a:p>
            <a:r>
              <a:rPr lang="el-GR" sz="2400" dirty="0" smtClean="0"/>
              <a:t>Είναι </a:t>
            </a:r>
            <a:r>
              <a:rPr lang="el-GR" sz="2400" dirty="0"/>
              <a:t>γενικά αποδεκτό ότι το λέμφωμα  </a:t>
            </a:r>
            <a:r>
              <a:rPr lang="en-US" sz="2400" dirty="0"/>
              <a:t>Hodgkin</a:t>
            </a:r>
            <a:r>
              <a:rPr lang="el-GR" sz="2400" dirty="0"/>
              <a:t> αναπτύσσεται αρχικά σε ένα λεμφαδένα και ακολούθως διασπείρεται μέσω της λεμφικής οδού. Ωστόσο υπάρχουν δεδομένα που δείχνουν ότι σε κάποιες  περιπτώσεις </a:t>
            </a:r>
            <a:r>
              <a:rPr lang="el-GR" sz="2400" dirty="0" err="1"/>
              <a:t>νεοπλασματικά</a:t>
            </a:r>
            <a:r>
              <a:rPr lang="el-GR" sz="2400" dirty="0"/>
              <a:t> κύτταρα με επιθετική συμπεριφορά διασπείρονται </a:t>
            </a:r>
            <a:r>
              <a:rPr lang="el-GR" sz="2400" dirty="0" err="1"/>
              <a:t>αιματογενώς</a:t>
            </a:r>
            <a:r>
              <a:rPr lang="el-GR" sz="2400" dirty="0"/>
              <a:t> σχετικά νωρίς σε όργανα όπως ο μυελός των οστών, το ήπαρ και ο πνεύμονας. Το αν αυτό συμβαίνει στα αρχικά στάδια της νόσου (Ι ή ΙΙ) ή ξεκινάει στα προχωρημένα της στάδια (ΙΙΙ ή </a:t>
            </a:r>
            <a:r>
              <a:rPr lang="en-US" sz="2400" dirty="0"/>
              <a:t>IV</a:t>
            </a:r>
            <a:r>
              <a:rPr lang="el-GR" sz="2400" dirty="0"/>
              <a:t>) δεν έχει ακόμη </a:t>
            </a:r>
            <a:r>
              <a:rPr lang="el-GR" sz="2400" dirty="0" smtClean="0"/>
              <a:t>διευκρινισθεί.</a:t>
            </a:r>
            <a:endParaRPr lang="el-GR" sz="240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spTree>
    <p:extLst>
      <p:ext uri="{BB962C8B-B14F-4D97-AF65-F5344CB8AC3E}">
        <p14:creationId xmlns:p14="http://schemas.microsoft.com/office/powerpoint/2010/main" val="10376985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r>
              <a:rPr lang="el-GR" dirty="0"/>
              <a:t>Διαγνωστική προσέγγιση </a:t>
            </a:r>
            <a:r>
              <a:rPr lang="el-GR" sz="3000" b="0" dirty="0" smtClean="0"/>
              <a:t>3/3</a:t>
            </a:r>
            <a:endParaRPr lang="el-GR" dirty="0"/>
          </a:p>
        </p:txBody>
      </p:sp>
      <p:sp>
        <p:nvSpPr>
          <p:cNvPr id="5" name="4 - Θέση περιεχομένου"/>
          <p:cNvSpPr>
            <a:spLocks noGrp="1"/>
          </p:cNvSpPr>
          <p:nvPr>
            <p:ph idx="1"/>
          </p:nvPr>
        </p:nvSpPr>
        <p:spPr>
          <a:xfrm>
            <a:off x="457200" y="1196752"/>
            <a:ext cx="8363272" cy="5623527"/>
          </a:xfrm>
          <a:prstGeom prst="rect">
            <a:avLst/>
          </a:prstGeom>
        </p:spPr>
        <p:txBody>
          <a:bodyPr wrap="square">
            <a:spAutoFit/>
          </a:bodyPr>
          <a:lstStyle/>
          <a:p>
            <a:r>
              <a:rPr lang="el-GR" sz="2400" dirty="0"/>
              <a:t>Η αρχική διάγνωση τίθεται με βιοψία προσβεβλημένου οργάνου συνήθως λεμφαδένα ή άλλου ιστού. </a:t>
            </a:r>
            <a:endParaRPr lang="el-GR" sz="2400" dirty="0" smtClean="0"/>
          </a:p>
          <a:p>
            <a:r>
              <a:rPr lang="el-GR" sz="2400" dirty="0" smtClean="0"/>
              <a:t>Για </a:t>
            </a:r>
            <a:r>
              <a:rPr lang="el-GR" sz="2400" dirty="0"/>
              <a:t>την </a:t>
            </a:r>
            <a:r>
              <a:rPr lang="el-GR" sz="2400" dirty="0" err="1"/>
              <a:t>σταδιοποίηση</a:t>
            </a:r>
            <a:r>
              <a:rPr lang="el-GR" sz="2400" dirty="0"/>
              <a:t> της νόσου υπάρχει το σύστημα </a:t>
            </a:r>
            <a:r>
              <a:rPr lang="en-US" sz="2400" dirty="0"/>
              <a:t>Ann Arbor</a:t>
            </a:r>
            <a:r>
              <a:rPr lang="el-GR" sz="2400" dirty="0"/>
              <a:t>, που διαμορφώθηκε πριν από 30 χρόνια για να καθορίσει τους ασθενείς που θα λάμβαναν ακτινοθεραπεία, έχει ισχύ ακόμη και σήμερα. Η τροποποίηση του συστήματος </a:t>
            </a:r>
            <a:r>
              <a:rPr lang="el-GR" sz="2400" dirty="0" err="1"/>
              <a:t>σταδιοποίησης</a:t>
            </a:r>
            <a:r>
              <a:rPr lang="el-GR" sz="2400" dirty="0"/>
              <a:t> </a:t>
            </a:r>
            <a:r>
              <a:rPr lang="en-US" sz="2400" dirty="0"/>
              <a:t>Ann Arbor</a:t>
            </a:r>
            <a:r>
              <a:rPr lang="el-GR" sz="2400" dirty="0"/>
              <a:t> κατά </a:t>
            </a:r>
            <a:r>
              <a:rPr lang="en-US" sz="2400" dirty="0" err="1"/>
              <a:t>Cotswolds</a:t>
            </a:r>
            <a:r>
              <a:rPr lang="el-GR" sz="2400" dirty="0"/>
              <a:t> που έλαβε χώρα το 1989, ενσωματώνει την σημασία της ογκώδους νόσου και το γεγονός ότι η διενέργεια λαπαροτομίας και </a:t>
            </a:r>
            <a:r>
              <a:rPr lang="el-GR" sz="2400" dirty="0" err="1"/>
              <a:t>σπληνεκτομής</a:t>
            </a:r>
            <a:r>
              <a:rPr lang="el-GR" sz="2400" dirty="0"/>
              <a:t> στα πλαίσια της </a:t>
            </a:r>
            <a:r>
              <a:rPr lang="el-GR" sz="2400" dirty="0" err="1"/>
              <a:t>σταδιοποίησης</a:t>
            </a:r>
            <a:r>
              <a:rPr lang="el-GR" sz="2400" dirty="0"/>
              <a:t> έχει περιορισθεί πολύ, γιατί δεν βελτιώνει τελικά την επιβίωση ενώ αντιθέτως αυξάνει την νοσηρότητα και σε κάποιες περιπτώσεις σχετίζεται αυξημένη </a:t>
            </a:r>
            <a:r>
              <a:rPr lang="el-GR" sz="2400" dirty="0" smtClean="0"/>
              <a:t>θνητότητα.</a:t>
            </a:r>
            <a:endParaRPr lang="el-GR" sz="240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spTree>
    <p:extLst>
      <p:ext uri="{BB962C8B-B14F-4D97-AF65-F5344CB8AC3E}">
        <p14:creationId xmlns:p14="http://schemas.microsoft.com/office/powerpoint/2010/main" val="29938915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err="1"/>
              <a:t>Σταδιοποίηση</a:t>
            </a:r>
            <a:r>
              <a:rPr lang="el-GR" dirty="0"/>
              <a:t> </a:t>
            </a:r>
            <a:r>
              <a:rPr lang="el-GR" dirty="0" smtClean="0"/>
              <a:t>Ι</a:t>
            </a:r>
            <a:endParaRPr lang="el-GR" dirty="0"/>
          </a:p>
        </p:txBody>
      </p:sp>
      <p:sp>
        <p:nvSpPr>
          <p:cNvPr id="3" name="2 - Θέση περιεχομένου"/>
          <p:cNvSpPr>
            <a:spLocks noGrp="1"/>
          </p:cNvSpPr>
          <p:nvPr>
            <p:ph idx="1"/>
          </p:nvPr>
        </p:nvSpPr>
        <p:spPr/>
        <p:txBody>
          <a:bodyPr>
            <a:normAutofit/>
          </a:bodyPr>
          <a:lstStyle/>
          <a:p>
            <a:r>
              <a:rPr lang="el-GR" dirty="0" smtClean="0"/>
              <a:t>Σύστημα </a:t>
            </a:r>
            <a:r>
              <a:rPr lang="el-GR" dirty="0" err="1" smtClean="0"/>
              <a:t>Ann</a:t>
            </a:r>
            <a:r>
              <a:rPr lang="el-GR" dirty="0" smtClean="0"/>
              <a:t>-</a:t>
            </a:r>
            <a:r>
              <a:rPr lang="el-GR" dirty="0" err="1" smtClean="0"/>
              <a:t>Arbor</a:t>
            </a:r>
            <a:endParaRPr lang="el-GR" dirty="0" smtClean="0"/>
          </a:p>
          <a:p>
            <a:r>
              <a:rPr lang="el-GR" dirty="0" smtClean="0"/>
              <a:t>Κλινική</a:t>
            </a:r>
          </a:p>
          <a:p>
            <a:r>
              <a:rPr lang="el-GR" dirty="0" err="1" smtClean="0"/>
              <a:t>Παθολογονατομική</a:t>
            </a:r>
            <a:r>
              <a:rPr lang="el-GR" dirty="0" smtClean="0"/>
              <a:t> (χειρουργική)</a:t>
            </a:r>
          </a:p>
          <a:p>
            <a:r>
              <a:rPr lang="el-GR" dirty="0" smtClean="0"/>
              <a:t>Β-συμπτώματα</a:t>
            </a:r>
          </a:p>
          <a:p>
            <a:pPr>
              <a:buFont typeface="Wingdings" panose="05000000000000000000" pitchFamily="2" charset="2"/>
              <a:buChar char="Ø"/>
            </a:pPr>
            <a:r>
              <a:rPr lang="el-GR" dirty="0" smtClean="0"/>
              <a:t>Πυρετός&gt;38</a:t>
            </a:r>
            <a:r>
              <a:rPr lang="el-GR" baseline="30000" dirty="0" smtClean="0"/>
              <a:t>ο</a:t>
            </a:r>
            <a:r>
              <a:rPr lang="el-GR" dirty="0" smtClean="0"/>
              <a:t> C χωρίς λοίμωξη</a:t>
            </a:r>
          </a:p>
          <a:p>
            <a:pPr>
              <a:buFont typeface="Wingdings" panose="05000000000000000000" pitchFamily="2" charset="2"/>
              <a:buChar char="Ø"/>
            </a:pPr>
            <a:r>
              <a:rPr lang="el-GR" dirty="0" smtClean="0"/>
              <a:t>Νυκτερινές εφιδρώσεις</a:t>
            </a:r>
          </a:p>
          <a:p>
            <a:pPr>
              <a:buFont typeface="Wingdings" panose="05000000000000000000" pitchFamily="2" charset="2"/>
              <a:buChar char="Ø"/>
            </a:pPr>
            <a:r>
              <a:rPr lang="el-GR" dirty="0" smtClean="0"/>
              <a:t>Απώλεια βάρους&gt;10% σε6 μήνες</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32</a:t>
            </a:fld>
            <a:endParaRPr lang="el-GR"/>
          </a:p>
        </p:txBody>
      </p:sp>
    </p:spTree>
    <p:extLst>
      <p:ext uri="{BB962C8B-B14F-4D97-AF65-F5344CB8AC3E}">
        <p14:creationId xmlns:p14="http://schemas.microsoft.com/office/powerpoint/2010/main" val="39906138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 Πίνακας"/>
          <p:cNvGraphicFramePr>
            <a:graphicFrameLocks noGrp="1"/>
          </p:cNvGraphicFramePr>
          <p:nvPr>
            <p:extLst>
              <p:ext uri="{D42A27DB-BD31-4B8C-83A1-F6EECF244321}">
                <p14:modId xmlns:p14="http://schemas.microsoft.com/office/powerpoint/2010/main" val="561499622"/>
              </p:ext>
            </p:extLst>
          </p:nvPr>
        </p:nvGraphicFramePr>
        <p:xfrm>
          <a:off x="12812" y="-1"/>
          <a:ext cx="9131188" cy="6877420"/>
        </p:xfrm>
        <a:graphic>
          <a:graphicData uri="http://schemas.openxmlformats.org/drawingml/2006/table">
            <a:tbl>
              <a:tblPr/>
              <a:tblGrid>
                <a:gridCol w="1651336"/>
                <a:gridCol w="7479852"/>
              </a:tblGrid>
              <a:tr h="407597">
                <a:tc gridSpan="2">
                  <a:txBody>
                    <a:bodyPr/>
                    <a:lstStyle/>
                    <a:p>
                      <a:pPr>
                        <a:spcAft>
                          <a:spcPts val="0"/>
                        </a:spcAft>
                      </a:pPr>
                      <a:r>
                        <a:rPr lang="el-GR" sz="1400" b="1" dirty="0">
                          <a:latin typeface="+mn-lt"/>
                          <a:ea typeface="Times New Roman"/>
                        </a:rPr>
                        <a:t/>
                      </a:r>
                      <a:br>
                        <a:rPr lang="el-GR" sz="1400" b="1" dirty="0">
                          <a:latin typeface="+mn-lt"/>
                          <a:ea typeface="Times New Roman"/>
                        </a:rPr>
                      </a:br>
                      <a:r>
                        <a:rPr lang="el-GR" sz="1400" b="1" dirty="0">
                          <a:latin typeface="+mn-lt"/>
                          <a:ea typeface="Times New Roman"/>
                        </a:rPr>
                        <a:t> </a:t>
                      </a:r>
                      <a:r>
                        <a:rPr lang="el-GR" sz="1400" b="1" dirty="0" err="1">
                          <a:latin typeface="+mn-lt"/>
                          <a:ea typeface="Times New Roman"/>
                        </a:rPr>
                        <a:t>Σταδιοποίηση</a:t>
                      </a:r>
                      <a:r>
                        <a:rPr lang="el-GR" sz="1400" b="1" dirty="0">
                          <a:latin typeface="+mn-lt"/>
                          <a:ea typeface="Times New Roman"/>
                        </a:rPr>
                        <a:t> </a:t>
                      </a:r>
                      <a:r>
                        <a:rPr lang="el-GR" sz="1400" b="1" dirty="0" err="1">
                          <a:latin typeface="+mn-lt"/>
                          <a:ea typeface="Times New Roman"/>
                        </a:rPr>
                        <a:t>Ann</a:t>
                      </a:r>
                      <a:r>
                        <a:rPr lang="el-GR" sz="1400" b="1" dirty="0">
                          <a:latin typeface="+mn-lt"/>
                          <a:ea typeface="Times New Roman"/>
                        </a:rPr>
                        <a:t> </a:t>
                      </a:r>
                      <a:r>
                        <a:rPr lang="el-GR" sz="1400" b="1" dirty="0" err="1">
                          <a:latin typeface="+mn-lt"/>
                          <a:ea typeface="Times New Roman"/>
                        </a:rPr>
                        <a:t>Arbor</a:t>
                      </a:r>
                      <a:r>
                        <a:rPr lang="el-GR" sz="1400" b="1" dirty="0">
                          <a:latin typeface="+mn-lt"/>
                          <a:ea typeface="Times New Roman"/>
                        </a:rPr>
                        <a:t> με τις τροποποιήσεις κατά </a:t>
                      </a:r>
                      <a:r>
                        <a:rPr lang="el-GR" sz="1400" b="1" dirty="0" err="1">
                          <a:latin typeface="+mn-lt"/>
                          <a:ea typeface="Times New Roman"/>
                        </a:rPr>
                        <a:t>Cotswolds</a:t>
                      </a:r>
                      <a:endParaRPr lang="el-GR" sz="1400" dirty="0">
                        <a:latin typeface="+mn-lt"/>
                        <a:ea typeface="Times New Roman"/>
                      </a:endParaRPr>
                    </a:p>
                  </a:txBody>
                  <a:tcPr marL="46852" marR="468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hMerge="1">
                  <a:txBody>
                    <a:bodyPr/>
                    <a:lstStyle/>
                    <a:p>
                      <a:endParaRPr lang="el-GR"/>
                    </a:p>
                  </a:txBody>
                  <a:tcPr/>
                </a:tc>
              </a:tr>
              <a:tr h="570280">
                <a:tc>
                  <a:txBody>
                    <a:bodyPr/>
                    <a:lstStyle/>
                    <a:p>
                      <a:pPr>
                        <a:spcAft>
                          <a:spcPts val="0"/>
                        </a:spcAft>
                      </a:pPr>
                      <a:r>
                        <a:rPr lang="el-GR" sz="1400" dirty="0">
                          <a:latin typeface="+mn-lt"/>
                          <a:ea typeface="Times New Roman"/>
                        </a:rPr>
                        <a:t>Στάδιο Ι: </a:t>
                      </a:r>
                    </a:p>
                  </a:txBody>
                  <a:tcPr marL="46852" marR="46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spcAft>
                          <a:spcPts val="0"/>
                        </a:spcAft>
                      </a:pPr>
                      <a:r>
                        <a:rPr lang="el-GR" sz="1400" dirty="0">
                          <a:latin typeface="+mn-lt"/>
                          <a:ea typeface="Times New Roman"/>
                        </a:rPr>
                        <a:t>Εμπλοκή μιας </a:t>
                      </a:r>
                      <a:r>
                        <a:rPr lang="el-GR" sz="1400" dirty="0" err="1">
                          <a:latin typeface="+mn-lt"/>
                          <a:ea typeface="Times New Roman"/>
                        </a:rPr>
                        <a:t>λεμφαδενικής</a:t>
                      </a:r>
                      <a:r>
                        <a:rPr lang="el-GR" sz="1400" dirty="0">
                          <a:latin typeface="+mn-lt"/>
                          <a:ea typeface="Times New Roman"/>
                        </a:rPr>
                        <a:t> ομάδας ή οργάνου (πχ </a:t>
                      </a:r>
                      <a:r>
                        <a:rPr lang="el-GR" sz="1400" dirty="0" err="1">
                          <a:latin typeface="+mn-lt"/>
                          <a:ea typeface="Times New Roman"/>
                        </a:rPr>
                        <a:t>σπλήν</a:t>
                      </a:r>
                      <a:r>
                        <a:rPr lang="el-GR" sz="1400" dirty="0">
                          <a:latin typeface="+mn-lt"/>
                          <a:ea typeface="Times New Roman"/>
                        </a:rPr>
                        <a:t>, θύμος, δακτύλιος του </a:t>
                      </a:r>
                      <a:r>
                        <a:rPr lang="el-GR" sz="1400" dirty="0" err="1">
                          <a:latin typeface="+mn-lt"/>
                          <a:ea typeface="Times New Roman"/>
                        </a:rPr>
                        <a:t>Waldeyer</a:t>
                      </a:r>
                      <a:r>
                        <a:rPr lang="el-GR" sz="1400" dirty="0">
                          <a:latin typeface="+mn-lt"/>
                          <a:ea typeface="Times New Roman"/>
                        </a:rPr>
                        <a:t>) ή μιας μεμονωμένης </a:t>
                      </a:r>
                      <a:r>
                        <a:rPr lang="el-GR" sz="1400" dirty="0" err="1">
                          <a:latin typeface="+mn-lt"/>
                          <a:ea typeface="Times New Roman"/>
                        </a:rPr>
                        <a:t>εξωλεμφαδενικής</a:t>
                      </a:r>
                      <a:r>
                        <a:rPr lang="el-GR" sz="1400" dirty="0">
                          <a:latin typeface="+mn-lt"/>
                          <a:ea typeface="Times New Roman"/>
                        </a:rPr>
                        <a:t> περιοχής.</a:t>
                      </a:r>
                    </a:p>
                  </a:txBody>
                  <a:tcPr marL="46852" marR="46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99"/>
                    </a:solidFill>
                  </a:tcPr>
                </a:tc>
              </a:tr>
              <a:tr h="1330654">
                <a:tc>
                  <a:txBody>
                    <a:bodyPr/>
                    <a:lstStyle/>
                    <a:p>
                      <a:pPr>
                        <a:spcAft>
                          <a:spcPts val="0"/>
                        </a:spcAft>
                      </a:pPr>
                      <a:r>
                        <a:rPr lang="el-GR" sz="1400" b="1">
                          <a:latin typeface="+mn-lt"/>
                          <a:ea typeface="Times New Roman"/>
                        </a:rPr>
                        <a:t>Στάδιο ΙΙ: </a:t>
                      </a:r>
                      <a:endParaRPr lang="el-GR" sz="1400">
                        <a:latin typeface="+mn-lt"/>
                        <a:ea typeface="Times New Roman"/>
                      </a:endParaRPr>
                    </a:p>
                  </a:txBody>
                  <a:tcPr marL="46852" marR="46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spcAft>
                          <a:spcPts val="0"/>
                        </a:spcAft>
                      </a:pPr>
                      <a:r>
                        <a:rPr lang="el-GR" sz="1400" dirty="0">
                          <a:latin typeface="+mn-lt"/>
                          <a:ea typeface="Times New Roman"/>
                        </a:rPr>
                        <a:t>Εμπλοκή δύο ή περισσοτέρων </a:t>
                      </a:r>
                      <a:r>
                        <a:rPr lang="el-GR" sz="1400" dirty="0" err="1">
                          <a:latin typeface="+mn-lt"/>
                          <a:ea typeface="Times New Roman"/>
                        </a:rPr>
                        <a:t>λεμφαδενικών</a:t>
                      </a:r>
                      <a:r>
                        <a:rPr lang="el-GR" sz="1400" dirty="0">
                          <a:latin typeface="+mn-lt"/>
                          <a:ea typeface="Times New Roman"/>
                        </a:rPr>
                        <a:t> περιοχών στην ίδια πλευρά του διαφράγματος (πχ </a:t>
                      </a:r>
                      <a:r>
                        <a:rPr lang="el-GR" sz="1400" dirty="0" err="1">
                          <a:latin typeface="+mn-lt"/>
                          <a:ea typeface="Times New Roman"/>
                        </a:rPr>
                        <a:t>αμφοτερόπλευροι</a:t>
                      </a:r>
                      <a:r>
                        <a:rPr lang="el-GR" sz="1400" dirty="0">
                          <a:latin typeface="+mn-lt"/>
                          <a:ea typeface="Times New Roman"/>
                        </a:rPr>
                        <a:t> τραχηλικοί λεμφαδένες), εντοπισμένη διήθηση ενός μόνο παρακείμενου </a:t>
                      </a:r>
                      <a:r>
                        <a:rPr lang="el-GR" sz="1400" dirty="0" err="1">
                          <a:latin typeface="+mn-lt"/>
                          <a:ea typeface="Times New Roman"/>
                        </a:rPr>
                        <a:t>εξωλεμφαδενικού</a:t>
                      </a:r>
                      <a:r>
                        <a:rPr lang="el-GR" sz="1400" dirty="0">
                          <a:latin typeface="+mn-lt"/>
                          <a:ea typeface="Times New Roman"/>
                        </a:rPr>
                        <a:t> οργάνου ή περιοχής και </a:t>
                      </a:r>
                      <a:r>
                        <a:rPr lang="el-GR" sz="1400" dirty="0" err="1">
                          <a:latin typeface="+mn-lt"/>
                          <a:ea typeface="Times New Roman"/>
                        </a:rPr>
                        <a:t>λεμφαδενικές</a:t>
                      </a:r>
                      <a:r>
                        <a:rPr lang="el-GR" sz="1400" dirty="0">
                          <a:latin typeface="+mn-lt"/>
                          <a:ea typeface="Times New Roman"/>
                        </a:rPr>
                        <a:t> περιοχές από την ίδια πλευρά του διαφράγματος χαρακτηρίζονται ως στάδιο ΙΙΕ. Ο αριθμός των εμπλεκόμενων ανατομικών περιοχών πρέπει να αναγράφεται (πχ ΙΙ3)</a:t>
                      </a:r>
                    </a:p>
                  </a:txBody>
                  <a:tcPr marL="46852" marR="46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tr>
              <a:tr h="950467">
                <a:tc>
                  <a:txBody>
                    <a:bodyPr/>
                    <a:lstStyle/>
                    <a:p>
                      <a:pPr>
                        <a:spcAft>
                          <a:spcPts val="0"/>
                        </a:spcAft>
                      </a:pPr>
                      <a:r>
                        <a:rPr lang="el-GR" sz="1400" b="1">
                          <a:latin typeface="+mn-lt"/>
                          <a:ea typeface="Times New Roman"/>
                        </a:rPr>
                        <a:t>Στάδιο ΙΙΙ: </a:t>
                      </a:r>
                      <a:endParaRPr lang="el-GR" sz="1400">
                        <a:latin typeface="+mn-lt"/>
                        <a:ea typeface="Times New Roman"/>
                      </a:endParaRPr>
                    </a:p>
                  </a:txBody>
                  <a:tcPr marL="46852" marR="46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spcAft>
                          <a:spcPts val="0"/>
                        </a:spcAft>
                      </a:pPr>
                      <a:r>
                        <a:rPr lang="el-GR" sz="1400" dirty="0">
                          <a:latin typeface="+mn-lt"/>
                          <a:ea typeface="Times New Roman"/>
                        </a:rPr>
                        <a:t>Εμπλοκή </a:t>
                      </a:r>
                      <a:r>
                        <a:rPr lang="el-GR" sz="1400" dirty="0" err="1">
                          <a:latin typeface="+mn-lt"/>
                          <a:ea typeface="Times New Roman"/>
                        </a:rPr>
                        <a:t>λεμφαδενικών</a:t>
                      </a:r>
                      <a:r>
                        <a:rPr lang="el-GR" sz="1400" dirty="0">
                          <a:latin typeface="+mn-lt"/>
                          <a:ea typeface="Times New Roman"/>
                        </a:rPr>
                        <a:t> περιοχών και από τις δύο πλευρές του διαφράγματος (ΙΙΙ), που μπορεί να συνοδεύεται από διήθηση </a:t>
                      </a:r>
                      <a:r>
                        <a:rPr lang="el-GR" sz="1400" dirty="0" err="1">
                          <a:latin typeface="+mn-lt"/>
                          <a:ea typeface="Times New Roman"/>
                        </a:rPr>
                        <a:t>σπληνός</a:t>
                      </a:r>
                      <a:r>
                        <a:rPr lang="el-GR" sz="1400" dirty="0">
                          <a:latin typeface="+mn-lt"/>
                          <a:ea typeface="Times New Roman"/>
                        </a:rPr>
                        <a:t> (ΙΙΙS), από εντοπισμένη διήθηση ενός μόνο παρακείμενου </a:t>
                      </a:r>
                      <a:r>
                        <a:rPr lang="el-GR" sz="1400" dirty="0" err="1">
                          <a:latin typeface="+mn-lt"/>
                          <a:ea typeface="Times New Roman"/>
                        </a:rPr>
                        <a:t>εξωλεμφαδενικού</a:t>
                      </a:r>
                      <a:r>
                        <a:rPr lang="el-GR" sz="1400" dirty="0">
                          <a:latin typeface="+mn-lt"/>
                          <a:ea typeface="Times New Roman"/>
                        </a:rPr>
                        <a:t> οργάνου κατά συνέχεια ιστού (ΙΙΙΕ) ή συνδυασμός (ΙΙΙSE)</a:t>
                      </a:r>
                    </a:p>
                  </a:txBody>
                  <a:tcPr marL="46852" marR="46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tr>
              <a:tr h="380187">
                <a:tc>
                  <a:txBody>
                    <a:bodyPr/>
                    <a:lstStyle/>
                    <a:p>
                      <a:pPr algn="r">
                        <a:spcAft>
                          <a:spcPts val="0"/>
                        </a:spcAft>
                      </a:pPr>
                      <a:r>
                        <a:rPr lang="en-US" sz="1400" b="1">
                          <a:latin typeface="+mn-lt"/>
                          <a:ea typeface="Times New Roman"/>
                        </a:rPr>
                        <a:t>III</a:t>
                      </a:r>
                      <a:r>
                        <a:rPr lang="en-US" sz="1400" b="1" baseline="-25000">
                          <a:latin typeface="+mn-lt"/>
                          <a:ea typeface="Times New Roman"/>
                        </a:rPr>
                        <a:t>1 </a:t>
                      </a:r>
                      <a:endParaRPr lang="el-GR" sz="1400">
                        <a:latin typeface="+mn-lt"/>
                        <a:ea typeface="Times New Roman"/>
                      </a:endParaRPr>
                    </a:p>
                  </a:txBody>
                  <a:tcPr marL="46852" marR="46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spcAft>
                          <a:spcPts val="0"/>
                        </a:spcAft>
                      </a:pPr>
                      <a:r>
                        <a:rPr lang="el-GR" sz="1400" dirty="0">
                          <a:latin typeface="+mn-lt"/>
                          <a:ea typeface="Times New Roman"/>
                        </a:rPr>
                        <a:t>με ή χωρίς διήθηση </a:t>
                      </a:r>
                      <a:r>
                        <a:rPr lang="el-GR" sz="1400" dirty="0" err="1">
                          <a:latin typeface="+mn-lt"/>
                          <a:ea typeface="Times New Roman"/>
                        </a:rPr>
                        <a:t>σπληνός</a:t>
                      </a:r>
                      <a:r>
                        <a:rPr lang="el-GR" sz="1400" dirty="0">
                          <a:latin typeface="+mn-lt"/>
                          <a:ea typeface="Times New Roman"/>
                        </a:rPr>
                        <a:t>, τραχηλικών λεμφαδένων ή πνευμονικών πυλών</a:t>
                      </a:r>
                    </a:p>
                  </a:txBody>
                  <a:tcPr marL="46852" marR="46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tr>
              <a:tr h="380187">
                <a:tc>
                  <a:txBody>
                    <a:bodyPr/>
                    <a:lstStyle/>
                    <a:p>
                      <a:pPr algn="r">
                        <a:spcAft>
                          <a:spcPts val="0"/>
                        </a:spcAft>
                      </a:pPr>
                      <a:r>
                        <a:rPr lang="el-GR" sz="1400" b="1">
                          <a:latin typeface="+mn-lt"/>
                          <a:ea typeface="Times New Roman"/>
                        </a:rPr>
                        <a:t>ΙΙΙ</a:t>
                      </a:r>
                      <a:r>
                        <a:rPr lang="el-GR" sz="1400" b="1" baseline="-25000">
                          <a:latin typeface="+mn-lt"/>
                          <a:ea typeface="Times New Roman"/>
                        </a:rPr>
                        <a:t>2</a:t>
                      </a:r>
                      <a:r>
                        <a:rPr lang="el-GR" sz="1400" b="1">
                          <a:latin typeface="+mn-lt"/>
                          <a:ea typeface="Times New Roman"/>
                        </a:rPr>
                        <a:t> </a:t>
                      </a:r>
                      <a:endParaRPr lang="el-GR" sz="1400">
                        <a:latin typeface="+mn-lt"/>
                        <a:ea typeface="Times New Roman"/>
                      </a:endParaRPr>
                    </a:p>
                  </a:txBody>
                  <a:tcPr marL="46852" marR="46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99"/>
                    </a:solidFill>
                  </a:tcPr>
                </a:tc>
                <a:tc>
                  <a:txBody>
                    <a:bodyPr/>
                    <a:lstStyle/>
                    <a:p>
                      <a:pPr>
                        <a:spcAft>
                          <a:spcPts val="0"/>
                        </a:spcAft>
                      </a:pPr>
                      <a:r>
                        <a:rPr lang="el-GR" sz="1400" dirty="0">
                          <a:latin typeface="+mn-lt"/>
                          <a:ea typeface="Times New Roman"/>
                        </a:rPr>
                        <a:t>με διήθηση </a:t>
                      </a:r>
                      <a:r>
                        <a:rPr lang="el-GR" sz="1400" dirty="0" err="1">
                          <a:latin typeface="+mn-lt"/>
                          <a:ea typeface="Times New Roman"/>
                        </a:rPr>
                        <a:t>παραορτικών</a:t>
                      </a:r>
                      <a:r>
                        <a:rPr lang="el-GR" sz="1400" dirty="0">
                          <a:latin typeface="+mn-lt"/>
                          <a:ea typeface="Times New Roman"/>
                        </a:rPr>
                        <a:t>, βουβωνικών και </a:t>
                      </a:r>
                      <a:r>
                        <a:rPr lang="el-GR" sz="1400" dirty="0" err="1">
                          <a:latin typeface="+mn-lt"/>
                          <a:ea typeface="Times New Roman"/>
                        </a:rPr>
                        <a:t>μεσεντερίων</a:t>
                      </a:r>
                      <a:r>
                        <a:rPr lang="el-GR" sz="1400" dirty="0">
                          <a:latin typeface="+mn-lt"/>
                          <a:ea typeface="Times New Roman"/>
                        </a:rPr>
                        <a:t> λεμφαδένων</a:t>
                      </a:r>
                    </a:p>
                  </a:txBody>
                  <a:tcPr marL="46852" marR="46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tr>
              <a:tr h="611395">
                <a:tc>
                  <a:txBody>
                    <a:bodyPr/>
                    <a:lstStyle/>
                    <a:p>
                      <a:pPr>
                        <a:spcAft>
                          <a:spcPts val="0"/>
                        </a:spcAft>
                      </a:pPr>
                      <a:r>
                        <a:rPr lang="el-GR" sz="1400" b="1">
                          <a:latin typeface="+mn-lt"/>
                          <a:ea typeface="Times New Roman"/>
                        </a:rPr>
                        <a:t>Στάδιο IV: </a:t>
                      </a:r>
                      <a:endParaRPr lang="el-GR" sz="1400">
                        <a:latin typeface="+mn-lt"/>
                        <a:ea typeface="Times New Roman"/>
                      </a:endParaRPr>
                    </a:p>
                  </a:txBody>
                  <a:tcPr marL="46852" marR="46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spcAft>
                          <a:spcPts val="0"/>
                        </a:spcAft>
                      </a:pPr>
                      <a:r>
                        <a:rPr lang="el-GR" sz="1400" dirty="0">
                          <a:latin typeface="+mn-lt"/>
                          <a:ea typeface="Times New Roman"/>
                        </a:rPr>
                        <a:t>Διάχυτη ή εκτεταμένη διήθηση ενός ή περισσοτέρων </a:t>
                      </a:r>
                      <a:r>
                        <a:rPr lang="el-GR" sz="1400" dirty="0" err="1">
                          <a:latin typeface="+mn-lt"/>
                          <a:ea typeface="Times New Roman"/>
                        </a:rPr>
                        <a:t>εξωλεμφαδενικών</a:t>
                      </a:r>
                      <a:r>
                        <a:rPr lang="el-GR" sz="1400" dirty="0">
                          <a:latin typeface="+mn-lt"/>
                          <a:ea typeface="Times New Roman"/>
                        </a:rPr>
                        <a:t> οργάνων ή ιστών με ή χωρίς συνοδό </a:t>
                      </a:r>
                      <a:r>
                        <a:rPr lang="el-GR" sz="1400" dirty="0" err="1">
                          <a:latin typeface="+mn-lt"/>
                          <a:ea typeface="Times New Roman"/>
                        </a:rPr>
                        <a:t>λεμφαδενική</a:t>
                      </a:r>
                      <a:r>
                        <a:rPr lang="el-GR" sz="1400" dirty="0">
                          <a:latin typeface="+mn-lt"/>
                          <a:ea typeface="Times New Roman"/>
                        </a:rPr>
                        <a:t> εμπλοκή πέραν αυτού που χαρακτηρίζεται ως Ε.</a:t>
                      </a:r>
                    </a:p>
                  </a:txBody>
                  <a:tcPr marL="46852" marR="46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99"/>
                    </a:solidFill>
                  </a:tcPr>
                </a:tc>
              </a:tr>
              <a:tr h="294231">
                <a:tc gridSpan="2">
                  <a:txBody>
                    <a:bodyPr/>
                    <a:lstStyle/>
                    <a:p>
                      <a:pPr>
                        <a:spcAft>
                          <a:spcPts val="0"/>
                        </a:spcAft>
                      </a:pPr>
                      <a:r>
                        <a:rPr lang="el-GR" sz="1400" b="1" dirty="0">
                          <a:latin typeface="+mn-lt"/>
                          <a:ea typeface="Times New Roman"/>
                        </a:rPr>
                        <a:t>Συντομεύσεις για κάθε στάδιο:</a:t>
                      </a:r>
                      <a:endParaRPr lang="el-GR" sz="1400" dirty="0">
                        <a:latin typeface="+mn-lt"/>
                        <a:ea typeface="Times New Roman"/>
                      </a:endParaRPr>
                    </a:p>
                  </a:txBody>
                  <a:tcPr marL="46852" marR="468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hMerge="1">
                  <a:txBody>
                    <a:bodyPr/>
                    <a:lstStyle/>
                    <a:p>
                      <a:endParaRPr lang="el-GR"/>
                    </a:p>
                  </a:txBody>
                  <a:tcPr/>
                </a:tc>
              </a:tr>
              <a:tr h="213062">
                <a:tc>
                  <a:txBody>
                    <a:bodyPr/>
                    <a:lstStyle/>
                    <a:p>
                      <a:pPr algn="r">
                        <a:spcAft>
                          <a:spcPts val="0"/>
                        </a:spcAft>
                      </a:pPr>
                      <a:r>
                        <a:rPr lang="el-GR" sz="1400" b="1">
                          <a:latin typeface="+mn-lt"/>
                          <a:ea typeface="Times New Roman"/>
                        </a:rPr>
                        <a:t>Α: </a:t>
                      </a:r>
                      <a:endParaRPr lang="el-GR" sz="1400">
                        <a:latin typeface="+mn-lt"/>
                        <a:ea typeface="Times New Roman"/>
                      </a:endParaRPr>
                    </a:p>
                  </a:txBody>
                  <a:tcPr marL="46852" marR="4685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spcAft>
                          <a:spcPts val="0"/>
                        </a:spcAft>
                      </a:pPr>
                      <a:r>
                        <a:rPr lang="el-GR" sz="1400" dirty="0">
                          <a:latin typeface="+mn-lt"/>
                          <a:ea typeface="Times New Roman"/>
                        </a:rPr>
                        <a:t>Χωρίς Β συμπτώματα</a:t>
                      </a:r>
                    </a:p>
                  </a:txBody>
                  <a:tcPr marL="46852" marR="4685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99"/>
                    </a:solidFill>
                  </a:tcPr>
                </a:tc>
              </a:tr>
              <a:tr h="611395">
                <a:tc>
                  <a:txBody>
                    <a:bodyPr/>
                    <a:lstStyle/>
                    <a:p>
                      <a:pPr algn="r">
                        <a:spcAft>
                          <a:spcPts val="0"/>
                        </a:spcAft>
                      </a:pPr>
                      <a:r>
                        <a:rPr lang="el-GR" sz="1400" b="1">
                          <a:latin typeface="+mn-lt"/>
                          <a:ea typeface="Times New Roman"/>
                        </a:rPr>
                        <a:t>Β: </a:t>
                      </a:r>
                      <a:endParaRPr lang="el-GR" sz="1400">
                        <a:latin typeface="+mn-lt"/>
                        <a:ea typeface="Times New Roman"/>
                      </a:endParaRPr>
                    </a:p>
                  </a:txBody>
                  <a:tcPr marL="46852" marR="46852" marT="0" marB="0">
                    <a:lnL w="1270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spcAft>
                          <a:spcPts val="0"/>
                        </a:spcAft>
                      </a:pPr>
                      <a:r>
                        <a:rPr lang="el-GR" sz="1400" dirty="0">
                          <a:latin typeface="+mn-lt"/>
                          <a:ea typeface="Times New Roman"/>
                        </a:rPr>
                        <a:t>Παρουσία Β συμπτωμάτων: Πυρετός (θερμοκρασία &gt;38</a:t>
                      </a:r>
                      <a:r>
                        <a:rPr lang="el-GR" sz="1400" baseline="30000" dirty="0">
                          <a:latin typeface="+mn-lt"/>
                          <a:ea typeface="Times New Roman"/>
                        </a:rPr>
                        <a:t>ο </a:t>
                      </a:r>
                      <a:r>
                        <a:rPr lang="el-GR" sz="1400" dirty="0">
                          <a:latin typeface="+mn-lt"/>
                          <a:ea typeface="Times New Roman"/>
                        </a:rPr>
                        <a:t>C), νυχτερινοί ιδρώτες, ανεξήγητη απώλεια βάρους &gt;10% του σωματικού βάρους τους τελευταίους 6 μήνες.</a:t>
                      </a:r>
                    </a:p>
                  </a:txBody>
                  <a:tcPr marL="46852" marR="46852" marT="0" marB="0">
                    <a:lnL>
                      <a:noFill/>
                    </a:lnL>
                    <a:lnR w="12700" cap="flat" cmpd="sng" algn="ctr">
                      <a:solidFill>
                        <a:srgbClr val="000000"/>
                      </a:solidFill>
                      <a:prstDash val="solid"/>
                      <a:round/>
                      <a:headEnd type="none" w="med" len="med"/>
                      <a:tailEnd type="none" w="med" len="med"/>
                    </a:lnR>
                    <a:lnT>
                      <a:noFill/>
                    </a:lnT>
                    <a:lnB>
                      <a:noFill/>
                    </a:lnB>
                    <a:solidFill>
                      <a:srgbClr val="FFFF99"/>
                    </a:solidFill>
                  </a:tcPr>
                </a:tc>
              </a:tr>
              <a:tr h="611395">
                <a:tc>
                  <a:txBody>
                    <a:bodyPr/>
                    <a:lstStyle/>
                    <a:p>
                      <a:pPr algn="r">
                        <a:spcAft>
                          <a:spcPts val="0"/>
                        </a:spcAft>
                      </a:pPr>
                      <a:r>
                        <a:rPr lang="el-GR" sz="1400" b="1">
                          <a:latin typeface="+mn-lt"/>
                          <a:ea typeface="Times New Roman"/>
                        </a:rPr>
                        <a:t>Χ:</a:t>
                      </a:r>
                      <a:endParaRPr lang="el-GR" sz="1400">
                        <a:latin typeface="+mn-lt"/>
                        <a:ea typeface="Times New Roman"/>
                      </a:endParaRPr>
                    </a:p>
                  </a:txBody>
                  <a:tcPr marL="46852" marR="46852" marT="0" marB="0">
                    <a:lnL w="1270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spcAft>
                          <a:spcPts val="0"/>
                        </a:spcAft>
                      </a:pPr>
                      <a:r>
                        <a:rPr lang="el-GR" sz="1400" dirty="0">
                          <a:latin typeface="+mn-lt"/>
                          <a:ea typeface="Times New Roman"/>
                        </a:rPr>
                        <a:t>Ογκώδης νόσος (διόγκωση </a:t>
                      </a:r>
                      <a:r>
                        <a:rPr lang="el-GR" sz="1400" dirty="0" err="1">
                          <a:latin typeface="+mn-lt"/>
                          <a:ea typeface="Times New Roman"/>
                        </a:rPr>
                        <a:t>μεσοθωρακίου</a:t>
                      </a:r>
                      <a:r>
                        <a:rPr lang="el-GR" sz="1400" dirty="0">
                          <a:latin typeface="+mn-lt"/>
                          <a:ea typeface="Times New Roman"/>
                        </a:rPr>
                        <a:t> μεγαλύτερη του 1/3 της μέγιστης θωρακικής διαμέτρου ή παρουσία </a:t>
                      </a:r>
                      <a:r>
                        <a:rPr lang="el-GR" sz="1400" dirty="0" err="1">
                          <a:latin typeface="+mn-lt"/>
                          <a:ea typeface="Times New Roman"/>
                        </a:rPr>
                        <a:t>λεμφαδενικής</a:t>
                      </a:r>
                      <a:r>
                        <a:rPr lang="el-GR" sz="1400" dirty="0">
                          <a:latin typeface="+mn-lt"/>
                          <a:ea typeface="Times New Roman"/>
                        </a:rPr>
                        <a:t> διόγκωσης μέγιστης διαμέτρου μεγαλύτερης των 10 </a:t>
                      </a:r>
                      <a:r>
                        <a:rPr lang="el-GR" sz="1400" dirty="0" err="1">
                          <a:latin typeface="+mn-lt"/>
                          <a:ea typeface="Times New Roman"/>
                        </a:rPr>
                        <a:t>cm</a:t>
                      </a:r>
                      <a:r>
                        <a:rPr lang="el-GR" sz="1400" dirty="0">
                          <a:latin typeface="+mn-lt"/>
                          <a:ea typeface="Times New Roman"/>
                        </a:rPr>
                        <a:t>.</a:t>
                      </a:r>
                    </a:p>
                  </a:txBody>
                  <a:tcPr marL="46852" marR="46852" marT="0" marB="0">
                    <a:lnL>
                      <a:noFill/>
                    </a:lnL>
                    <a:lnR w="12700" cap="flat" cmpd="sng" algn="ctr">
                      <a:solidFill>
                        <a:srgbClr val="000000"/>
                      </a:solidFill>
                      <a:prstDash val="solid"/>
                      <a:round/>
                      <a:headEnd type="none" w="med" len="med"/>
                      <a:tailEnd type="none" w="med" len="med"/>
                    </a:lnR>
                    <a:lnT>
                      <a:noFill/>
                    </a:lnT>
                    <a:lnB>
                      <a:noFill/>
                    </a:lnB>
                    <a:solidFill>
                      <a:srgbClr val="FFFF99"/>
                    </a:solidFill>
                  </a:tcPr>
                </a:tc>
              </a:tr>
              <a:tr h="497149">
                <a:tc>
                  <a:txBody>
                    <a:bodyPr/>
                    <a:lstStyle/>
                    <a:p>
                      <a:pPr algn="r">
                        <a:lnSpc>
                          <a:spcPct val="200000"/>
                        </a:lnSpc>
                        <a:spcAft>
                          <a:spcPts val="0"/>
                        </a:spcAft>
                      </a:pPr>
                      <a:r>
                        <a:rPr lang="en-US" sz="1400" b="1">
                          <a:latin typeface="+mn-lt"/>
                          <a:ea typeface="Times New Roman"/>
                        </a:rPr>
                        <a:t>E: </a:t>
                      </a:r>
                      <a:endParaRPr lang="el-GR" sz="1400">
                        <a:latin typeface="+mn-lt"/>
                        <a:ea typeface="Times New Roman"/>
                      </a:endParaRPr>
                    </a:p>
                  </a:txBody>
                  <a:tcPr marL="46852" marR="46852"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99"/>
                    </a:solidFill>
                  </a:tcPr>
                </a:tc>
                <a:tc>
                  <a:txBody>
                    <a:bodyPr/>
                    <a:lstStyle/>
                    <a:p>
                      <a:pPr>
                        <a:spcAft>
                          <a:spcPts val="0"/>
                        </a:spcAft>
                      </a:pPr>
                      <a:r>
                        <a:rPr lang="el-GR" sz="1400" dirty="0">
                          <a:latin typeface="+mn-lt"/>
                          <a:ea typeface="Times New Roman"/>
                        </a:rPr>
                        <a:t>Διήθηση μίας και μόνο </a:t>
                      </a:r>
                      <a:r>
                        <a:rPr lang="el-GR" sz="1400" dirty="0" err="1">
                          <a:latin typeface="+mn-lt"/>
                          <a:ea typeface="Times New Roman"/>
                        </a:rPr>
                        <a:t>εξωλεμφαδενικής</a:t>
                      </a:r>
                      <a:r>
                        <a:rPr lang="el-GR" sz="1400" dirty="0">
                          <a:latin typeface="+mn-lt"/>
                          <a:ea typeface="Times New Roman"/>
                        </a:rPr>
                        <a:t> περιοχής κατά συνέχεια ιστού ή παρακείμενη </a:t>
                      </a:r>
                      <a:r>
                        <a:rPr lang="el-GR" sz="1400" dirty="0" err="1">
                          <a:latin typeface="+mn-lt"/>
                          <a:ea typeface="Times New Roman"/>
                        </a:rPr>
                        <a:t>λεμφαδενικής</a:t>
                      </a:r>
                      <a:r>
                        <a:rPr lang="el-GR" sz="1400" dirty="0">
                          <a:latin typeface="+mn-lt"/>
                          <a:ea typeface="Times New Roman"/>
                        </a:rPr>
                        <a:t> περιοχής με νόσο.</a:t>
                      </a:r>
                    </a:p>
                  </a:txBody>
                  <a:tcPr marL="46852" marR="46852"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99"/>
                    </a:solidFill>
                  </a:tcPr>
                </a:tc>
              </a:tr>
            </a:tbl>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a:p>
        </p:txBody>
      </p:sp>
    </p:spTree>
    <p:extLst>
      <p:ext uri="{BB962C8B-B14F-4D97-AF65-F5344CB8AC3E}">
        <p14:creationId xmlns:p14="http://schemas.microsoft.com/office/powerpoint/2010/main" val="4359443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043608" y="908720"/>
            <a:ext cx="6867525" cy="5761608"/>
          </a:xfrm>
          <a:prstGeom prst="rect">
            <a:avLst/>
          </a:prstGeom>
          <a:noFill/>
          <a:ln w="9525">
            <a:noFill/>
            <a:miter lim="800000"/>
            <a:headEnd/>
            <a:tailEnd/>
          </a:ln>
          <a:effectLst/>
        </p:spPr>
      </p:pic>
      <p:sp>
        <p:nvSpPr>
          <p:cNvPr id="4" name="3 - Ορθογώνιο"/>
          <p:cNvSpPr/>
          <p:nvPr/>
        </p:nvSpPr>
        <p:spPr>
          <a:xfrm>
            <a:off x="2483768" y="3861048"/>
            <a:ext cx="3909212" cy="369332"/>
          </a:xfrm>
          <a:prstGeom prst="rect">
            <a:avLst/>
          </a:prstGeom>
        </p:spPr>
        <p:txBody>
          <a:bodyPr wrap="none">
            <a:spAutoFit/>
          </a:bodyPr>
          <a:lstStyle/>
          <a:p>
            <a:r>
              <a:rPr lang="el-GR" dirty="0" smtClean="0"/>
              <a:t>I Προσβολή μίας </a:t>
            </a:r>
            <a:r>
              <a:rPr lang="el-GR" dirty="0" err="1" smtClean="0"/>
              <a:t>λεμφαδενικής</a:t>
            </a:r>
            <a:r>
              <a:rPr lang="el-GR" dirty="0" smtClean="0"/>
              <a:t> ομάδας</a:t>
            </a:r>
          </a:p>
        </p:txBody>
      </p:sp>
      <p:sp>
        <p:nvSpPr>
          <p:cNvPr id="2" name="Τίτλος 1"/>
          <p:cNvSpPr>
            <a:spLocks noGrp="1"/>
          </p:cNvSpPr>
          <p:nvPr>
            <p:ph type="title"/>
          </p:nvPr>
        </p:nvSpPr>
        <p:spPr/>
        <p:txBody>
          <a:bodyPr>
            <a:normAutofit/>
          </a:bodyPr>
          <a:lstStyle/>
          <a:p>
            <a:r>
              <a:rPr lang="el-GR" dirty="0"/>
              <a:t>Σύστημα </a:t>
            </a:r>
            <a:r>
              <a:rPr lang="el-GR" dirty="0" err="1"/>
              <a:t>Ann</a:t>
            </a:r>
            <a:r>
              <a:rPr lang="el-GR" dirty="0"/>
              <a:t> </a:t>
            </a:r>
            <a:r>
              <a:rPr lang="el-GR" dirty="0" err="1"/>
              <a:t>Arbor</a:t>
            </a:r>
            <a:r>
              <a:rPr lang="el-GR" dirty="0"/>
              <a:t>, Στάδιο </a:t>
            </a:r>
            <a:r>
              <a:rPr lang="el-GR" dirty="0" smtClean="0"/>
              <a:t>Ι</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34</a:t>
            </a:fld>
            <a:endParaRPr lang="el-GR"/>
          </a:p>
        </p:txBody>
      </p:sp>
    </p:spTree>
    <p:extLst>
      <p:ext uri="{BB962C8B-B14F-4D97-AF65-F5344CB8AC3E}">
        <p14:creationId xmlns:p14="http://schemas.microsoft.com/office/powerpoint/2010/main" val="26244468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536" y="0"/>
            <a:ext cx="4963864" cy="6317646"/>
          </a:xfrm>
          <a:prstGeom prst="rect">
            <a:avLst/>
          </a:prstGeom>
          <a:noFill/>
          <a:ln w="9525">
            <a:noFill/>
            <a:miter lim="800000"/>
            <a:headEnd/>
            <a:tailEnd/>
          </a:ln>
          <a:effectLst/>
        </p:spPr>
      </p:pic>
      <p:sp>
        <p:nvSpPr>
          <p:cNvPr id="5" name="4 - Ορθογώνιο"/>
          <p:cNvSpPr/>
          <p:nvPr/>
        </p:nvSpPr>
        <p:spPr>
          <a:xfrm>
            <a:off x="5403552" y="2060848"/>
            <a:ext cx="3600400" cy="1569660"/>
          </a:xfrm>
          <a:prstGeom prst="rect">
            <a:avLst/>
          </a:prstGeom>
        </p:spPr>
        <p:txBody>
          <a:bodyPr wrap="square">
            <a:spAutoFit/>
          </a:bodyPr>
          <a:lstStyle/>
          <a:p>
            <a:r>
              <a:rPr lang="el-GR" sz="2400" dirty="0" smtClean="0">
                <a:latin typeface="+mn-lt"/>
              </a:rPr>
              <a:t>Προσβολή ≥2λεμφαδενικών ομάδων στην ίδια πλευρά του διαφράγματος.</a:t>
            </a:r>
            <a:endParaRPr lang="el-GR" sz="2400" dirty="0">
              <a:latin typeface="+mn-lt"/>
            </a:endParaRPr>
          </a:p>
        </p:txBody>
      </p:sp>
      <p:sp>
        <p:nvSpPr>
          <p:cNvPr id="2" name="Τίτλος 1"/>
          <p:cNvSpPr>
            <a:spLocks noGrp="1"/>
          </p:cNvSpPr>
          <p:nvPr>
            <p:ph type="title"/>
          </p:nvPr>
        </p:nvSpPr>
        <p:spPr>
          <a:xfrm>
            <a:off x="5004048" y="548680"/>
            <a:ext cx="4139952" cy="1584176"/>
          </a:xfrm>
        </p:spPr>
        <p:txBody>
          <a:bodyPr>
            <a:normAutofit/>
          </a:bodyPr>
          <a:lstStyle/>
          <a:p>
            <a:r>
              <a:rPr lang="el-GR" dirty="0"/>
              <a:t>Σύστημα </a:t>
            </a:r>
            <a:r>
              <a:rPr lang="el-GR" dirty="0" err="1"/>
              <a:t>Ann</a:t>
            </a:r>
            <a:r>
              <a:rPr lang="el-GR" dirty="0"/>
              <a:t> </a:t>
            </a:r>
            <a:r>
              <a:rPr lang="el-GR" dirty="0" err="1"/>
              <a:t>Arbor</a:t>
            </a:r>
            <a:r>
              <a:rPr lang="el-GR" dirty="0"/>
              <a:t>, Στάδιο </a:t>
            </a:r>
            <a:r>
              <a:rPr lang="el-GR" dirty="0" smtClean="0"/>
              <a:t>ΙΙ</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35</a:t>
            </a:fld>
            <a:endParaRPr lang="el-GR"/>
          </a:p>
        </p:txBody>
      </p:sp>
    </p:spTree>
    <p:extLst>
      <p:ext uri="{BB962C8B-B14F-4D97-AF65-F5344CB8AC3E}">
        <p14:creationId xmlns:p14="http://schemas.microsoft.com/office/powerpoint/2010/main" val="16909940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642" y="0"/>
            <a:ext cx="5478462" cy="6858000"/>
          </a:xfrm>
          <a:prstGeom prst="rect">
            <a:avLst/>
          </a:prstGeom>
          <a:noFill/>
          <a:ln w="9525">
            <a:noFill/>
            <a:miter lim="800000"/>
            <a:headEnd/>
            <a:tailEnd/>
          </a:ln>
          <a:effectLst/>
        </p:spPr>
      </p:pic>
      <p:sp>
        <p:nvSpPr>
          <p:cNvPr id="5" name="4 - Ορθογώνιο"/>
          <p:cNvSpPr/>
          <p:nvPr/>
        </p:nvSpPr>
        <p:spPr>
          <a:xfrm>
            <a:off x="5652120" y="2409294"/>
            <a:ext cx="3347864" cy="1569660"/>
          </a:xfrm>
          <a:prstGeom prst="rect">
            <a:avLst/>
          </a:prstGeom>
        </p:spPr>
        <p:txBody>
          <a:bodyPr wrap="square">
            <a:spAutoFit/>
          </a:bodyPr>
          <a:lstStyle/>
          <a:p>
            <a:r>
              <a:rPr lang="el-GR" sz="2400" dirty="0" smtClean="0">
                <a:latin typeface="+mn-lt"/>
              </a:rPr>
              <a:t>Προσβολή ≥2λεμφαδενικών ομάδων </a:t>
            </a:r>
            <a:r>
              <a:rPr lang="el-GR" sz="2400" dirty="0" err="1" smtClean="0">
                <a:latin typeface="+mn-lt"/>
              </a:rPr>
              <a:t>εκατέρρωθεν</a:t>
            </a:r>
            <a:r>
              <a:rPr lang="el-GR" sz="2400" dirty="0" smtClean="0">
                <a:latin typeface="+mn-lt"/>
              </a:rPr>
              <a:t> του διαφράγματος</a:t>
            </a:r>
            <a:endParaRPr lang="el-GR" sz="2400" dirty="0">
              <a:latin typeface="+mn-lt"/>
            </a:endParaRPr>
          </a:p>
        </p:txBody>
      </p:sp>
      <p:sp>
        <p:nvSpPr>
          <p:cNvPr id="2" name="Τίτλος 1"/>
          <p:cNvSpPr>
            <a:spLocks noGrp="1"/>
          </p:cNvSpPr>
          <p:nvPr>
            <p:ph type="title"/>
          </p:nvPr>
        </p:nvSpPr>
        <p:spPr>
          <a:xfrm>
            <a:off x="5004048" y="260648"/>
            <a:ext cx="4139952" cy="1728192"/>
          </a:xfrm>
        </p:spPr>
        <p:txBody>
          <a:bodyPr>
            <a:normAutofit/>
          </a:bodyPr>
          <a:lstStyle/>
          <a:p>
            <a:r>
              <a:rPr lang="el-GR" dirty="0"/>
              <a:t>Σύστημα </a:t>
            </a:r>
            <a:r>
              <a:rPr lang="el-GR" dirty="0" err="1"/>
              <a:t>Ann</a:t>
            </a:r>
            <a:r>
              <a:rPr lang="el-GR" dirty="0"/>
              <a:t> </a:t>
            </a:r>
            <a:r>
              <a:rPr lang="el-GR" dirty="0" err="1"/>
              <a:t>Arbor</a:t>
            </a:r>
            <a:r>
              <a:rPr lang="el-GR" dirty="0"/>
              <a:t>, Στάδιο </a:t>
            </a:r>
            <a:r>
              <a:rPr lang="el-GR" dirty="0" smtClean="0"/>
              <a:t>ΙΙΙ, Ι</a:t>
            </a:r>
            <a:r>
              <a:rPr lang="en-US" dirty="0" smtClean="0"/>
              <a:t>V</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36</a:t>
            </a:fld>
            <a:endParaRPr lang="el-GR"/>
          </a:p>
        </p:txBody>
      </p:sp>
    </p:spTree>
    <p:extLst>
      <p:ext uri="{BB962C8B-B14F-4D97-AF65-F5344CB8AC3E}">
        <p14:creationId xmlns:p14="http://schemas.microsoft.com/office/powerpoint/2010/main" val="29146351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2" cstate="print"/>
          <a:srcRect/>
          <a:stretch>
            <a:fillRect/>
          </a:stretch>
        </p:blipFill>
        <p:spPr bwMode="auto">
          <a:xfrm>
            <a:off x="1403648" y="1340768"/>
            <a:ext cx="6336704" cy="4689162"/>
          </a:xfrm>
          <a:prstGeom prst="rect">
            <a:avLst/>
          </a:prstGeom>
          <a:noFill/>
        </p:spPr>
      </p:pic>
      <p:sp>
        <p:nvSpPr>
          <p:cNvPr id="2" name="Τίτλος 1"/>
          <p:cNvSpPr>
            <a:spLocks noGrp="1"/>
          </p:cNvSpPr>
          <p:nvPr>
            <p:ph type="title"/>
          </p:nvPr>
        </p:nvSpPr>
        <p:spPr/>
        <p:txBody>
          <a:bodyPr/>
          <a:lstStyle/>
          <a:p>
            <a:r>
              <a:rPr lang="el-GR" dirty="0" smtClean="0"/>
              <a:t>Στάδια Λεμφώματος </a:t>
            </a:r>
            <a:r>
              <a:rPr lang="en-US" dirty="0"/>
              <a:t>Hodgkin</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37</a:t>
            </a:fld>
            <a:endParaRPr lang="el-GR"/>
          </a:p>
        </p:txBody>
      </p:sp>
      <p:sp>
        <p:nvSpPr>
          <p:cNvPr id="5" name="Ορθογώνιο 4"/>
          <p:cNvSpPr/>
          <p:nvPr/>
        </p:nvSpPr>
        <p:spPr>
          <a:xfrm>
            <a:off x="2627784" y="6237312"/>
            <a:ext cx="4572000" cy="276999"/>
          </a:xfrm>
          <a:prstGeom prst="rect">
            <a:avLst/>
          </a:prstGeom>
        </p:spPr>
        <p:txBody>
          <a:bodyPr>
            <a:spAutoFit/>
          </a:bodyPr>
          <a:lstStyle/>
          <a:p>
            <a:pPr algn="ctr"/>
            <a:r>
              <a:rPr lang="en-US" sz="1200" dirty="0" smtClean="0">
                <a:latin typeface="+mn-lt"/>
                <a:hlinkClick r:id="rId3"/>
              </a:rPr>
              <a:t>roam365.wordpress.com</a:t>
            </a:r>
            <a:endParaRPr lang="el-GR" sz="1200" dirty="0">
              <a:latin typeface="+mn-lt"/>
            </a:endParaRPr>
          </a:p>
        </p:txBody>
      </p:sp>
    </p:spTree>
    <p:extLst>
      <p:ext uri="{BB962C8B-B14F-4D97-AF65-F5344CB8AC3E}">
        <p14:creationId xmlns:p14="http://schemas.microsoft.com/office/powerpoint/2010/main" val="36950425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38</a:t>
            </a:fld>
            <a:endParaRPr lang="el-GR"/>
          </a:p>
        </p:txBody>
      </p:sp>
      <p:sp>
        <p:nvSpPr>
          <p:cNvPr id="3" name="Τίτλος 2"/>
          <p:cNvSpPr>
            <a:spLocks noGrp="1"/>
          </p:cNvSpPr>
          <p:nvPr>
            <p:ph type="title"/>
          </p:nvPr>
        </p:nvSpPr>
        <p:spPr>
          <a:xfrm>
            <a:off x="467544" y="116632"/>
            <a:ext cx="8229600" cy="1080120"/>
          </a:xfrm>
        </p:spPr>
        <p:txBody>
          <a:bodyPr>
            <a:noAutofit/>
          </a:bodyPr>
          <a:lstStyle/>
          <a:p>
            <a:r>
              <a:rPr lang="el-GR" dirty="0" smtClean="0"/>
              <a:t>Λέμφωμα </a:t>
            </a:r>
            <a:r>
              <a:rPr lang="en-US" dirty="0" smtClean="0"/>
              <a:t>Hodgkin</a:t>
            </a:r>
            <a:r>
              <a:rPr lang="en-US" dirty="0"/>
              <a:t/>
            </a:r>
            <a:br>
              <a:rPr lang="en-US" dirty="0"/>
            </a:br>
            <a:r>
              <a:rPr lang="el-GR" dirty="0" err="1"/>
              <a:t>Σταδιοποίηση</a:t>
            </a:r>
            <a:r>
              <a:rPr lang="el-GR" dirty="0"/>
              <a:t> ΙΙΙ</a:t>
            </a:r>
          </a:p>
        </p:txBody>
      </p:sp>
      <p:sp>
        <p:nvSpPr>
          <p:cNvPr id="4" name="Θέση περιεχομένου 3"/>
          <p:cNvSpPr>
            <a:spLocks noGrp="1"/>
          </p:cNvSpPr>
          <p:nvPr>
            <p:ph idx="1"/>
          </p:nvPr>
        </p:nvSpPr>
        <p:spPr>
          <a:xfrm>
            <a:off x="457200" y="1340768"/>
            <a:ext cx="8435280" cy="5544616"/>
          </a:xfrm>
        </p:spPr>
        <p:txBody>
          <a:bodyPr>
            <a:normAutofit fontScale="92500" lnSpcReduction="10000"/>
          </a:bodyPr>
          <a:lstStyle/>
          <a:p>
            <a:r>
              <a:rPr lang="el-GR" dirty="0" smtClean="0"/>
              <a:t>Ιστορικό.</a:t>
            </a:r>
            <a:endParaRPr lang="el-GR" dirty="0"/>
          </a:p>
          <a:p>
            <a:r>
              <a:rPr lang="el-GR" dirty="0"/>
              <a:t>Αντικειμενική </a:t>
            </a:r>
            <a:r>
              <a:rPr lang="el-GR" dirty="0" smtClean="0"/>
              <a:t>Εξέταση.</a:t>
            </a:r>
            <a:endParaRPr lang="el-GR" dirty="0"/>
          </a:p>
          <a:p>
            <a:r>
              <a:rPr lang="el-GR" dirty="0"/>
              <a:t>Α/α </a:t>
            </a:r>
            <a:r>
              <a:rPr lang="el-GR" dirty="0" smtClean="0"/>
              <a:t>θώρακος.</a:t>
            </a:r>
            <a:endParaRPr lang="el-GR" dirty="0"/>
          </a:p>
          <a:p>
            <a:r>
              <a:rPr lang="el-GR" dirty="0"/>
              <a:t>Αξονική τομογραφία θώρακος, άνω και κάτω </a:t>
            </a:r>
            <a:r>
              <a:rPr lang="el-GR" dirty="0" smtClean="0"/>
              <a:t>κοιλίας.</a:t>
            </a:r>
            <a:endParaRPr lang="el-GR" dirty="0"/>
          </a:p>
          <a:p>
            <a:r>
              <a:rPr lang="el-GR" dirty="0" err="1"/>
              <a:t>Οστεομυελική</a:t>
            </a:r>
            <a:r>
              <a:rPr lang="el-GR" dirty="0"/>
              <a:t> </a:t>
            </a:r>
            <a:r>
              <a:rPr lang="el-GR" dirty="0" smtClean="0"/>
              <a:t>βιοψία.</a:t>
            </a:r>
            <a:endParaRPr lang="el-GR" dirty="0"/>
          </a:p>
          <a:p>
            <a:r>
              <a:rPr lang="el-GR" dirty="0" smtClean="0"/>
              <a:t>Προαιρετικά.</a:t>
            </a:r>
            <a:endParaRPr lang="el-GR" dirty="0"/>
          </a:p>
          <a:p>
            <a:pPr lvl="1"/>
            <a:r>
              <a:rPr lang="el-GR" dirty="0" smtClean="0"/>
              <a:t>Σπινθηρογράφημα </a:t>
            </a:r>
            <a:r>
              <a:rPr lang="el-GR" dirty="0"/>
              <a:t>λεμφαδένων με </a:t>
            </a:r>
            <a:r>
              <a:rPr lang="el-GR" baseline="30000" dirty="0" smtClean="0"/>
              <a:t>67</a:t>
            </a:r>
            <a:r>
              <a:rPr lang="el-GR" dirty="0" smtClean="0"/>
              <a:t>Ga.</a:t>
            </a:r>
            <a:endParaRPr lang="el-GR" dirty="0"/>
          </a:p>
          <a:p>
            <a:pPr lvl="1"/>
            <a:r>
              <a:rPr lang="el-GR" dirty="0" err="1" smtClean="0"/>
              <a:t>Λεμφαγγειογραφία</a:t>
            </a:r>
            <a:r>
              <a:rPr lang="el-GR" dirty="0" smtClean="0"/>
              <a:t>.</a:t>
            </a:r>
            <a:endParaRPr lang="el-GR" dirty="0"/>
          </a:p>
          <a:p>
            <a:r>
              <a:rPr lang="el-GR" dirty="0"/>
              <a:t>Επί </a:t>
            </a:r>
            <a:r>
              <a:rPr lang="el-GR" dirty="0" smtClean="0"/>
              <a:t>ενδείξεως.</a:t>
            </a:r>
            <a:endParaRPr lang="el-GR" dirty="0"/>
          </a:p>
          <a:p>
            <a:pPr lvl="1"/>
            <a:r>
              <a:rPr lang="el-GR" dirty="0" smtClean="0"/>
              <a:t>Σπινθηρογράφημα </a:t>
            </a:r>
            <a:r>
              <a:rPr lang="el-GR" dirty="0"/>
              <a:t>οστών, τοπικές </a:t>
            </a:r>
            <a:r>
              <a:rPr lang="el-GR" dirty="0" smtClean="0"/>
              <a:t>α/ες.</a:t>
            </a:r>
            <a:endParaRPr lang="el-GR" dirty="0"/>
          </a:p>
          <a:p>
            <a:pPr lvl="1"/>
            <a:r>
              <a:rPr lang="el-GR" dirty="0" smtClean="0"/>
              <a:t>Βιοψία </a:t>
            </a:r>
            <a:r>
              <a:rPr lang="el-GR" dirty="0"/>
              <a:t>ήπατος, U/S </a:t>
            </a:r>
            <a:r>
              <a:rPr lang="el-GR" dirty="0" smtClean="0"/>
              <a:t>ήπατος.</a:t>
            </a:r>
            <a:endParaRPr lang="el-GR" dirty="0"/>
          </a:p>
        </p:txBody>
      </p:sp>
    </p:spTree>
    <p:extLst>
      <p:ext uri="{BB962C8B-B14F-4D97-AF65-F5344CB8AC3E}">
        <p14:creationId xmlns:p14="http://schemas.microsoft.com/office/powerpoint/2010/main" val="2845973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Λέμφωμα </a:t>
            </a:r>
            <a:r>
              <a:rPr lang="en-US" dirty="0"/>
              <a:t>Hodgkin</a:t>
            </a:r>
            <a:endParaRPr lang="el-GR" dirty="0"/>
          </a:p>
        </p:txBody>
      </p:sp>
      <p:sp>
        <p:nvSpPr>
          <p:cNvPr id="3" name="2 - Θέση περιεχομένου"/>
          <p:cNvSpPr>
            <a:spLocks noGrp="1"/>
          </p:cNvSpPr>
          <p:nvPr>
            <p:ph idx="1"/>
          </p:nvPr>
        </p:nvSpPr>
        <p:spPr>
          <a:xfrm>
            <a:off x="457200" y="1196752"/>
            <a:ext cx="8435280" cy="5661248"/>
          </a:xfrm>
        </p:spPr>
        <p:txBody>
          <a:bodyPr>
            <a:normAutofit fontScale="92500"/>
          </a:bodyPr>
          <a:lstStyle/>
          <a:p>
            <a:r>
              <a:rPr lang="el-GR" dirty="0" smtClean="0"/>
              <a:t>Το  Λέμφωμα </a:t>
            </a:r>
            <a:r>
              <a:rPr lang="en-US" dirty="0" smtClean="0"/>
              <a:t>Hodgkin</a:t>
            </a:r>
            <a:r>
              <a:rPr lang="el-GR" dirty="0" smtClean="0"/>
              <a:t> παρουσιάζει μερικά </a:t>
            </a:r>
            <a:r>
              <a:rPr lang="el-GR" dirty="0" err="1" smtClean="0"/>
              <a:t>παθογνωμονικά</a:t>
            </a:r>
            <a:r>
              <a:rPr lang="el-GR" dirty="0" smtClean="0"/>
              <a:t> χαρακτηριστικά:  </a:t>
            </a:r>
            <a:endParaRPr lang="en-US" dirty="0" smtClean="0"/>
          </a:p>
          <a:p>
            <a:pPr marL="457200" indent="-457200">
              <a:buFont typeface="+mj-lt"/>
              <a:buAutoNum type="arabicPeriod"/>
            </a:pPr>
            <a:r>
              <a:rPr lang="el-GR" dirty="0" smtClean="0"/>
              <a:t>Αναπτύσσεται στους λεμφαδένες με προτίμηση αυτούς της τραχηλικής χώρας, </a:t>
            </a:r>
            <a:endParaRPr lang="en-US" dirty="0" smtClean="0"/>
          </a:p>
          <a:p>
            <a:pPr marL="457200" indent="-457200">
              <a:buFont typeface="+mj-lt"/>
              <a:buAutoNum type="arabicPeriod"/>
            </a:pPr>
            <a:r>
              <a:rPr lang="el-GR" dirty="0" smtClean="0"/>
              <a:t>Προσβάλει στην πλειονότητα των περιπτώσεων νέους ενήλικες,</a:t>
            </a:r>
            <a:endParaRPr lang="en-US" dirty="0" smtClean="0"/>
          </a:p>
          <a:p>
            <a:pPr marL="457200" indent="-457200">
              <a:buFont typeface="+mj-lt"/>
              <a:buAutoNum type="arabicPeriod"/>
            </a:pPr>
            <a:r>
              <a:rPr lang="el-GR" dirty="0" smtClean="0"/>
              <a:t>Ο </a:t>
            </a:r>
            <a:r>
              <a:rPr lang="el-GR" dirty="0" err="1" smtClean="0"/>
              <a:t>νεοπλασματικός</a:t>
            </a:r>
            <a:r>
              <a:rPr lang="el-GR" dirty="0" smtClean="0"/>
              <a:t> ιστός περιέχει μικρό αριθμό διάσπαρτων μεγάλων μονοπύρηνων ή πολυπύρηνων </a:t>
            </a:r>
            <a:r>
              <a:rPr lang="el-GR" dirty="0" err="1" smtClean="0"/>
              <a:t>νεοπλασματικών</a:t>
            </a:r>
            <a:r>
              <a:rPr lang="el-GR" dirty="0" smtClean="0"/>
              <a:t> κυττάρων (κύτταρα </a:t>
            </a:r>
            <a:r>
              <a:rPr lang="en-US" dirty="0" smtClean="0"/>
              <a:t>Hodgkin</a:t>
            </a:r>
            <a:r>
              <a:rPr lang="el-GR" dirty="0" smtClean="0"/>
              <a:t> και </a:t>
            </a:r>
            <a:r>
              <a:rPr lang="en-US" dirty="0" smtClean="0"/>
              <a:t>Reed</a:t>
            </a:r>
            <a:r>
              <a:rPr lang="el-GR" dirty="0" smtClean="0"/>
              <a:t>-</a:t>
            </a:r>
            <a:r>
              <a:rPr lang="en-US" dirty="0" smtClean="0"/>
              <a:t>Sternberg</a:t>
            </a:r>
            <a:r>
              <a:rPr lang="el-GR" dirty="0" smtClean="0"/>
              <a:t> αντίστοιχα) που εδράζονται σε ένα πλούσιο </a:t>
            </a:r>
            <a:r>
              <a:rPr lang="el-GR" dirty="0" err="1" smtClean="0"/>
              <a:t>μικροπεριβάλλον</a:t>
            </a:r>
            <a:r>
              <a:rPr lang="el-GR" dirty="0" smtClean="0"/>
              <a:t> αποτελούμενο από μη </a:t>
            </a:r>
            <a:r>
              <a:rPr lang="el-GR" dirty="0" err="1" smtClean="0"/>
              <a:t>νεοπλασματικά</a:t>
            </a:r>
            <a:r>
              <a:rPr lang="el-GR" dirty="0" smtClean="0"/>
              <a:t> φλεγμονώδη και βοηθητικά κύτταρα και </a:t>
            </a:r>
            <a:endParaRPr lang="en-US" dirty="0" smtClean="0"/>
          </a:p>
          <a:p>
            <a:pPr marL="457200" indent="-457200">
              <a:buFont typeface="+mj-lt"/>
              <a:buAutoNum type="arabicPeriod"/>
            </a:pPr>
            <a:r>
              <a:rPr lang="el-GR" dirty="0" smtClean="0"/>
              <a:t>Τα </a:t>
            </a:r>
            <a:r>
              <a:rPr lang="el-GR" dirty="0" err="1" smtClean="0"/>
              <a:t>νεοπλασματικά</a:t>
            </a:r>
            <a:r>
              <a:rPr lang="el-GR" dirty="0" smtClean="0"/>
              <a:t> κύτταρα της νόσου είναι στην πλειονότητα των περιπτώσεων Β-λεμφοκυτταρικής αρχής και συχνά περιβάλλονται κυκλικά από Τ-λεμφοκύτταρα σε σχηματισμό «ροζέτας». </a:t>
            </a:r>
          </a:p>
          <a:p>
            <a:pPr marL="457200" indent="-457200">
              <a:buFont typeface="+mj-lt"/>
              <a:buAutoNum type="arabicPeriod"/>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24192706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err="1" smtClean="0"/>
              <a:t>Αποικονιστικός</a:t>
            </a:r>
            <a:r>
              <a:rPr lang="el-GR" dirty="0" smtClean="0"/>
              <a:t> έλεγχος</a:t>
            </a:r>
            <a:endParaRPr lang="el-GR" dirty="0"/>
          </a:p>
        </p:txBody>
      </p:sp>
      <p:sp>
        <p:nvSpPr>
          <p:cNvPr id="3" name="2 - Θέση περιεχομένου"/>
          <p:cNvSpPr>
            <a:spLocks noGrp="1"/>
          </p:cNvSpPr>
          <p:nvPr>
            <p:ph idx="1"/>
          </p:nvPr>
        </p:nvSpPr>
        <p:spPr>
          <a:xfrm>
            <a:off x="323528" y="1124744"/>
            <a:ext cx="8784976" cy="5733256"/>
          </a:xfrm>
        </p:spPr>
        <p:txBody>
          <a:bodyPr>
            <a:noAutofit/>
          </a:bodyPr>
          <a:lstStyle/>
          <a:p>
            <a:r>
              <a:rPr lang="el-GR" sz="2100" dirty="0" smtClean="0"/>
              <a:t>Για </a:t>
            </a:r>
            <a:r>
              <a:rPr lang="el-GR" sz="2100" dirty="0"/>
              <a:t>τη </a:t>
            </a:r>
            <a:r>
              <a:rPr lang="el-GR" sz="2100" dirty="0" err="1"/>
              <a:t>σταδιοποίηση</a:t>
            </a:r>
            <a:r>
              <a:rPr lang="el-GR" sz="2100" dirty="0"/>
              <a:t> της νόσου εφαρμόζονται τεχνικές λιγότερο επεμβατικές σε σχέση με το παρελθόν. Έτσι η λαπαροτομία εφαρμόζεται πλέον μόνο σε ασθενείς με περιορισμένη </a:t>
            </a:r>
            <a:r>
              <a:rPr lang="el-GR" sz="2100" dirty="0" err="1"/>
              <a:t>υποδιαφραγματική</a:t>
            </a:r>
            <a:r>
              <a:rPr lang="el-GR" sz="2100" dirty="0"/>
              <a:t> συνήθως νόσο όπου η βιοψία δια βελόνης υπό </a:t>
            </a:r>
            <a:r>
              <a:rPr lang="el-GR" sz="2100" dirty="0" err="1"/>
              <a:t>υπερηχογραφική</a:t>
            </a:r>
            <a:r>
              <a:rPr lang="el-GR" sz="2100" dirty="0"/>
              <a:t> καθοδήγηση ή υπό αξονικό τομογράφο είναι αδύνατη ή μη επαρκής για την ασφαλή διάγνωση. Η διενέργεια </a:t>
            </a:r>
            <a:r>
              <a:rPr lang="el-GR" sz="2100" dirty="0" err="1"/>
              <a:t>οστεομυελικής</a:t>
            </a:r>
            <a:r>
              <a:rPr lang="el-GR" sz="2100" dirty="0"/>
              <a:t> βιοψίας και η εκτίμηση της κατάστασης του μυελού των οστών είναι σημαντική για τη </a:t>
            </a:r>
            <a:r>
              <a:rPr lang="el-GR" sz="2100" dirty="0" err="1"/>
              <a:t>σταδιοποίηση</a:t>
            </a:r>
            <a:r>
              <a:rPr lang="el-GR" sz="2100" dirty="0"/>
              <a:t> της νόσου πριν την έναρξη της θεραπείας. Διήθηση μυελού διαπιστώνεται στο 10% περίπου των περιπτώσεων λεμφώματος  </a:t>
            </a:r>
            <a:r>
              <a:rPr lang="en-US" sz="2100" dirty="0"/>
              <a:t>Hodgkin</a:t>
            </a:r>
            <a:r>
              <a:rPr lang="el-GR" sz="2100" dirty="0"/>
              <a:t> κατά την αρχική </a:t>
            </a:r>
            <a:r>
              <a:rPr lang="el-GR" sz="2100" dirty="0" smtClean="0"/>
              <a:t>διάγνωση. </a:t>
            </a:r>
            <a:r>
              <a:rPr lang="el-GR" sz="2100" dirty="0"/>
              <a:t>Αξονική τομογραφία θώρακος, άνω και κάτω κοιλίας είναι ενδεδειγμένη για την αρχική εκτίμηση ασθενών με λέμφωμα </a:t>
            </a:r>
            <a:r>
              <a:rPr lang="en-US" sz="2100" dirty="0"/>
              <a:t>Hodgkin</a:t>
            </a:r>
            <a:r>
              <a:rPr lang="el-GR" sz="2100" dirty="0"/>
              <a:t>. Η αξονική τομογραφία έχει μεγάλη ειδικότητα στην ανίχνευση των προσβεβλημένων περιοχών ειδικά σε ότι αφορά τον πνεύμονα, πλευριτικές ή </a:t>
            </a:r>
            <a:r>
              <a:rPr lang="el-GR" sz="2100" dirty="0" err="1"/>
              <a:t>περικαρδιακές</a:t>
            </a:r>
            <a:r>
              <a:rPr lang="el-GR" sz="2100" dirty="0"/>
              <a:t> συλλογές, την επέκταση στο θωρακικό τοίχωμα, και την εμπλοκή μασχαλιαίων και </a:t>
            </a:r>
            <a:r>
              <a:rPr lang="el-GR" sz="2100" dirty="0" err="1"/>
              <a:t>οπισθοπεριτοναϊκών</a:t>
            </a:r>
            <a:r>
              <a:rPr lang="el-GR" sz="2100" dirty="0"/>
              <a:t> </a:t>
            </a:r>
            <a:r>
              <a:rPr lang="el-GR" sz="2100" dirty="0" smtClean="0"/>
              <a:t>λεμφαδένων. </a:t>
            </a:r>
            <a:endParaRPr lang="el-GR" sz="21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39</a:t>
            </a:fld>
            <a:endParaRPr lang="el-GR"/>
          </a:p>
        </p:txBody>
      </p:sp>
    </p:spTree>
    <p:extLst>
      <p:ext uri="{BB962C8B-B14F-4D97-AF65-F5344CB8AC3E}">
        <p14:creationId xmlns:p14="http://schemas.microsoft.com/office/powerpoint/2010/main" val="12494440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Ο ρόλος το </a:t>
            </a:r>
            <a:r>
              <a:rPr lang="el-GR" dirty="0" err="1" smtClean="0"/>
              <a:t>μεσοθωρακίου</a:t>
            </a:r>
            <a:endParaRPr lang="el-GR" dirty="0"/>
          </a:p>
        </p:txBody>
      </p:sp>
      <p:sp>
        <p:nvSpPr>
          <p:cNvPr id="3" name="2 - Θέση περιεχομένου"/>
          <p:cNvSpPr>
            <a:spLocks noGrp="1"/>
          </p:cNvSpPr>
          <p:nvPr>
            <p:ph idx="1"/>
          </p:nvPr>
        </p:nvSpPr>
        <p:spPr>
          <a:xfrm>
            <a:off x="457200" y="1196752"/>
            <a:ext cx="8435280" cy="5256584"/>
          </a:xfrm>
        </p:spPr>
        <p:txBody>
          <a:bodyPr>
            <a:noAutofit/>
          </a:bodyPr>
          <a:lstStyle/>
          <a:p>
            <a:r>
              <a:rPr lang="el-GR" sz="2200" dirty="0" smtClean="0"/>
              <a:t>Τα </a:t>
            </a:r>
            <a:r>
              <a:rPr lang="el-GR" sz="2200" dirty="0"/>
              <a:t>δύο τρίτα των </a:t>
            </a:r>
            <a:r>
              <a:rPr lang="el-GR" sz="2200" dirty="0" err="1"/>
              <a:t>νεοδιαγνωσθέντων</a:t>
            </a:r>
            <a:r>
              <a:rPr lang="el-GR" sz="2200" dirty="0"/>
              <a:t> ασθενών με λέμφωμα </a:t>
            </a:r>
            <a:r>
              <a:rPr lang="en-US" sz="2200" dirty="0"/>
              <a:t>Hodgkin</a:t>
            </a:r>
            <a:r>
              <a:rPr lang="el-GR" sz="2200" dirty="0"/>
              <a:t> έχουν ενδοθωρακική νόσο. Ο ορισμός του ογκώδους </a:t>
            </a:r>
            <a:r>
              <a:rPr lang="el-GR" sz="2200" dirty="0" err="1"/>
              <a:t>μεσοθωρακίου</a:t>
            </a:r>
            <a:r>
              <a:rPr lang="el-GR" sz="2200" dirty="0"/>
              <a:t> υπήρξε αντικείμενο πολλών συζητήσεων. Έτσι κάποιοι ορίζουν ογκώδες </a:t>
            </a:r>
            <a:r>
              <a:rPr lang="el-GR" sz="2200" dirty="0" err="1"/>
              <a:t>μεσοθωράκιο</a:t>
            </a:r>
            <a:r>
              <a:rPr lang="el-GR" sz="2200" dirty="0"/>
              <a:t> όταν η διάμετρος της μάζας ξεπερνά το ένα τρίτο της μέγιστης εγκάρσιας διαμέτρου του θώρακα στο ύψος του διαφράγματος στην απλή </a:t>
            </a:r>
            <a:r>
              <a:rPr lang="el-GR" sz="2200" dirty="0" err="1"/>
              <a:t>προσθία</a:t>
            </a:r>
            <a:r>
              <a:rPr lang="el-GR" sz="2200" dirty="0"/>
              <a:t> ακτινογραφία θώρακα σε όρθια </a:t>
            </a:r>
            <a:r>
              <a:rPr lang="el-GR" sz="2200" dirty="0" smtClean="0"/>
              <a:t>θέση. </a:t>
            </a:r>
            <a:r>
              <a:rPr lang="el-GR" sz="2200" dirty="0"/>
              <a:t>Κατά άλλους το ογκώδες </a:t>
            </a:r>
            <a:r>
              <a:rPr lang="el-GR" sz="2200" dirty="0" err="1"/>
              <a:t>μεσοθωράκιο</a:t>
            </a:r>
            <a:r>
              <a:rPr lang="el-GR" sz="2200" dirty="0"/>
              <a:t> ορίζεται ως μάζα διαμέτρου μεγαλύτερης των 5-10 εκατοστών. Ασθενείς με ογκώδες </a:t>
            </a:r>
            <a:r>
              <a:rPr lang="el-GR" sz="2200" dirty="0" err="1"/>
              <a:t>μεσοθωράκιο</a:t>
            </a:r>
            <a:r>
              <a:rPr lang="el-GR" sz="2200" dirty="0"/>
              <a:t> έχουν αυξημένο κίνδυνο υποτροπής σε </a:t>
            </a:r>
            <a:r>
              <a:rPr lang="el-GR" sz="2200" dirty="0" err="1"/>
              <a:t>λεμφαδενικές</a:t>
            </a:r>
            <a:r>
              <a:rPr lang="el-GR" sz="2200" dirty="0"/>
              <a:t> ή </a:t>
            </a:r>
            <a:r>
              <a:rPr lang="el-GR" sz="2200" dirty="0" err="1"/>
              <a:t>εξωλεμφαδενικές</a:t>
            </a:r>
            <a:r>
              <a:rPr lang="el-GR" sz="2200" dirty="0"/>
              <a:t>  θέσεις πάνω από το διάφραγμα αν αντιμετωπισθούν μόνο με </a:t>
            </a:r>
            <a:r>
              <a:rPr lang="el-GR" sz="2200" dirty="0" smtClean="0"/>
              <a:t>ακτινοθεραπεία. </a:t>
            </a:r>
            <a:r>
              <a:rPr lang="el-GR" sz="2200" dirty="0"/>
              <a:t>Το σπινθηρογράφημα με </a:t>
            </a:r>
            <a:r>
              <a:rPr lang="en-US" sz="2200" dirty="0"/>
              <a:t>Gallium</a:t>
            </a:r>
            <a:r>
              <a:rPr lang="el-GR" sz="2200" dirty="0"/>
              <a:t> 67  είναι χρήσιμο για την εκτίμηση της </a:t>
            </a:r>
            <a:r>
              <a:rPr lang="el-GR" sz="2200" dirty="0" err="1"/>
              <a:t>μεσοθωρακικής</a:t>
            </a:r>
            <a:r>
              <a:rPr lang="el-GR" sz="2200" dirty="0"/>
              <a:t> νόσου και της εκτίμησης </a:t>
            </a:r>
            <a:r>
              <a:rPr lang="el-GR" sz="2200" dirty="0" err="1"/>
              <a:t>υπολοιπόμενων</a:t>
            </a:r>
            <a:r>
              <a:rPr lang="el-GR" sz="2200" dirty="0"/>
              <a:t> μαζών μετά από θεραπεία.</a:t>
            </a:r>
          </a:p>
          <a:p>
            <a:endParaRPr lang="el-GR" sz="22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40</a:t>
            </a:fld>
            <a:endParaRPr lang="el-GR"/>
          </a:p>
        </p:txBody>
      </p:sp>
    </p:spTree>
    <p:extLst>
      <p:ext uri="{BB962C8B-B14F-4D97-AF65-F5344CB8AC3E}">
        <p14:creationId xmlns:p14="http://schemas.microsoft.com/office/powerpoint/2010/main" val="11952963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Τομογραφία </a:t>
            </a:r>
            <a:endParaRPr lang="el-GR" dirty="0"/>
          </a:p>
        </p:txBody>
      </p:sp>
      <p:sp>
        <p:nvSpPr>
          <p:cNvPr id="3" name="2 - Θέση περιεχομένου"/>
          <p:cNvSpPr>
            <a:spLocks noGrp="1"/>
          </p:cNvSpPr>
          <p:nvPr>
            <p:ph idx="1"/>
          </p:nvPr>
        </p:nvSpPr>
        <p:spPr>
          <a:xfrm>
            <a:off x="457200" y="1196752"/>
            <a:ext cx="8291264" cy="5400600"/>
          </a:xfrm>
        </p:spPr>
        <p:txBody>
          <a:bodyPr>
            <a:noAutofit/>
          </a:bodyPr>
          <a:lstStyle/>
          <a:p>
            <a:r>
              <a:rPr lang="el-GR" sz="2200" dirty="0" smtClean="0"/>
              <a:t>Η μαγνητική τομογραφία (</a:t>
            </a:r>
            <a:r>
              <a:rPr lang="en-US" sz="2200" dirty="0" smtClean="0"/>
              <a:t>MRI</a:t>
            </a:r>
            <a:r>
              <a:rPr lang="el-GR" sz="2200" dirty="0" smtClean="0"/>
              <a:t>) χρησιμοποιείται επιλεκτικά στις περιπτώσεις με οστική εντόπιση της νόσου ή σε περιπτώσεις παρασπονδυλικών μαζών με </a:t>
            </a:r>
            <a:r>
              <a:rPr lang="el-GR" sz="2200" dirty="0" err="1" smtClean="0"/>
              <a:t>συνοδά</a:t>
            </a:r>
            <a:r>
              <a:rPr lang="el-GR" sz="2200" dirty="0" smtClean="0"/>
              <a:t> συμπτώματα συμπίεσης από το νωτιαίο μυελό. </a:t>
            </a:r>
          </a:p>
          <a:p>
            <a:r>
              <a:rPr lang="el-GR" sz="2200" dirty="0" smtClean="0"/>
              <a:t>Η </a:t>
            </a:r>
            <a:r>
              <a:rPr lang="el-GR" sz="2200" dirty="0" err="1" smtClean="0"/>
              <a:t>σπινθηρογραφική</a:t>
            </a:r>
            <a:r>
              <a:rPr lang="el-GR" sz="2200" dirty="0" smtClean="0"/>
              <a:t> τομογραφία με εκπομπή ποζιτρονίων (</a:t>
            </a:r>
            <a:r>
              <a:rPr lang="en-US" sz="2200" dirty="0" err="1" smtClean="0"/>
              <a:t>Fluorodeoxyglucose</a:t>
            </a:r>
            <a:r>
              <a:rPr lang="en-US" sz="2200" dirty="0" smtClean="0"/>
              <a:t> positron emission tomography</a:t>
            </a:r>
            <a:r>
              <a:rPr lang="el-GR" sz="2200" dirty="0" smtClean="0"/>
              <a:t> (</a:t>
            </a:r>
            <a:r>
              <a:rPr lang="en-US" sz="2200" dirty="0" smtClean="0"/>
              <a:t>FDG</a:t>
            </a:r>
            <a:r>
              <a:rPr lang="el-GR" sz="2200" dirty="0" smtClean="0"/>
              <a:t>-</a:t>
            </a:r>
            <a:r>
              <a:rPr lang="en-US" sz="2200" dirty="0" smtClean="0"/>
              <a:t>PET</a:t>
            </a:r>
            <a:r>
              <a:rPr lang="el-GR" sz="2200" dirty="0" smtClean="0"/>
              <a:t>) έχει ένδειξη κυρίως για την εκτίμηση της </a:t>
            </a:r>
            <a:r>
              <a:rPr lang="el-GR" sz="2200" dirty="0" err="1" smtClean="0"/>
              <a:t>ενεργότητας</a:t>
            </a:r>
            <a:r>
              <a:rPr lang="el-GR" sz="2200" dirty="0" smtClean="0"/>
              <a:t> ή όχι της νόσου στις υπολειμματικές μετά από θεραπεία μάζες. </a:t>
            </a:r>
          </a:p>
          <a:p>
            <a:r>
              <a:rPr lang="el-GR" sz="2200" dirty="0" err="1" smtClean="0"/>
              <a:t>Παράκατω</a:t>
            </a:r>
            <a:r>
              <a:rPr lang="el-GR" sz="2200" dirty="0" smtClean="0"/>
              <a:t> αναγράφονται επιγραμματικά οι συνιστώμενες εξετάσεις για την αρχική εκτίμηση και </a:t>
            </a:r>
            <a:r>
              <a:rPr lang="el-GR" sz="2200" dirty="0" err="1" smtClean="0"/>
              <a:t>σταδιοποίηση</a:t>
            </a:r>
            <a:r>
              <a:rPr lang="el-GR" sz="2200" dirty="0" smtClean="0"/>
              <a:t> ασθενούς με λέμφωμα </a:t>
            </a:r>
            <a:r>
              <a:rPr lang="en-US" sz="2200" dirty="0" smtClean="0"/>
              <a:t>Hodgkin</a:t>
            </a:r>
            <a:r>
              <a:rPr lang="el-GR" sz="2200" dirty="0" smtClean="0"/>
              <a:t>. </a:t>
            </a:r>
          </a:p>
          <a:p>
            <a:pPr lvl="0"/>
            <a:r>
              <a:rPr lang="el-GR" sz="2200" dirty="0" smtClean="0"/>
              <a:t>Επαρκής βιοψία λεμφαδένα ή άλλου προσβεβλημένου οργάνου και εκτίμηση της από έμπειρο </a:t>
            </a:r>
            <a:r>
              <a:rPr lang="el-GR" sz="2200" dirty="0" err="1" smtClean="0"/>
              <a:t>αιμοπαθολογοανατόμο</a:t>
            </a:r>
            <a:r>
              <a:rPr lang="el-GR" sz="2200" dirty="0" smtClean="0"/>
              <a:t>.</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41</a:t>
            </a:fld>
            <a:endParaRPr lang="el-GR"/>
          </a:p>
        </p:txBody>
      </p:sp>
    </p:spTree>
    <p:extLst>
      <p:ext uri="{BB962C8B-B14F-4D97-AF65-F5344CB8AC3E}">
        <p14:creationId xmlns:p14="http://schemas.microsoft.com/office/powerpoint/2010/main" val="13156356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Βιοψία </a:t>
            </a:r>
            <a:endParaRPr lang="el-GR" dirty="0"/>
          </a:p>
        </p:txBody>
      </p:sp>
      <p:sp>
        <p:nvSpPr>
          <p:cNvPr id="3" name="2 - Θέση περιεχομένου"/>
          <p:cNvSpPr>
            <a:spLocks noGrp="1"/>
          </p:cNvSpPr>
          <p:nvPr>
            <p:ph idx="1"/>
          </p:nvPr>
        </p:nvSpPr>
        <p:spPr>
          <a:xfrm>
            <a:off x="457200" y="1196752"/>
            <a:ext cx="8291264" cy="5400600"/>
          </a:xfrm>
        </p:spPr>
        <p:txBody>
          <a:bodyPr>
            <a:noAutofit/>
          </a:bodyPr>
          <a:lstStyle/>
          <a:p>
            <a:pPr lvl="0"/>
            <a:r>
              <a:rPr lang="el-GR" sz="2200" dirty="0" err="1" smtClean="0"/>
              <a:t>Οστεομυελική</a:t>
            </a:r>
            <a:r>
              <a:rPr lang="el-GR" sz="2200" dirty="0" smtClean="0"/>
              <a:t> βιοψία από την οπίσθια λαγόνια ακρολοφία, κατευθυνόμενη βιοψία δια βελόνης κάθε </a:t>
            </a:r>
            <a:r>
              <a:rPr lang="el-GR" sz="2200" dirty="0" err="1" smtClean="0"/>
              <a:t>εξωλεμφαδενικής</a:t>
            </a:r>
            <a:r>
              <a:rPr lang="el-GR" sz="2200" dirty="0" smtClean="0"/>
              <a:t> εστίας με ενδείξεις διήθησης (πχ ήπατος) και κυτταρολογική εξέταση κάθε συλλογής.</a:t>
            </a:r>
          </a:p>
          <a:p>
            <a:pPr lvl="0"/>
            <a:r>
              <a:rPr lang="el-GR" sz="2200" dirty="0" smtClean="0"/>
              <a:t>Εκτενές ιστορικό ιδιαίτερα για την ύπαρξη ή όχι Β συμπτωμάτων, πλήρης και προσεκτική κλινική εξέταση (εκτίμηση των </a:t>
            </a:r>
            <a:r>
              <a:rPr lang="el-GR" sz="2200" dirty="0" err="1" smtClean="0"/>
              <a:t>λεμφαδενικών</a:t>
            </a:r>
            <a:r>
              <a:rPr lang="el-GR" sz="2200" dirty="0" smtClean="0"/>
              <a:t> διογκώσεων, του μεγέθους του ήπατος και του </a:t>
            </a:r>
            <a:r>
              <a:rPr lang="el-GR" sz="2200" dirty="0" err="1" smtClean="0"/>
              <a:t>σπληνός</a:t>
            </a:r>
            <a:r>
              <a:rPr lang="el-GR" sz="2200" dirty="0" smtClean="0"/>
              <a:t> και επισκόπηση του δακτυλίου του </a:t>
            </a:r>
            <a:r>
              <a:rPr lang="en-US" sz="2200" dirty="0" err="1" smtClean="0"/>
              <a:t>Waldeyer</a:t>
            </a:r>
            <a:r>
              <a:rPr lang="el-GR" sz="2200" dirty="0" smtClean="0"/>
              <a:t>).</a:t>
            </a:r>
          </a:p>
          <a:p>
            <a:pPr lvl="0"/>
            <a:r>
              <a:rPr lang="el-GR" sz="2200" dirty="0" smtClean="0"/>
              <a:t>Εργαστηριακός έλεγχος : Γενική αίματος, Ταχύτητα Καθίζησης Ερυθρών, πλήρης βιοχημικός έλεγχος.</a:t>
            </a:r>
          </a:p>
          <a:p>
            <a:pPr lvl="0"/>
            <a:r>
              <a:rPr lang="el-GR" sz="2200" dirty="0" smtClean="0"/>
              <a:t>Απλή ακτινογραφία θώρακα (</a:t>
            </a:r>
            <a:r>
              <a:rPr lang="el-GR" sz="2200" dirty="0" err="1" smtClean="0"/>
              <a:t>προσθιοπίσθια</a:t>
            </a:r>
            <a:r>
              <a:rPr lang="el-GR" sz="2200" dirty="0" smtClean="0"/>
              <a:t> και πλάγια).</a:t>
            </a:r>
          </a:p>
          <a:p>
            <a:pPr lvl="0"/>
            <a:r>
              <a:rPr lang="el-GR" sz="2200" dirty="0" smtClean="0"/>
              <a:t>Αξονική τομογραφία θώρακα, άνω και κάτω κοιλίας.</a:t>
            </a:r>
          </a:p>
          <a:p>
            <a:endParaRPr lang="el-GR" sz="22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42</a:t>
            </a:fld>
            <a:endParaRPr lang="el-GR"/>
          </a:p>
        </p:txBody>
      </p:sp>
    </p:spTree>
    <p:extLst>
      <p:ext uri="{BB962C8B-B14F-4D97-AF65-F5344CB8AC3E}">
        <p14:creationId xmlns:p14="http://schemas.microsoft.com/office/powerpoint/2010/main" val="30026099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3" name="Group 3"/>
          <p:cNvGraphicFramePr>
            <a:graphicFrameLocks noGrp="1"/>
          </p:cNvGraphicFramePr>
          <p:nvPr>
            <p:extLst>
              <p:ext uri="{D42A27DB-BD31-4B8C-83A1-F6EECF244321}">
                <p14:modId xmlns:p14="http://schemas.microsoft.com/office/powerpoint/2010/main" val="2439951433"/>
              </p:ext>
            </p:extLst>
          </p:nvPr>
        </p:nvGraphicFramePr>
        <p:xfrm>
          <a:off x="1066800" y="2276872"/>
          <a:ext cx="6934200" cy="3124200"/>
        </p:xfrm>
        <a:graphic>
          <a:graphicData uri="http://schemas.openxmlformats.org/drawingml/2006/table">
            <a:tbl>
              <a:tblPr/>
              <a:tblGrid>
                <a:gridCol w="2438400"/>
                <a:gridCol w="1524000"/>
                <a:gridCol w="1447800"/>
                <a:gridCol w="1524000"/>
              </a:tblGrid>
              <a:tr h="609600">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2400" b="0" i="0" u="none" strike="noStrike" cap="none" normalizeH="0" baseline="0" dirty="0" smtClean="0">
                          <a:ln>
                            <a:noFill/>
                          </a:ln>
                          <a:solidFill>
                            <a:schemeClr val="tx1"/>
                          </a:solidFill>
                          <a:effectLst/>
                          <a:latin typeface="+mn-lt"/>
                        </a:rPr>
                        <a:t>Κλινικό Στάδιο</a:t>
                      </a:r>
                    </a:p>
                  </a:txBody>
                  <a:tcPr horzOverflow="overflow">
                    <a:lnL cap="flat">
                      <a:noFill/>
                    </a:lnL>
                    <a:lnR>
                      <a:noFill/>
                    </a:lnR>
                    <a:lnT cap="flat">
                      <a:noFill/>
                    </a:lnT>
                    <a:lnB>
                      <a:noFill/>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2400" b="0" i="0" u="none" strike="noStrike" cap="none" normalizeH="0" baseline="0" smtClean="0">
                          <a:ln>
                            <a:noFill/>
                          </a:ln>
                          <a:solidFill>
                            <a:schemeClr val="tx1"/>
                          </a:solidFill>
                          <a:effectLst/>
                          <a:latin typeface="+mn-lt"/>
                        </a:rPr>
                        <a:t>Α</a:t>
                      </a:r>
                    </a:p>
                  </a:txBody>
                  <a:tcPr horzOverflow="overflow">
                    <a:lnL>
                      <a:noFill/>
                    </a:lnL>
                    <a:lnR>
                      <a:noFill/>
                    </a:lnR>
                    <a:lnT cap="flat">
                      <a:noFill/>
                    </a:lnT>
                    <a:lnB>
                      <a:noFill/>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2400" b="0" i="0" u="none" strike="noStrike" cap="none" normalizeH="0" baseline="0" smtClean="0">
                          <a:ln>
                            <a:noFill/>
                          </a:ln>
                          <a:solidFill>
                            <a:schemeClr val="tx1"/>
                          </a:solidFill>
                          <a:effectLst/>
                          <a:latin typeface="+mn-lt"/>
                        </a:rPr>
                        <a:t>Β</a:t>
                      </a:r>
                    </a:p>
                  </a:txBody>
                  <a:tcPr horzOverflow="overflow">
                    <a:lnL>
                      <a:noFill/>
                    </a:lnL>
                    <a:lnR>
                      <a:noFill/>
                    </a:lnR>
                    <a:lnT cap="flat">
                      <a:noFill/>
                    </a:lnT>
                    <a:lnB>
                      <a:noFill/>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2400" b="0" i="0" u="none" strike="noStrike" cap="none" normalizeH="0" baseline="0" smtClean="0">
                          <a:ln>
                            <a:noFill/>
                          </a:ln>
                          <a:solidFill>
                            <a:schemeClr val="tx1"/>
                          </a:solidFill>
                          <a:effectLst/>
                          <a:latin typeface="+mn-lt"/>
                        </a:rPr>
                        <a:t>Σύνολο</a:t>
                      </a:r>
                    </a:p>
                  </a:txBody>
                  <a:tcPr horzOverflow="overflow">
                    <a:lnL>
                      <a:noFill/>
                    </a:lnL>
                    <a:lnR cap="flat">
                      <a:noFill/>
                    </a:lnR>
                    <a:lnT cap="flat">
                      <a:noFill/>
                    </a:lnT>
                    <a:lnB>
                      <a:noFill/>
                    </a:lnB>
                    <a:lnTlToBr>
                      <a:noFill/>
                    </a:lnTlToBr>
                    <a:lnBlToTr>
                      <a:noFill/>
                    </a:lnBlToTr>
                    <a:noFill/>
                  </a:tcPr>
                </a:tc>
              </a:tr>
              <a:tr h="609600">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2400" b="0" i="0" u="none" strike="noStrike" cap="none" normalizeH="0" baseline="0" dirty="0" smtClean="0">
                          <a:ln>
                            <a:noFill/>
                          </a:ln>
                          <a:solidFill>
                            <a:schemeClr val="tx1"/>
                          </a:solidFill>
                          <a:effectLst/>
                          <a:latin typeface="+mn-lt"/>
                        </a:rPr>
                        <a:t>Ι</a:t>
                      </a: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2400" b="0" i="0" u="none" strike="noStrike" cap="none" normalizeH="0" baseline="0" smtClean="0">
                          <a:ln>
                            <a:noFill/>
                          </a:ln>
                          <a:solidFill>
                            <a:schemeClr val="tx1"/>
                          </a:solidFill>
                          <a:effectLst/>
                          <a:latin typeface="+mn-lt"/>
                        </a:rPr>
                        <a:t>20%</a:t>
                      </a:r>
                      <a:endParaRPr kumimoji="0" lang="el-GR" altLang="el-GR" sz="2400" b="0" i="0" u="none" strike="noStrike" cap="none" normalizeH="0" baseline="0" smtClean="0">
                        <a:ln>
                          <a:noFill/>
                        </a:ln>
                        <a:solidFill>
                          <a:schemeClr val="tx1"/>
                        </a:solidFill>
                        <a:effectLst/>
                        <a:latin typeface="+mn-lt"/>
                      </a:endParaRP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2400" b="0" i="0" u="none" strike="noStrike" cap="none" normalizeH="0" baseline="0" smtClean="0">
                          <a:ln>
                            <a:noFill/>
                          </a:ln>
                          <a:solidFill>
                            <a:schemeClr val="tx1"/>
                          </a:solidFill>
                          <a:effectLst/>
                          <a:latin typeface="+mn-lt"/>
                        </a:rPr>
                        <a:t>1%</a:t>
                      </a:r>
                      <a:endParaRPr kumimoji="0" lang="el-GR" altLang="el-GR" sz="2400" b="0" i="0" u="none" strike="noStrike" cap="none" normalizeH="0" baseline="0" smtClean="0">
                        <a:ln>
                          <a:noFill/>
                        </a:ln>
                        <a:solidFill>
                          <a:schemeClr val="tx1"/>
                        </a:solidFill>
                        <a:effectLst/>
                        <a:latin typeface="+mn-lt"/>
                      </a:endParaRP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2400" b="0" i="0" u="none" strike="noStrike" cap="none" normalizeH="0" baseline="0" smtClean="0">
                          <a:ln>
                            <a:noFill/>
                          </a:ln>
                          <a:solidFill>
                            <a:schemeClr val="tx1"/>
                          </a:solidFill>
                          <a:effectLst/>
                          <a:latin typeface="+mn-lt"/>
                        </a:rPr>
                        <a:t>21%</a:t>
                      </a:r>
                      <a:endParaRPr kumimoji="0" lang="el-GR" altLang="el-GR" sz="2400" b="0" i="0" u="none" strike="noStrike" cap="none" normalizeH="0" baseline="0" smtClean="0">
                        <a:ln>
                          <a:noFill/>
                        </a:ln>
                        <a:solidFill>
                          <a:schemeClr val="tx1"/>
                        </a:solidFill>
                        <a:effectLst/>
                        <a:latin typeface="+mn-lt"/>
                      </a:endParaRPr>
                    </a:p>
                  </a:txBody>
                  <a:tcPr horzOverflow="overflow">
                    <a:lnL>
                      <a:noFill/>
                    </a:lnL>
                    <a:lnR cap="flat">
                      <a:noFill/>
                    </a:lnR>
                    <a:lnT>
                      <a:noFill/>
                    </a:lnT>
                    <a:lnB>
                      <a:noFill/>
                    </a:lnB>
                    <a:lnTlToBr>
                      <a:noFill/>
                    </a:lnTlToBr>
                    <a:lnBlToTr>
                      <a:noFill/>
                    </a:lnBlToTr>
                    <a:noFill/>
                  </a:tcPr>
                </a:tc>
              </a:tr>
              <a:tr h="609600">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2400" b="0" i="0" u="none" strike="noStrike" cap="none" normalizeH="0" baseline="0" smtClean="0">
                          <a:ln>
                            <a:noFill/>
                          </a:ln>
                          <a:solidFill>
                            <a:schemeClr val="tx1"/>
                          </a:solidFill>
                          <a:effectLst/>
                          <a:latin typeface="+mn-lt"/>
                        </a:rPr>
                        <a:t>ΙΙ</a:t>
                      </a: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2400" b="0" i="0" u="none" strike="noStrike" cap="none" normalizeH="0" baseline="0" smtClean="0">
                          <a:ln>
                            <a:noFill/>
                          </a:ln>
                          <a:solidFill>
                            <a:schemeClr val="tx1"/>
                          </a:solidFill>
                          <a:effectLst/>
                          <a:latin typeface="+mn-lt"/>
                        </a:rPr>
                        <a:t>30%</a:t>
                      </a:r>
                      <a:endParaRPr kumimoji="0" lang="el-GR" altLang="el-GR" sz="2400" b="0" i="0" u="none" strike="noStrike" cap="none" normalizeH="0" baseline="0" smtClean="0">
                        <a:ln>
                          <a:noFill/>
                        </a:ln>
                        <a:solidFill>
                          <a:schemeClr val="tx1"/>
                        </a:solidFill>
                        <a:effectLst/>
                        <a:latin typeface="+mn-lt"/>
                      </a:endParaRP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2400" b="0" i="0" u="none" strike="noStrike" cap="none" normalizeH="0" baseline="0" smtClean="0">
                          <a:ln>
                            <a:noFill/>
                          </a:ln>
                          <a:solidFill>
                            <a:schemeClr val="tx1"/>
                          </a:solidFill>
                          <a:effectLst/>
                          <a:latin typeface="+mn-lt"/>
                        </a:rPr>
                        <a:t>15%</a:t>
                      </a:r>
                      <a:endParaRPr kumimoji="0" lang="el-GR" altLang="el-GR" sz="2400" b="0" i="0" u="none" strike="noStrike" cap="none" normalizeH="0" baseline="0" smtClean="0">
                        <a:ln>
                          <a:noFill/>
                        </a:ln>
                        <a:solidFill>
                          <a:schemeClr val="tx1"/>
                        </a:solidFill>
                        <a:effectLst/>
                        <a:latin typeface="+mn-lt"/>
                      </a:endParaRP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2400" b="0" i="0" u="none" strike="noStrike" cap="none" normalizeH="0" baseline="0" smtClean="0">
                          <a:ln>
                            <a:noFill/>
                          </a:ln>
                          <a:solidFill>
                            <a:schemeClr val="tx1"/>
                          </a:solidFill>
                          <a:effectLst/>
                          <a:latin typeface="+mn-lt"/>
                        </a:rPr>
                        <a:t>45%</a:t>
                      </a:r>
                      <a:endParaRPr kumimoji="0" lang="el-GR" altLang="el-GR" sz="2400" b="0" i="0" u="none" strike="noStrike" cap="none" normalizeH="0" baseline="0" smtClean="0">
                        <a:ln>
                          <a:noFill/>
                        </a:ln>
                        <a:solidFill>
                          <a:schemeClr val="tx1"/>
                        </a:solidFill>
                        <a:effectLst/>
                        <a:latin typeface="+mn-lt"/>
                      </a:endParaRPr>
                    </a:p>
                  </a:txBody>
                  <a:tcPr horzOverflow="overflow">
                    <a:lnL>
                      <a:noFill/>
                    </a:lnL>
                    <a:lnR cap="flat">
                      <a:noFill/>
                    </a:lnR>
                    <a:lnT>
                      <a:noFill/>
                    </a:lnT>
                    <a:lnB>
                      <a:noFill/>
                    </a:lnB>
                    <a:lnTlToBr>
                      <a:noFill/>
                    </a:lnTlToBr>
                    <a:lnBlToTr>
                      <a:noFill/>
                    </a:lnBlToTr>
                    <a:noFill/>
                  </a:tcPr>
                </a:tc>
              </a:tr>
              <a:tr h="609600">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2400" b="0" i="0" u="none" strike="noStrike" cap="none" normalizeH="0" baseline="0" smtClean="0">
                          <a:ln>
                            <a:noFill/>
                          </a:ln>
                          <a:solidFill>
                            <a:schemeClr val="tx1"/>
                          </a:solidFill>
                          <a:effectLst/>
                          <a:latin typeface="+mn-lt"/>
                        </a:rPr>
                        <a:t>ΙΙΙ</a:t>
                      </a: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2400" b="0" i="0" u="none" strike="noStrike" cap="none" normalizeH="0" baseline="0" smtClean="0">
                          <a:ln>
                            <a:noFill/>
                          </a:ln>
                          <a:solidFill>
                            <a:schemeClr val="tx1"/>
                          </a:solidFill>
                          <a:effectLst/>
                          <a:latin typeface="+mn-lt"/>
                        </a:rPr>
                        <a:t>10%</a:t>
                      </a:r>
                      <a:endParaRPr kumimoji="0" lang="el-GR" altLang="el-GR" sz="2400" b="0" i="0" u="none" strike="noStrike" cap="none" normalizeH="0" baseline="0" smtClean="0">
                        <a:ln>
                          <a:noFill/>
                        </a:ln>
                        <a:solidFill>
                          <a:schemeClr val="tx1"/>
                        </a:solidFill>
                        <a:effectLst/>
                        <a:latin typeface="+mn-lt"/>
                      </a:endParaRP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2400" b="0" i="0" u="none" strike="noStrike" cap="none" normalizeH="0" baseline="0" smtClean="0">
                          <a:ln>
                            <a:noFill/>
                          </a:ln>
                          <a:solidFill>
                            <a:schemeClr val="tx1"/>
                          </a:solidFill>
                          <a:effectLst/>
                          <a:latin typeface="+mn-lt"/>
                        </a:rPr>
                        <a:t>10%</a:t>
                      </a:r>
                      <a:endParaRPr kumimoji="0" lang="el-GR" altLang="el-GR" sz="2400" b="0" i="0" u="none" strike="noStrike" cap="none" normalizeH="0" baseline="0" smtClean="0">
                        <a:ln>
                          <a:noFill/>
                        </a:ln>
                        <a:solidFill>
                          <a:schemeClr val="tx1"/>
                        </a:solidFill>
                        <a:effectLst/>
                        <a:latin typeface="+mn-lt"/>
                      </a:endParaRP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2400" b="0" i="0" u="none" strike="noStrike" cap="none" normalizeH="0" baseline="0" smtClean="0">
                          <a:ln>
                            <a:noFill/>
                          </a:ln>
                          <a:solidFill>
                            <a:schemeClr val="tx1"/>
                          </a:solidFill>
                          <a:effectLst/>
                          <a:latin typeface="+mn-lt"/>
                        </a:rPr>
                        <a:t>20%</a:t>
                      </a:r>
                      <a:endParaRPr kumimoji="0" lang="el-GR" altLang="el-GR" sz="2400" b="0" i="0" u="none" strike="noStrike" cap="none" normalizeH="0" baseline="0" smtClean="0">
                        <a:ln>
                          <a:noFill/>
                        </a:ln>
                        <a:solidFill>
                          <a:schemeClr val="tx1"/>
                        </a:solidFill>
                        <a:effectLst/>
                        <a:latin typeface="+mn-lt"/>
                      </a:endParaRPr>
                    </a:p>
                  </a:txBody>
                  <a:tcPr horzOverflow="overflow">
                    <a:lnL>
                      <a:noFill/>
                    </a:lnL>
                    <a:lnR cap="flat">
                      <a:noFill/>
                    </a:lnR>
                    <a:lnT>
                      <a:noFill/>
                    </a:lnT>
                    <a:lnB>
                      <a:noFill/>
                    </a:lnB>
                    <a:lnTlToBr>
                      <a:noFill/>
                    </a:lnTlToBr>
                    <a:lnBlToTr>
                      <a:noFill/>
                    </a:lnBlToTr>
                    <a:noFill/>
                  </a:tcPr>
                </a:tc>
              </a:tr>
              <a:tr h="685800">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2400" b="0" i="0" u="none" strike="noStrike" cap="none" normalizeH="0" baseline="0" dirty="0" smtClean="0">
                          <a:ln>
                            <a:noFill/>
                          </a:ln>
                          <a:solidFill>
                            <a:schemeClr val="tx1"/>
                          </a:solidFill>
                          <a:effectLst/>
                          <a:latin typeface="+mn-lt"/>
                        </a:rPr>
                        <a:t>Ι</a:t>
                      </a:r>
                      <a:r>
                        <a:rPr kumimoji="0" lang="en-US" altLang="el-GR" sz="2400" b="0" i="0" u="none" strike="noStrike" cap="none" normalizeH="0" baseline="0" dirty="0" smtClean="0">
                          <a:ln>
                            <a:noFill/>
                          </a:ln>
                          <a:solidFill>
                            <a:schemeClr val="tx1"/>
                          </a:solidFill>
                          <a:effectLst/>
                          <a:latin typeface="+mn-lt"/>
                        </a:rPr>
                        <a:t>V</a:t>
                      </a:r>
                      <a:endParaRPr kumimoji="0" lang="el-GR" altLang="el-GR" sz="2400" b="0" i="0" u="none" strike="noStrike" cap="none" normalizeH="0" baseline="0" dirty="0" smtClean="0">
                        <a:ln>
                          <a:noFill/>
                        </a:ln>
                        <a:solidFill>
                          <a:schemeClr val="tx1"/>
                        </a:solidFill>
                        <a:effectLst/>
                        <a:latin typeface="+mn-lt"/>
                      </a:endParaRPr>
                    </a:p>
                  </a:txBody>
                  <a:tcPr horzOverflow="overflow">
                    <a:lnL cap="flat">
                      <a:noFill/>
                    </a:lnL>
                    <a:lnR>
                      <a:noFill/>
                    </a:lnR>
                    <a:lnT>
                      <a:noFill/>
                    </a:lnT>
                    <a:lnB cap="flat">
                      <a:noFill/>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2400" b="0" i="0" u="none" strike="noStrike" cap="none" normalizeH="0" baseline="0" smtClean="0">
                          <a:ln>
                            <a:noFill/>
                          </a:ln>
                          <a:solidFill>
                            <a:schemeClr val="tx1"/>
                          </a:solidFill>
                          <a:effectLst/>
                          <a:latin typeface="+mn-lt"/>
                        </a:rPr>
                        <a:t>2%</a:t>
                      </a:r>
                      <a:endParaRPr kumimoji="0" lang="el-GR" altLang="el-GR" sz="2400" b="0" i="0" u="none" strike="noStrike" cap="none" normalizeH="0" baseline="0" smtClean="0">
                        <a:ln>
                          <a:noFill/>
                        </a:ln>
                        <a:solidFill>
                          <a:schemeClr val="tx1"/>
                        </a:solidFill>
                        <a:effectLst/>
                        <a:latin typeface="+mn-lt"/>
                      </a:endParaRPr>
                    </a:p>
                  </a:txBody>
                  <a:tcPr horzOverflow="overflow">
                    <a:lnL>
                      <a:noFill/>
                    </a:lnL>
                    <a:lnR>
                      <a:noFill/>
                    </a:lnR>
                    <a:lnT>
                      <a:noFill/>
                    </a:lnT>
                    <a:lnB cap="flat">
                      <a:noFill/>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2400" b="0" i="0" u="none" strike="noStrike" cap="none" normalizeH="0" baseline="0" smtClean="0">
                          <a:ln>
                            <a:noFill/>
                          </a:ln>
                          <a:solidFill>
                            <a:schemeClr val="tx1"/>
                          </a:solidFill>
                          <a:effectLst/>
                          <a:latin typeface="+mn-lt"/>
                        </a:rPr>
                        <a:t>12%</a:t>
                      </a:r>
                      <a:endParaRPr kumimoji="0" lang="el-GR" altLang="el-GR" sz="2400" b="0" i="0" u="none" strike="noStrike" cap="none" normalizeH="0" baseline="0" smtClean="0">
                        <a:ln>
                          <a:noFill/>
                        </a:ln>
                        <a:solidFill>
                          <a:schemeClr val="tx1"/>
                        </a:solidFill>
                        <a:effectLst/>
                        <a:latin typeface="+mn-lt"/>
                      </a:endParaRPr>
                    </a:p>
                  </a:txBody>
                  <a:tcPr horzOverflow="overflow">
                    <a:lnL>
                      <a:noFill/>
                    </a:lnL>
                    <a:lnR>
                      <a:noFill/>
                    </a:lnR>
                    <a:lnT>
                      <a:noFill/>
                    </a:lnT>
                    <a:lnB cap="flat">
                      <a:noFill/>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2400" b="0" i="0" u="none" strike="noStrike" cap="none" normalizeH="0" baseline="0" dirty="0" smtClean="0">
                          <a:ln>
                            <a:noFill/>
                          </a:ln>
                          <a:solidFill>
                            <a:schemeClr val="tx1"/>
                          </a:solidFill>
                          <a:effectLst/>
                          <a:latin typeface="+mn-lt"/>
                        </a:rPr>
                        <a:t>14%</a:t>
                      </a:r>
                      <a:endParaRPr kumimoji="0" lang="el-GR" altLang="el-GR" sz="2400" b="0" i="0" u="none" strike="noStrike" cap="none" normalizeH="0" baseline="0" dirty="0" smtClean="0">
                        <a:ln>
                          <a:noFill/>
                        </a:ln>
                        <a:solidFill>
                          <a:schemeClr val="tx1"/>
                        </a:solidFill>
                        <a:effectLst/>
                        <a:latin typeface="+mn-lt"/>
                      </a:endParaRPr>
                    </a:p>
                  </a:txBody>
                  <a:tcPr horzOverflow="overflow">
                    <a:lnL>
                      <a:noFill/>
                    </a:lnL>
                    <a:lnR cap="flat">
                      <a:noFill/>
                    </a:lnR>
                    <a:lnT>
                      <a:noFill/>
                    </a:lnT>
                    <a:lnB cap="flat">
                      <a:noFill/>
                    </a:lnB>
                    <a:lnTlToBr>
                      <a:noFill/>
                    </a:lnTlToBr>
                    <a:lnBlToTr>
                      <a:noFill/>
                    </a:lnBlToTr>
                    <a:noFill/>
                  </a:tcPr>
                </a:tc>
              </a:tr>
            </a:tbl>
          </a:graphicData>
        </a:graphic>
      </p:graphicFrame>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43</a:t>
            </a:fld>
            <a:endParaRPr lang="el-GR"/>
          </a:p>
        </p:txBody>
      </p:sp>
      <p:sp>
        <p:nvSpPr>
          <p:cNvPr id="10" name="Τίτλος 2"/>
          <p:cNvSpPr>
            <a:spLocks noGrp="1"/>
          </p:cNvSpPr>
          <p:nvPr>
            <p:ph type="title"/>
          </p:nvPr>
        </p:nvSpPr>
        <p:spPr>
          <a:xfrm>
            <a:off x="467544" y="116632"/>
            <a:ext cx="8229600" cy="1080120"/>
          </a:xfrm>
        </p:spPr>
        <p:txBody>
          <a:bodyPr>
            <a:noAutofit/>
          </a:bodyPr>
          <a:lstStyle/>
          <a:p>
            <a:r>
              <a:rPr lang="el-GR" dirty="0" smtClean="0"/>
              <a:t>Λέμφωμα </a:t>
            </a:r>
            <a:r>
              <a:rPr lang="en-US" dirty="0" smtClean="0"/>
              <a:t>Hodgkin</a:t>
            </a:r>
            <a:r>
              <a:rPr lang="en-US" dirty="0"/>
              <a:t/>
            </a:r>
            <a:br>
              <a:rPr lang="en-US" dirty="0"/>
            </a:br>
            <a:r>
              <a:rPr lang="el-GR" dirty="0" err="1"/>
              <a:t>Σταδιοποίηση</a:t>
            </a:r>
            <a:r>
              <a:rPr lang="el-GR" dirty="0"/>
              <a:t> </a:t>
            </a:r>
            <a:r>
              <a:rPr lang="el-GR" dirty="0" smtClean="0"/>
              <a:t>Ι</a:t>
            </a:r>
            <a:r>
              <a:rPr lang="en-US" dirty="0" smtClean="0"/>
              <a:t>V</a:t>
            </a:r>
            <a:endParaRPr lang="el-GR" dirty="0"/>
          </a:p>
        </p:txBody>
      </p:sp>
    </p:spTree>
    <p:extLst>
      <p:ext uri="{BB962C8B-B14F-4D97-AF65-F5344CB8AC3E}">
        <p14:creationId xmlns:p14="http://schemas.microsoft.com/office/powerpoint/2010/main" val="19021950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44</a:t>
            </a:fld>
            <a:endParaRPr lang="el-GR"/>
          </a:p>
        </p:txBody>
      </p:sp>
      <p:sp>
        <p:nvSpPr>
          <p:cNvPr id="5" name="Τίτλος 4"/>
          <p:cNvSpPr>
            <a:spLocks noGrp="1"/>
          </p:cNvSpPr>
          <p:nvPr>
            <p:ph type="title"/>
          </p:nvPr>
        </p:nvSpPr>
        <p:spPr>
          <a:xfrm>
            <a:off x="467544" y="116632"/>
            <a:ext cx="8229600" cy="1080120"/>
          </a:xfrm>
        </p:spPr>
        <p:txBody>
          <a:bodyPr>
            <a:noAutofit/>
          </a:bodyPr>
          <a:lstStyle/>
          <a:p>
            <a:r>
              <a:rPr lang="el-GR" dirty="0" smtClean="0"/>
              <a:t>Λέμφωμα </a:t>
            </a:r>
            <a:r>
              <a:rPr lang="el-GR" dirty="0" err="1" smtClean="0"/>
              <a:t>Hodgkin</a:t>
            </a:r>
            <a:r>
              <a:rPr lang="el-GR" dirty="0"/>
              <a:t/>
            </a:r>
            <a:br>
              <a:rPr lang="el-GR" dirty="0"/>
            </a:br>
            <a:r>
              <a:rPr lang="el-GR" dirty="0"/>
              <a:t>Προγνωστικοί Παράγοντες IPS</a:t>
            </a:r>
          </a:p>
        </p:txBody>
      </p:sp>
      <p:sp>
        <p:nvSpPr>
          <p:cNvPr id="6" name="Θέση περιεχομένου 5"/>
          <p:cNvSpPr>
            <a:spLocks noGrp="1"/>
          </p:cNvSpPr>
          <p:nvPr>
            <p:ph idx="1"/>
          </p:nvPr>
        </p:nvSpPr>
        <p:spPr>
          <a:xfrm>
            <a:off x="457200" y="1484784"/>
            <a:ext cx="8229600" cy="4752528"/>
          </a:xfrm>
        </p:spPr>
        <p:txBody>
          <a:bodyPr>
            <a:normAutofit/>
          </a:bodyPr>
          <a:lstStyle/>
          <a:p>
            <a:pPr>
              <a:lnSpc>
                <a:spcPct val="90000"/>
              </a:lnSpc>
            </a:pPr>
            <a:r>
              <a:rPr lang="el-GR" altLang="el-GR" sz="2400" dirty="0"/>
              <a:t>Ηλικία &gt;45 ετών</a:t>
            </a:r>
          </a:p>
          <a:p>
            <a:pPr>
              <a:lnSpc>
                <a:spcPct val="90000"/>
              </a:lnSpc>
            </a:pPr>
            <a:r>
              <a:rPr lang="el-GR" altLang="el-GR" sz="2400" dirty="0"/>
              <a:t>Άρρεν φύλο</a:t>
            </a:r>
          </a:p>
          <a:p>
            <a:pPr>
              <a:lnSpc>
                <a:spcPct val="90000"/>
              </a:lnSpc>
            </a:pPr>
            <a:r>
              <a:rPr lang="el-GR" altLang="el-GR" sz="2400" dirty="0"/>
              <a:t>Στάδιο </a:t>
            </a:r>
            <a:r>
              <a:rPr lang="en-US" altLang="el-GR" sz="2400" dirty="0"/>
              <a:t>IV</a:t>
            </a:r>
            <a:endParaRPr lang="el-GR" altLang="el-GR" sz="2400" dirty="0"/>
          </a:p>
          <a:p>
            <a:pPr>
              <a:lnSpc>
                <a:spcPct val="90000"/>
              </a:lnSpc>
            </a:pPr>
            <a:r>
              <a:rPr lang="el-GR" altLang="el-GR" sz="2400" dirty="0"/>
              <a:t>Αιμοσφαιρίνη &lt;10.5 </a:t>
            </a:r>
            <a:r>
              <a:rPr lang="en-US" altLang="el-GR" sz="2400" dirty="0"/>
              <a:t>g/dl</a:t>
            </a:r>
          </a:p>
          <a:p>
            <a:pPr>
              <a:lnSpc>
                <a:spcPct val="90000"/>
              </a:lnSpc>
            </a:pPr>
            <a:r>
              <a:rPr lang="el-GR" altLang="el-GR" sz="2400" dirty="0"/>
              <a:t>Λευκά </a:t>
            </a:r>
            <a:r>
              <a:rPr lang="el-GR" altLang="el-GR" sz="2400" dirty="0">
                <a:sym typeface="Symbol" pitchFamily="18" charset="2"/>
              </a:rPr>
              <a:t>15</a:t>
            </a:r>
            <a:r>
              <a:rPr lang="en-US" altLang="el-GR" sz="2400" dirty="0">
                <a:sym typeface="Symbol" pitchFamily="18" charset="2"/>
              </a:rPr>
              <a:t>x10</a:t>
            </a:r>
            <a:r>
              <a:rPr lang="en-US" altLang="el-GR" sz="2400" baseline="30000" dirty="0">
                <a:sym typeface="Symbol" pitchFamily="18" charset="2"/>
              </a:rPr>
              <a:t>9</a:t>
            </a:r>
            <a:r>
              <a:rPr lang="en-US" altLang="el-GR" sz="2400" dirty="0">
                <a:sym typeface="Symbol" pitchFamily="18" charset="2"/>
              </a:rPr>
              <a:t>/l</a:t>
            </a:r>
          </a:p>
          <a:p>
            <a:pPr>
              <a:lnSpc>
                <a:spcPct val="90000"/>
              </a:lnSpc>
            </a:pPr>
            <a:r>
              <a:rPr lang="el-GR" altLang="el-GR" sz="2400" dirty="0">
                <a:sym typeface="Symbol" pitchFamily="18" charset="2"/>
              </a:rPr>
              <a:t>Λεμφοκύτταρα &lt;0.6</a:t>
            </a:r>
            <a:r>
              <a:rPr lang="en-US" altLang="el-GR" sz="2400" dirty="0">
                <a:sym typeface="Symbol" pitchFamily="18" charset="2"/>
              </a:rPr>
              <a:t>x10</a:t>
            </a:r>
            <a:r>
              <a:rPr lang="en-US" altLang="el-GR" sz="2400" baseline="30000" dirty="0">
                <a:sym typeface="Symbol" pitchFamily="18" charset="2"/>
              </a:rPr>
              <a:t>9</a:t>
            </a:r>
            <a:r>
              <a:rPr lang="en-US" altLang="el-GR" sz="2400" dirty="0">
                <a:sym typeface="Symbol" pitchFamily="18" charset="2"/>
              </a:rPr>
              <a:t>/l</a:t>
            </a:r>
            <a:r>
              <a:rPr lang="el-GR" altLang="el-GR" sz="2400" dirty="0">
                <a:sym typeface="Symbol" pitchFamily="18" charset="2"/>
              </a:rPr>
              <a:t> ή &lt;8%</a:t>
            </a:r>
          </a:p>
          <a:p>
            <a:pPr>
              <a:lnSpc>
                <a:spcPct val="90000"/>
              </a:lnSpc>
            </a:pPr>
            <a:r>
              <a:rPr lang="el-GR" altLang="el-GR" sz="2400" dirty="0" err="1">
                <a:sym typeface="Symbol" pitchFamily="18" charset="2"/>
              </a:rPr>
              <a:t>Λευκωματίνη</a:t>
            </a:r>
            <a:r>
              <a:rPr lang="el-GR" altLang="el-GR" sz="2400" dirty="0">
                <a:sym typeface="Symbol" pitchFamily="18" charset="2"/>
              </a:rPr>
              <a:t> &lt;4 </a:t>
            </a:r>
            <a:r>
              <a:rPr lang="en-US" altLang="el-GR" sz="2400" dirty="0"/>
              <a:t>g/dl</a:t>
            </a:r>
            <a:endParaRPr lang="el-GR" sz="2400" dirty="0"/>
          </a:p>
          <a:p>
            <a:endParaRPr lang="el-GR" sz="2400" dirty="0"/>
          </a:p>
        </p:txBody>
      </p:sp>
    </p:spTree>
    <p:extLst>
      <p:ext uri="{BB962C8B-B14F-4D97-AF65-F5344CB8AC3E}">
        <p14:creationId xmlns:p14="http://schemas.microsoft.com/office/powerpoint/2010/main" val="30381661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Θεραπεία</a:t>
            </a:r>
            <a:endParaRPr lang="el-GR" dirty="0"/>
          </a:p>
        </p:txBody>
      </p:sp>
      <p:sp>
        <p:nvSpPr>
          <p:cNvPr id="3" name="2 - Θέση περιεχομένου"/>
          <p:cNvSpPr>
            <a:spLocks noGrp="1"/>
          </p:cNvSpPr>
          <p:nvPr>
            <p:ph idx="1"/>
          </p:nvPr>
        </p:nvSpPr>
        <p:spPr/>
        <p:txBody>
          <a:bodyPr>
            <a:normAutofit/>
          </a:bodyPr>
          <a:lstStyle/>
          <a:p>
            <a:pPr>
              <a:buNone/>
            </a:pPr>
            <a:r>
              <a:rPr lang="el-GR" b="1" dirty="0" smtClean="0"/>
              <a:t>Θεραπεία Αρχικών Σταδίων(ΙΑ, ΙΙΑ)</a:t>
            </a:r>
          </a:p>
          <a:p>
            <a:pPr>
              <a:buNone/>
            </a:pPr>
            <a:r>
              <a:rPr lang="el-GR" dirty="0" smtClean="0"/>
              <a:t>Τρέχουσα θεραπεία εκλογής είναι συνδυασμός</a:t>
            </a:r>
          </a:p>
          <a:p>
            <a:r>
              <a:rPr lang="el-GR" dirty="0" err="1" smtClean="0"/>
              <a:t>Χημειoθεραπείας(ABVD</a:t>
            </a:r>
            <a:r>
              <a:rPr lang="el-GR" dirty="0" smtClean="0"/>
              <a:t>)</a:t>
            </a:r>
          </a:p>
          <a:p>
            <a:pPr lvl="1"/>
            <a:r>
              <a:rPr lang="el-GR" dirty="0" smtClean="0"/>
              <a:t>4-6 μηνιαίοι κύκλοι</a:t>
            </a:r>
            <a:r>
              <a:rPr lang="en-US" dirty="0" smtClean="0"/>
              <a:t>,</a:t>
            </a:r>
            <a:endParaRPr lang="el-GR" dirty="0" smtClean="0"/>
          </a:p>
          <a:p>
            <a:pPr lvl="1"/>
            <a:r>
              <a:rPr lang="el-GR" dirty="0" smtClean="0"/>
              <a:t>πιθανώς λιγότεροι κύκλοι επαρκούν</a:t>
            </a:r>
            <a:r>
              <a:rPr lang="en-US" dirty="0" smtClean="0"/>
              <a:t>.</a:t>
            </a:r>
            <a:endParaRPr lang="el-GR" dirty="0" smtClean="0"/>
          </a:p>
          <a:p>
            <a:r>
              <a:rPr lang="el-GR" dirty="0" smtClean="0"/>
              <a:t>Ακτινοθεραπείας</a:t>
            </a:r>
          </a:p>
          <a:p>
            <a:pPr lvl="1"/>
            <a:r>
              <a:rPr lang="el-GR" dirty="0" smtClean="0"/>
              <a:t>προσβεβλημένου πεδίου</a:t>
            </a:r>
            <a:r>
              <a:rPr lang="en-US" dirty="0" smtClean="0"/>
              <a:t>,</a:t>
            </a:r>
            <a:endParaRPr lang="el-GR" dirty="0" smtClean="0"/>
          </a:p>
          <a:p>
            <a:pPr lvl="1"/>
            <a:r>
              <a:rPr lang="el-GR" dirty="0" smtClean="0"/>
              <a:t>χαμηλής δόσης</a:t>
            </a:r>
            <a:r>
              <a:rPr lang="en-US"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45</a:t>
            </a:fld>
            <a:endParaRPr lang="el-GR"/>
          </a:p>
        </p:txBody>
      </p:sp>
    </p:spTree>
    <p:extLst>
      <p:ext uri="{BB962C8B-B14F-4D97-AF65-F5344CB8AC3E}">
        <p14:creationId xmlns:p14="http://schemas.microsoft.com/office/powerpoint/2010/main" val="7765826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ABVD</a:t>
            </a:r>
            <a:endParaRPr lang="el-GR" dirty="0"/>
          </a:p>
        </p:txBody>
      </p:sp>
      <p:sp>
        <p:nvSpPr>
          <p:cNvPr id="3" name="2 - Θέση περιεχομένου"/>
          <p:cNvSpPr>
            <a:spLocks noGrp="1"/>
          </p:cNvSpPr>
          <p:nvPr>
            <p:ph idx="1"/>
          </p:nvPr>
        </p:nvSpPr>
        <p:spPr/>
        <p:txBody>
          <a:bodyPr>
            <a:normAutofit/>
          </a:bodyPr>
          <a:lstStyle/>
          <a:p>
            <a:r>
              <a:rPr lang="en-US" dirty="0" smtClean="0"/>
              <a:t>A </a:t>
            </a:r>
            <a:r>
              <a:rPr lang="en-US" dirty="0" err="1" smtClean="0"/>
              <a:t>driamycin</a:t>
            </a:r>
            <a:endParaRPr lang="en-US" dirty="0" smtClean="0"/>
          </a:p>
          <a:p>
            <a:r>
              <a:rPr lang="en-US" dirty="0" smtClean="0"/>
              <a:t>B </a:t>
            </a:r>
            <a:r>
              <a:rPr lang="en-US" dirty="0" err="1" smtClean="0"/>
              <a:t>leomycin</a:t>
            </a:r>
            <a:endParaRPr lang="en-US" dirty="0" smtClean="0"/>
          </a:p>
          <a:p>
            <a:r>
              <a:rPr lang="en-US" dirty="0" smtClean="0"/>
              <a:t>V </a:t>
            </a:r>
            <a:r>
              <a:rPr lang="en-US" dirty="0" err="1" smtClean="0"/>
              <a:t>inblastine</a:t>
            </a:r>
            <a:endParaRPr lang="en-US" dirty="0" smtClean="0"/>
          </a:p>
          <a:p>
            <a:r>
              <a:rPr lang="en-US" dirty="0" smtClean="0"/>
              <a:t>D </a:t>
            </a:r>
            <a:r>
              <a:rPr lang="en-US" dirty="0" err="1" smtClean="0"/>
              <a:t>acarbazine</a:t>
            </a:r>
            <a:endParaRPr lang="en-US"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46</a:t>
            </a:fld>
            <a:endParaRPr lang="el-GR"/>
          </a:p>
        </p:txBody>
      </p:sp>
    </p:spTree>
    <p:extLst>
      <p:ext uri="{BB962C8B-B14F-4D97-AF65-F5344CB8AC3E}">
        <p14:creationId xmlns:p14="http://schemas.microsoft.com/office/powerpoint/2010/main" val="15168384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Θεραπεία Προχωρημένων Σταδίων</a:t>
            </a:r>
            <a:br>
              <a:rPr lang="el-GR" dirty="0" smtClean="0"/>
            </a:br>
            <a:r>
              <a:rPr lang="el-GR" dirty="0" smtClean="0"/>
              <a:t>(ΙΒ, ΙΙΒ, ΙΙΙ, ΙV)</a:t>
            </a:r>
            <a:endParaRPr lang="el-GR" dirty="0"/>
          </a:p>
        </p:txBody>
      </p:sp>
      <p:sp>
        <p:nvSpPr>
          <p:cNvPr id="3" name="2 - Θέση περιεχομένου"/>
          <p:cNvSpPr>
            <a:spLocks noGrp="1"/>
          </p:cNvSpPr>
          <p:nvPr>
            <p:ph idx="1"/>
          </p:nvPr>
        </p:nvSpPr>
        <p:spPr>
          <a:xfrm>
            <a:off x="457200" y="1700808"/>
            <a:ext cx="8229600" cy="4536504"/>
          </a:xfrm>
        </p:spPr>
        <p:txBody>
          <a:bodyPr/>
          <a:lstStyle/>
          <a:p>
            <a:r>
              <a:rPr lang="en-US" dirty="0" smtClean="0"/>
              <a:t>MOPP </a:t>
            </a:r>
            <a:r>
              <a:rPr lang="el-GR" dirty="0" smtClean="0"/>
              <a:t>ίαση =</a:t>
            </a:r>
            <a:r>
              <a:rPr lang="en-US" dirty="0" smtClean="0"/>
              <a:t>55%</a:t>
            </a:r>
          </a:p>
          <a:p>
            <a:r>
              <a:rPr lang="en-US" dirty="0" smtClean="0"/>
              <a:t>ABVD </a:t>
            </a:r>
            <a:r>
              <a:rPr lang="el-GR" dirty="0" smtClean="0"/>
              <a:t> ίαση =</a:t>
            </a:r>
            <a:r>
              <a:rPr lang="en-US" dirty="0" smtClean="0"/>
              <a:t>65-70%</a:t>
            </a:r>
          </a:p>
          <a:p>
            <a:r>
              <a:rPr lang="en-US" dirty="0" smtClean="0"/>
              <a:t>MOPP/ABVD, MOPP/ABV </a:t>
            </a:r>
            <a:r>
              <a:rPr lang="el-GR" dirty="0" smtClean="0"/>
              <a:t> ίαση =</a:t>
            </a:r>
            <a:r>
              <a:rPr lang="en-US" dirty="0" smtClean="0"/>
              <a:t>65-70%</a:t>
            </a:r>
          </a:p>
          <a:p>
            <a:r>
              <a:rPr lang="en-US" dirty="0" smtClean="0"/>
              <a:t>BEACOPP-escalated</a:t>
            </a:r>
            <a:r>
              <a:rPr lang="el-GR" dirty="0" smtClean="0"/>
              <a:t> </a:t>
            </a:r>
            <a:r>
              <a:rPr lang="en-US" dirty="0" smtClean="0"/>
              <a:t>  </a:t>
            </a:r>
            <a:r>
              <a:rPr lang="el-GR" dirty="0" smtClean="0"/>
              <a:t>ίαση=</a:t>
            </a:r>
            <a:r>
              <a:rPr lang="en-US" dirty="0" smtClean="0"/>
              <a:t>80-85%</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47</a:t>
            </a:fld>
            <a:endParaRPr lang="el-GR"/>
          </a:p>
        </p:txBody>
      </p:sp>
    </p:spTree>
    <p:extLst>
      <p:ext uri="{BB962C8B-B14F-4D97-AF65-F5344CB8AC3E}">
        <p14:creationId xmlns:p14="http://schemas.microsoft.com/office/powerpoint/2010/main" val="38422020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email">
              <a:extLst>
                <a:ext uri="{28A0092B-C50C-407E-A947-70E740481C1C}">
                  <a14:useLocalDpi xmlns:a14="http://schemas.microsoft.com/office/drawing/2010/main"/>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Ιστορική αναδρομή 1/2</a:t>
            </a:r>
            <a:r>
              <a:rPr lang="el-GR" dirty="0" smtClean="0"/>
              <a:t/>
            </a:r>
            <a:br>
              <a:rPr lang="el-GR" dirty="0" smtClean="0"/>
            </a:br>
            <a:endParaRPr lang="el-GR" dirty="0"/>
          </a:p>
        </p:txBody>
      </p:sp>
      <p:sp>
        <p:nvSpPr>
          <p:cNvPr id="3" name="2 - Θέση περιεχομένου"/>
          <p:cNvSpPr>
            <a:spLocks noGrp="1"/>
          </p:cNvSpPr>
          <p:nvPr>
            <p:ph idx="1"/>
          </p:nvPr>
        </p:nvSpPr>
        <p:spPr>
          <a:xfrm>
            <a:off x="457200" y="1196752"/>
            <a:ext cx="8363272" cy="5400600"/>
          </a:xfrm>
        </p:spPr>
        <p:txBody>
          <a:bodyPr>
            <a:noAutofit/>
          </a:bodyPr>
          <a:lstStyle/>
          <a:p>
            <a:r>
              <a:rPr lang="el-GR" sz="2200" dirty="0" smtClean="0"/>
              <a:t>Ο </a:t>
            </a:r>
            <a:r>
              <a:rPr lang="en-US" sz="2200" dirty="0" smtClean="0"/>
              <a:t>Thomas Hodgkin</a:t>
            </a:r>
            <a:r>
              <a:rPr lang="el-GR" sz="2200" dirty="0" smtClean="0"/>
              <a:t> πρώτος περιέγραψε τα κλινικά στοιχεία και τα αδρά </a:t>
            </a:r>
            <a:r>
              <a:rPr lang="el-GR" sz="2200" dirty="0" err="1" smtClean="0"/>
              <a:t>νεκροτομικά</a:t>
            </a:r>
            <a:r>
              <a:rPr lang="el-GR" sz="2200" dirty="0" smtClean="0"/>
              <a:t> ευρήματα επτά περιπτώσεων με τη νόσο που αργότερα θα έπαιρνε το όνομά του (</a:t>
            </a:r>
            <a:r>
              <a:rPr lang="en-GB" sz="2200" dirty="0" smtClean="0"/>
              <a:t>1832</a:t>
            </a:r>
            <a:r>
              <a:rPr lang="el-GR" sz="2200" dirty="0" smtClean="0"/>
              <a:t>)</a:t>
            </a:r>
            <a:r>
              <a:rPr lang="en-GB" sz="2200" dirty="0" smtClean="0"/>
              <a:t>. </a:t>
            </a:r>
            <a:endParaRPr lang="el-GR" sz="2200" dirty="0" smtClean="0"/>
          </a:p>
          <a:p>
            <a:r>
              <a:rPr lang="el-GR" sz="2200" dirty="0" smtClean="0"/>
              <a:t>Ο  </a:t>
            </a:r>
            <a:r>
              <a:rPr lang="en-US" sz="2200" dirty="0" smtClean="0"/>
              <a:t>Hodgkin</a:t>
            </a:r>
            <a:r>
              <a:rPr lang="el-GR" sz="2200" dirty="0" smtClean="0"/>
              <a:t> υπέθεσε ότι αυτά τα </a:t>
            </a:r>
            <a:r>
              <a:rPr lang="el-GR" sz="2200" dirty="0" err="1" smtClean="0"/>
              <a:t>νεκροτομικά</a:t>
            </a:r>
            <a:r>
              <a:rPr lang="el-GR" sz="2200" dirty="0" smtClean="0"/>
              <a:t> ευρήματα παριστούσαν μάλλον μια αυτόνομη λεμφική εξεργασία ορμώμενη από τους λεμφαδένες κατά μήκος των μεγάλων αγγείων του τραχήλου του θώρακα και της κοιλίας παρά μια λοιμώδη ή φλεγμονώδη νόσο όπως η σύφιλη και η φυματίωση.</a:t>
            </a:r>
            <a:endParaRPr lang="en-US" sz="2200" dirty="0" smtClean="0"/>
          </a:p>
          <a:p>
            <a:r>
              <a:rPr lang="en-GB" sz="2200" dirty="0" smtClean="0"/>
              <a:t>To</a:t>
            </a:r>
            <a:r>
              <a:rPr lang="el-GR" sz="2200" dirty="0" smtClean="0"/>
              <a:t> 1856 </a:t>
            </a:r>
            <a:r>
              <a:rPr lang="en-GB" sz="2200" dirty="0" smtClean="0"/>
              <a:t>o Samuel </a:t>
            </a:r>
            <a:r>
              <a:rPr lang="en-GB" sz="2200" dirty="0" err="1" smtClean="0"/>
              <a:t>Wilks</a:t>
            </a:r>
            <a:r>
              <a:rPr lang="el-GR" sz="2200" dirty="0" smtClean="0"/>
              <a:t> περιέγραψε δέκα περιπτώσεις και ο ίδιος το 1865 χρησιμοποίησε πρώτος την ονομασία Νόσος </a:t>
            </a:r>
            <a:r>
              <a:rPr lang="en-US" sz="2200" dirty="0" smtClean="0"/>
              <a:t>Hodgkin</a:t>
            </a:r>
            <a:r>
              <a:rPr lang="el-GR" sz="2200" dirty="0" smtClean="0"/>
              <a:t> για την περιγραφή άλλων 15 περιπτώσεων </a:t>
            </a:r>
            <a:r>
              <a:rPr lang="el-GR" sz="2200" dirty="0" err="1" smtClean="0"/>
              <a:t>λεμφαδενικών</a:t>
            </a:r>
            <a:r>
              <a:rPr lang="el-GR" sz="2200" dirty="0" smtClean="0"/>
              <a:t> διογκώσεων με συνοδό σπληνική διόγκωση, που δημοσιεύθηκαν την ίδια χρονιά.</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15242111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Αναστάσιος </a:t>
            </a:r>
            <a:r>
              <a:rPr lang="el-GR" sz="2000" dirty="0" err="1" smtClean="0"/>
              <a:t>Κριεμπάρδης</a:t>
            </a:r>
            <a:r>
              <a:rPr lang="el-GR" sz="2000" dirty="0" smtClean="0"/>
              <a:t> 2014. </a:t>
            </a:r>
            <a:r>
              <a:rPr lang="el-GR" sz="2000" dirty="0"/>
              <a:t>Αναστάσιος </a:t>
            </a:r>
            <a:r>
              <a:rPr lang="el-GR" sz="2000" dirty="0" err="1" smtClean="0"/>
              <a:t>Κριεμπάρδης</a:t>
            </a:r>
            <a:r>
              <a:rPr lang="el-GR" sz="2000" dirty="0"/>
              <a:t>. </a:t>
            </a:r>
            <a:r>
              <a:rPr lang="el-GR" sz="2000" dirty="0" smtClean="0"/>
              <a:t>«Αιματολογία ΙΙΙ </a:t>
            </a:r>
            <a:r>
              <a:rPr lang="el-GR" sz="2000" dirty="0"/>
              <a:t>(Θ). </a:t>
            </a:r>
            <a:r>
              <a:rPr lang="el-GR" sz="2000" dirty="0" smtClean="0"/>
              <a:t>Ενότητα </a:t>
            </a:r>
            <a:r>
              <a:rPr lang="en-US" sz="2000" dirty="0" smtClean="0"/>
              <a:t>8:</a:t>
            </a:r>
            <a:r>
              <a:rPr lang="el-GR" sz="2000" dirty="0" smtClean="0"/>
              <a:t> </a:t>
            </a:r>
            <a:r>
              <a:rPr lang="el-GR" sz="2000" dirty="0"/>
              <a:t>Λέμφωμα </a:t>
            </a:r>
            <a:r>
              <a:rPr lang="en-US" sz="2000" dirty="0"/>
              <a:t>Hodgkin</a:t>
            </a:r>
            <a:r>
              <a:rPr lang="el-GR" sz="2000" dirty="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9280361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96112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p:nvPr>
        </p:nvSpPr>
        <p:spPr/>
        <p:txBody>
          <a:bodyPr>
            <a:normAutofit fontScale="90000"/>
          </a:bodyPr>
          <a:lstStyle/>
          <a:p>
            <a:r>
              <a:rPr lang="el-GR" dirty="0" smtClean="0"/>
              <a:t>Ιστορική αναδρομή 2/2 </a:t>
            </a:r>
            <a:br>
              <a:rPr lang="el-GR" dirty="0" smtClean="0"/>
            </a:br>
            <a:endParaRPr lang="el-GR" dirty="0"/>
          </a:p>
        </p:txBody>
      </p:sp>
      <p:sp>
        <p:nvSpPr>
          <p:cNvPr id="3" name="2 - Θέση περιεχομένου"/>
          <p:cNvSpPr>
            <a:spLocks noGrp="1"/>
          </p:cNvSpPr>
          <p:nvPr>
            <p:ph idx="1"/>
          </p:nvPr>
        </p:nvSpPr>
        <p:spPr>
          <a:xfrm>
            <a:off x="457200" y="1196752"/>
            <a:ext cx="4546848" cy="5040560"/>
          </a:xfrm>
        </p:spPr>
        <p:txBody>
          <a:bodyPr>
            <a:normAutofit lnSpcReduction="10000"/>
          </a:bodyPr>
          <a:lstStyle/>
          <a:p>
            <a:r>
              <a:rPr lang="el-GR" dirty="0" smtClean="0"/>
              <a:t>Στον </a:t>
            </a:r>
            <a:r>
              <a:rPr lang="en-GB" dirty="0" smtClean="0"/>
              <a:t>Carl Sternberg</a:t>
            </a:r>
            <a:r>
              <a:rPr lang="el-GR" dirty="0" smtClean="0"/>
              <a:t> (1898) και τη </a:t>
            </a:r>
            <a:r>
              <a:rPr lang="en-US" dirty="0" smtClean="0"/>
              <a:t>Dorothy Reed</a:t>
            </a:r>
            <a:r>
              <a:rPr lang="el-GR" dirty="0" smtClean="0"/>
              <a:t> (1902) ανάγεται η πρώτη αναλυτική και επισταμένη περιγραφή των διαγνωστικών κυττάρων του λεμφώματος </a:t>
            </a:r>
            <a:r>
              <a:rPr lang="en-US" dirty="0" smtClean="0"/>
              <a:t>Hodgkin</a:t>
            </a:r>
            <a:r>
              <a:rPr lang="el-GR" dirty="0" smtClean="0"/>
              <a:t>, από τους οποίους πήραν το όνομά τους, παρόλο που ένας αριθμός ερευνητών από την Αγγλία τη Γερμανία και τη Γαλλία είχε ήδη αναγνωρίσει τα χαρακτηριστικά αυτά πολυπύρηνα γιγαντιαία κύτταρα της νόσου.</a:t>
            </a:r>
            <a:endParaRPr lang="el-GR" dirty="0"/>
          </a:p>
        </p:txBody>
      </p:sp>
      <p:pic>
        <p:nvPicPr>
          <p:cNvPr id="5" name="Picture 9" descr="D:\HTML\images\X_137.jpg"/>
          <p:cNvPicPr>
            <a:picLocks noChangeAspect="1" noChangeArrowheads="1"/>
          </p:cNvPicPr>
          <p:nvPr/>
        </p:nvPicPr>
        <p:blipFill>
          <a:blip r:embed="rId3" cstate="print"/>
          <a:srcRect/>
          <a:stretch>
            <a:fillRect/>
          </a:stretch>
        </p:blipFill>
        <p:spPr bwMode="auto">
          <a:xfrm>
            <a:off x="5076056" y="1340768"/>
            <a:ext cx="3826637" cy="3600400"/>
          </a:xfrm>
          <a:prstGeom prst="rect">
            <a:avLst/>
          </a:prstGeom>
          <a:noFill/>
          <a:ln>
            <a:noFill/>
          </a:ln>
        </p:spPr>
      </p:pic>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488906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82216"/>
            <a:ext cx="9144000" cy="798512"/>
          </a:xfrm>
        </p:spPr>
        <p:txBody>
          <a:bodyPr>
            <a:normAutofit/>
          </a:bodyPr>
          <a:lstStyle/>
          <a:p>
            <a:r>
              <a:rPr lang="el-GR" dirty="0" smtClean="0"/>
              <a:t>Ταξινόμηση</a:t>
            </a:r>
            <a:endParaRPr lang="el-GR" dirty="0"/>
          </a:p>
        </p:txBody>
      </p:sp>
      <p:graphicFrame>
        <p:nvGraphicFramePr>
          <p:cNvPr id="5" name="4 - Πίνακας"/>
          <p:cNvGraphicFramePr>
            <a:graphicFrameLocks noGrp="1"/>
          </p:cNvGraphicFramePr>
          <p:nvPr>
            <p:extLst>
              <p:ext uri="{D42A27DB-BD31-4B8C-83A1-F6EECF244321}">
                <p14:modId xmlns:p14="http://schemas.microsoft.com/office/powerpoint/2010/main" val="3652114335"/>
              </p:ext>
            </p:extLst>
          </p:nvPr>
        </p:nvGraphicFramePr>
        <p:xfrm>
          <a:off x="107504" y="1196752"/>
          <a:ext cx="4464496" cy="4754880"/>
        </p:xfrm>
        <a:graphic>
          <a:graphicData uri="http://schemas.openxmlformats.org/drawingml/2006/table">
            <a:tbl>
              <a:tblPr/>
              <a:tblGrid>
                <a:gridCol w="4464496"/>
              </a:tblGrid>
              <a:tr h="285750">
                <a:tc>
                  <a:txBody>
                    <a:bodyPr/>
                    <a:lstStyle/>
                    <a:p>
                      <a:pPr>
                        <a:lnSpc>
                          <a:spcPct val="150000"/>
                        </a:lnSpc>
                        <a:spcAft>
                          <a:spcPts val="0"/>
                        </a:spcAft>
                      </a:pPr>
                      <a:r>
                        <a:rPr lang="el-GR" sz="1600" b="1" dirty="0" err="1">
                          <a:latin typeface="+mn-lt"/>
                          <a:ea typeface="Times New Roman"/>
                        </a:rPr>
                        <a:t>Jackson</a:t>
                      </a:r>
                      <a:r>
                        <a:rPr lang="el-GR" sz="1600" b="1" dirty="0">
                          <a:latin typeface="+mn-lt"/>
                          <a:ea typeface="Times New Roman"/>
                        </a:rPr>
                        <a:t> και </a:t>
                      </a:r>
                      <a:r>
                        <a:rPr lang="el-GR" sz="1600" b="1" dirty="0" err="1">
                          <a:latin typeface="+mn-lt"/>
                          <a:ea typeface="Times New Roman"/>
                        </a:rPr>
                        <a:t>Parker</a:t>
                      </a:r>
                      <a:r>
                        <a:rPr lang="en-US" sz="1600" b="1" dirty="0">
                          <a:latin typeface="+mn-lt"/>
                          <a:ea typeface="Times New Roman"/>
                        </a:rPr>
                        <a:t> (1944)</a:t>
                      </a:r>
                      <a:endParaRPr lang="el-GR" sz="1600" dirty="0">
                        <a:latin typeface="+mn-lt"/>
                        <a:ea typeface="Times New Roman"/>
                      </a:endParaRPr>
                    </a:p>
                  </a:txBody>
                  <a:tcPr marL="46182" marR="461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857250">
                <a:tc>
                  <a:txBody>
                    <a:bodyPr/>
                    <a:lstStyle/>
                    <a:p>
                      <a:pPr marL="342900" lvl="0" indent="-342900">
                        <a:lnSpc>
                          <a:spcPct val="150000"/>
                        </a:lnSpc>
                        <a:spcAft>
                          <a:spcPts val="0"/>
                        </a:spcAft>
                        <a:buFont typeface="+mj-lt"/>
                        <a:buAutoNum type="arabicPeriod"/>
                        <a:tabLst>
                          <a:tab pos="457200" algn="l"/>
                        </a:tabLst>
                      </a:pPr>
                      <a:r>
                        <a:rPr lang="el-GR" sz="1600" dirty="0" err="1">
                          <a:latin typeface="+mn-lt"/>
                          <a:ea typeface="Times New Roman"/>
                        </a:rPr>
                        <a:t>Παρακοκκίωμα</a:t>
                      </a:r>
                      <a:r>
                        <a:rPr lang="el-GR" sz="1600" dirty="0">
                          <a:latin typeface="+mn-lt"/>
                          <a:ea typeface="Times New Roman"/>
                        </a:rPr>
                        <a:t> (</a:t>
                      </a:r>
                      <a:r>
                        <a:rPr lang="el-GR" sz="1600" dirty="0" err="1">
                          <a:latin typeface="+mn-lt"/>
                          <a:ea typeface="Times New Roman"/>
                        </a:rPr>
                        <a:t>Paragranuloma</a:t>
                      </a:r>
                      <a:r>
                        <a:rPr lang="el-GR" sz="1600" dirty="0">
                          <a:latin typeface="+mn-lt"/>
                          <a:ea typeface="Times New Roman"/>
                        </a:rPr>
                        <a:t>)</a:t>
                      </a:r>
                    </a:p>
                    <a:p>
                      <a:pPr marL="342900" lvl="0" indent="-342900">
                        <a:lnSpc>
                          <a:spcPct val="150000"/>
                        </a:lnSpc>
                        <a:spcAft>
                          <a:spcPts val="0"/>
                        </a:spcAft>
                        <a:buFont typeface="+mj-lt"/>
                        <a:buAutoNum type="arabicPeriod"/>
                        <a:tabLst>
                          <a:tab pos="457200" algn="l"/>
                        </a:tabLst>
                      </a:pPr>
                      <a:r>
                        <a:rPr lang="el-GR" sz="1600" dirty="0">
                          <a:latin typeface="+mn-lt"/>
                          <a:ea typeface="Times New Roman"/>
                        </a:rPr>
                        <a:t>Κοκκίωμα (</a:t>
                      </a:r>
                      <a:r>
                        <a:rPr lang="el-GR" sz="1600" dirty="0" err="1">
                          <a:latin typeface="+mn-lt"/>
                          <a:ea typeface="Times New Roman"/>
                        </a:rPr>
                        <a:t>Granuloma</a:t>
                      </a:r>
                      <a:r>
                        <a:rPr lang="el-GR" sz="1600" dirty="0">
                          <a:latin typeface="+mn-lt"/>
                          <a:ea typeface="Times New Roman"/>
                        </a:rPr>
                        <a:t>)</a:t>
                      </a:r>
                    </a:p>
                    <a:p>
                      <a:pPr marL="342900" lvl="0" indent="-342900">
                        <a:lnSpc>
                          <a:spcPct val="150000"/>
                        </a:lnSpc>
                        <a:spcAft>
                          <a:spcPts val="0"/>
                        </a:spcAft>
                        <a:buFont typeface="+mj-lt"/>
                        <a:buAutoNum type="arabicPeriod"/>
                        <a:tabLst>
                          <a:tab pos="457200" algn="l"/>
                        </a:tabLst>
                      </a:pPr>
                      <a:r>
                        <a:rPr lang="el-GR" sz="1600" dirty="0">
                          <a:latin typeface="+mn-lt"/>
                          <a:ea typeface="Times New Roman"/>
                        </a:rPr>
                        <a:t>Σάρκωμα (</a:t>
                      </a:r>
                      <a:r>
                        <a:rPr lang="el-GR" sz="1600" dirty="0" err="1">
                          <a:latin typeface="+mn-lt"/>
                          <a:ea typeface="Times New Roman"/>
                        </a:rPr>
                        <a:t>Sarcoma</a:t>
                      </a:r>
                      <a:r>
                        <a:rPr lang="el-GR" sz="1600" dirty="0">
                          <a:latin typeface="+mn-lt"/>
                          <a:ea typeface="Times New Roman"/>
                        </a:rPr>
                        <a:t>)</a:t>
                      </a: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85750">
                <a:tc>
                  <a:txBody>
                    <a:bodyPr/>
                    <a:lstStyle/>
                    <a:p>
                      <a:pPr>
                        <a:lnSpc>
                          <a:spcPct val="150000"/>
                        </a:lnSpc>
                        <a:spcAft>
                          <a:spcPts val="0"/>
                        </a:spcAft>
                      </a:pPr>
                      <a:r>
                        <a:rPr lang="el-GR" sz="1600" b="1" dirty="0" err="1">
                          <a:latin typeface="+mn-lt"/>
                          <a:ea typeface="Times New Roman"/>
                        </a:rPr>
                        <a:t>Lukes</a:t>
                      </a:r>
                      <a:r>
                        <a:rPr lang="el-GR" sz="1600" b="1" dirty="0">
                          <a:latin typeface="+mn-lt"/>
                          <a:ea typeface="Times New Roman"/>
                        </a:rPr>
                        <a:t> &amp; </a:t>
                      </a:r>
                      <a:r>
                        <a:rPr lang="el-GR" sz="1600" b="1" dirty="0" err="1">
                          <a:latin typeface="+mn-lt"/>
                          <a:ea typeface="Times New Roman"/>
                        </a:rPr>
                        <a:t>Bulter</a:t>
                      </a:r>
                      <a:r>
                        <a:rPr lang="en-US" sz="1600" b="1" dirty="0">
                          <a:latin typeface="+mn-lt"/>
                          <a:ea typeface="Times New Roman"/>
                        </a:rPr>
                        <a:t> (1964)</a:t>
                      </a:r>
                      <a:endParaRPr lang="el-GR" sz="1600" dirty="0">
                        <a:latin typeface="+mn-lt"/>
                        <a:ea typeface="Times New Roman"/>
                      </a:endParaRPr>
                    </a:p>
                  </a:txBody>
                  <a:tcPr marL="46182" marR="461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714501">
                <a:tc>
                  <a:txBody>
                    <a:bodyPr/>
                    <a:lstStyle/>
                    <a:p>
                      <a:pPr marL="342900" lvl="0" indent="-342900">
                        <a:lnSpc>
                          <a:spcPct val="150000"/>
                        </a:lnSpc>
                        <a:spcAft>
                          <a:spcPts val="0"/>
                        </a:spcAft>
                        <a:buFont typeface="+mj-lt"/>
                        <a:buAutoNum type="arabicPeriod"/>
                        <a:tabLst>
                          <a:tab pos="457200" algn="l"/>
                        </a:tabLst>
                      </a:pPr>
                      <a:r>
                        <a:rPr lang="el-GR" sz="1600" dirty="0" err="1">
                          <a:latin typeface="+mn-lt"/>
                          <a:ea typeface="Times New Roman"/>
                        </a:rPr>
                        <a:t>Λεμφοϊστιοκυτταρικός</a:t>
                      </a:r>
                      <a:r>
                        <a:rPr lang="el-GR" sz="1600" dirty="0">
                          <a:latin typeface="+mn-lt"/>
                          <a:ea typeface="Times New Roman"/>
                        </a:rPr>
                        <a:t> οζώδης (</a:t>
                      </a:r>
                      <a:r>
                        <a:rPr lang="el-GR" sz="1600" dirty="0" err="1">
                          <a:latin typeface="+mn-lt"/>
                          <a:ea typeface="Times New Roman"/>
                        </a:rPr>
                        <a:t>Lymphocytic</a:t>
                      </a:r>
                      <a:r>
                        <a:rPr lang="el-GR" sz="1600" dirty="0">
                          <a:latin typeface="+mn-lt"/>
                          <a:ea typeface="Times New Roman"/>
                        </a:rPr>
                        <a:t> </a:t>
                      </a:r>
                      <a:r>
                        <a:rPr lang="el-GR" sz="1600" dirty="0" err="1">
                          <a:latin typeface="+mn-lt"/>
                          <a:ea typeface="Times New Roman"/>
                        </a:rPr>
                        <a:t>and</a:t>
                      </a:r>
                      <a:r>
                        <a:rPr lang="el-GR" sz="1600" dirty="0">
                          <a:latin typeface="+mn-lt"/>
                          <a:ea typeface="Times New Roman"/>
                        </a:rPr>
                        <a:t> </a:t>
                      </a:r>
                      <a:r>
                        <a:rPr lang="el-GR" sz="1600" dirty="0" err="1">
                          <a:latin typeface="+mn-lt"/>
                          <a:ea typeface="Times New Roman"/>
                        </a:rPr>
                        <a:t>Histiocytic</a:t>
                      </a:r>
                      <a:r>
                        <a:rPr lang="el-GR" sz="1600" dirty="0">
                          <a:latin typeface="+mn-lt"/>
                          <a:ea typeface="Times New Roman"/>
                        </a:rPr>
                        <a:t>, </a:t>
                      </a:r>
                      <a:r>
                        <a:rPr lang="el-GR" sz="1600" dirty="0" err="1">
                          <a:latin typeface="+mn-lt"/>
                          <a:ea typeface="Times New Roman"/>
                        </a:rPr>
                        <a:t>nodular</a:t>
                      </a:r>
                      <a:r>
                        <a:rPr lang="el-GR" sz="1600" dirty="0">
                          <a:latin typeface="+mn-lt"/>
                          <a:ea typeface="Times New Roman"/>
                        </a:rPr>
                        <a:t> )</a:t>
                      </a:r>
                    </a:p>
                    <a:p>
                      <a:pPr marL="342900" lvl="0" indent="-342900">
                        <a:lnSpc>
                          <a:spcPct val="150000"/>
                        </a:lnSpc>
                        <a:spcAft>
                          <a:spcPts val="0"/>
                        </a:spcAft>
                        <a:buFont typeface="+mj-lt"/>
                        <a:buAutoNum type="arabicPeriod"/>
                        <a:tabLst>
                          <a:tab pos="457200" algn="l"/>
                        </a:tabLst>
                      </a:pPr>
                      <a:r>
                        <a:rPr lang="el-GR" sz="1600" dirty="0" err="1">
                          <a:latin typeface="+mn-lt"/>
                          <a:ea typeface="Times New Roman"/>
                        </a:rPr>
                        <a:t>Λεμφοϊστιοκυτταρικός</a:t>
                      </a:r>
                      <a:r>
                        <a:rPr lang="el-GR" sz="1600" dirty="0">
                          <a:latin typeface="+mn-lt"/>
                          <a:ea typeface="Times New Roman"/>
                        </a:rPr>
                        <a:t> διάχυτος (</a:t>
                      </a:r>
                      <a:r>
                        <a:rPr lang="el-GR" sz="1600" dirty="0" err="1">
                          <a:latin typeface="+mn-lt"/>
                          <a:ea typeface="Times New Roman"/>
                        </a:rPr>
                        <a:t>Lymphocytic</a:t>
                      </a:r>
                      <a:r>
                        <a:rPr lang="el-GR" sz="1600" dirty="0">
                          <a:latin typeface="+mn-lt"/>
                          <a:ea typeface="Times New Roman"/>
                        </a:rPr>
                        <a:t> </a:t>
                      </a:r>
                      <a:r>
                        <a:rPr lang="el-GR" sz="1600" dirty="0" err="1">
                          <a:latin typeface="+mn-lt"/>
                          <a:ea typeface="Times New Roman"/>
                        </a:rPr>
                        <a:t>and</a:t>
                      </a:r>
                      <a:r>
                        <a:rPr lang="el-GR" sz="1600" dirty="0">
                          <a:latin typeface="+mn-lt"/>
                          <a:ea typeface="Times New Roman"/>
                        </a:rPr>
                        <a:t> </a:t>
                      </a:r>
                      <a:r>
                        <a:rPr lang="el-GR" sz="1600" dirty="0" err="1">
                          <a:latin typeface="+mn-lt"/>
                          <a:ea typeface="Times New Roman"/>
                        </a:rPr>
                        <a:t>Histiocytic</a:t>
                      </a:r>
                      <a:r>
                        <a:rPr lang="el-GR" sz="1600" dirty="0">
                          <a:latin typeface="+mn-lt"/>
                          <a:ea typeface="Times New Roman"/>
                        </a:rPr>
                        <a:t>, </a:t>
                      </a:r>
                      <a:r>
                        <a:rPr lang="el-GR" sz="1600" dirty="0" err="1">
                          <a:latin typeface="+mn-lt"/>
                          <a:ea typeface="Times New Roman"/>
                        </a:rPr>
                        <a:t>diffuse</a:t>
                      </a:r>
                      <a:r>
                        <a:rPr lang="el-GR" sz="1600" dirty="0">
                          <a:latin typeface="+mn-lt"/>
                          <a:ea typeface="Times New Roman"/>
                        </a:rPr>
                        <a:t>)</a:t>
                      </a:r>
                    </a:p>
                    <a:p>
                      <a:pPr marL="342900" lvl="0" indent="-342900">
                        <a:lnSpc>
                          <a:spcPct val="150000"/>
                        </a:lnSpc>
                        <a:spcAft>
                          <a:spcPts val="0"/>
                        </a:spcAft>
                        <a:buFont typeface="+mj-lt"/>
                        <a:buAutoNum type="arabicPeriod"/>
                        <a:tabLst>
                          <a:tab pos="457200" algn="l"/>
                        </a:tabLst>
                      </a:pPr>
                      <a:r>
                        <a:rPr lang="el-GR" sz="1600" dirty="0">
                          <a:latin typeface="+mn-lt"/>
                          <a:ea typeface="Times New Roman"/>
                        </a:rPr>
                        <a:t>Οζώδης Σκλήρυνση (</a:t>
                      </a:r>
                      <a:r>
                        <a:rPr lang="el-GR" sz="1600" dirty="0" err="1">
                          <a:latin typeface="+mn-lt"/>
                          <a:ea typeface="Times New Roman"/>
                        </a:rPr>
                        <a:t>Nodular</a:t>
                      </a:r>
                      <a:r>
                        <a:rPr lang="el-GR" sz="1600" dirty="0">
                          <a:latin typeface="+mn-lt"/>
                          <a:ea typeface="Times New Roman"/>
                        </a:rPr>
                        <a:t> </a:t>
                      </a:r>
                      <a:r>
                        <a:rPr lang="el-GR" sz="1600" dirty="0" err="1">
                          <a:latin typeface="+mn-lt"/>
                          <a:ea typeface="Times New Roman"/>
                        </a:rPr>
                        <a:t>Sclerosis</a:t>
                      </a:r>
                      <a:r>
                        <a:rPr lang="el-GR" sz="1600" dirty="0">
                          <a:latin typeface="+mn-lt"/>
                          <a:ea typeface="Times New Roman"/>
                        </a:rPr>
                        <a:t>)</a:t>
                      </a:r>
                    </a:p>
                    <a:p>
                      <a:pPr marL="342900" lvl="0" indent="-342900">
                        <a:lnSpc>
                          <a:spcPct val="150000"/>
                        </a:lnSpc>
                        <a:spcAft>
                          <a:spcPts val="0"/>
                        </a:spcAft>
                        <a:buFont typeface="+mj-lt"/>
                        <a:buAutoNum type="arabicPeriod"/>
                        <a:tabLst>
                          <a:tab pos="457200" algn="l"/>
                        </a:tabLst>
                      </a:pPr>
                      <a:r>
                        <a:rPr lang="el-GR" sz="1600" dirty="0">
                          <a:latin typeface="+mn-lt"/>
                          <a:ea typeface="Times New Roman"/>
                        </a:rPr>
                        <a:t>Μικτή </a:t>
                      </a:r>
                      <a:r>
                        <a:rPr lang="el-GR" sz="1600" dirty="0" err="1">
                          <a:latin typeface="+mn-lt"/>
                          <a:ea typeface="Times New Roman"/>
                        </a:rPr>
                        <a:t>Κυττροβρίθεια</a:t>
                      </a:r>
                      <a:r>
                        <a:rPr lang="el-GR" sz="1600" dirty="0">
                          <a:latin typeface="+mn-lt"/>
                          <a:ea typeface="Times New Roman"/>
                        </a:rPr>
                        <a:t> (</a:t>
                      </a:r>
                      <a:r>
                        <a:rPr lang="el-GR" sz="1600" dirty="0" err="1">
                          <a:latin typeface="+mn-lt"/>
                          <a:ea typeface="Times New Roman"/>
                        </a:rPr>
                        <a:t>Mixed</a:t>
                      </a:r>
                      <a:r>
                        <a:rPr lang="el-GR" sz="1600" dirty="0">
                          <a:latin typeface="+mn-lt"/>
                          <a:ea typeface="Times New Roman"/>
                        </a:rPr>
                        <a:t> </a:t>
                      </a:r>
                      <a:r>
                        <a:rPr lang="el-GR" sz="1600" dirty="0" err="1">
                          <a:latin typeface="+mn-lt"/>
                          <a:ea typeface="Times New Roman"/>
                        </a:rPr>
                        <a:t>Cellularity</a:t>
                      </a:r>
                      <a:r>
                        <a:rPr lang="el-GR" sz="1600" dirty="0">
                          <a:latin typeface="+mn-lt"/>
                          <a:ea typeface="Times New Roman"/>
                        </a:rPr>
                        <a:t>)</a:t>
                      </a:r>
                    </a:p>
                    <a:p>
                      <a:pPr marL="342900" lvl="0" indent="-342900">
                        <a:lnSpc>
                          <a:spcPct val="150000"/>
                        </a:lnSpc>
                        <a:spcAft>
                          <a:spcPts val="0"/>
                        </a:spcAft>
                        <a:buFont typeface="+mj-lt"/>
                        <a:buAutoNum type="arabicPeriod"/>
                        <a:tabLst>
                          <a:tab pos="457200" algn="l"/>
                        </a:tabLst>
                      </a:pPr>
                      <a:r>
                        <a:rPr lang="el-GR" sz="1600" dirty="0">
                          <a:latin typeface="+mn-lt"/>
                          <a:ea typeface="Times New Roman"/>
                        </a:rPr>
                        <a:t>Διάχυτη </a:t>
                      </a:r>
                      <a:r>
                        <a:rPr lang="el-GR" sz="1600" dirty="0" err="1">
                          <a:latin typeface="+mn-lt"/>
                          <a:ea typeface="Times New Roman"/>
                        </a:rPr>
                        <a:t>Ίνωση</a:t>
                      </a:r>
                      <a:r>
                        <a:rPr lang="el-GR" sz="1600" dirty="0">
                          <a:latin typeface="+mn-lt"/>
                          <a:ea typeface="Times New Roman"/>
                        </a:rPr>
                        <a:t> (</a:t>
                      </a:r>
                      <a:r>
                        <a:rPr lang="el-GR" sz="1600" dirty="0" err="1">
                          <a:latin typeface="+mn-lt"/>
                          <a:ea typeface="Times New Roman"/>
                        </a:rPr>
                        <a:t>Diffuse</a:t>
                      </a:r>
                      <a:r>
                        <a:rPr lang="el-GR" sz="1600" dirty="0">
                          <a:latin typeface="+mn-lt"/>
                          <a:ea typeface="Times New Roman"/>
                        </a:rPr>
                        <a:t> </a:t>
                      </a:r>
                      <a:r>
                        <a:rPr lang="el-GR" sz="1600" dirty="0" err="1">
                          <a:latin typeface="+mn-lt"/>
                          <a:ea typeface="Times New Roman"/>
                        </a:rPr>
                        <a:t>Fibrosis</a:t>
                      </a:r>
                      <a:r>
                        <a:rPr lang="el-GR" sz="1600" dirty="0">
                          <a:latin typeface="+mn-lt"/>
                          <a:ea typeface="Times New Roman"/>
                        </a:rPr>
                        <a:t>)</a:t>
                      </a:r>
                    </a:p>
                    <a:p>
                      <a:pPr marL="342900" lvl="0" indent="-342900">
                        <a:lnSpc>
                          <a:spcPct val="150000"/>
                        </a:lnSpc>
                        <a:spcAft>
                          <a:spcPts val="0"/>
                        </a:spcAft>
                        <a:buFont typeface="+mj-lt"/>
                        <a:buAutoNum type="arabicPeriod"/>
                        <a:tabLst>
                          <a:tab pos="457200" algn="l"/>
                        </a:tabLst>
                      </a:pPr>
                      <a:r>
                        <a:rPr lang="el-GR" sz="1600" dirty="0">
                          <a:latin typeface="+mn-lt"/>
                          <a:ea typeface="Times New Roman"/>
                        </a:rPr>
                        <a:t>Δικτυωτός (</a:t>
                      </a:r>
                      <a:r>
                        <a:rPr lang="el-GR" sz="1600" dirty="0" err="1">
                          <a:latin typeface="+mn-lt"/>
                          <a:ea typeface="Times New Roman"/>
                        </a:rPr>
                        <a:t>Reticular</a:t>
                      </a:r>
                      <a:r>
                        <a:rPr lang="el-GR" sz="1600" dirty="0">
                          <a:latin typeface="+mn-lt"/>
                          <a:ea typeface="Times New Roman"/>
                        </a:rPr>
                        <a:t>)</a:t>
                      </a: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4" name="Θέση αριθμού διαφάνειας 3"/>
          <p:cNvSpPr>
            <a:spLocks noGrp="1"/>
          </p:cNvSpPr>
          <p:nvPr>
            <p:ph type="sldNum" sz="quarter" idx="12"/>
          </p:nvPr>
        </p:nvSpPr>
        <p:spPr>
          <a:xfrm>
            <a:off x="6553200" y="6448251"/>
            <a:ext cx="2133600" cy="365125"/>
          </a:xfrm>
        </p:spPr>
        <p:txBody>
          <a:bodyPr/>
          <a:lstStyle/>
          <a:p>
            <a:pPr>
              <a:defRPr/>
            </a:pPr>
            <a:fld id="{7E55E3B3-0445-4CFC-BED8-763D4409E61F}" type="slidenum">
              <a:rPr lang="el-GR" smtClean="0"/>
              <a:pPr>
                <a:defRPr/>
              </a:pPr>
              <a:t>6</a:t>
            </a:fld>
            <a:endParaRPr lang="el-GR"/>
          </a:p>
        </p:txBody>
      </p:sp>
      <p:graphicFrame>
        <p:nvGraphicFramePr>
          <p:cNvPr id="6" name="4 - Πίνακας"/>
          <p:cNvGraphicFramePr>
            <a:graphicFrameLocks noGrp="1"/>
          </p:cNvGraphicFramePr>
          <p:nvPr>
            <p:extLst>
              <p:ext uri="{D42A27DB-BD31-4B8C-83A1-F6EECF244321}">
                <p14:modId xmlns:p14="http://schemas.microsoft.com/office/powerpoint/2010/main" val="3627978067"/>
              </p:ext>
            </p:extLst>
          </p:nvPr>
        </p:nvGraphicFramePr>
        <p:xfrm>
          <a:off x="4572000" y="1196752"/>
          <a:ext cx="4499992" cy="5486400"/>
        </p:xfrm>
        <a:graphic>
          <a:graphicData uri="http://schemas.openxmlformats.org/drawingml/2006/table">
            <a:tbl>
              <a:tblPr/>
              <a:tblGrid>
                <a:gridCol w="4499992"/>
              </a:tblGrid>
              <a:tr h="285750">
                <a:tc>
                  <a:txBody>
                    <a:bodyPr/>
                    <a:lstStyle/>
                    <a:p>
                      <a:pPr>
                        <a:lnSpc>
                          <a:spcPct val="150000"/>
                        </a:lnSpc>
                        <a:spcAft>
                          <a:spcPts val="0"/>
                        </a:spcAft>
                      </a:pPr>
                      <a:r>
                        <a:rPr lang="el-GR" sz="1600" b="1" dirty="0" err="1">
                          <a:latin typeface="+mn-lt"/>
                          <a:ea typeface="Times New Roman"/>
                        </a:rPr>
                        <a:t>Rye</a:t>
                      </a:r>
                      <a:r>
                        <a:rPr lang="el-GR" sz="1600" b="1" dirty="0">
                          <a:latin typeface="+mn-lt"/>
                          <a:ea typeface="Times New Roman"/>
                        </a:rPr>
                        <a:t> (1965)</a:t>
                      </a:r>
                      <a:endParaRPr lang="el-GR" sz="1600" dirty="0">
                        <a:latin typeface="+mn-lt"/>
                        <a:ea typeface="Times New Roman"/>
                      </a:endParaRPr>
                    </a:p>
                  </a:txBody>
                  <a:tcPr marL="46182" marR="461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143000">
                <a:tc>
                  <a:txBody>
                    <a:bodyPr/>
                    <a:lstStyle/>
                    <a:p>
                      <a:pPr marL="342900" lvl="0" indent="-342900">
                        <a:lnSpc>
                          <a:spcPct val="150000"/>
                        </a:lnSpc>
                        <a:spcAft>
                          <a:spcPts val="0"/>
                        </a:spcAft>
                        <a:buFont typeface="+mj-lt"/>
                        <a:buAutoNum type="arabicPeriod"/>
                        <a:tabLst>
                          <a:tab pos="457200" algn="l"/>
                        </a:tabLst>
                      </a:pPr>
                      <a:r>
                        <a:rPr lang="el-GR" sz="1600" dirty="0" err="1">
                          <a:latin typeface="+mn-lt"/>
                          <a:ea typeface="Times New Roman"/>
                        </a:rPr>
                        <a:t>Λεμφοεπικρατών</a:t>
                      </a:r>
                      <a:r>
                        <a:rPr lang="el-GR" sz="1600" dirty="0">
                          <a:latin typeface="+mn-lt"/>
                          <a:ea typeface="Times New Roman"/>
                        </a:rPr>
                        <a:t> (</a:t>
                      </a:r>
                      <a:r>
                        <a:rPr lang="el-GR" sz="1600" dirty="0" err="1">
                          <a:latin typeface="+mn-lt"/>
                          <a:ea typeface="Times New Roman"/>
                        </a:rPr>
                        <a:t>Lymphocyte</a:t>
                      </a:r>
                      <a:r>
                        <a:rPr lang="el-GR" sz="1600" dirty="0">
                          <a:latin typeface="+mn-lt"/>
                          <a:ea typeface="Times New Roman"/>
                        </a:rPr>
                        <a:t> </a:t>
                      </a:r>
                      <a:r>
                        <a:rPr lang="el-GR" sz="1600" dirty="0" err="1">
                          <a:latin typeface="+mn-lt"/>
                          <a:ea typeface="Times New Roman"/>
                        </a:rPr>
                        <a:t>Predominance</a:t>
                      </a:r>
                      <a:r>
                        <a:rPr lang="el-GR" sz="1600" dirty="0">
                          <a:latin typeface="+mn-lt"/>
                          <a:ea typeface="Times New Roman"/>
                        </a:rPr>
                        <a:t>)</a:t>
                      </a:r>
                    </a:p>
                    <a:p>
                      <a:pPr marL="342900" lvl="0" indent="-342900">
                        <a:lnSpc>
                          <a:spcPct val="150000"/>
                        </a:lnSpc>
                        <a:spcAft>
                          <a:spcPts val="0"/>
                        </a:spcAft>
                        <a:buFont typeface="+mj-lt"/>
                        <a:buAutoNum type="arabicPeriod"/>
                        <a:tabLst>
                          <a:tab pos="457200" algn="l"/>
                        </a:tabLst>
                      </a:pPr>
                      <a:r>
                        <a:rPr lang="el-GR" sz="1600" dirty="0">
                          <a:latin typeface="+mn-lt"/>
                          <a:ea typeface="Times New Roman"/>
                        </a:rPr>
                        <a:t>Οζώδης Σκλήρυνση  (</a:t>
                      </a:r>
                      <a:r>
                        <a:rPr lang="el-GR" sz="1600" dirty="0" err="1">
                          <a:latin typeface="+mn-lt"/>
                          <a:ea typeface="Times New Roman"/>
                        </a:rPr>
                        <a:t>Nodular</a:t>
                      </a:r>
                      <a:r>
                        <a:rPr lang="el-GR" sz="1600" dirty="0">
                          <a:latin typeface="+mn-lt"/>
                          <a:ea typeface="Times New Roman"/>
                        </a:rPr>
                        <a:t> </a:t>
                      </a:r>
                      <a:r>
                        <a:rPr lang="el-GR" sz="1600" dirty="0" err="1">
                          <a:latin typeface="+mn-lt"/>
                          <a:ea typeface="Times New Roman"/>
                        </a:rPr>
                        <a:t>Sclerosis</a:t>
                      </a:r>
                      <a:r>
                        <a:rPr lang="el-GR" sz="1600" dirty="0">
                          <a:latin typeface="+mn-lt"/>
                          <a:ea typeface="Times New Roman"/>
                        </a:rPr>
                        <a:t>)</a:t>
                      </a:r>
                    </a:p>
                    <a:p>
                      <a:pPr marL="342900" lvl="0" indent="-342900">
                        <a:lnSpc>
                          <a:spcPct val="150000"/>
                        </a:lnSpc>
                        <a:spcAft>
                          <a:spcPts val="0"/>
                        </a:spcAft>
                        <a:buFont typeface="+mj-lt"/>
                        <a:buAutoNum type="arabicPeriod"/>
                        <a:tabLst>
                          <a:tab pos="457200" algn="l"/>
                        </a:tabLst>
                      </a:pPr>
                      <a:r>
                        <a:rPr lang="el-GR" sz="1600" dirty="0">
                          <a:latin typeface="+mn-lt"/>
                          <a:ea typeface="Times New Roman"/>
                        </a:rPr>
                        <a:t>Μικτή </a:t>
                      </a:r>
                      <a:r>
                        <a:rPr lang="el-GR" sz="1600" dirty="0" err="1">
                          <a:latin typeface="+mn-lt"/>
                          <a:ea typeface="Times New Roman"/>
                        </a:rPr>
                        <a:t>Κυττροβρίθεια</a:t>
                      </a:r>
                      <a:r>
                        <a:rPr lang="el-GR" sz="1600" dirty="0">
                          <a:latin typeface="+mn-lt"/>
                          <a:ea typeface="Times New Roman"/>
                        </a:rPr>
                        <a:t> (</a:t>
                      </a:r>
                      <a:r>
                        <a:rPr lang="el-GR" sz="1600" dirty="0" err="1">
                          <a:latin typeface="+mn-lt"/>
                          <a:ea typeface="Times New Roman"/>
                        </a:rPr>
                        <a:t>Mixed</a:t>
                      </a:r>
                      <a:r>
                        <a:rPr lang="el-GR" sz="1600" dirty="0">
                          <a:latin typeface="+mn-lt"/>
                          <a:ea typeface="Times New Roman"/>
                        </a:rPr>
                        <a:t> </a:t>
                      </a:r>
                      <a:r>
                        <a:rPr lang="el-GR" sz="1600" dirty="0" err="1">
                          <a:latin typeface="+mn-lt"/>
                          <a:ea typeface="Times New Roman"/>
                        </a:rPr>
                        <a:t>Cellularity</a:t>
                      </a:r>
                      <a:r>
                        <a:rPr lang="el-GR" sz="1600" dirty="0">
                          <a:latin typeface="+mn-lt"/>
                          <a:ea typeface="Times New Roman"/>
                        </a:rPr>
                        <a:t>)</a:t>
                      </a:r>
                    </a:p>
                    <a:p>
                      <a:pPr marL="342900" lvl="0" indent="-342900">
                        <a:lnSpc>
                          <a:spcPct val="150000"/>
                        </a:lnSpc>
                        <a:spcAft>
                          <a:spcPts val="0"/>
                        </a:spcAft>
                        <a:buFont typeface="+mj-lt"/>
                        <a:buAutoNum type="arabicPeriod"/>
                        <a:tabLst>
                          <a:tab pos="457200" algn="l"/>
                        </a:tabLst>
                      </a:pPr>
                      <a:r>
                        <a:rPr lang="el-GR" sz="1600" dirty="0" err="1">
                          <a:latin typeface="+mn-lt"/>
                          <a:ea typeface="Times New Roman"/>
                        </a:rPr>
                        <a:t>Λεμφοπενικός</a:t>
                      </a:r>
                      <a:r>
                        <a:rPr lang="el-GR" sz="1600" dirty="0">
                          <a:latin typeface="+mn-lt"/>
                          <a:ea typeface="Times New Roman"/>
                        </a:rPr>
                        <a:t> (</a:t>
                      </a:r>
                      <a:r>
                        <a:rPr lang="el-GR" sz="1600" dirty="0" err="1">
                          <a:latin typeface="+mn-lt"/>
                          <a:ea typeface="Times New Roman"/>
                        </a:rPr>
                        <a:t>Lymphocytic</a:t>
                      </a:r>
                      <a:r>
                        <a:rPr lang="el-GR" sz="1600" dirty="0">
                          <a:latin typeface="+mn-lt"/>
                          <a:ea typeface="Times New Roman"/>
                        </a:rPr>
                        <a:t> </a:t>
                      </a:r>
                      <a:r>
                        <a:rPr lang="el-GR" sz="1600" dirty="0" err="1">
                          <a:latin typeface="+mn-lt"/>
                          <a:ea typeface="Times New Roman"/>
                        </a:rPr>
                        <a:t>Depletion</a:t>
                      </a:r>
                      <a:r>
                        <a:rPr lang="en-US" sz="1600" dirty="0">
                          <a:latin typeface="+mn-lt"/>
                          <a:ea typeface="Times New Roman"/>
                        </a:rPr>
                        <a:t>)</a:t>
                      </a:r>
                      <a:endParaRPr lang="el-GR" sz="1600" dirty="0">
                        <a:latin typeface="+mn-lt"/>
                        <a:ea typeface="Times New Roman"/>
                      </a:endParaRP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85750">
                <a:tc>
                  <a:txBody>
                    <a:bodyPr/>
                    <a:lstStyle/>
                    <a:p>
                      <a:pPr>
                        <a:lnSpc>
                          <a:spcPct val="150000"/>
                        </a:lnSpc>
                        <a:spcAft>
                          <a:spcPts val="0"/>
                        </a:spcAft>
                      </a:pPr>
                      <a:r>
                        <a:rPr lang="el-GR" sz="1600" b="1" dirty="0">
                          <a:latin typeface="+mn-lt"/>
                          <a:ea typeface="Times New Roman"/>
                        </a:rPr>
                        <a:t>REAL/WHO (1994/2001)</a:t>
                      </a:r>
                      <a:endParaRPr lang="el-GR" sz="1600" dirty="0">
                        <a:latin typeface="+mn-lt"/>
                        <a:ea typeface="Times New Roman"/>
                      </a:endParaRPr>
                    </a:p>
                  </a:txBody>
                  <a:tcPr marL="46182" marR="461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000250">
                <a:tc>
                  <a:txBody>
                    <a:bodyPr/>
                    <a:lstStyle/>
                    <a:p>
                      <a:pPr marL="342900" lvl="0" indent="-342900">
                        <a:lnSpc>
                          <a:spcPct val="150000"/>
                        </a:lnSpc>
                        <a:spcAft>
                          <a:spcPts val="0"/>
                        </a:spcAft>
                        <a:buFont typeface="+mj-lt"/>
                        <a:buAutoNum type="arabicPeriod"/>
                        <a:tabLst>
                          <a:tab pos="457200" algn="l"/>
                        </a:tabLst>
                      </a:pPr>
                      <a:r>
                        <a:rPr lang="el-GR" sz="1600" dirty="0">
                          <a:latin typeface="+mn-lt"/>
                          <a:ea typeface="Times New Roman"/>
                        </a:rPr>
                        <a:t>Οζώδης </a:t>
                      </a:r>
                      <a:r>
                        <a:rPr lang="el-GR" sz="1600" dirty="0" err="1">
                          <a:latin typeface="+mn-lt"/>
                          <a:ea typeface="Times New Roman"/>
                        </a:rPr>
                        <a:t>Λεμφοεπικρατών</a:t>
                      </a:r>
                      <a:r>
                        <a:rPr lang="el-GR" sz="1600" dirty="0">
                          <a:latin typeface="+mn-lt"/>
                          <a:ea typeface="Times New Roman"/>
                        </a:rPr>
                        <a:t> (</a:t>
                      </a:r>
                      <a:r>
                        <a:rPr lang="el-GR" sz="1600" dirty="0" err="1">
                          <a:latin typeface="+mn-lt"/>
                          <a:ea typeface="Times New Roman"/>
                        </a:rPr>
                        <a:t>Nodular</a:t>
                      </a:r>
                      <a:r>
                        <a:rPr lang="el-GR" sz="1600" dirty="0">
                          <a:latin typeface="+mn-lt"/>
                          <a:ea typeface="Times New Roman"/>
                        </a:rPr>
                        <a:t> </a:t>
                      </a:r>
                      <a:r>
                        <a:rPr lang="el-GR" sz="1600" dirty="0" err="1">
                          <a:latin typeface="+mn-lt"/>
                          <a:ea typeface="Times New Roman"/>
                        </a:rPr>
                        <a:t>lymphocyte</a:t>
                      </a:r>
                      <a:r>
                        <a:rPr lang="el-GR" sz="1600" dirty="0">
                          <a:latin typeface="+mn-lt"/>
                          <a:ea typeface="Times New Roman"/>
                        </a:rPr>
                        <a:t> </a:t>
                      </a:r>
                      <a:r>
                        <a:rPr lang="el-GR" sz="1600" dirty="0" err="1">
                          <a:latin typeface="+mn-lt"/>
                          <a:ea typeface="Times New Roman"/>
                        </a:rPr>
                        <a:t>predominance</a:t>
                      </a:r>
                      <a:r>
                        <a:rPr lang="el-GR" sz="1600" dirty="0">
                          <a:latin typeface="+mn-lt"/>
                          <a:ea typeface="Times New Roman"/>
                        </a:rPr>
                        <a:t>)</a:t>
                      </a:r>
                    </a:p>
                    <a:p>
                      <a:pPr marL="342900" lvl="0" indent="-342900">
                        <a:lnSpc>
                          <a:spcPct val="150000"/>
                        </a:lnSpc>
                        <a:spcAft>
                          <a:spcPts val="0"/>
                        </a:spcAft>
                        <a:buFont typeface="+mj-lt"/>
                        <a:buAutoNum type="arabicPeriod"/>
                        <a:tabLst>
                          <a:tab pos="457200" algn="l"/>
                        </a:tabLst>
                      </a:pPr>
                      <a:r>
                        <a:rPr lang="el-GR" sz="1600" dirty="0">
                          <a:latin typeface="+mn-lt"/>
                          <a:ea typeface="Times New Roman"/>
                        </a:rPr>
                        <a:t>Κλασικό λέμφωμα </a:t>
                      </a:r>
                      <a:r>
                        <a:rPr lang="el-GR" sz="1600" dirty="0" err="1">
                          <a:latin typeface="+mn-lt"/>
                          <a:ea typeface="Times New Roman"/>
                        </a:rPr>
                        <a:t>Hodgkin</a:t>
                      </a:r>
                      <a:r>
                        <a:rPr lang="el-GR" sz="1600" dirty="0">
                          <a:latin typeface="+mn-lt"/>
                          <a:ea typeface="Times New Roman"/>
                        </a:rPr>
                        <a:t> (</a:t>
                      </a:r>
                      <a:r>
                        <a:rPr lang="el-GR" sz="1600" dirty="0" err="1">
                          <a:latin typeface="+mn-lt"/>
                          <a:ea typeface="Times New Roman"/>
                        </a:rPr>
                        <a:t>Classical</a:t>
                      </a:r>
                      <a:r>
                        <a:rPr lang="el-GR" sz="1600" dirty="0">
                          <a:latin typeface="+mn-lt"/>
                          <a:ea typeface="Times New Roman"/>
                        </a:rPr>
                        <a:t> </a:t>
                      </a:r>
                      <a:r>
                        <a:rPr lang="el-GR" sz="1600" dirty="0" err="1">
                          <a:latin typeface="+mn-lt"/>
                          <a:ea typeface="Times New Roman"/>
                        </a:rPr>
                        <a:t>Hodgkin</a:t>
                      </a:r>
                      <a:r>
                        <a:rPr lang="el-GR" sz="1600" dirty="0">
                          <a:latin typeface="+mn-lt"/>
                          <a:ea typeface="Times New Roman"/>
                        </a:rPr>
                        <a:t> </a:t>
                      </a:r>
                      <a:r>
                        <a:rPr lang="el-GR" sz="1600" dirty="0" err="1">
                          <a:latin typeface="+mn-lt"/>
                          <a:ea typeface="Times New Roman"/>
                        </a:rPr>
                        <a:t>Lymphoma</a:t>
                      </a:r>
                      <a:r>
                        <a:rPr lang="el-GR" sz="1600" dirty="0">
                          <a:latin typeface="+mn-lt"/>
                          <a:ea typeface="Times New Roman"/>
                        </a:rPr>
                        <a:t>)</a:t>
                      </a:r>
                    </a:p>
                    <a:p>
                      <a:pPr marL="742950" lvl="1" indent="-285750">
                        <a:lnSpc>
                          <a:spcPct val="150000"/>
                        </a:lnSpc>
                        <a:spcAft>
                          <a:spcPts val="0"/>
                        </a:spcAft>
                        <a:buFont typeface="Symbol"/>
                        <a:buChar char=""/>
                        <a:tabLst>
                          <a:tab pos="914400" algn="l"/>
                        </a:tabLst>
                      </a:pPr>
                      <a:r>
                        <a:rPr lang="el-GR" sz="1600" dirty="0">
                          <a:latin typeface="+mn-lt"/>
                          <a:ea typeface="Times New Roman"/>
                        </a:rPr>
                        <a:t>Πλούσιο σε λεμφοκύτταρα κλασικό λέμφωμα </a:t>
                      </a:r>
                      <a:r>
                        <a:rPr lang="el-GR" sz="1600" dirty="0" err="1">
                          <a:latin typeface="+mn-lt"/>
                          <a:ea typeface="Times New Roman"/>
                        </a:rPr>
                        <a:t>Hodgkin</a:t>
                      </a:r>
                      <a:r>
                        <a:rPr lang="el-GR" sz="1600" dirty="0">
                          <a:latin typeface="+mn-lt"/>
                          <a:ea typeface="Times New Roman"/>
                        </a:rPr>
                        <a:t> (</a:t>
                      </a:r>
                      <a:r>
                        <a:rPr lang="el-GR" sz="1600" dirty="0" err="1">
                          <a:latin typeface="+mn-lt"/>
                          <a:ea typeface="Times New Roman"/>
                        </a:rPr>
                        <a:t>Lymphocyte</a:t>
                      </a:r>
                      <a:r>
                        <a:rPr lang="el-GR" sz="1600" dirty="0">
                          <a:latin typeface="+mn-lt"/>
                          <a:ea typeface="Times New Roman"/>
                        </a:rPr>
                        <a:t> </a:t>
                      </a:r>
                      <a:r>
                        <a:rPr lang="el-GR" sz="1600" dirty="0" err="1">
                          <a:latin typeface="+mn-lt"/>
                          <a:ea typeface="Times New Roman"/>
                        </a:rPr>
                        <a:t>Rich</a:t>
                      </a:r>
                      <a:r>
                        <a:rPr lang="el-GR" sz="1600" dirty="0">
                          <a:latin typeface="+mn-lt"/>
                          <a:ea typeface="Times New Roman"/>
                        </a:rPr>
                        <a:t> CHL)</a:t>
                      </a:r>
                    </a:p>
                    <a:p>
                      <a:pPr marL="742950" lvl="1" indent="-285750">
                        <a:lnSpc>
                          <a:spcPct val="150000"/>
                        </a:lnSpc>
                        <a:spcAft>
                          <a:spcPts val="0"/>
                        </a:spcAft>
                        <a:buFont typeface="Symbol"/>
                        <a:buChar char=""/>
                        <a:tabLst>
                          <a:tab pos="914400" algn="l"/>
                        </a:tabLst>
                      </a:pPr>
                      <a:r>
                        <a:rPr lang="el-GR" sz="1600" dirty="0">
                          <a:latin typeface="+mn-lt"/>
                          <a:ea typeface="Times New Roman"/>
                        </a:rPr>
                        <a:t>Οζώδης Σκλήρυνση  (</a:t>
                      </a:r>
                      <a:r>
                        <a:rPr lang="el-GR" sz="1600" dirty="0" err="1">
                          <a:latin typeface="+mn-lt"/>
                          <a:ea typeface="Times New Roman"/>
                        </a:rPr>
                        <a:t>Nodular</a:t>
                      </a:r>
                      <a:r>
                        <a:rPr lang="el-GR" sz="1600" dirty="0">
                          <a:latin typeface="+mn-lt"/>
                          <a:ea typeface="Times New Roman"/>
                        </a:rPr>
                        <a:t> </a:t>
                      </a:r>
                      <a:r>
                        <a:rPr lang="el-GR" sz="1600" dirty="0" err="1">
                          <a:latin typeface="+mn-lt"/>
                          <a:ea typeface="Times New Roman"/>
                        </a:rPr>
                        <a:t>Sclerosis</a:t>
                      </a:r>
                      <a:r>
                        <a:rPr lang="el-GR" sz="1600" dirty="0">
                          <a:latin typeface="+mn-lt"/>
                          <a:ea typeface="Times New Roman"/>
                        </a:rPr>
                        <a:t>)</a:t>
                      </a:r>
                    </a:p>
                    <a:p>
                      <a:pPr marL="742950" lvl="1" indent="-285750">
                        <a:lnSpc>
                          <a:spcPct val="150000"/>
                        </a:lnSpc>
                        <a:spcAft>
                          <a:spcPts val="0"/>
                        </a:spcAft>
                        <a:buFont typeface="Symbol"/>
                        <a:buChar char=""/>
                        <a:tabLst>
                          <a:tab pos="914400" algn="l"/>
                        </a:tabLst>
                      </a:pPr>
                      <a:r>
                        <a:rPr lang="el-GR" sz="1600" dirty="0">
                          <a:latin typeface="+mn-lt"/>
                          <a:ea typeface="Times New Roman"/>
                        </a:rPr>
                        <a:t>Μικτή </a:t>
                      </a:r>
                      <a:r>
                        <a:rPr lang="el-GR" sz="1600" dirty="0" err="1">
                          <a:latin typeface="+mn-lt"/>
                          <a:ea typeface="Times New Roman"/>
                        </a:rPr>
                        <a:t>Κυττροβρίθεια</a:t>
                      </a:r>
                      <a:r>
                        <a:rPr lang="el-GR" sz="1600" dirty="0">
                          <a:latin typeface="+mn-lt"/>
                          <a:ea typeface="Times New Roman"/>
                        </a:rPr>
                        <a:t> (</a:t>
                      </a:r>
                      <a:r>
                        <a:rPr lang="el-GR" sz="1600" dirty="0" err="1">
                          <a:latin typeface="+mn-lt"/>
                          <a:ea typeface="Times New Roman"/>
                        </a:rPr>
                        <a:t>Mixed</a:t>
                      </a:r>
                      <a:r>
                        <a:rPr lang="el-GR" sz="1600" dirty="0">
                          <a:latin typeface="+mn-lt"/>
                          <a:ea typeface="Times New Roman"/>
                        </a:rPr>
                        <a:t> </a:t>
                      </a:r>
                      <a:r>
                        <a:rPr lang="el-GR" sz="1600" dirty="0" err="1">
                          <a:latin typeface="+mn-lt"/>
                          <a:ea typeface="Times New Roman"/>
                        </a:rPr>
                        <a:t>Cellularity</a:t>
                      </a:r>
                      <a:r>
                        <a:rPr lang="el-GR" sz="1600" dirty="0">
                          <a:latin typeface="+mn-lt"/>
                          <a:ea typeface="Times New Roman"/>
                        </a:rPr>
                        <a:t>)</a:t>
                      </a:r>
                    </a:p>
                    <a:p>
                      <a:pPr marL="742950" lvl="1" indent="-285750">
                        <a:lnSpc>
                          <a:spcPct val="150000"/>
                        </a:lnSpc>
                        <a:spcAft>
                          <a:spcPts val="0"/>
                        </a:spcAft>
                        <a:buFont typeface="Symbol"/>
                        <a:buChar char=""/>
                        <a:tabLst>
                          <a:tab pos="914400" algn="l"/>
                        </a:tabLst>
                      </a:pPr>
                      <a:r>
                        <a:rPr lang="el-GR" sz="1600" dirty="0" err="1">
                          <a:latin typeface="+mn-lt"/>
                          <a:ea typeface="Times New Roman"/>
                        </a:rPr>
                        <a:t>Λεμφοπενικός</a:t>
                      </a:r>
                      <a:r>
                        <a:rPr lang="el-GR" sz="1600" dirty="0">
                          <a:latin typeface="+mn-lt"/>
                          <a:ea typeface="Times New Roman"/>
                        </a:rPr>
                        <a:t> (</a:t>
                      </a:r>
                      <a:r>
                        <a:rPr lang="el-GR" sz="1600" dirty="0" err="1">
                          <a:latin typeface="+mn-lt"/>
                          <a:ea typeface="Times New Roman"/>
                        </a:rPr>
                        <a:t>Lymphocytic</a:t>
                      </a:r>
                      <a:r>
                        <a:rPr lang="el-GR" sz="1600" dirty="0">
                          <a:latin typeface="+mn-lt"/>
                          <a:ea typeface="Times New Roman"/>
                        </a:rPr>
                        <a:t> </a:t>
                      </a:r>
                      <a:r>
                        <a:rPr lang="el-GR" sz="1600" dirty="0" err="1">
                          <a:latin typeface="+mn-lt"/>
                          <a:ea typeface="Times New Roman"/>
                        </a:rPr>
                        <a:t>Depletion</a:t>
                      </a:r>
                      <a:r>
                        <a:rPr lang="el-GR" sz="1600" dirty="0">
                          <a:latin typeface="+mn-lt"/>
                          <a:ea typeface="Times New Roman"/>
                        </a:rPr>
                        <a:t>)</a:t>
                      </a: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756559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Επιδημιολογικά </a:t>
            </a:r>
            <a:r>
              <a:rPr lang="el-GR" sz="3000" b="0" dirty="0" smtClean="0"/>
              <a:t>1/3</a:t>
            </a:r>
            <a:endParaRPr lang="el-GR" sz="3000" b="0" dirty="0"/>
          </a:p>
        </p:txBody>
      </p:sp>
      <p:sp>
        <p:nvSpPr>
          <p:cNvPr id="3" name="2 - Θέση περιεχομένου"/>
          <p:cNvSpPr>
            <a:spLocks noGrp="1"/>
          </p:cNvSpPr>
          <p:nvPr>
            <p:ph idx="1"/>
          </p:nvPr>
        </p:nvSpPr>
        <p:spPr/>
        <p:txBody>
          <a:bodyPr>
            <a:normAutofit/>
          </a:bodyPr>
          <a:lstStyle/>
          <a:p>
            <a:r>
              <a:rPr lang="el-GR" dirty="0" smtClean="0"/>
              <a:t>Το λέμφωμα  </a:t>
            </a:r>
            <a:r>
              <a:rPr lang="en-US" dirty="0" smtClean="0"/>
              <a:t>Hodgkin</a:t>
            </a:r>
            <a:r>
              <a:rPr lang="el-GR" dirty="0" smtClean="0"/>
              <a:t> αποτελεί μια σχετικά σπάνια διαταραχή που προσβάλει 2 με 3 άτομα ανά 100.000 πληθυσμού στην Ευρώπη και τις ΗΠΑ. .</a:t>
            </a:r>
          </a:p>
          <a:p>
            <a:r>
              <a:rPr lang="el-GR" dirty="0" smtClean="0"/>
              <a:t>Αποτελεί  περίπου το 30% όλων των λεμφωμάτων. Η συχνότητα εμφάνισης του λεμφώματος </a:t>
            </a:r>
            <a:r>
              <a:rPr lang="en-US" dirty="0" smtClean="0"/>
              <a:t>Hodgkin</a:t>
            </a:r>
            <a:r>
              <a:rPr lang="el-GR" dirty="0" smtClean="0"/>
              <a:t> παραμένει σταθερή στο πέρασμα των χρόνων σε αντίθεση με τα μη </a:t>
            </a:r>
            <a:r>
              <a:rPr lang="en-US" dirty="0" smtClean="0"/>
              <a:t>Hodgkin</a:t>
            </a:r>
            <a:r>
              <a:rPr lang="el-GR" dirty="0" smtClean="0"/>
              <a:t> λεμφώματα η συχνότητα των οποίων αυξάνεται σταθερά.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119987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Επιδημιολογικά </a:t>
            </a:r>
            <a:r>
              <a:rPr lang="el-GR" sz="3000" b="0" dirty="0" smtClean="0"/>
              <a:t>2/3</a:t>
            </a:r>
            <a:endParaRPr lang="el-GR" dirty="0"/>
          </a:p>
        </p:txBody>
      </p:sp>
      <p:sp>
        <p:nvSpPr>
          <p:cNvPr id="3" name="2 - Θέση περιεχομένου"/>
          <p:cNvSpPr>
            <a:spLocks noGrp="1"/>
          </p:cNvSpPr>
          <p:nvPr>
            <p:ph idx="1"/>
          </p:nvPr>
        </p:nvSpPr>
        <p:spPr>
          <a:xfrm>
            <a:off x="457200" y="1196752"/>
            <a:ext cx="4186808" cy="5040560"/>
          </a:xfrm>
        </p:spPr>
        <p:txBody>
          <a:bodyPr>
            <a:normAutofit/>
          </a:bodyPr>
          <a:lstStyle/>
          <a:p>
            <a:r>
              <a:rPr lang="el-GR" dirty="0" smtClean="0"/>
              <a:t>Στις αναπτυγμένες χώρες η ηλικιακή κατανομή της νόσου έχει τη μορφή </a:t>
            </a:r>
            <a:r>
              <a:rPr lang="el-GR" dirty="0" err="1" smtClean="0"/>
              <a:t>δικόρυφης</a:t>
            </a:r>
            <a:r>
              <a:rPr lang="el-GR" dirty="0" smtClean="0"/>
              <a:t>  καμπύλης με πιο συχνή την εμφάνιση της νόσου στην τρίτη και ακολούθως στην έκτη δεκαετία της ζωής. </a:t>
            </a:r>
          </a:p>
        </p:txBody>
      </p:sp>
      <p:pic>
        <p:nvPicPr>
          <p:cNvPr id="1026" name="Picture 2" descr="https://www.cancercare.on.ca/common/pages/UserFile.aspx?fileId=320026"/>
          <p:cNvPicPr>
            <a:picLocks noChangeAspect="1" noChangeArrowheads="1"/>
          </p:cNvPicPr>
          <p:nvPr/>
        </p:nvPicPr>
        <p:blipFill>
          <a:blip r:embed="rId2" cstate="print"/>
          <a:srcRect/>
          <a:stretch>
            <a:fillRect/>
          </a:stretch>
        </p:blipFill>
        <p:spPr bwMode="auto">
          <a:xfrm>
            <a:off x="4716016" y="1268759"/>
            <a:ext cx="4267200" cy="4476751"/>
          </a:xfrm>
          <a:prstGeom prst="rect">
            <a:avLst/>
          </a:prstGeom>
          <a:noFill/>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
        <p:nvSpPr>
          <p:cNvPr id="5" name="Ορθογώνιο 4"/>
          <p:cNvSpPr/>
          <p:nvPr/>
        </p:nvSpPr>
        <p:spPr>
          <a:xfrm>
            <a:off x="5220072" y="5863525"/>
            <a:ext cx="3491880" cy="276999"/>
          </a:xfrm>
          <a:prstGeom prst="rect">
            <a:avLst/>
          </a:prstGeom>
        </p:spPr>
        <p:txBody>
          <a:bodyPr wrap="square">
            <a:spAutoFit/>
          </a:bodyPr>
          <a:lstStyle/>
          <a:p>
            <a:pPr algn="ctr"/>
            <a:r>
              <a:rPr lang="en-US" sz="1200" dirty="0" smtClean="0">
                <a:latin typeface="+mn-lt"/>
                <a:hlinkClick r:id="rId3"/>
              </a:rPr>
              <a:t>cancercare.on.ca</a:t>
            </a:r>
            <a:endParaRPr lang="el-GR" sz="1200" dirty="0">
              <a:latin typeface="+mn-lt"/>
            </a:endParaRPr>
          </a:p>
        </p:txBody>
      </p:sp>
    </p:spTree>
    <p:extLst>
      <p:ext uri="{BB962C8B-B14F-4D97-AF65-F5344CB8AC3E}">
        <p14:creationId xmlns:p14="http://schemas.microsoft.com/office/powerpoint/2010/main" val="22210326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16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138</TotalTime>
  <Words>3506</Words>
  <Application>Microsoft Office PowerPoint</Application>
  <PresentationFormat>Προβολή στην οθόνη (4:3)</PresentationFormat>
  <Paragraphs>391</Paragraphs>
  <Slides>55</Slides>
  <Notes>11</Notes>
  <HiddenSlides>0</HiddenSlides>
  <MMClips>0</MMClips>
  <ScaleCrop>false</ScaleCrop>
  <HeadingPairs>
    <vt:vector size="4" baseType="variant">
      <vt:variant>
        <vt:lpstr>Θέμα</vt:lpstr>
      </vt:variant>
      <vt:variant>
        <vt:i4>2</vt:i4>
      </vt:variant>
      <vt:variant>
        <vt:lpstr>Τίτλοι διαφανειών</vt:lpstr>
      </vt:variant>
      <vt:variant>
        <vt:i4>55</vt:i4>
      </vt:variant>
    </vt:vector>
  </HeadingPairs>
  <TitlesOfParts>
    <vt:vector size="57" baseType="lpstr">
      <vt:lpstr>template</vt:lpstr>
      <vt:lpstr>OC_template_updated</vt:lpstr>
      <vt:lpstr>Αιματολογία ΙΙΙ (Θ)</vt:lpstr>
      <vt:lpstr>Λέμφωμα Hodgkin</vt:lpstr>
      <vt:lpstr>Αδρή ταξινόμηση κακοηθών λεμφωμάτων κατά WHO</vt:lpstr>
      <vt:lpstr>Λέμφωμα Hodgkin</vt:lpstr>
      <vt:lpstr>Ιστορική αναδρομή 1/2 </vt:lpstr>
      <vt:lpstr>Ιστορική αναδρομή 2/2  </vt:lpstr>
      <vt:lpstr>Ταξινόμηση</vt:lpstr>
      <vt:lpstr>Επιδημιολογικά 1/3</vt:lpstr>
      <vt:lpstr>Επιδημιολογικά 2/3</vt:lpstr>
      <vt:lpstr>Επιδημιολογικά 3/3</vt:lpstr>
      <vt:lpstr>Αιτιοπαθογενετικά 1/2</vt:lpstr>
      <vt:lpstr>Αιτιοπαθογενετικά 2/2</vt:lpstr>
      <vt:lpstr>Ταξινόμηση Λέμφωμα Hodgkin</vt:lpstr>
      <vt:lpstr>Βιολογία νόσου Hodgkin 1/2</vt:lpstr>
      <vt:lpstr>Βιολογία νόσου Hodgkin 2/2</vt:lpstr>
      <vt:lpstr>Κυτταρική Προέλευση</vt:lpstr>
      <vt:lpstr>Reed-Sternberg Cells 1/3</vt:lpstr>
      <vt:lpstr>Reed-Sternberg Cells 2/3</vt:lpstr>
      <vt:lpstr>Reed-Sternberg Cells 3/3</vt:lpstr>
      <vt:lpstr>Μηχανισμός</vt:lpstr>
      <vt:lpstr>Λέμφωμα Hodgkin</vt:lpstr>
      <vt:lpstr>CD15 και CD30</vt:lpstr>
      <vt:lpstr>Κλινική εικόνα </vt:lpstr>
      <vt:lpstr>Κλινική Εικόνα</vt:lpstr>
      <vt:lpstr>Εντόπιση Ι</vt:lpstr>
      <vt:lpstr>Εντόπιση ΙΙ</vt:lpstr>
      <vt:lpstr>Αιματολογικά Ευρήματα</vt:lpstr>
      <vt:lpstr>Βιοχημικά Ευρήματα</vt:lpstr>
      <vt:lpstr>Βιοχημικά ευρήματα</vt:lpstr>
      <vt:lpstr>Διαγνωστική προσέγγιση 1/3</vt:lpstr>
      <vt:lpstr>Διαγνωστική προσέγγιση 2/3</vt:lpstr>
      <vt:lpstr>Διαγνωστική προσέγγιση 3/3</vt:lpstr>
      <vt:lpstr>Σταδιοποίηση Ι</vt:lpstr>
      <vt:lpstr>Παρουσίαση του PowerPoint</vt:lpstr>
      <vt:lpstr>Σύστημα Ann Arbor, Στάδιο Ι</vt:lpstr>
      <vt:lpstr>Σύστημα Ann Arbor, Στάδιο ΙΙ</vt:lpstr>
      <vt:lpstr>Σύστημα Ann Arbor, Στάδιο ΙΙΙ, ΙV</vt:lpstr>
      <vt:lpstr>Στάδια Λεμφώματος Hodgkin</vt:lpstr>
      <vt:lpstr>Λέμφωμα Hodgkin Σταδιοποίηση ΙΙΙ</vt:lpstr>
      <vt:lpstr>Αποικονιστικός έλεγχος</vt:lpstr>
      <vt:lpstr>Ο ρόλος το μεσοθωρακίου</vt:lpstr>
      <vt:lpstr>Τομογραφία </vt:lpstr>
      <vt:lpstr>Βιοψία </vt:lpstr>
      <vt:lpstr>Λέμφωμα Hodgkin Σταδιοποίηση ΙV</vt:lpstr>
      <vt:lpstr>Λέμφωμα Hodgkin Προγνωστικοί Παράγοντες IPS</vt:lpstr>
      <vt:lpstr>Θεραπεία</vt:lpstr>
      <vt:lpstr>ABVD</vt:lpstr>
      <vt:lpstr>Θεραπεία Προχωρημένων Σταδίων (ΙΒ, ΙΙΒ, ΙΙΙ, ΙV)</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Αιματολογία ΙΙΙ (Θ)</dc:title>
  <dc:creator>opencourses@teiath.gr</dc:creator>
  <cp:lastModifiedBy>fkaram2</cp:lastModifiedBy>
  <cp:revision>13</cp:revision>
  <dcterms:created xsi:type="dcterms:W3CDTF">2015-06-17T07:18:34Z</dcterms:created>
  <dcterms:modified xsi:type="dcterms:W3CDTF">2015-10-08T13:14:45Z</dcterms:modified>
</cp:coreProperties>
</file>