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9"/>
  </p:notesMasterIdLst>
  <p:handoutMasterIdLst>
    <p:handoutMasterId r:id="rId20"/>
  </p:handoutMasterIdLst>
  <p:sldIdLst>
    <p:sldId id="27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57" r:id="rId12"/>
    <p:sldId id="262" r:id="rId13"/>
    <p:sldId id="264" r:id="rId14"/>
    <p:sldId id="278" r:id="rId15"/>
    <p:sldId id="279" r:id="rId16"/>
    <p:sldId id="266" r:id="rId17"/>
    <p:sldId id="277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5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200"/>
            </a:lvl2pPr>
            <a:lvl3pPr marL="1143000" indent="-228600">
              <a:buFont typeface="Calibri" panose="020F0502020204030204" pitchFamily="34" charset="0"/>
              <a:buChar char="‒"/>
              <a:defRPr sz="22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8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86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1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60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0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3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78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22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1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smtClean="0">
                <a:solidFill>
                  <a:schemeClr val="tx1"/>
                </a:solidFill>
                <a:latin typeface="+mn-lt"/>
              </a:rPr>
              <a:t>Βιοχημεία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/>
              <a:t>4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Αλδεΰδες και Κετόνες 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Δρ. Βασίλης Σπυρόπουλος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</a:t>
            </a:r>
            <a:r>
              <a:rPr lang="en-US" sz="2800" dirty="0"/>
              <a:t> </a:t>
            </a:r>
            <a:r>
              <a:rPr lang="el-GR" sz="2800" dirty="0"/>
              <a:t>Μηχανικών </a:t>
            </a:r>
            <a:r>
              <a:rPr lang="el-GR" sz="2800" dirty="0" err="1"/>
              <a:t>Βιοϊατρικής</a:t>
            </a:r>
            <a:r>
              <a:rPr lang="el-GR" sz="2800" dirty="0"/>
              <a:t> Τεχνολογίας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58619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9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Βασίλης </a:t>
            </a:r>
            <a:r>
              <a:rPr lang="el-GR" sz="2000" dirty="0" smtClean="0"/>
              <a:t>Σπυρόπουλος</a:t>
            </a:r>
            <a:r>
              <a:rPr lang="en-US" sz="2000" dirty="0" smtClean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Βασίλης Σπυρόπουλος. «Μαθήματα Βιοχημείας.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4:</a:t>
            </a:r>
            <a:r>
              <a:rPr lang="el-GR" sz="2000" dirty="0"/>
              <a:t> Αλδεΰδες και </a:t>
            </a:r>
            <a:r>
              <a:rPr lang="el-GR" sz="2000" dirty="0" smtClean="0"/>
              <a:t>Κετόνες».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20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2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7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Αλδεΰδες </a:t>
            </a:r>
            <a:r>
              <a:rPr lang="el-GR" dirty="0"/>
              <a:t>και Κετόνες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Δομή και ιδιότητες.</a:t>
            </a:r>
          </a:p>
          <a:p>
            <a:r>
              <a:rPr lang="el-GR" dirty="0" smtClean="0"/>
              <a:t>Ονοματολογία </a:t>
            </a:r>
            <a:r>
              <a:rPr lang="el-GR" dirty="0"/>
              <a:t>και κοινά ονόματα.</a:t>
            </a:r>
          </a:p>
          <a:p>
            <a:r>
              <a:rPr lang="el-GR" dirty="0" smtClean="0"/>
              <a:t>Πηγές</a:t>
            </a:r>
            <a:r>
              <a:rPr lang="el-GR" dirty="0"/>
              <a:t>.</a:t>
            </a:r>
          </a:p>
          <a:p>
            <a:r>
              <a:rPr lang="el-GR" dirty="0" smtClean="0"/>
              <a:t>Αντιδράσεις</a:t>
            </a:r>
            <a:r>
              <a:rPr lang="el-GR" dirty="0"/>
              <a:t>.</a:t>
            </a:r>
          </a:p>
          <a:p>
            <a:r>
              <a:rPr lang="el-GR" dirty="0" smtClean="0"/>
              <a:t>Μερικές </a:t>
            </a:r>
            <a:r>
              <a:rPr lang="el-GR" dirty="0"/>
              <a:t>σημαντικές </a:t>
            </a:r>
            <a:r>
              <a:rPr lang="el-GR" dirty="0" err="1"/>
              <a:t>αλδεϋδες</a:t>
            </a:r>
            <a:r>
              <a:rPr lang="el-GR" dirty="0"/>
              <a:t> και κετόνες.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καρβονυλική</a:t>
            </a:r>
            <a:r>
              <a:rPr lang="el-GR" dirty="0"/>
              <a:t> ομάδα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dirty="0" err="1"/>
              <a:t>καρβονυλική</a:t>
            </a:r>
            <a:r>
              <a:rPr lang="el-GR" dirty="0"/>
              <a:t> ομάδα </a:t>
            </a:r>
            <a:r>
              <a:rPr lang="el-GR" dirty="0" smtClean="0"/>
              <a:t>είναι η </a:t>
            </a:r>
            <a:r>
              <a:rPr lang="el-GR" dirty="0"/>
              <a:t>χαρακτηριστική </a:t>
            </a:r>
            <a:r>
              <a:rPr lang="el-GR" dirty="0" smtClean="0"/>
              <a:t>ομάδα των </a:t>
            </a:r>
            <a:r>
              <a:rPr lang="el-GR" dirty="0"/>
              <a:t>αλδεϋδών και </a:t>
            </a:r>
            <a:r>
              <a:rPr lang="el-GR" dirty="0" smtClean="0"/>
              <a:t>των κετονών</a:t>
            </a:r>
            <a:r>
              <a:rPr lang="el-GR" dirty="0"/>
              <a:t>.</a:t>
            </a:r>
          </a:p>
          <a:p>
            <a:r>
              <a:rPr lang="el-GR" dirty="0" smtClean="0"/>
              <a:t>Η </a:t>
            </a:r>
            <a:r>
              <a:rPr lang="el-GR" dirty="0"/>
              <a:t>ομάδα αυτή </a:t>
            </a:r>
            <a:r>
              <a:rPr lang="el-GR" dirty="0" smtClean="0"/>
              <a:t>εμφανίζεται και </a:t>
            </a:r>
            <a:r>
              <a:rPr lang="el-GR" dirty="0"/>
              <a:t>σε πολλές </a:t>
            </a:r>
            <a:r>
              <a:rPr lang="el-GR" dirty="0" smtClean="0"/>
              <a:t>άλλες ενώσεις</a:t>
            </a:r>
            <a:r>
              <a:rPr lang="el-GR" dirty="0"/>
              <a:t>, όπως:</a:t>
            </a:r>
          </a:p>
          <a:p>
            <a:pPr lvl="1"/>
            <a:r>
              <a:rPr lang="el-GR" b="1" dirty="0" err="1" smtClean="0">
                <a:solidFill>
                  <a:srgbClr val="004A82"/>
                </a:solidFill>
              </a:rPr>
              <a:t>Ακύλια</a:t>
            </a:r>
            <a:r>
              <a:rPr lang="el-GR" b="1" dirty="0">
                <a:solidFill>
                  <a:srgbClr val="004A82"/>
                </a:solidFill>
              </a:rPr>
              <a:t>.</a:t>
            </a:r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Οξέα</a:t>
            </a:r>
            <a:r>
              <a:rPr lang="el-GR" b="1" dirty="0">
                <a:solidFill>
                  <a:srgbClr val="004A82"/>
                </a:solidFill>
              </a:rPr>
              <a:t>.</a:t>
            </a:r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Αμίδια</a:t>
            </a:r>
            <a:r>
              <a:rPr lang="el-GR" b="1" dirty="0">
                <a:solidFill>
                  <a:srgbClr val="004A82"/>
                </a:solidFill>
              </a:rPr>
              <a:t>.</a:t>
            </a:r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Υδατάνθρακες</a:t>
            </a:r>
            <a:r>
              <a:rPr lang="el-GR" b="1" dirty="0">
                <a:solidFill>
                  <a:srgbClr val="004A82"/>
                </a:solidFill>
              </a:rPr>
              <a:t>.</a:t>
            </a:r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Εστέρες</a:t>
            </a:r>
            <a:r>
              <a:rPr lang="el-GR" b="1" dirty="0">
                <a:solidFill>
                  <a:srgbClr val="004A82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52936"/>
            <a:ext cx="2232248" cy="220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Το καρβονύλιο και η δομή Αλδεϋδών-Κετονών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59111"/>
            <a:ext cx="2733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288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4067944" y="3645024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Η ομάδα είναι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επίπεδη με γωνίες 120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sym typeface="Symbol"/>
              </a:rPr>
              <a:t>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.Τα R,R’ είναι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διάφορες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ομάδες που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καθορίζουν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ποιάς λειτουργικής ομάδας είναι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μέρος το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καρβονύλιο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Ενώσεις που περιέχουν καρβονύλιο</a:t>
            </a:r>
          </a:p>
        </p:txBody>
      </p:sp>
      <p:grpSp>
        <p:nvGrpSpPr>
          <p:cNvPr id="10" name="Ομάδα 9"/>
          <p:cNvGrpSpPr/>
          <p:nvPr/>
        </p:nvGrpSpPr>
        <p:grpSpPr>
          <a:xfrm>
            <a:off x="610105" y="1296605"/>
            <a:ext cx="963138" cy="888321"/>
            <a:chOff x="432259" y="1221140"/>
            <a:chExt cx="963138" cy="888321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734827" y="1451973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3991" y="1647796"/>
              <a:ext cx="294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H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2259" y="1221140"/>
              <a:ext cx="963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R-C=O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07704" y="132595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Αλδεΰδες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606306" y="2835431"/>
            <a:ext cx="963138" cy="888321"/>
            <a:chOff x="432259" y="1221140"/>
            <a:chExt cx="963138" cy="888321"/>
          </a:xfrm>
        </p:grpSpPr>
        <p:sp>
          <p:nvSpPr>
            <p:cNvPr id="13" name="TextBox 12"/>
            <p:cNvSpPr txBox="1"/>
            <p:nvPr/>
          </p:nvSpPr>
          <p:spPr>
            <a:xfrm rot="16200000">
              <a:off x="734827" y="1451973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3991" y="1647796"/>
              <a:ext cx="294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R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2259" y="1221140"/>
              <a:ext cx="963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R-C=O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35696" y="295775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Κετόνες</a:t>
            </a:r>
          </a:p>
        </p:txBody>
      </p:sp>
      <p:grpSp>
        <p:nvGrpSpPr>
          <p:cNvPr id="17" name="Ομάδα 16"/>
          <p:cNvGrpSpPr/>
          <p:nvPr/>
        </p:nvGrpSpPr>
        <p:grpSpPr>
          <a:xfrm>
            <a:off x="557118" y="4478539"/>
            <a:ext cx="963138" cy="888321"/>
            <a:chOff x="432259" y="1221140"/>
            <a:chExt cx="963138" cy="888321"/>
          </a:xfrm>
        </p:grpSpPr>
        <p:sp>
          <p:nvSpPr>
            <p:cNvPr id="18" name="TextBox 17"/>
            <p:cNvSpPr txBox="1"/>
            <p:nvPr/>
          </p:nvSpPr>
          <p:spPr>
            <a:xfrm rot="16200000">
              <a:off x="734827" y="1451973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3990" y="1647796"/>
              <a:ext cx="607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OH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2259" y="1221140"/>
              <a:ext cx="963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R-C=O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35696" y="4448269"/>
            <a:ext cx="2036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err="1">
                <a:solidFill>
                  <a:srgbClr val="004A82"/>
                </a:solidFill>
                <a:latin typeface="Calibri"/>
              </a:rPr>
              <a:t>Καρβοξυλικά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Οξέα</a:t>
            </a:r>
          </a:p>
        </p:txBody>
      </p:sp>
      <p:grpSp>
        <p:nvGrpSpPr>
          <p:cNvPr id="23" name="Ομάδα 22"/>
          <p:cNvGrpSpPr/>
          <p:nvPr/>
        </p:nvGrpSpPr>
        <p:grpSpPr>
          <a:xfrm>
            <a:off x="5546166" y="1398924"/>
            <a:ext cx="963138" cy="888321"/>
            <a:chOff x="432259" y="1221140"/>
            <a:chExt cx="963138" cy="888321"/>
          </a:xfrm>
        </p:grpSpPr>
        <p:sp>
          <p:nvSpPr>
            <p:cNvPr id="24" name="TextBox 23"/>
            <p:cNvSpPr txBox="1"/>
            <p:nvPr/>
          </p:nvSpPr>
          <p:spPr>
            <a:xfrm rot="16200000">
              <a:off x="734827" y="1451973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3991" y="1647796"/>
              <a:ext cx="691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OR’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2259" y="1221140"/>
              <a:ext cx="963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R-C=O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948264" y="149242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Εστέρες</a:t>
            </a:r>
          </a:p>
        </p:txBody>
      </p:sp>
      <p:grpSp>
        <p:nvGrpSpPr>
          <p:cNvPr id="28" name="Ομάδα 27"/>
          <p:cNvGrpSpPr/>
          <p:nvPr/>
        </p:nvGrpSpPr>
        <p:grpSpPr>
          <a:xfrm>
            <a:off x="5493179" y="2957754"/>
            <a:ext cx="963138" cy="888321"/>
            <a:chOff x="432259" y="1221140"/>
            <a:chExt cx="963138" cy="888321"/>
          </a:xfrm>
        </p:grpSpPr>
        <p:sp>
          <p:nvSpPr>
            <p:cNvPr id="29" name="TextBox 28"/>
            <p:cNvSpPr txBox="1"/>
            <p:nvPr/>
          </p:nvSpPr>
          <p:spPr>
            <a:xfrm rot="16200000">
              <a:off x="734827" y="1451973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03991" y="1647796"/>
                  <a:ext cx="6914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𝑁𝐻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l-GR" sz="24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991" y="1647796"/>
                  <a:ext cx="691406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655" r="-4425" b="-131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/>
            <p:cNvSpPr txBox="1"/>
            <p:nvPr/>
          </p:nvSpPr>
          <p:spPr>
            <a:xfrm>
              <a:off x="432259" y="1221140"/>
              <a:ext cx="963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R-C=O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968568" y="312472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Αμίδια</a:t>
            </a:r>
          </a:p>
        </p:txBody>
      </p:sp>
      <p:grpSp>
        <p:nvGrpSpPr>
          <p:cNvPr id="33" name="Ομάδα 32"/>
          <p:cNvGrpSpPr/>
          <p:nvPr/>
        </p:nvGrpSpPr>
        <p:grpSpPr>
          <a:xfrm>
            <a:off x="5616891" y="4551305"/>
            <a:ext cx="963138" cy="888321"/>
            <a:chOff x="432259" y="1221140"/>
            <a:chExt cx="963138" cy="888321"/>
          </a:xfrm>
        </p:grpSpPr>
        <p:sp>
          <p:nvSpPr>
            <p:cNvPr id="34" name="TextBox 33"/>
            <p:cNvSpPr txBox="1"/>
            <p:nvPr/>
          </p:nvSpPr>
          <p:spPr>
            <a:xfrm rot="16200000">
              <a:off x="734827" y="1451973"/>
              <a:ext cx="25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3991" y="1647796"/>
              <a:ext cx="691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CI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2259" y="1221140"/>
              <a:ext cx="963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R-C=O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722123" y="4758064"/>
            <a:ext cx="219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err="1" smtClean="0">
                <a:solidFill>
                  <a:srgbClr val="004A82"/>
                </a:solidFill>
                <a:latin typeface="Calibri"/>
              </a:rPr>
              <a:t>Ακυλοχλωρίδια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Γενικός τύπος </a:t>
            </a:r>
            <a:r>
              <a:rPr lang="el-GR" dirty="0" smtClean="0"/>
              <a:t>Αλδεϋδών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smtClean="0"/>
              <a:t>Κετονών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71" y="1604411"/>
            <a:ext cx="2376264" cy="300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403648" y="4610744"/>
            <a:ext cx="1321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Αλδεΰδη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36522"/>
            <a:ext cx="2270990" cy="287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5436096" y="4633211"/>
            <a:ext cx="1087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Κετόνη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Φυσικές Ιδιότητες </a:t>
            </a:r>
            <a:r>
              <a:rPr lang="el-GR" dirty="0" smtClean="0"/>
              <a:t>Αλδεϋδών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smtClean="0"/>
              <a:t>Κετονών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955498" cy="3744416"/>
          </a:xfrm>
        </p:spPr>
        <p:txBody>
          <a:bodyPr/>
          <a:lstStyle/>
          <a:p>
            <a:r>
              <a:rPr lang="el-GR" dirty="0"/>
              <a:t>Μέτρια πολικό μόριο, λόγω τ</a:t>
            </a:r>
            <a:r>
              <a:rPr lang="el-GR" dirty="0" smtClean="0"/>
              <a:t>ης</a:t>
            </a:r>
            <a:r>
              <a:rPr lang="en-US" dirty="0" smtClean="0"/>
              <a:t> </a:t>
            </a:r>
            <a:r>
              <a:rPr lang="el-GR" dirty="0" smtClean="0"/>
              <a:t>παρουσίας </a:t>
            </a:r>
            <a:r>
              <a:rPr lang="el-GR" dirty="0"/>
              <a:t>της ομάδας C=O.</a:t>
            </a:r>
          </a:p>
          <a:p>
            <a:r>
              <a:rPr lang="el-GR" dirty="0" smtClean="0"/>
              <a:t>Σημείο </a:t>
            </a:r>
            <a:r>
              <a:rPr lang="el-GR" dirty="0"/>
              <a:t>ζέσεως </a:t>
            </a:r>
            <a:r>
              <a:rPr lang="el-GR" dirty="0" smtClean="0"/>
              <a:t>υψηλότερο </a:t>
            </a:r>
            <a:r>
              <a:rPr lang="el-GR" dirty="0"/>
              <a:t>από </a:t>
            </a:r>
            <a:r>
              <a:rPr lang="el-GR" dirty="0" smtClean="0"/>
              <a:t>τις αλκοόλες </a:t>
            </a:r>
            <a:r>
              <a:rPr lang="el-GR" dirty="0"/>
              <a:t>και </a:t>
            </a:r>
            <a:r>
              <a:rPr lang="el-GR" dirty="0" smtClean="0"/>
              <a:t>χαμηλότερο </a:t>
            </a:r>
            <a:r>
              <a:rPr lang="el-GR" dirty="0"/>
              <a:t>από </a:t>
            </a:r>
            <a:r>
              <a:rPr lang="el-GR" dirty="0" smtClean="0"/>
              <a:t>τα </a:t>
            </a:r>
            <a:r>
              <a:rPr lang="el-GR" dirty="0" err="1" smtClean="0"/>
              <a:t>αλκάνια</a:t>
            </a:r>
            <a:r>
              <a:rPr lang="el-GR" dirty="0"/>
              <a:t>, με ίδιο αριθμό ατόμων C.</a:t>
            </a:r>
          </a:p>
          <a:p>
            <a:r>
              <a:rPr lang="el-GR" dirty="0" smtClean="0"/>
              <a:t>Οι </a:t>
            </a:r>
            <a:r>
              <a:rPr lang="el-GR" dirty="0"/>
              <a:t>χαμηλού Μοριακού </a:t>
            </a:r>
            <a:r>
              <a:rPr lang="el-GR" dirty="0" smtClean="0"/>
              <a:t>Βάρους ενώσεις </a:t>
            </a:r>
            <a:r>
              <a:rPr lang="el-GR" dirty="0"/>
              <a:t>είναι διαλυτές στο νερό, </a:t>
            </a:r>
            <a:r>
              <a:rPr lang="el-GR" dirty="0" smtClean="0"/>
              <a:t>ενώ η </a:t>
            </a:r>
            <a:r>
              <a:rPr lang="el-GR" dirty="0"/>
              <a:t>διαλυτότητα μικραίνει με το ΜΒ.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67683"/>
            <a:ext cx="1712214" cy="147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85184"/>
            <a:ext cx="1499418" cy="147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868144" y="1628800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Δυνατότητα Σχηματισμού Δεσμών Υδρογόνου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96952"/>
            <a:ext cx="163773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Ονοματολογία </a:t>
            </a:r>
            <a:r>
              <a:rPr lang="el-GR" dirty="0" smtClean="0"/>
              <a:t>Αλδεϋδών - Κετονών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Εντοπίζουμε την μεγαλύτερη </a:t>
            </a:r>
            <a:r>
              <a:rPr lang="el-GR" dirty="0" err="1"/>
              <a:t>αλυσσίδα</a:t>
            </a:r>
            <a:r>
              <a:rPr lang="el-GR" dirty="0"/>
              <a:t> που περιέχει </a:t>
            </a:r>
            <a:r>
              <a:rPr lang="el-GR" dirty="0" smtClean="0"/>
              <a:t>την </a:t>
            </a:r>
            <a:r>
              <a:rPr lang="el-GR" dirty="0" err="1" smtClean="0"/>
              <a:t>καρβονυλομάδα</a:t>
            </a:r>
            <a:r>
              <a:rPr lang="el-GR" dirty="0" smtClean="0"/>
              <a:t> </a:t>
            </a:r>
            <a:r>
              <a:rPr lang="el-GR" b="1" dirty="0">
                <a:solidFill>
                  <a:srgbClr val="004A82"/>
                </a:solidFill>
              </a:rPr>
              <a:t>C=O</a:t>
            </a:r>
            <a:r>
              <a:rPr lang="el-GR" dirty="0"/>
              <a:t> και παίρνουμε το όνομα του </a:t>
            </a:r>
            <a:r>
              <a:rPr lang="el-GR" dirty="0" smtClean="0"/>
              <a:t>αντίστοιχου Υδρογονάνθρακα</a:t>
            </a:r>
            <a:r>
              <a:rPr lang="el-GR" dirty="0"/>
              <a:t>.</a:t>
            </a:r>
          </a:p>
          <a:p>
            <a:r>
              <a:rPr lang="el-GR" dirty="0" smtClean="0"/>
              <a:t>Αν </a:t>
            </a:r>
            <a:r>
              <a:rPr lang="el-GR" dirty="0"/>
              <a:t>είναι στο τέλος: </a:t>
            </a:r>
            <a:r>
              <a:rPr lang="el-GR" b="1" dirty="0" err="1">
                <a:solidFill>
                  <a:srgbClr val="004A82"/>
                </a:solidFill>
              </a:rPr>
              <a:t>Αλδεϋδη</a:t>
            </a:r>
            <a:r>
              <a:rPr lang="el-GR" dirty="0"/>
              <a:t> και παίρνει την κατάληξη </a:t>
            </a:r>
            <a:r>
              <a:rPr lang="el-GR" b="1" dirty="0">
                <a:solidFill>
                  <a:srgbClr val="004A82"/>
                </a:solidFill>
              </a:rPr>
              <a:t>-</a:t>
            </a:r>
            <a:r>
              <a:rPr lang="el-GR" b="1" dirty="0" err="1">
                <a:solidFill>
                  <a:srgbClr val="004A82"/>
                </a:solidFill>
              </a:rPr>
              <a:t>ανη</a:t>
            </a:r>
            <a:r>
              <a:rPr lang="el-GR" b="1" dirty="0">
                <a:solidFill>
                  <a:srgbClr val="004A82"/>
                </a:solidFill>
              </a:rPr>
              <a:t>.</a:t>
            </a:r>
          </a:p>
          <a:p>
            <a:r>
              <a:rPr lang="el-GR" dirty="0" smtClean="0"/>
              <a:t>Αν </a:t>
            </a:r>
            <a:r>
              <a:rPr lang="el-GR" dirty="0" err="1"/>
              <a:t>οχι</a:t>
            </a:r>
            <a:r>
              <a:rPr lang="el-GR" dirty="0"/>
              <a:t>: </a:t>
            </a:r>
            <a:r>
              <a:rPr lang="el-GR" b="1" dirty="0">
                <a:solidFill>
                  <a:srgbClr val="004A82"/>
                </a:solidFill>
              </a:rPr>
              <a:t>Κετόνη</a:t>
            </a:r>
            <a:r>
              <a:rPr lang="el-GR" dirty="0"/>
              <a:t> και παίρνει την κατάληξη </a:t>
            </a:r>
            <a:r>
              <a:rPr lang="el-GR" b="1" dirty="0">
                <a:solidFill>
                  <a:srgbClr val="004A82"/>
                </a:solidFill>
              </a:rPr>
              <a:t>-</a:t>
            </a:r>
            <a:r>
              <a:rPr lang="el-GR" b="1" dirty="0" err="1">
                <a:solidFill>
                  <a:srgbClr val="004A82"/>
                </a:solidFill>
              </a:rPr>
              <a:t>ονη</a:t>
            </a:r>
            <a:r>
              <a:rPr lang="el-GR" b="1" dirty="0">
                <a:solidFill>
                  <a:srgbClr val="004A82"/>
                </a:solidFill>
              </a:rPr>
              <a:t>.</a:t>
            </a:r>
          </a:p>
          <a:p>
            <a:r>
              <a:rPr lang="el-GR" dirty="0" smtClean="0"/>
              <a:t>Βρίσκουμε </a:t>
            </a:r>
            <a:r>
              <a:rPr lang="el-GR" dirty="0"/>
              <a:t>τον μικρότερο δυνατό αριθμό για να δείξουμε </a:t>
            </a:r>
            <a:r>
              <a:rPr lang="el-GR" dirty="0" smtClean="0"/>
              <a:t>τη θέση </a:t>
            </a:r>
            <a:r>
              <a:rPr lang="el-GR" dirty="0"/>
              <a:t>του καρβονυλίου (στις κετόνες μόνο).</a:t>
            </a:r>
          </a:p>
          <a:p>
            <a:r>
              <a:rPr lang="el-GR" dirty="0" smtClean="0"/>
              <a:t>Ακολουθούμε </a:t>
            </a:r>
            <a:r>
              <a:rPr lang="el-GR" dirty="0"/>
              <a:t>τους κανόνες της IUPAC για άλλους κλάδους </a:t>
            </a:r>
            <a:r>
              <a:rPr lang="el-GR" dirty="0" smtClean="0"/>
              <a:t>και ομάδες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Αλδεϋδών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31640" y="1420909"/>
            <a:ext cx="2386608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CH₃CH₂</a:t>
            </a:r>
            <a:r>
              <a:rPr lang="en-US" dirty="0"/>
              <a:t>CH</a:t>
            </a:r>
            <a:r>
              <a:rPr lang="en-US" dirty="0" smtClean="0"/>
              <a:t>₂CHO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5220072" y="1412776"/>
            <a:ext cx="238660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dirty="0">
                <a:solidFill>
                  <a:prstClr val="black"/>
                </a:solidFill>
              </a:rPr>
              <a:t>Βουτανάλη.</a:t>
            </a: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1173811" y="2410774"/>
            <a:ext cx="277083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dirty="0" err="1" smtClean="0">
                <a:solidFill>
                  <a:prstClr val="black"/>
                </a:solidFill>
              </a:rPr>
              <a:t>CH₃CH₂CHBrCH₂CHO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5009220" y="2381678"/>
            <a:ext cx="2808312" cy="720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dirty="0">
                <a:solidFill>
                  <a:prstClr val="black"/>
                </a:solidFill>
              </a:rPr>
              <a:t>3-Βρωμοπεντανάλη.</a:t>
            </a: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004150" y="3422342"/>
            <a:ext cx="3110157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CH₃CH₂C(CH₃)₂CH₂CHO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5009220" y="3386337"/>
            <a:ext cx="3523220" cy="762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dirty="0">
                <a:solidFill>
                  <a:prstClr val="black"/>
                </a:solidFill>
              </a:rPr>
              <a:t>3,3-Διμεθυλοπεντανάλη.</a:t>
            </a:r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1004149" y="4509120"/>
            <a:ext cx="3110157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CH₃C(CH₃)₂ICH₂CHO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11" name="Θέση περιεχομένου 2"/>
          <p:cNvSpPr txBox="1">
            <a:spLocks/>
          </p:cNvSpPr>
          <p:nvPr/>
        </p:nvSpPr>
        <p:spPr>
          <a:xfrm>
            <a:off x="4757570" y="4451784"/>
            <a:ext cx="4032448" cy="762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dirty="0">
                <a:solidFill>
                  <a:prstClr val="black"/>
                </a:solidFill>
              </a:rPr>
              <a:t>3-Ιωδιο-3-μεθυλοβουτανάλη.</a:t>
            </a:r>
          </a:p>
        </p:txBody>
      </p:sp>
      <p:sp>
        <p:nvSpPr>
          <p:cNvPr id="12" name="Θέση περιεχομένου 2"/>
          <p:cNvSpPr txBox="1">
            <a:spLocks/>
          </p:cNvSpPr>
          <p:nvPr/>
        </p:nvSpPr>
        <p:spPr>
          <a:xfrm>
            <a:off x="1004148" y="5376215"/>
            <a:ext cx="3110157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CH₃CH(CH₂I)CH₂CHO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13" name="Θέση περιεχομένου 2"/>
          <p:cNvSpPr txBox="1">
            <a:spLocks/>
          </p:cNvSpPr>
          <p:nvPr/>
        </p:nvSpPr>
        <p:spPr>
          <a:xfrm>
            <a:off x="4754606" y="5261544"/>
            <a:ext cx="4032448" cy="762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dirty="0">
                <a:solidFill>
                  <a:prstClr val="black"/>
                </a:solidFill>
              </a:rPr>
              <a:t>3-(Ιωδιοιμεθυλο)βουτανάλη.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8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24a3c93fb3be7679c521ea9ca572219997a3df"/>
  <p:tag name="ISPRING_RESOURCE_PATHS_HASH_PRESENTER" val="ee41b49ebb4c3dbaa2eb2537d28a2578cfcd2ba"/>
</p:tagLst>
</file>

<file path=ppt/theme/theme1.xml><?xml version="1.0" encoding="utf-8"?>
<a:theme xmlns:a="http://schemas.openxmlformats.org/drawingml/2006/main" name="OC_template_updated">
  <a:themeElements>
    <a:clrScheme name="Προσαρμοσμένο 8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912</Words>
  <Application>Microsoft Office PowerPoint</Application>
  <PresentationFormat>On-screen Show (4:3)</PresentationFormat>
  <Paragraphs>141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OC_template_updated</vt:lpstr>
      <vt:lpstr>1_OC_template_updated</vt:lpstr>
      <vt:lpstr>Βιοχημεία</vt:lpstr>
      <vt:lpstr>Αλδεΰδες και Κετόνες</vt:lpstr>
      <vt:lpstr>Η καρβονυλική ομάδα</vt:lpstr>
      <vt:lpstr>Το καρβονύλιο και η δομή Αλδεϋδών-Κετονών</vt:lpstr>
      <vt:lpstr>Ενώσεις που περιέχουν καρβονύλιο</vt:lpstr>
      <vt:lpstr>Γενικός τύπος Αλδεϋδών - Κετονών</vt:lpstr>
      <vt:lpstr>Φυσικές Ιδιότητες Αλδεϋδών - Κετονών</vt:lpstr>
      <vt:lpstr>Ονοματολογία Αλδεϋδών - Κετονών</vt:lpstr>
      <vt:lpstr>Παραδείγματα Αλδεϋδών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46</cp:revision>
  <dcterms:created xsi:type="dcterms:W3CDTF">2013-03-04T13:35:19Z</dcterms:created>
  <dcterms:modified xsi:type="dcterms:W3CDTF">2015-04-30T13:23:33Z</dcterms:modified>
</cp:coreProperties>
</file>