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91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57" r:id="rId26"/>
    <p:sldId id="262" r:id="rId27"/>
    <p:sldId id="264" r:id="rId28"/>
    <p:sldId id="293" r:id="rId29"/>
    <p:sldId id="294" r:id="rId30"/>
    <p:sldId id="266" r:id="rId31"/>
    <p:sldId id="292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eta-D-glucose-from-xtal-3D-balls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enjah-bmm27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and#mediaviewer/File:Human-Hands-Front-Back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Evan-Amo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ecoprop-racemic-dimer-from-xtal-labelled-3D-ball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enjah-bmm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smtClean="0">
                <a:solidFill>
                  <a:schemeClr val="tx1"/>
                </a:solidFill>
                <a:latin typeface="+mn-lt"/>
              </a:rPr>
              <a:t>Βιοχημεία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7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Υδατάνθρακες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Δρ. Βασίλης Σπυρόπουλος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/>
              <a:t>Μηχανικών </a:t>
            </a:r>
            <a:r>
              <a:rPr lang="el-GR" sz="2800" dirty="0" err="1"/>
              <a:t>Βιοϊατρικής</a:t>
            </a:r>
            <a:r>
              <a:rPr lang="el-GR" sz="2800" dirty="0"/>
              <a:t>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16792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1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A82"/>
                </a:solidFill>
              </a:rPr>
              <a:t>L </a:t>
            </a:r>
            <a:r>
              <a:rPr lang="el-GR" dirty="0">
                <a:solidFill>
                  <a:srgbClr val="004A82"/>
                </a:solidFill>
              </a:rPr>
              <a:t>και </a:t>
            </a:r>
            <a:r>
              <a:rPr lang="en-US" dirty="0">
                <a:solidFill>
                  <a:srgbClr val="004A82"/>
                </a:solidFill>
              </a:rPr>
              <a:t>D </a:t>
            </a:r>
            <a:r>
              <a:rPr lang="el-GR" dirty="0" err="1">
                <a:solidFill>
                  <a:srgbClr val="004A82"/>
                </a:solidFill>
              </a:rPr>
              <a:t>Γλυκεραλδεϋδη</a:t>
            </a:r>
            <a:endParaRPr lang="el-GR" dirty="0">
              <a:solidFill>
                <a:srgbClr val="004A82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925176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50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Κέντρο Ασυμμετρίας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4062001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203848" y="4610744"/>
            <a:ext cx="3160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4A82"/>
                </a:solidFill>
                <a:latin typeface="+mn-lt"/>
              </a:rPr>
              <a:t>C: 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Κέντρο Ασυμμετρίας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40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Ποιά άτομα C είναι κέντρα ασυμμετρίας?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14166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92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Οπτική </a:t>
            </a:r>
            <a:r>
              <a:rPr lang="el-GR" dirty="0" err="1">
                <a:solidFill>
                  <a:srgbClr val="004A82"/>
                </a:solidFill>
              </a:rPr>
              <a:t>Ενεργότητα</a:t>
            </a:r>
            <a:r>
              <a:rPr lang="el-GR" dirty="0">
                <a:solidFill>
                  <a:srgbClr val="004A82"/>
                </a:solidFill>
              </a:rPr>
              <a:t>: Στροφή του επιπέδου </a:t>
            </a:r>
            <a:r>
              <a:rPr lang="el-GR" dirty="0" smtClean="0">
                <a:solidFill>
                  <a:srgbClr val="004A82"/>
                </a:solidFill>
              </a:rPr>
              <a:t>πόλωσης επίπεδα </a:t>
            </a:r>
            <a:r>
              <a:rPr lang="el-GR" dirty="0">
                <a:solidFill>
                  <a:srgbClr val="004A82"/>
                </a:solidFill>
              </a:rPr>
              <a:t>πολωμένου φωτός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143776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755576" y="4581128"/>
            <a:ext cx="81369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004A82"/>
                </a:solidFill>
                <a:latin typeface="+mn-lt"/>
              </a:rPr>
              <a:t>Δεξιόστροφο: </a:t>
            </a:r>
            <a:r>
              <a:rPr lang="el-GR" sz="2400" dirty="0">
                <a:latin typeface="+mn-lt"/>
              </a:rPr>
              <a:t>Στροφή προς τα δεξιά (+), συνήθως D.</a:t>
            </a:r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004A82"/>
                </a:solidFill>
                <a:latin typeface="+mn-lt"/>
              </a:rPr>
              <a:t>Αριστερόστροφο: </a:t>
            </a:r>
            <a:r>
              <a:rPr lang="el-GR" sz="2400" dirty="0">
                <a:latin typeface="+mn-lt"/>
              </a:rPr>
              <a:t>Στροφή προς τα αριστερά (-), συνήθως L.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39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004A82"/>
                </a:solidFill>
              </a:rPr>
              <a:t>Προβολές </a:t>
            </a:r>
            <a:r>
              <a:rPr lang="el-GR" sz="3200" dirty="0" err="1">
                <a:solidFill>
                  <a:srgbClr val="004A82"/>
                </a:solidFill>
              </a:rPr>
              <a:t>Fischer</a:t>
            </a:r>
            <a:r>
              <a:rPr lang="el-GR" sz="3200" dirty="0">
                <a:solidFill>
                  <a:srgbClr val="004A82"/>
                </a:solidFill>
              </a:rPr>
              <a:t>: </a:t>
            </a:r>
            <a:r>
              <a:rPr lang="el-GR" sz="3200" dirty="0" err="1">
                <a:solidFill>
                  <a:srgbClr val="004A82"/>
                </a:solidFill>
              </a:rPr>
              <a:t>Ενα</a:t>
            </a:r>
            <a:r>
              <a:rPr lang="el-GR" sz="3200" dirty="0">
                <a:solidFill>
                  <a:srgbClr val="004A82"/>
                </a:solidFill>
              </a:rPr>
              <a:t> </a:t>
            </a:r>
            <a:r>
              <a:rPr lang="el-GR" sz="3200" dirty="0" err="1">
                <a:solidFill>
                  <a:srgbClr val="004A82"/>
                </a:solidFill>
              </a:rPr>
              <a:t>τετραεδρικό</a:t>
            </a:r>
            <a:r>
              <a:rPr lang="el-GR" sz="3200" dirty="0">
                <a:solidFill>
                  <a:srgbClr val="004A82"/>
                </a:solidFill>
              </a:rPr>
              <a:t> </a:t>
            </a:r>
            <a:r>
              <a:rPr lang="el-GR" sz="3200" dirty="0" smtClean="0">
                <a:solidFill>
                  <a:srgbClr val="004A82"/>
                </a:solidFill>
              </a:rPr>
              <a:t>άτομο C παρουσιάζεται </a:t>
            </a:r>
            <a:r>
              <a:rPr lang="el-GR" sz="3200" dirty="0">
                <a:solidFill>
                  <a:srgbClr val="004A82"/>
                </a:solidFill>
              </a:rPr>
              <a:t>από </a:t>
            </a:r>
            <a:r>
              <a:rPr lang="el-GR" sz="3200" dirty="0" smtClean="0">
                <a:solidFill>
                  <a:srgbClr val="004A82"/>
                </a:solidFill>
              </a:rPr>
              <a:t>δύο διασταυρούμενες </a:t>
            </a:r>
            <a:r>
              <a:rPr lang="el-GR" sz="3200" dirty="0">
                <a:solidFill>
                  <a:srgbClr val="004A82"/>
                </a:solidFill>
              </a:rPr>
              <a:t>γραμμές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4581128"/>
            <a:ext cx="8229600" cy="1464344"/>
          </a:xfrm>
        </p:spPr>
        <p:txBody>
          <a:bodyPr>
            <a:normAutofit/>
          </a:bodyPr>
          <a:lstStyle/>
          <a:p>
            <a:r>
              <a:rPr lang="el-GR" sz="2600" dirty="0" err="1"/>
              <a:t>Ενας</a:t>
            </a:r>
            <a:r>
              <a:rPr lang="el-GR" sz="2600" dirty="0"/>
              <a:t> οριζόντιος δεσμός σε ασύμμετρο άτομο δείχνει </a:t>
            </a:r>
            <a:r>
              <a:rPr lang="el-GR" sz="2600" dirty="0" smtClean="0"/>
              <a:t>δεσμούς στο </a:t>
            </a:r>
            <a:r>
              <a:rPr lang="el-GR" sz="2600" dirty="0"/>
              <a:t>πρόσθιο επίπεδο της σελίδας, ενώ οι κάθετοι δεσμοί </a:t>
            </a:r>
            <a:r>
              <a:rPr lang="el-GR" sz="2600" dirty="0" smtClean="0"/>
              <a:t>είναι στο </a:t>
            </a:r>
            <a:r>
              <a:rPr lang="el-GR" sz="2600" dirty="0"/>
              <a:t>πίσω μέρος της σελίδας.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02626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8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D - Γλυκόζη: Το “καύσιμο” του Οργανισμού μας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556792"/>
            <a:ext cx="4690864" cy="4608512"/>
          </a:xfrm>
        </p:spPr>
        <p:txBody>
          <a:bodyPr>
            <a:normAutofit/>
          </a:bodyPr>
          <a:lstStyle/>
          <a:p>
            <a:r>
              <a:rPr lang="el-GR" sz="2400" dirty="0"/>
              <a:t>Η Γλυκόζη είναι </a:t>
            </a:r>
            <a:r>
              <a:rPr lang="el-GR" sz="2400" dirty="0" smtClean="0"/>
              <a:t>μια </a:t>
            </a:r>
            <a:r>
              <a:rPr lang="el-GR" sz="2400" dirty="0" err="1" smtClean="0"/>
              <a:t>αλδοεξόζη</a:t>
            </a:r>
            <a:r>
              <a:rPr lang="el-GR" sz="2400" dirty="0"/>
              <a:t>.</a:t>
            </a:r>
          </a:p>
          <a:p>
            <a:r>
              <a:rPr lang="el-GR" sz="2400" dirty="0" smtClean="0"/>
              <a:t>Κοινά ονόματα:</a:t>
            </a:r>
            <a:r>
              <a:rPr lang="en-US" sz="2400" dirty="0" smtClean="0"/>
              <a:t> </a:t>
            </a:r>
            <a:r>
              <a:rPr lang="el-GR" sz="2400" dirty="0" smtClean="0"/>
              <a:t>Σταφυλοσάκχαρο</a:t>
            </a:r>
            <a:r>
              <a:rPr lang="el-GR" sz="2400" dirty="0"/>
              <a:t>, </a:t>
            </a:r>
            <a:r>
              <a:rPr lang="el-GR" sz="2400" dirty="0" err="1"/>
              <a:t>Δεξτρόζη</a:t>
            </a:r>
            <a:r>
              <a:rPr lang="el-GR" sz="2400" dirty="0"/>
              <a:t>.</a:t>
            </a:r>
          </a:p>
          <a:p>
            <a:r>
              <a:rPr lang="el-GR" sz="2400" dirty="0" smtClean="0"/>
              <a:t>Σημαντικότερο σάκχαρο για </a:t>
            </a:r>
            <a:r>
              <a:rPr lang="el-GR" sz="2400" dirty="0"/>
              <a:t>την δίαιτά μας.</a:t>
            </a:r>
          </a:p>
          <a:p>
            <a:r>
              <a:rPr lang="el-GR" sz="2400" dirty="0" smtClean="0"/>
              <a:t>Η </a:t>
            </a:r>
            <a:r>
              <a:rPr lang="el-GR" sz="2400" dirty="0"/>
              <a:t>πιο </a:t>
            </a:r>
            <a:r>
              <a:rPr lang="el-GR" sz="2400" dirty="0" err="1"/>
              <a:t>διαδεμένη</a:t>
            </a:r>
            <a:r>
              <a:rPr lang="el-GR" sz="2400" dirty="0"/>
              <a:t> </a:t>
            </a:r>
            <a:r>
              <a:rPr lang="el-GR" sz="2400" dirty="0" smtClean="0"/>
              <a:t>οργανική ένωση </a:t>
            </a:r>
            <a:r>
              <a:rPr lang="el-GR" sz="2400" dirty="0"/>
              <a:t>στη Φύση.</a:t>
            </a:r>
          </a:p>
          <a:p>
            <a:r>
              <a:rPr lang="el-GR" sz="2400" dirty="0" smtClean="0"/>
              <a:t>Η </a:t>
            </a:r>
            <a:r>
              <a:rPr lang="el-GR" sz="2400" dirty="0"/>
              <a:t>στάθμη του </a:t>
            </a:r>
            <a:r>
              <a:rPr lang="el-GR" sz="2400" dirty="0" smtClean="0"/>
              <a:t>στο αίμα να είναι </a:t>
            </a:r>
            <a:r>
              <a:rPr lang="el-GR" sz="2400" dirty="0"/>
              <a:t>μέχρι 0.1%.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23402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09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Σημαντικά Σάκχαρα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09" y="1772816"/>
            <a:ext cx="2376264" cy="324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971600" y="5229200"/>
            <a:ext cx="2064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4A82"/>
                </a:solidFill>
                <a:latin typeface="+mn-lt"/>
              </a:rPr>
              <a:t>D - 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Φρουκτόζη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498" y="1855225"/>
            <a:ext cx="2481237" cy="340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5344384" y="5265211"/>
            <a:ext cx="2633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4A82"/>
                </a:solidFill>
                <a:latin typeface="+mn-lt"/>
              </a:rPr>
              <a:t>D - </a:t>
            </a:r>
            <a:r>
              <a:rPr lang="el-GR" sz="2400" b="1" dirty="0" err="1">
                <a:solidFill>
                  <a:srgbClr val="004A82"/>
                </a:solidFill>
                <a:latin typeface="+mn-lt"/>
              </a:rPr>
              <a:t>Γλυκεραλδεϋδη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41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rgbClr val="004A82"/>
                </a:solidFill>
              </a:rPr>
              <a:t>Ενδομοριακή</a:t>
            </a:r>
            <a:r>
              <a:rPr lang="el-GR" dirty="0">
                <a:solidFill>
                  <a:srgbClr val="004A82"/>
                </a:solidFill>
              </a:rPr>
              <a:t> </a:t>
            </a:r>
            <a:r>
              <a:rPr lang="el-GR" dirty="0" err="1">
                <a:solidFill>
                  <a:srgbClr val="004A82"/>
                </a:solidFill>
              </a:rPr>
              <a:t>Κυκλοποίηση</a:t>
            </a:r>
            <a:r>
              <a:rPr lang="el-GR" dirty="0">
                <a:solidFill>
                  <a:srgbClr val="004A82"/>
                </a:solidFill>
              </a:rPr>
              <a:t>: Οι </a:t>
            </a:r>
            <a:r>
              <a:rPr lang="el-GR" dirty="0" err="1">
                <a:solidFill>
                  <a:srgbClr val="004A82"/>
                </a:solidFill>
              </a:rPr>
              <a:t>Αλδεϋδες</a:t>
            </a:r>
            <a:r>
              <a:rPr lang="el-GR" dirty="0">
                <a:solidFill>
                  <a:srgbClr val="004A82"/>
                </a:solidFill>
              </a:rPr>
              <a:t> και </a:t>
            </a:r>
            <a:r>
              <a:rPr lang="el-GR" dirty="0" smtClean="0">
                <a:solidFill>
                  <a:srgbClr val="004A82"/>
                </a:solidFill>
              </a:rPr>
              <a:t>οι Κετόνες </a:t>
            </a:r>
            <a:r>
              <a:rPr lang="el-GR" dirty="0">
                <a:solidFill>
                  <a:srgbClr val="004A82"/>
                </a:solidFill>
              </a:rPr>
              <a:t>αντιδρούν με τις Αλκοόλες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5922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/>
              <a:t>Οι </a:t>
            </a:r>
            <a:r>
              <a:rPr lang="el-GR" dirty="0" err="1"/>
              <a:t>Αλδεϋδες</a:t>
            </a:r>
            <a:r>
              <a:rPr lang="el-GR" dirty="0"/>
              <a:t> και οι Κετόνες αντιδρούν με τις Αλκοόλες.</a:t>
            </a:r>
          </a:p>
          <a:p>
            <a:pPr>
              <a:lnSpc>
                <a:spcPct val="120000"/>
              </a:lnSpc>
            </a:pPr>
            <a:r>
              <a:rPr lang="el-GR" dirty="0" smtClean="0"/>
              <a:t>Το </a:t>
            </a:r>
            <a:r>
              <a:rPr lang="el-GR" dirty="0"/>
              <a:t>σχηματιζόμενο ΟΗ μπορεί να είναι πάνω ή κάτω από</a:t>
            </a:r>
          </a:p>
          <a:p>
            <a:pPr>
              <a:lnSpc>
                <a:spcPct val="120000"/>
              </a:lnSpc>
            </a:pPr>
            <a:r>
              <a:rPr lang="el-GR" dirty="0"/>
              <a:t>το επίπεδο του δακτυλίου με αποτέλεσμα δύο </a:t>
            </a:r>
            <a:r>
              <a:rPr lang="el-GR" dirty="0" err="1"/>
              <a:t>ανωμερή</a:t>
            </a:r>
            <a:r>
              <a:rPr lang="el-GR" dirty="0"/>
              <a:t>:</a:t>
            </a:r>
          </a:p>
          <a:p>
            <a:pPr lvl="1">
              <a:lnSpc>
                <a:spcPct val="120000"/>
              </a:lnSpc>
            </a:pPr>
            <a:r>
              <a:rPr lang="el-GR" b="1" dirty="0" smtClean="0">
                <a:solidFill>
                  <a:srgbClr val="004A82"/>
                </a:solidFill>
              </a:rPr>
              <a:t>α </a:t>
            </a:r>
            <a:r>
              <a:rPr lang="el-GR" b="1" dirty="0">
                <a:solidFill>
                  <a:srgbClr val="004A82"/>
                </a:solidFill>
              </a:rPr>
              <a:t>- ΟΗ: η ομάδα κάτω σε σύγκριση με το CH2OH (</a:t>
            </a:r>
            <a:r>
              <a:rPr lang="el-GR" b="1" dirty="0" err="1">
                <a:solidFill>
                  <a:srgbClr val="004A82"/>
                </a:solidFill>
              </a:rPr>
              <a:t>trans</a:t>
            </a:r>
            <a:r>
              <a:rPr lang="el-GR" b="1" dirty="0">
                <a:solidFill>
                  <a:srgbClr val="004A82"/>
                </a:solidFill>
              </a:rPr>
              <a:t>).</a:t>
            </a:r>
          </a:p>
          <a:p>
            <a:pPr lvl="1">
              <a:lnSpc>
                <a:spcPct val="120000"/>
              </a:lnSpc>
            </a:pPr>
            <a:r>
              <a:rPr lang="el-GR" b="1" dirty="0" smtClean="0">
                <a:solidFill>
                  <a:srgbClr val="004A82"/>
                </a:solidFill>
              </a:rPr>
              <a:t>β </a:t>
            </a:r>
            <a:r>
              <a:rPr lang="el-GR" b="1" dirty="0">
                <a:solidFill>
                  <a:srgbClr val="004A82"/>
                </a:solidFill>
              </a:rPr>
              <a:t>- ΟΗ: η ομάδα κάτω σε σύγκριση με το CH2OH (</a:t>
            </a:r>
            <a:r>
              <a:rPr lang="el-GR" b="1" dirty="0" err="1">
                <a:solidFill>
                  <a:srgbClr val="004A82"/>
                </a:solidFill>
              </a:rPr>
              <a:t>cis</a:t>
            </a:r>
            <a:r>
              <a:rPr lang="el-GR" b="1" dirty="0">
                <a:solidFill>
                  <a:srgbClr val="004A82"/>
                </a:solidFill>
              </a:rPr>
              <a:t>).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7281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46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Διαδικασία </a:t>
            </a:r>
            <a:r>
              <a:rPr lang="el-GR" dirty="0" err="1">
                <a:solidFill>
                  <a:srgbClr val="004A82"/>
                </a:solidFill>
              </a:rPr>
              <a:t>Ενδομοριακής</a:t>
            </a:r>
            <a:r>
              <a:rPr lang="el-GR" dirty="0">
                <a:solidFill>
                  <a:srgbClr val="004A82"/>
                </a:solidFill>
              </a:rPr>
              <a:t> </a:t>
            </a:r>
            <a:r>
              <a:rPr lang="el-GR" dirty="0" err="1">
                <a:solidFill>
                  <a:srgbClr val="004A82"/>
                </a:solidFill>
              </a:rPr>
              <a:t>Κυκλοποίησης</a:t>
            </a:r>
            <a:endParaRPr lang="el-GR" dirty="0">
              <a:solidFill>
                <a:srgbClr val="004A82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917611" cy="25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70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Προβολές </a:t>
            </a:r>
            <a:r>
              <a:rPr lang="el-GR" dirty="0" err="1">
                <a:solidFill>
                  <a:srgbClr val="004A82"/>
                </a:solidFill>
              </a:rPr>
              <a:t>Haworth</a:t>
            </a:r>
            <a:r>
              <a:rPr lang="el-GR" dirty="0">
                <a:solidFill>
                  <a:srgbClr val="004A82"/>
                </a:solidFill>
              </a:rPr>
              <a:t>: Οι α και β μορφές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dirty="0">
                <a:solidFill>
                  <a:srgbClr val="004A82"/>
                </a:solidFill>
              </a:rPr>
              <a:t>ευρίσκονται σε ισορροπία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93001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9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Υδατάνθρακες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/>
              <a:t>Τύποι Υδατανθράκων.</a:t>
            </a:r>
          </a:p>
          <a:p>
            <a:r>
              <a:rPr lang="el-GR" sz="2600" dirty="0" smtClean="0"/>
              <a:t>Μονοσακχαρίτες</a:t>
            </a:r>
            <a:r>
              <a:rPr lang="el-GR" sz="2600" dirty="0"/>
              <a:t>.</a:t>
            </a:r>
          </a:p>
          <a:p>
            <a:r>
              <a:rPr lang="el-GR" sz="2600" dirty="0" smtClean="0"/>
              <a:t>Στερεοχημεία </a:t>
            </a:r>
            <a:r>
              <a:rPr lang="el-GR" sz="2600" dirty="0"/>
              <a:t>των Υδατανθράκων.</a:t>
            </a:r>
          </a:p>
          <a:p>
            <a:r>
              <a:rPr lang="el-GR" sz="2600" dirty="0" smtClean="0"/>
              <a:t>Μερικοί </a:t>
            </a:r>
            <a:r>
              <a:rPr lang="el-GR" sz="2600" dirty="0"/>
              <a:t>σημαντικοί Μονοσακχαρίτες.</a:t>
            </a:r>
          </a:p>
          <a:p>
            <a:r>
              <a:rPr lang="el-GR" sz="2600" dirty="0" err="1" smtClean="0"/>
              <a:t>Ολιγοσακχαρίτες</a:t>
            </a:r>
            <a:r>
              <a:rPr lang="el-GR" sz="2600" dirty="0"/>
              <a:t>.</a:t>
            </a:r>
          </a:p>
          <a:p>
            <a:r>
              <a:rPr lang="el-GR" sz="2600" dirty="0" smtClean="0"/>
              <a:t>Πολυσακχαρίτες</a:t>
            </a:r>
            <a:r>
              <a:rPr lang="el-GR" sz="26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09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Σύγκριση προβολών </a:t>
            </a:r>
            <a:r>
              <a:rPr lang="el-GR" dirty="0" err="1">
                <a:solidFill>
                  <a:srgbClr val="004A82"/>
                </a:solidFill>
              </a:rPr>
              <a:t>Fischer</a:t>
            </a:r>
            <a:r>
              <a:rPr lang="el-GR" dirty="0">
                <a:solidFill>
                  <a:srgbClr val="004A82"/>
                </a:solidFill>
              </a:rPr>
              <a:t> και </a:t>
            </a:r>
            <a:r>
              <a:rPr lang="el-GR" dirty="0" err="1">
                <a:solidFill>
                  <a:srgbClr val="004A82"/>
                </a:solidFill>
              </a:rPr>
              <a:t>Haworth</a:t>
            </a:r>
            <a:endParaRPr lang="el-GR" dirty="0">
              <a:solidFill>
                <a:srgbClr val="004A82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832648" cy="304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4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004A82"/>
                </a:solidFill>
              </a:rPr>
              <a:t>Στερεοδομή</a:t>
            </a:r>
            <a:r>
              <a:rPr lang="el-GR" dirty="0">
                <a:solidFill>
                  <a:srgbClr val="004A82"/>
                </a:solidFill>
              </a:rPr>
              <a:t> της β-</a:t>
            </a:r>
            <a:r>
              <a:rPr lang="en-US" dirty="0">
                <a:solidFill>
                  <a:srgbClr val="004A82"/>
                </a:solidFill>
              </a:rPr>
              <a:t>D-</a:t>
            </a:r>
            <a:r>
              <a:rPr lang="el-GR" dirty="0">
                <a:solidFill>
                  <a:srgbClr val="004A82"/>
                </a:solidFill>
              </a:rPr>
              <a:t>Γλυκόζης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pic>
        <p:nvPicPr>
          <p:cNvPr id="2050" name="Picture 2" descr="File:Beta-D-glucose-from-xtal-3D-ball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" b="3713"/>
          <a:stretch/>
        </p:blipFill>
        <p:spPr bwMode="auto">
          <a:xfrm>
            <a:off x="1648378" y="1260629"/>
            <a:ext cx="5847244" cy="508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765376" y="6351711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Beta-D-glucose-from-xtal-3D-balls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enjah-bmm27"/>
              </a:rPr>
              <a:t>Benjah-bmm27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11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>
                <a:solidFill>
                  <a:srgbClr val="004A82"/>
                </a:solidFill>
              </a:rPr>
              <a:t>Κυκλοποίηση</a:t>
            </a:r>
            <a:r>
              <a:rPr lang="el-GR" dirty="0">
                <a:solidFill>
                  <a:srgbClr val="004A82"/>
                </a:solidFill>
              </a:rPr>
              <a:t> της </a:t>
            </a:r>
            <a:r>
              <a:rPr lang="en-US" dirty="0">
                <a:solidFill>
                  <a:srgbClr val="004A82"/>
                </a:solidFill>
              </a:rPr>
              <a:t>D-</a:t>
            </a:r>
            <a:r>
              <a:rPr lang="el-GR" dirty="0">
                <a:solidFill>
                  <a:srgbClr val="004A82"/>
                </a:solidFill>
              </a:rPr>
              <a:t>Φρουκτόζης (</a:t>
            </a:r>
            <a:r>
              <a:rPr lang="el-GR" dirty="0" err="1">
                <a:solidFill>
                  <a:srgbClr val="004A82"/>
                </a:solidFill>
              </a:rPr>
              <a:t>κετόζη</a:t>
            </a:r>
            <a:r>
              <a:rPr lang="el-GR" dirty="0">
                <a:solidFill>
                  <a:srgbClr val="004A82"/>
                </a:solidFill>
              </a:rPr>
              <a:t>)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42226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9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>
                <a:solidFill>
                  <a:srgbClr val="004A82"/>
                </a:solidFill>
              </a:rPr>
              <a:t>Κυκλοποίηση</a:t>
            </a:r>
            <a:r>
              <a:rPr lang="el-GR" dirty="0">
                <a:solidFill>
                  <a:srgbClr val="004A82"/>
                </a:solidFill>
              </a:rPr>
              <a:t> της </a:t>
            </a:r>
            <a:r>
              <a:rPr lang="en-US" dirty="0">
                <a:solidFill>
                  <a:srgbClr val="004A82"/>
                </a:solidFill>
              </a:rPr>
              <a:t>D-</a:t>
            </a:r>
            <a:r>
              <a:rPr lang="el-GR" dirty="0">
                <a:solidFill>
                  <a:srgbClr val="004A82"/>
                </a:solidFill>
              </a:rPr>
              <a:t>Γαλακτόζης (</a:t>
            </a:r>
            <a:r>
              <a:rPr lang="el-GR" dirty="0" err="1">
                <a:solidFill>
                  <a:srgbClr val="004A82"/>
                </a:solidFill>
              </a:rPr>
              <a:t>αλδόζη</a:t>
            </a:r>
            <a:r>
              <a:rPr lang="el-GR" dirty="0">
                <a:solidFill>
                  <a:srgbClr val="004A82"/>
                </a:solidFill>
              </a:rPr>
              <a:t>)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34443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29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004A82"/>
                </a:solidFill>
              </a:rPr>
              <a:t>Η D-Γαλακτόζη δεν μπορεί να απορροφηθεί </a:t>
            </a:r>
            <a:r>
              <a:rPr lang="el-GR" sz="3200" dirty="0" smtClean="0">
                <a:solidFill>
                  <a:srgbClr val="004A82"/>
                </a:solidFill>
              </a:rPr>
              <a:t>στο πεπτικό </a:t>
            </a:r>
            <a:r>
              <a:rPr lang="el-GR" sz="3200" dirty="0">
                <a:solidFill>
                  <a:srgbClr val="004A82"/>
                </a:solidFill>
              </a:rPr>
              <a:t>σύστημα αν δεν μετατραπεί σε D-Γλυκόζη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93781"/>
            <a:ext cx="1944216" cy="3101105"/>
          </a:xfrm>
        </p:spPr>
      </p:pic>
      <p:sp>
        <p:nvSpPr>
          <p:cNvPr id="7" name="Ορθογώνιο 6"/>
          <p:cNvSpPr/>
          <p:nvPr/>
        </p:nvSpPr>
        <p:spPr>
          <a:xfrm>
            <a:off x="1475656" y="4581128"/>
            <a:ext cx="1566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4A82"/>
                </a:solidFill>
                <a:latin typeface="+mn-lt"/>
              </a:rPr>
              <a:t>D- 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Γλυκόζη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2004934"/>
            <a:ext cx="2475449" cy="2576194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6012160" y="4725144"/>
            <a:ext cx="1887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4A82"/>
                </a:solidFill>
                <a:latin typeface="+mn-lt"/>
              </a:rPr>
              <a:t>D- 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Γαλακτόζη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83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</a:t>
            </a:r>
            <a:r>
              <a:rPr lang="el-GR" sz="2000" dirty="0" smtClean="0"/>
              <a:t>Σπυρόπουλος</a:t>
            </a:r>
            <a:r>
              <a:rPr lang="en-US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/>
              <a:t>Βασίλης Σπυρόπουλος. </a:t>
            </a:r>
            <a:r>
              <a:rPr lang="el-GR" sz="2000" dirty="0"/>
              <a:t>«Μαθήματα Βιοχημείας.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Υδατάνθρακες».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0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2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Βασικά Χαρακτηριστικά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600" dirty="0" smtClean="0"/>
                  <a:t>Γενικός τύπος: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600" b="1" i="1" smtClean="0">
                            <a:solidFill>
                              <a:srgbClr val="82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0" smtClean="0">
                            <a:solidFill>
                              <a:srgbClr val="820000"/>
                            </a:solidFill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sz="2600" b="1" i="0" smtClean="0">
                            <a:solidFill>
                              <a:srgbClr val="820000"/>
                            </a:solidFill>
                            <a:latin typeface="Cambria Math"/>
                          </a:rPr>
                          <m:t>𝐗</m:t>
                        </m:r>
                      </m:sub>
                    </m:sSub>
                    <m:sSub>
                      <m:sSubPr>
                        <m:ctrlPr>
                          <a:rPr lang="el-GR" sz="2600" b="1" i="1" smtClean="0">
                            <a:solidFill>
                              <a:srgbClr val="82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l-GR" sz="2600" b="1" i="1" smtClean="0">
                                <a:solidFill>
                                  <a:srgbClr val="82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600" b="1" i="1" smtClean="0">
                                    <a:solidFill>
                                      <a:srgbClr val="82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1" i="0" smtClean="0">
                                    <a:solidFill>
                                      <a:srgbClr val="820000"/>
                                    </a:solidFill>
                                    <a:latin typeface="Cambria Math"/>
                                  </a:rPr>
                                  <m:t>𝐇</m:t>
                                </m:r>
                              </m:e>
                              <m:sub>
                                <m:r>
                                  <a:rPr lang="en-US" sz="2600" b="1" i="0" smtClean="0">
                                    <a:solidFill>
                                      <a:srgbClr val="82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600" b="1" i="0" smtClean="0">
                                <a:solidFill>
                                  <a:srgbClr val="820000"/>
                                </a:solidFill>
                                <a:latin typeface="Cambria Math"/>
                              </a:rPr>
                              <m:t>𝐎</m:t>
                            </m:r>
                          </m:e>
                        </m:d>
                      </m:e>
                      <m:sub>
                        <m:r>
                          <a:rPr lang="en-US" sz="2600" b="1" i="0" smtClean="0">
                            <a:solidFill>
                              <a:srgbClr val="820000"/>
                            </a:solidFill>
                            <a:latin typeface="Cambria Math"/>
                          </a:rPr>
                          <m:t>𝐲</m:t>
                        </m:r>
                      </m:sub>
                    </m:sSub>
                  </m:oMath>
                </a14:m>
                <a:endParaRPr lang="el-GR" sz="2600" b="1" dirty="0" smtClean="0"/>
              </a:p>
              <a:p>
                <a:r>
                  <a:rPr lang="el-GR" sz="2600" dirty="0" smtClean="0"/>
                  <a:t>Διαθέτουν </a:t>
                </a:r>
                <a:r>
                  <a:rPr lang="el-GR" sz="2600" dirty="0"/>
                  <a:t>λειτουργικές ομάδες </a:t>
                </a:r>
                <a:r>
                  <a:rPr lang="el-GR" sz="2600" b="1" dirty="0">
                    <a:solidFill>
                      <a:srgbClr val="820000"/>
                    </a:solidFill>
                  </a:rPr>
                  <a:t>C=O</a:t>
                </a:r>
                <a:r>
                  <a:rPr lang="el-GR" sz="2600" dirty="0"/>
                  <a:t> και </a:t>
                </a:r>
                <a:r>
                  <a:rPr lang="el-GR" sz="2600" b="1" dirty="0" smtClean="0">
                    <a:solidFill>
                      <a:srgbClr val="820000"/>
                    </a:solidFill>
                  </a:rPr>
                  <a:t>–OH</a:t>
                </a:r>
                <a:r>
                  <a:rPr lang="en-US" sz="2600" b="1" dirty="0" smtClean="0">
                    <a:solidFill>
                      <a:srgbClr val="820000"/>
                    </a:solidFill>
                  </a:rPr>
                  <a:t>.</a:t>
                </a:r>
                <a:endParaRPr lang="el-GR" sz="2600" dirty="0"/>
              </a:p>
              <a:p>
                <a:r>
                  <a:rPr lang="el-GR" sz="2600" dirty="0" smtClean="0"/>
                  <a:t>Ταξινομούνται </a:t>
                </a:r>
                <a:r>
                  <a:rPr lang="el-GR" sz="2600" dirty="0"/>
                  <a:t>βάσει:</a:t>
                </a:r>
              </a:p>
              <a:p>
                <a:pPr lvl="1"/>
                <a:r>
                  <a:rPr lang="el-GR" sz="2600" b="1" dirty="0" smtClean="0">
                    <a:solidFill>
                      <a:srgbClr val="004A82"/>
                    </a:solidFill>
                  </a:rPr>
                  <a:t>Του </a:t>
                </a:r>
                <a:r>
                  <a:rPr lang="el-GR" sz="2600" b="1" dirty="0">
                    <a:solidFill>
                      <a:srgbClr val="004A82"/>
                    </a:solidFill>
                  </a:rPr>
                  <a:t>μεγέθους της ανθρακικής </a:t>
                </a:r>
                <a:r>
                  <a:rPr lang="el-GR" sz="2600" b="1" dirty="0" err="1">
                    <a:solidFill>
                      <a:srgbClr val="004A82"/>
                    </a:solidFill>
                  </a:rPr>
                  <a:t>αλυσσίδας</a:t>
                </a:r>
                <a:r>
                  <a:rPr lang="el-GR" sz="2600" b="1" dirty="0">
                    <a:solidFill>
                      <a:srgbClr val="004A82"/>
                    </a:solidFill>
                  </a:rPr>
                  <a:t>.</a:t>
                </a:r>
              </a:p>
              <a:p>
                <a:pPr lvl="1"/>
                <a:r>
                  <a:rPr lang="el-GR" sz="2600" b="1" dirty="0" smtClean="0">
                    <a:solidFill>
                      <a:srgbClr val="004A82"/>
                    </a:solidFill>
                  </a:rPr>
                  <a:t>Του </a:t>
                </a:r>
                <a:r>
                  <a:rPr lang="el-GR" sz="2600" b="1" dirty="0">
                    <a:solidFill>
                      <a:srgbClr val="004A82"/>
                    </a:solidFill>
                  </a:rPr>
                  <a:t>αριθμού των </a:t>
                </a:r>
                <a:r>
                  <a:rPr lang="el-GR" sz="2600" b="1" dirty="0" smtClean="0">
                    <a:solidFill>
                      <a:srgbClr val="004A82"/>
                    </a:solidFill>
                  </a:rPr>
                  <a:t>ομάδ</a:t>
                </a:r>
                <a:r>
                  <a:rPr lang="el-GR" sz="2600" b="1" dirty="0">
                    <a:solidFill>
                      <a:srgbClr val="004A82"/>
                    </a:solidFill>
                  </a:rPr>
                  <a:t>ω</a:t>
                </a:r>
                <a:r>
                  <a:rPr lang="el-GR" sz="2600" b="1" dirty="0" smtClean="0">
                    <a:solidFill>
                      <a:srgbClr val="004A82"/>
                    </a:solidFill>
                  </a:rPr>
                  <a:t>ν </a:t>
                </a:r>
                <a:r>
                  <a:rPr lang="el-GR" sz="2600" b="1" dirty="0" err="1">
                    <a:solidFill>
                      <a:srgbClr val="004A82"/>
                    </a:solidFill>
                  </a:rPr>
                  <a:t>ζακχάρου</a:t>
                </a:r>
                <a:r>
                  <a:rPr lang="el-GR" sz="2600" b="1" dirty="0">
                    <a:solidFill>
                      <a:srgbClr val="004A82"/>
                    </a:solidFill>
                  </a:rPr>
                  <a:t>.</a:t>
                </a:r>
              </a:p>
              <a:p>
                <a:pPr lvl="1"/>
                <a:r>
                  <a:rPr lang="el-GR" sz="2600" b="1" dirty="0" smtClean="0">
                    <a:solidFill>
                      <a:srgbClr val="004A82"/>
                    </a:solidFill>
                  </a:rPr>
                  <a:t>Την </a:t>
                </a:r>
                <a:r>
                  <a:rPr lang="el-GR" sz="2600" b="1" dirty="0">
                    <a:solidFill>
                      <a:srgbClr val="004A82"/>
                    </a:solidFill>
                  </a:rPr>
                  <a:t>θέση της ομάδας C=O.</a:t>
                </a:r>
              </a:p>
              <a:p>
                <a:pPr lvl="1"/>
                <a:r>
                  <a:rPr lang="el-GR" sz="2600" b="1" dirty="0" smtClean="0">
                    <a:solidFill>
                      <a:srgbClr val="004A82"/>
                    </a:solidFill>
                  </a:rPr>
                  <a:t>Την </a:t>
                </a:r>
                <a:r>
                  <a:rPr lang="el-GR" sz="2600" b="1" dirty="0">
                    <a:solidFill>
                      <a:srgbClr val="004A82"/>
                    </a:solidFill>
                  </a:rPr>
                  <a:t>Στερεοχημεία τους.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90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Ταξινόμηση Υδατανθράκων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Η σημαντικότερη </a:t>
            </a:r>
            <a:r>
              <a:rPr lang="el-GR" sz="2600" dirty="0"/>
              <a:t>ταξινόμηση είναι αυτή που γίνεται βάσει </a:t>
            </a:r>
            <a:r>
              <a:rPr lang="el-GR" sz="2600" dirty="0" smtClean="0"/>
              <a:t>του αριθμού </a:t>
            </a:r>
            <a:r>
              <a:rPr lang="el-GR" sz="2600" dirty="0"/>
              <a:t>των ομάδων </a:t>
            </a:r>
            <a:r>
              <a:rPr lang="el-GR" sz="2600" dirty="0" err="1"/>
              <a:t>ζακχάρου</a:t>
            </a:r>
            <a:r>
              <a:rPr lang="el-GR" sz="2600" dirty="0"/>
              <a:t>:</a:t>
            </a:r>
          </a:p>
          <a:p>
            <a:pPr lvl="1"/>
            <a:r>
              <a:rPr lang="el-GR" sz="2600" b="1" dirty="0" smtClean="0">
                <a:solidFill>
                  <a:srgbClr val="004A82"/>
                </a:solidFill>
              </a:rPr>
              <a:t>Μονοσακχαρίτες</a:t>
            </a:r>
            <a:r>
              <a:rPr lang="el-GR" sz="2600" b="1" dirty="0">
                <a:solidFill>
                  <a:srgbClr val="004A82"/>
                </a:solidFill>
              </a:rPr>
              <a:t>: Μία μονάδα σακχάρου.</a:t>
            </a:r>
          </a:p>
          <a:p>
            <a:pPr lvl="1"/>
            <a:r>
              <a:rPr lang="el-GR" sz="2600" b="1" dirty="0" err="1" smtClean="0">
                <a:solidFill>
                  <a:srgbClr val="004A82"/>
                </a:solidFill>
              </a:rPr>
              <a:t>Δισακχαρίτες</a:t>
            </a:r>
            <a:r>
              <a:rPr lang="el-GR" sz="2600" b="1" dirty="0">
                <a:solidFill>
                  <a:srgbClr val="004A82"/>
                </a:solidFill>
              </a:rPr>
              <a:t>: Δύο μονάδες σακχάρου</a:t>
            </a:r>
          </a:p>
          <a:p>
            <a:pPr lvl="1"/>
            <a:r>
              <a:rPr lang="el-GR" sz="2600" b="1" dirty="0" err="1" smtClean="0">
                <a:solidFill>
                  <a:srgbClr val="004A82"/>
                </a:solidFill>
              </a:rPr>
              <a:t>Ολιγοσακχαρίτες</a:t>
            </a:r>
            <a:r>
              <a:rPr lang="el-GR" sz="2600" b="1" dirty="0">
                <a:solidFill>
                  <a:srgbClr val="004A82"/>
                </a:solidFill>
              </a:rPr>
              <a:t>: 2-10 μονάδες σακχάρου</a:t>
            </a:r>
          </a:p>
          <a:p>
            <a:pPr lvl="1"/>
            <a:r>
              <a:rPr lang="el-GR" sz="2600" b="1" dirty="0" smtClean="0">
                <a:solidFill>
                  <a:srgbClr val="004A82"/>
                </a:solidFill>
              </a:rPr>
              <a:t>Πολυσακχαρίτες</a:t>
            </a:r>
            <a:r>
              <a:rPr lang="el-GR" sz="2600" b="1" dirty="0">
                <a:solidFill>
                  <a:srgbClr val="004A82"/>
                </a:solidFill>
              </a:rPr>
              <a:t>: </a:t>
            </a:r>
            <a:r>
              <a:rPr lang="el-GR" sz="2600" b="1" dirty="0" err="1">
                <a:solidFill>
                  <a:srgbClr val="004A82"/>
                </a:solidFill>
              </a:rPr>
              <a:t>Ανω</a:t>
            </a:r>
            <a:r>
              <a:rPr lang="el-GR" sz="2600" b="1" dirty="0">
                <a:solidFill>
                  <a:srgbClr val="004A82"/>
                </a:solidFill>
              </a:rPr>
              <a:t> των 10 μονάδων σακχάρου.</a:t>
            </a:r>
          </a:p>
          <a:p>
            <a:r>
              <a:rPr lang="el-GR" sz="2600" dirty="0" smtClean="0"/>
              <a:t>Η </a:t>
            </a:r>
            <a:r>
              <a:rPr lang="el-GR" sz="2600" dirty="0"/>
              <a:t>δημιουργία των </a:t>
            </a:r>
            <a:r>
              <a:rPr lang="el-GR" sz="2600" dirty="0" err="1"/>
              <a:t>αλύσεων</a:t>
            </a:r>
            <a:r>
              <a:rPr lang="el-GR" sz="2600" dirty="0"/>
              <a:t> βασίζεται στον </a:t>
            </a:r>
            <a:r>
              <a:rPr lang="el-GR" sz="2600" dirty="0" err="1"/>
              <a:t>γλυκοσιδικό</a:t>
            </a:r>
            <a:r>
              <a:rPr lang="el-GR" sz="2600" dirty="0"/>
              <a:t> δεσμό.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59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004A82"/>
                </a:solidFill>
              </a:rPr>
              <a:t>Αλδεϋδικό</a:t>
            </a:r>
            <a:r>
              <a:rPr lang="el-GR" dirty="0">
                <a:solidFill>
                  <a:srgbClr val="004A82"/>
                </a:solidFill>
              </a:rPr>
              <a:t> και </a:t>
            </a:r>
            <a:r>
              <a:rPr lang="el-GR" dirty="0" err="1">
                <a:solidFill>
                  <a:srgbClr val="004A82"/>
                </a:solidFill>
              </a:rPr>
              <a:t>Κετονικό</a:t>
            </a:r>
            <a:r>
              <a:rPr lang="el-GR" dirty="0">
                <a:solidFill>
                  <a:srgbClr val="004A82"/>
                </a:solidFill>
              </a:rPr>
              <a:t> </a:t>
            </a:r>
            <a:r>
              <a:rPr lang="en-US" dirty="0">
                <a:solidFill>
                  <a:srgbClr val="004A82"/>
                </a:solidFill>
              </a:rPr>
              <a:t>C=O</a:t>
            </a:r>
            <a:endParaRPr lang="el-GR" dirty="0">
              <a:solidFill>
                <a:srgbClr val="004A82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1623121" cy="3061148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2012530" y="4846826"/>
            <a:ext cx="1125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Αλδόζη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26" y="1645266"/>
            <a:ext cx="1934408" cy="3204766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5796136" y="4846825"/>
            <a:ext cx="1055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+mn-lt"/>
              </a:rPr>
              <a:t>Κετόζη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9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Ταξινόμηση Υδατανθράκων βάσει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dirty="0">
                <a:solidFill>
                  <a:srgbClr val="004A82"/>
                </a:solidFill>
              </a:rPr>
              <a:t>του αριθμού των ατόμων </a:t>
            </a:r>
            <a:r>
              <a:rPr lang="el-GR" dirty="0" err="1">
                <a:solidFill>
                  <a:srgbClr val="004A82"/>
                </a:solidFill>
              </a:rPr>
              <a:t>Ανθρακα</a:t>
            </a:r>
            <a:endParaRPr lang="el-GR" dirty="0">
              <a:solidFill>
                <a:srgbClr val="004A82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5" y="2064104"/>
            <a:ext cx="1335650" cy="2509402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770021" y="4366556"/>
            <a:ext cx="1032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Τριόζη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91" y="1946938"/>
            <a:ext cx="1498157" cy="2437679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3280668" y="4384617"/>
            <a:ext cx="1203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Τετρόζη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02" y="1840160"/>
            <a:ext cx="1512168" cy="2483397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5397719" y="4414653"/>
            <a:ext cx="1227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Πεντόζη</a:t>
            </a: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55" y="1604634"/>
            <a:ext cx="1440160" cy="2718923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7588103" y="4403984"/>
            <a:ext cx="894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+mn-lt"/>
              </a:rPr>
              <a:t>Εξόζη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2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Παραδείγματα</a:t>
            </a:r>
            <a:endParaRPr lang="el-GR" sz="3200" b="0" dirty="0">
              <a:solidFill>
                <a:srgbClr val="004A82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6" y="1366641"/>
            <a:ext cx="1440160" cy="193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763688" y="1916832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A82"/>
                </a:solidFill>
                <a:latin typeface="+mn-lt"/>
              </a:rPr>
              <a:t>D </a:t>
            </a:r>
            <a:r>
              <a:rPr lang="en-US" sz="2400" b="1" dirty="0" smtClean="0">
                <a:solidFill>
                  <a:srgbClr val="004A82"/>
                </a:solidFill>
                <a:latin typeface="+mn-lt"/>
              </a:rPr>
              <a:t>– </a:t>
            </a:r>
            <a:r>
              <a:rPr lang="el-GR" sz="2400" b="1" dirty="0" err="1" smtClean="0">
                <a:solidFill>
                  <a:srgbClr val="004A82"/>
                </a:solidFill>
                <a:latin typeface="+mn-lt"/>
              </a:rPr>
              <a:t>Ριβόζη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 </a:t>
            </a:r>
            <a:r>
              <a:rPr lang="el-GR" sz="2400" b="1" dirty="0" err="1" smtClean="0">
                <a:solidFill>
                  <a:srgbClr val="004A82"/>
                </a:solidFill>
                <a:latin typeface="+mn-lt"/>
              </a:rPr>
              <a:t>Αλδοπεντόζη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3" y="4144552"/>
            <a:ext cx="1440160" cy="182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907704" y="4586692"/>
            <a:ext cx="2578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A82"/>
                </a:solidFill>
                <a:latin typeface="+mn-lt"/>
              </a:rPr>
              <a:t>D-</a:t>
            </a:r>
            <a:r>
              <a:rPr lang="el-GR" sz="2400" b="1" dirty="0" err="1" smtClean="0">
                <a:solidFill>
                  <a:srgbClr val="004A82"/>
                </a:solidFill>
                <a:latin typeface="+mn-lt"/>
              </a:rPr>
              <a:t>Γλυκεραλδεϋδη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 </a:t>
            </a:r>
            <a:r>
              <a:rPr lang="el-GR" sz="2400" b="1" dirty="0" err="1" smtClean="0">
                <a:solidFill>
                  <a:srgbClr val="004A82"/>
                </a:solidFill>
                <a:latin typeface="+mn-lt"/>
              </a:rPr>
              <a:t>Αλδοτριόζη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35593"/>
            <a:ext cx="1584176" cy="21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6444208" y="1980204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A82"/>
                </a:solidFill>
                <a:latin typeface="+mn-lt"/>
              </a:rPr>
              <a:t>L- </a:t>
            </a:r>
            <a:r>
              <a:rPr lang="el-GR" sz="2400" b="1" dirty="0" err="1">
                <a:solidFill>
                  <a:srgbClr val="004A82"/>
                </a:solidFill>
                <a:latin typeface="+mn-lt"/>
              </a:rPr>
              <a:t>Μανόζη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  <a:p>
            <a:r>
              <a:rPr lang="el-GR" sz="2400" b="1" dirty="0" err="1">
                <a:solidFill>
                  <a:srgbClr val="004A82"/>
                </a:solidFill>
                <a:latin typeface="+mn-lt"/>
              </a:rPr>
              <a:t>Αλδοεξόζη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94" y="3946122"/>
            <a:ext cx="138128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Ορθογώνιο 11"/>
          <p:cNvSpPr/>
          <p:nvPr/>
        </p:nvSpPr>
        <p:spPr>
          <a:xfrm>
            <a:off x="6516216" y="4538735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A82"/>
                </a:solidFill>
                <a:latin typeface="+mn-lt"/>
              </a:rPr>
              <a:t>D-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Φρουκτόζη</a:t>
            </a:r>
          </a:p>
          <a:p>
            <a:r>
              <a:rPr lang="el-GR" sz="2400" b="1" dirty="0" err="1">
                <a:solidFill>
                  <a:srgbClr val="004A82"/>
                </a:solidFill>
                <a:latin typeface="+mn-lt"/>
              </a:rPr>
              <a:t>Κετοεξόζη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1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Στερεοϊσομέρεια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203896"/>
            <a:ext cx="2026568" cy="6480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b="1" dirty="0" err="1">
                <a:solidFill>
                  <a:srgbClr val="004A82"/>
                </a:solidFill>
              </a:rPr>
              <a:t>Εναντιομερή</a:t>
            </a:r>
            <a:endParaRPr lang="el-GR" b="1" dirty="0">
              <a:solidFill>
                <a:srgbClr val="004A82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3096344" cy="2064229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185423" y="3926663"/>
            <a:ext cx="3118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Human-Hands-Front-Back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latin typeface="+mn-lt"/>
                <a:hlinkClick r:id="rId4"/>
              </a:rPr>
              <a:t>Evan-Amos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διαθέσιμη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779912" y="1160429"/>
            <a:ext cx="51125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Τα </a:t>
            </a:r>
            <a:r>
              <a:rPr lang="el-GR" sz="2400" dirty="0" smtClean="0">
                <a:latin typeface="+mn-lt"/>
              </a:rPr>
              <a:t>στερεοϊσομερή </a:t>
            </a:r>
            <a:r>
              <a:rPr lang="el-GR" sz="2400" dirty="0">
                <a:latin typeface="+mn-lt"/>
              </a:rPr>
              <a:t>έχουν: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b="1" dirty="0" smtClean="0">
                <a:solidFill>
                  <a:srgbClr val="004A82"/>
                </a:solidFill>
                <a:latin typeface="+mn-lt"/>
              </a:rPr>
              <a:t>Την </a:t>
            </a:r>
            <a:r>
              <a:rPr lang="el-GR" sz="2200" b="1" dirty="0">
                <a:solidFill>
                  <a:srgbClr val="004A82"/>
                </a:solidFill>
                <a:latin typeface="+mn-lt"/>
              </a:rPr>
              <a:t>ίδια τάξη και </a:t>
            </a:r>
            <a:r>
              <a:rPr lang="el-GR" sz="2200" b="1" dirty="0" smtClean="0">
                <a:solidFill>
                  <a:srgbClr val="004A82"/>
                </a:solidFill>
                <a:latin typeface="+mn-lt"/>
              </a:rPr>
              <a:t>τύπους δεσμών</a:t>
            </a:r>
            <a:r>
              <a:rPr lang="el-GR" sz="2200" b="1" dirty="0">
                <a:solidFill>
                  <a:srgbClr val="004A82"/>
                </a:solidFill>
                <a:latin typeface="+mn-lt"/>
              </a:rPr>
              <a:t>.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b="1" dirty="0" smtClean="0">
                <a:solidFill>
                  <a:srgbClr val="004A82"/>
                </a:solidFill>
                <a:latin typeface="+mn-lt"/>
              </a:rPr>
              <a:t>Διαφορετική χωρική διάταξη</a:t>
            </a:r>
            <a:r>
              <a:rPr lang="el-GR" sz="2200" b="1" dirty="0">
                <a:solidFill>
                  <a:srgbClr val="004A82"/>
                </a:solidFill>
                <a:latin typeface="+mn-lt"/>
              </a:rPr>
              <a:t>.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b="1" dirty="0" smtClean="0">
                <a:solidFill>
                  <a:srgbClr val="004A82"/>
                </a:solidFill>
                <a:latin typeface="+mn-lt"/>
              </a:rPr>
              <a:t>Διαφορετικές </a:t>
            </a:r>
            <a:r>
              <a:rPr lang="el-GR" sz="2200" b="1" dirty="0">
                <a:solidFill>
                  <a:srgbClr val="004A82"/>
                </a:solidFill>
                <a:latin typeface="+mn-lt"/>
              </a:rPr>
              <a:t>ιδιότητες.</a:t>
            </a:r>
          </a:p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+mn-lt"/>
              </a:rPr>
              <a:t>Τα </a:t>
            </a:r>
            <a:r>
              <a:rPr lang="el-GR" sz="2400" dirty="0">
                <a:latin typeface="+mn-lt"/>
              </a:rPr>
              <a:t>σάκχαρα </a:t>
            </a:r>
            <a:r>
              <a:rPr lang="el-GR" sz="2400" dirty="0" smtClean="0">
                <a:latin typeface="+mn-lt"/>
              </a:rPr>
              <a:t>παρουσιάζουν </a:t>
            </a:r>
            <a:r>
              <a:rPr lang="el-GR" sz="2400" dirty="0">
                <a:latin typeface="+mn-lt"/>
              </a:rPr>
              <a:t>στερεοϊσομέρεια.</a:t>
            </a:r>
          </a:p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+mn-lt"/>
              </a:rPr>
              <a:t>Χαρακτηρίζονται </a:t>
            </a:r>
            <a:r>
              <a:rPr lang="el-GR" sz="2400" dirty="0">
                <a:latin typeface="+mn-lt"/>
              </a:rPr>
              <a:t>ως D </a:t>
            </a:r>
            <a:r>
              <a:rPr lang="el-GR" sz="2400" dirty="0" smtClean="0">
                <a:latin typeface="+mn-lt"/>
              </a:rPr>
              <a:t>- ή </a:t>
            </a:r>
            <a:r>
              <a:rPr lang="el-GR" sz="2400" dirty="0">
                <a:latin typeface="+mn-lt"/>
              </a:rPr>
              <a:t>L - στην αρχή </a:t>
            </a:r>
            <a:r>
              <a:rPr lang="el-GR" sz="2400" dirty="0" smtClean="0">
                <a:latin typeface="+mn-lt"/>
              </a:rPr>
              <a:t>του ονόματος</a:t>
            </a:r>
            <a:r>
              <a:rPr lang="el-GR" sz="2400" dirty="0">
                <a:latin typeface="+mn-lt"/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4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004A82"/>
                </a:solidFill>
              </a:rPr>
              <a:t>Εναντιομερή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1026" name="Picture 2" descr="File:Mecoprop-racemic-dimer-from-xtal-labelled-3D-b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4744"/>
            <a:ext cx="76200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765376" y="6116867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 action="ppaction://hlinkfile"/>
              </a:rPr>
              <a:t>Mecoprop-racemic-dimer-from-xtal-labelled-3D-balls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enjah-bmm27"/>
              </a:rPr>
              <a:t>Benjah-bmm27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50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12b83be4a29913371f9d86e13edba8db8ac9d"/>
  <p:tag name="ISPRING_RESOURCE_PATHS_HASH_PRESENTER" val="f88c4cffe33389e117c2ba4b7361f273eb6dc81"/>
</p:tagLst>
</file>

<file path=ppt/theme/theme1.xml><?xml version="1.0" encoding="utf-8"?>
<a:theme xmlns:a="http://schemas.openxmlformats.org/drawingml/2006/main" name="OC_template_updated">
  <a:themeElements>
    <a:clrScheme name="Προσαρμοσμένο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1079</Words>
  <Application>Microsoft Office PowerPoint</Application>
  <PresentationFormat>On-screen Show (4:3)</PresentationFormat>
  <Paragraphs>171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OC_template_updated</vt:lpstr>
      <vt:lpstr>Βιοχημεία</vt:lpstr>
      <vt:lpstr>Υδατάνθρακες</vt:lpstr>
      <vt:lpstr>Βασικά Χαρακτηριστικά</vt:lpstr>
      <vt:lpstr>Ταξινόμηση Υδατανθράκων</vt:lpstr>
      <vt:lpstr>Αλδεϋδικό και Κετονικό C=O</vt:lpstr>
      <vt:lpstr>Ταξινόμηση Υδατανθράκων βάσει του αριθμού των ατόμων Ανθρακα</vt:lpstr>
      <vt:lpstr>Παραδείγματα</vt:lpstr>
      <vt:lpstr>Στερεοϊσομέρεια</vt:lpstr>
      <vt:lpstr>Εναντιομερή</vt:lpstr>
      <vt:lpstr>L και D Γλυκεραλδεϋδη</vt:lpstr>
      <vt:lpstr>Κέντρο Ασυμμετρίας</vt:lpstr>
      <vt:lpstr>Ποιά άτομα C είναι κέντρα ασυμμετρίας?</vt:lpstr>
      <vt:lpstr>Οπτική Ενεργότητα: Στροφή του επιπέδου πόλωσης επίπεδα πολωμένου φωτός</vt:lpstr>
      <vt:lpstr>Προβολές Fischer: Ενα τετραεδρικό άτομο C παρουσιάζεται από δύο διασταυρούμενες γραμμές</vt:lpstr>
      <vt:lpstr>D - Γλυκόζη: Το “καύσιμο” του Οργανισμού μας</vt:lpstr>
      <vt:lpstr>Σημαντικά Σάκχαρα</vt:lpstr>
      <vt:lpstr>Ενδομοριακή Κυκλοποίηση: Οι Αλδεϋδες και οι Κετόνες αντιδρούν με τις Αλκοόλες</vt:lpstr>
      <vt:lpstr>Διαδικασία Ενδομοριακής Κυκλοποίησης</vt:lpstr>
      <vt:lpstr>Προβολές Haworth: Οι α και β μορφές ευρίσκονται σε ισορροπία</vt:lpstr>
      <vt:lpstr>Σύγκριση προβολών Fischer και Haworth</vt:lpstr>
      <vt:lpstr>Στερεοδομή της β-D-Γλυκόζης</vt:lpstr>
      <vt:lpstr>Κυκλοποίηση της D-Φρουκτόζης (κετόζη)</vt:lpstr>
      <vt:lpstr>Κυκλοποίηση της D-Γαλακτόζης (αλδόζη)</vt:lpstr>
      <vt:lpstr>Η D-Γαλακτόζη δεν μπορεί να απορροφηθεί στο πεπτικό σύστημα αν δεν μετατραπεί σε D-Γλυκόζη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50</cp:revision>
  <dcterms:created xsi:type="dcterms:W3CDTF">2013-03-04T13:35:19Z</dcterms:created>
  <dcterms:modified xsi:type="dcterms:W3CDTF">2015-04-30T13:24:09Z</dcterms:modified>
</cp:coreProperties>
</file>