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</p:sldMasterIdLst>
  <p:notesMasterIdLst>
    <p:notesMasterId r:id="rId57"/>
  </p:notesMasterIdLst>
  <p:handoutMasterIdLst>
    <p:handoutMasterId r:id="rId5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257" r:id="rId51"/>
    <p:sldId id="262" r:id="rId52"/>
    <p:sldId id="264" r:id="rId53"/>
    <p:sldId id="265" r:id="rId54"/>
    <p:sldId id="266" r:id="rId55"/>
    <p:sldId id="261" r:id="rId56"/>
  </p:sldIdLst>
  <p:sldSz cx="9144000" cy="6858000" type="screen4x3"/>
  <p:notesSz cx="7104063" cy="10234613"/>
  <p:custDataLst>
    <p:tags r:id="rId5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8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5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6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3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3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1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1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7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8CADA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213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7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8CADA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rgbClr val="8CADA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CADAE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22"/>
          <p:cNvSpPr txBox="1">
            <a:spLocks/>
          </p:cNvSpPr>
          <p:nvPr/>
        </p:nvSpPr>
        <p:spPr>
          <a:xfrm>
            <a:off x="4343400" y="105608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E7C2395-ED56-44BB-91C7-ED93603A707B}" type="slidenum">
              <a:rPr lang="en-US" smtClean="0">
                <a:solidFill>
                  <a:srgbClr val="8CADAE">
                    <a:shade val="75000"/>
                  </a:srgb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5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3449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ΙΑΤΡΙΚΗ ΠΛΗΡΟΦΟΡΙΚΗ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216024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sz="2800" b="1" dirty="0">
                <a:solidFill>
                  <a:prstClr val="black"/>
                </a:solidFill>
              </a:rPr>
              <a:t>Ενότητα </a:t>
            </a:r>
            <a:r>
              <a:rPr lang="el-GR" sz="2800" b="1" dirty="0" smtClean="0">
                <a:solidFill>
                  <a:prstClr val="black"/>
                </a:solidFill>
              </a:rPr>
              <a:t>7</a:t>
            </a:r>
            <a:r>
              <a:rPr lang="el-GR" sz="2800" dirty="0" smtClean="0">
                <a:solidFill>
                  <a:prstClr val="black"/>
                </a:solidFill>
              </a:rPr>
              <a:t>: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Εισαγωγή ανανέωση, διαγραφή δεδομένων, επιλογή δεδομένων από έναν πίνακα και από πολλούς πίνακες</a:t>
            </a:r>
            <a:endParaRPr lang="el-GR" sz="2800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Δρ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Π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Ασβεστάς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Τμήμα Μηχανικών </a:t>
            </a:r>
            <a:r>
              <a:rPr lang="el-GR" sz="2400" dirty="0" err="1"/>
              <a:t>Βιοϊατρικής</a:t>
            </a:r>
            <a:r>
              <a:rPr lang="el-GR" sz="2400" dirty="0"/>
              <a:t> Τεχνολογίας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(9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 </a:t>
            </a:r>
            <a:r>
              <a:rPr lang="el-GR" dirty="0" smtClean="0"/>
              <a:t>εισαγωγή μίας γραμμής στον πίνακα </a:t>
            </a:r>
            <a:r>
              <a:rPr lang="en-US" b="1" dirty="0" smtClean="0"/>
              <a:t>users</a:t>
            </a:r>
            <a:r>
              <a:rPr lang="en-US" dirty="0" smtClean="0"/>
              <a:t> </a:t>
            </a:r>
            <a:r>
              <a:rPr lang="el-GR" dirty="0" smtClean="0"/>
              <a:t>γίνεται</a:t>
            </a:r>
            <a:r>
              <a:rPr lang="en-US" dirty="0" smtClean="0"/>
              <a:t> </a:t>
            </a:r>
            <a:r>
              <a:rPr lang="el-GR" dirty="0" smtClean="0"/>
              <a:t>ως ακολούθως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users(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lastName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email, username, pass,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registrationDate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VALUES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John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Doe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j.doe@example.com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'</a:t>
            </a:r>
            <a:r>
              <a:rPr lang="en-US" b="1" dirty="0" err="1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johndoe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SHA1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'qwerty!@#$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'),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NOW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());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10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</a:t>
            </a:r>
            <a:r>
              <a:rPr lang="en-US" dirty="0" smtClean="0"/>
              <a:t>MySQL </a:t>
            </a:r>
            <a:r>
              <a:rPr lang="el-GR" dirty="0" smtClean="0"/>
              <a:t>υποστηρίζει την εισαγωγή δεδομένων από αρχείο με χρήση της εντολής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LOAD DATA</a:t>
            </a:r>
            <a:r>
              <a:rPr lang="el-GR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en-US" b="1" dirty="0" smtClean="0">
              <a:solidFill>
                <a:srgbClr val="004A82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Έστω το αρχείο </a:t>
            </a:r>
            <a:r>
              <a:rPr lang="en-US" dirty="0"/>
              <a:t>astheneis.csv, </a:t>
            </a:r>
            <a:r>
              <a:rPr lang="el-GR" dirty="0"/>
              <a:t>που είναι στο φάκελο ‘</a:t>
            </a:r>
            <a:r>
              <a:rPr lang="en-US" dirty="0"/>
              <a:t>C:\labwork\iatrikh_plhroforikh</a:t>
            </a:r>
            <a:r>
              <a:rPr lang="en-US" dirty="0" smtClean="0"/>
              <a:t>’, </a:t>
            </a:r>
            <a:r>
              <a:rPr lang="el-GR" dirty="0" smtClean="0"/>
              <a:t>το οποίο περιέχει την ημερομηνία γέννησης, το όνομα και το επώνυμο ασθενών</a:t>
            </a:r>
            <a:r>
              <a:rPr lang="en-US" dirty="0"/>
              <a:t>: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Κάθε γραμμή του αρχείου αντιστοιχεί σε έναν ασθενή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Οι τιμές των πεδίων διαχωρίζονται με το χαρακτήρα ‘</a:t>
            </a:r>
            <a:r>
              <a:rPr lang="en-US" dirty="0" smtClean="0"/>
              <a:t>;</a:t>
            </a:r>
            <a:r>
              <a:rPr lang="el-GR" dirty="0" smtClean="0"/>
              <a:t>’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πρώτη γραμμή του αρχείου αποτελεί την επικεφαλίδα του αρχείου.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47)</a:t>
            </a:r>
            <a:endParaRPr lang="en-US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602689" y="1752345"/>
            <a:ext cx="8433806" cy="4392769"/>
            <a:chOff x="115852" y="1507241"/>
            <a:chExt cx="9139013" cy="48743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9000"/>
                      </a14:imgEffect>
                      <a14:imgEffect>
                        <a14:brightnessContrast contrast="6000"/>
                      </a14:imgEffect>
                    </a14:imgLayer>
                  </a14:imgProps>
                </a:ext>
              </a:extLst>
            </a:blip>
            <a:srcRect b="30004"/>
            <a:stretch/>
          </p:blipFill>
          <p:spPr bwMode="auto">
            <a:xfrm>
              <a:off x="115852" y="1507241"/>
              <a:ext cx="7599056" cy="487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7379052" y="2661699"/>
              <a:ext cx="1875813" cy="4439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CADA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prstClr val="black"/>
                  </a:solidFill>
                  <a:latin typeface="Calibri"/>
                  <a:cs typeface="Courier New" pitchFamily="49" charset="0"/>
                </a:rPr>
                <a:t>ΕΠΙΚΕΦΑΛΙΔΑ</a:t>
              </a:r>
              <a:endParaRPr lang="el-GR" sz="2000" b="1" dirty="0">
                <a:solidFill>
                  <a:prstClr val="black"/>
                </a:solidFill>
                <a:latin typeface="Calibri"/>
                <a:cs typeface="Courier New" pitchFamily="49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>
              <a:off x="6956612" y="2883687"/>
              <a:ext cx="429177" cy="25272"/>
            </a:xfrm>
            <a:prstGeom prst="straightConnector1">
              <a:avLst/>
            </a:prstGeom>
            <a:ln>
              <a:solidFill>
                <a:srgbClr val="004A8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100628" y="3221753"/>
              <a:ext cx="1998179" cy="7854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CADA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prstClr val="black"/>
                  </a:solidFill>
                  <a:latin typeface="Calibri"/>
                  <a:cs typeface="Courier New" pitchFamily="49" charset="0"/>
                </a:rPr>
                <a:t>ΔΙΑΧΩΡΙΣΤΙΚΟΣ</a:t>
              </a:r>
            </a:p>
            <a:p>
              <a:r>
                <a:rPr lang="el-GR" sz="2000" b="1" dirty="0" smtClean="0">
                  <a:solidFill>
                    <a:prstClr val="black"/>
                  </a:solidFill>
                  <a:latin typeface="Calibri"/>
                  <a:cs typeface="Courier New" pitchFamily="49" charset="0"/>
                </a:rPr>
                <a:t>ΧΑΡΑΚΤΗΡΑΣ</a:t>
              </a:r>
              <a:endParaRPr lang="el-GR" sz="2000" b="1" dirty="0">
                <a:solidFill>
                  <a:prstClr val="black"/>
                </a:solidFill>
                <a:latin typeface="Calibri"/>
                <a:cs typeface="Courier New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3860269" y="3507504"/>
              <a:ext cx="3167551" cy="22009"/>
            </a:xfrm>
            <a:prstGeom prst="straightConnector1">
              <a:avLst/>
            </a:prstGeom>
            <a:ln>
              <a:solidFill>
                <a:srgbClr val="004A8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88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εντολή για την εισαγωγή των δεδομένων στον πίνακα </a:t>
            </a:r>
            <a:r>
              <a:rPr lang="el-GR" dirty="0" err="1"/>
              <a:t>astheneis</a:t>
            </a:r>
            <a:r>
              <a:rPr lang="el-GR" dirty="0"/>
              <a:t> </a:t>
            </a:r>
            <a:r>
              <a:rPr lang="el-GR" dirty="0" smtClean="0"/>
              <a:t>είναι :</a:t>
            </a:r>
            <a:endParaRPr lang="el-GR" dirty="0"/>
          </a:p>
          <a:p>
            <a:endParaRPr lang="en-US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512" y="2492896"/>
            <a:ext cx="9280388" cy="2700272"/>
            <a:chOff x="512" y="2492896"/>
            <a:chExt cx="9280388" cy="270027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06" t="24675" r="20114" b="44210"/>
            <a:stretch/>
          </p:blipFill>
          <p:spPr bwMode="auto">
            <a:xfrm>
              <a:off x="512" y="2505169"/>
              <a:ext cx="9144000" cy="2687999"/>
            </a:xfrm>
            <a:prstGeom prst="rect">
              <a:avLst/>
            </a:prstGeom>
            <a:noFill/>
            <a:ln w="19050">
              <a:solidFill>
                <a:srgbClr val="8CADA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092304" y="2492896"/>
              <a:ext cx="216000" cy="252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428008" y="2492896"/>
              <a:ext cx="216000" cy="252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374498" y="2492896"/>
              <a:ext cx="216000" cy="252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7620" y="2882072"/>
              <a:ext cx="5423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ΚΑΘΟΡΙΖΕΤΑΙ Ο ΔΙΑΧΩΡΙΣΤΙΚΟΣ ΧΑΡΑΚΤΗΡΑΣ</a:t>
              </a:r>
              <a:endParaRPr lang="el-GR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  <a:endCxn id="11" idx="6"/>
            </p:cNvCxnSpPr>
            <p:nvPr/>
          </p:nvCxnSpPr>
          <p:spPr>
            <a:xfrm flipH="1">
              <a:off x="3200428" y="3066738"/>
              <a:ext cx="657192" cy="101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771800" y="2953510"/>
              <a:ext cx="428628" cy="42862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1670" y="3310700"/>
              <a:ext cx="514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ΑΓΝΟΕΙΤΑΙ Η ΠΡΩΤΗ ΓΡΑΜΜΗ ΤΟΥ ΑΡΧΕΙΟΥ</a:t>
              </a:r>
              <a:endParaRPr lang="el-GR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3728" y="4211796"/>
              <a:ext cx="514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ΌΠΩΣ ΕΧΟΥΝ ΟΡΙΣΤΕΙ ΣΤΗΝ </a:t>
              </a:r>
              <a:r>
                <a:rPr lang="en-US" b="1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CREATE TABLE</a:t>
              </a:r>
              <a:endParaRPr lang="el-GR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8724685"/>
                </p:ext>
              </p:extLst>
            </p:nvPr>
          </p:nvGraphicFramePr>
          <p:xfrm>
            <a:off x="4927600" y="2667000"/>
            <a:ext cx="914400" cy="179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4" imgW="914400" imgH="179640" progId="">
                    <p:embed/>
                  </p:oleObj>
                </mc:Choice>
                <mc:Fallback>
                  <p:oleObj name="Equation" r:id="rId4" imgW="914400" imgH="1796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7600" y="2667000"/>
                          <a:ext cx="914400" cy="179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691680" y="3853497"/>
              <a:ext cx="51488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prstClr val="black"/>
                  </a:solidFill>
                  <a:latin typeface="Calibri"/>
                </a:rPr>
                <a:t>}</a:t>
              </a:r>
              <a:endParaRPr lang="en-US" sz="6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Πολλές εντολές υποστηρίζουν τη χρήση συνθηκών στη σύνταξη τους (για παράδειγμα, όταν πρόκειται για αναζήτηση με κριτήρια, τη διαγραφή συγκεκριμένων γραμμών ενός πίνακα κ.λπ.).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Μία συνθήκη εφαρμόζεται στις τιμές ενός πεδίου και εάν είναι αληθής η εντολή εφαρμόζεται στην αντίστοιχη γραμμή του πίνακα.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n-US" dirty="0" smtClean="0"/>
              <a:t>MySQL </a:t>
            </a:r>
            <a:r>
              <a:rPr lang="el-GR" dirty="0" smtClean="0"/>
              <a:t>υποστηρίζει τη χρήση των γνωστών τελεστών σύγκρισης 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59678"/>
              </p:ext>
            </p:extLst>
          </p:nvPr>
        </p:nvGraphicFramePr>
        <p:xfrm>
          <a:off x="179512" y="2636912"/>
          <a:ext cx="871296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336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Τελεστής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Περιγραφή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val1 </a:t>
                      </a:r>
                      <a:r>
                        <a:rPr lang="el-GR" b="1" dirty="0" smtClean="0">
                          <a:latin typeface="Consolas" pitchFamily="49" charset="0"/>
                          <a:cs typeface="Consolas" pitchFamily="49" charset="0"/>
                        </a:rPr>
                        <a:t>=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val2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Αληθής όταν το </a:t>
                      </a:r>
                      <a:r>
                        <a:rPr lang="en-US" dirty="0" smtClean="0"/>
                        <a:t>val1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dirty="0" smtClean="0"/>
                        <a:t>είναι ίσο με </a:t>
                      </a:r>
                      <a:r>
                        <a:rPr lang="en-US" baseline="0" dirty="0" smtClean="0"/>
                        <a:t>val2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val1</a:t>
                      </a:r>
                      <a:r>
                        <a:rPr lang="en-US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l-GR" b="1" dirty="0" smtClean="0">
                          <a:latin typeface="Consolas" pitchFamily="49" charset="0"/>
                          <a:cs typeface="Consolas" pitchFamily="49" charset="0"/>
                        </a:rPr>
                        <a:t>&lt;&gt;</a:t>
                      </a:r>
                      <a:r>
                        <a:rPr lang="el-GR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val2</a:t>
                      </a:r>
                    </a:p>
                    <a:p>
                      <a:pPr algn="ctr"/>
                      <a:r>
                        <a:rPr lang="el-GR" dirty="0" smtClean="0">
                          <a:latin typeface="Consolas" pitchFamily="49" charset="0"/>
                          <a:cs typeface="Consolas" pitchFamily="49" charset="0"/>
                        </a:rPr>
                        <a:t>ή</a:t>
                      </a:r>
                      <a:endParaRPr lang="en-US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val1 </a:t>
                      </a:r>
                      <a:r>
                        <a:rPr lang="el-GR" b="1" dirty="0" smtClean="0">
                          <a:latin typeface="Consolas" pitchFamily="49" charset="0"/>
                          <a:cs typeface="Consolas" pitchFamily="49" charset="0"/>
                        </a:rPr>
                        <a:t>!=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val2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Αληθής όταν το </a:t>
                      </a:r>
                      <a:r>
                        <a:rPr lang="en-US" dirty="0" smtClean="0"/>
                        <a:t>val1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dirty="0" smtClean="0"/>
                        <a:t>είναι διαφορετικό</a:t>
                      </a:r>
                      <a:r>
                        <a:rPr lang="el-GR" baseline="0" dirty="0" smtClean="0"/>
                        <a:t> από το</a:t>
                      </a:r>
                      <a:r>
                        <a:rPr lang="en-US" baseline="0" dirty="0" smtClean="0"/>
                        <a:t> val2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val1 </a:t>
                      </a:r>
                      <a:r>
                        <a:rPr lang="el-GR" b="1" dirty="0" smtClean="0">
                          <a:latin typeface="Consolas" pitchFamily="49" charset="0"/>
                          <a:cs typeface="Consolas" pitchFamily="49" charset="0"/>
                        </a:rPr>
                        <a:t>&lt;=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val2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Αληθής όταν το </a:t>
                      </a:r>
                      <a:r>
                        <a:rPr lang="en-US" dirty="0" smtClean="0"/>
                        <a:t>val1</a:t>
                      </a:r>
                      <a:r>
                        <a:rPr lang="el-GR" dirty="0" smtClean="0"/>
                        <a:t> είναι μικρότερο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ή ίσο από το </a:t>
                      </a:r>
                      <a:r>
                        <a:rPr lang="en-US" baseline="0" dirty="0" smtClean="0"/>
                        <a:t>val2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val1 </a:t>
                      </a:r>
                      <a:r>
                        <a:rPr lang="el-GR" b="1" dirty="0" smtClean="0">
                          <a:latin typeface="Consolas" pitchFamily="49" charset="0"/>
                          <a:cs typeface="Consolas" pitchFamily="49" charset="0"/>
                        </a:rPr>
                        <a:t>&lt;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val2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Αληθής όταν το </a:t>
                      </a:r>
                      <a:r>
                        <a:rPr lang="en-US" dirty="0" smtClean="0"/>
                        <a:t>val1</a:t>
                      </a:r>
                      <a:r>
                        <a:rPr lang="el-GR" dirty="0" smtClean="0"/>
                        <a:t> είναι μικρότερο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από το </a:t>
                      </a:r>
                      <a:r>
                        <a:rPr lang="en-US" baseline="0" dirty="0" smtClean="0"/>
                        <a:t>val2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val1 </a:t>
                      </a:r>
                      <a:r>
                        <a:rPr lang="el-GR" b="1" dirty="0" smtClean="0">
                          <a:latin typeface="Consolas" pitchFamily="49" charset="0"/>
                          <a:cs typeface="Consolas" pitchFamily="49" charset="0"/>
                        </a:rPr>
                        <a:t>&gt;=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val2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Αληθής όταν το </a:t>
                      </a:r>
                      <a:r>
                        <a:rPr lang="en-US" dirty="0" smtClean="0"/>
                        <a:t>val1</a:t>
                      </a:r>
                      <a:r>
                        <a:rPr lang="el-GR" dirty="0" smtClean="0"/>
                        <a:t> είναι μεγαλύτερο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ή ίσο από το </a:t>
                      </a:r>
                      <a:r>
                        <a:rPr lang="en-US" baseline="0" dirty="0" smtClean="0"/>
                        <a:t>val2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Val1 </a:t>
                      </a:r>
                      <a:r>
                        <a:rPr lang="el-GR" b="1" dirty="0" smtClean="0">
                          <a:latin typeface="Consolas" pitchFamily="49" charset="0"/>
                          <a:cs typeface="Consolas" pitchFamily="49" charset="0"/>
                        </a:rPr>
                        <a:t>&gt;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val2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Αληθής όταν το </a:t>
                      </a:r>
                      <a:r>
                        <a:rPr lang="en-US" dirty="0" smtClean="0"/>
                        <a:t>val1</a:t>
                      </a:r>
                      <a:r>
                        <a:rPr lang="el-GR" dirty="0" smtClean="0"/>
                        <a:t> είναι μεγαλύτερο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από το </a:t>
                      </a:r>
                      <a:r>
                        <a:rPr lang="en-US" baseline="0" dirty="0" smtClean="0"/>
                        <a:t>val2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7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15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48072"/>
          </a:xfrm>
        </p:spPr>
        <p:txBody>
          <a:bodyPr/>
          <a:lstStyle/>
          <a:p>
            <a:r>
              <a:rPr lang="el-GR" dirty="0" smtClean="0"/>
              <a:t>Επιπλέον, η </a:t>
            </a:r>
            <a:r>
              <a:rPr lang="en-US" dirty="0" smtClean="0"/>
              <a:t>MySQL </a:t>
            </a:r>
            <a:r>
              <a:rPr lang="el-GR" dirty="0" smtClean="0"/>
              <a:t>υποστηρίζει τους ακόλουθους τελεστές 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86885"/>
              </p:ext>
            </p:extLst>
          </p:nvPr>
        </p:nvGraphicFramePr>
        <p:xfrm>
          <a:off x="215516" y="2276872"/>
          <a:ext cx="8712968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336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Τελεστής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D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Περιγραφή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D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val</a:t>
                      </a:r>
                      <a:r>
                        <a:rPr lang="en-US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BETWEEN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aseline="0" dirty="0" smtClean="0">
                          <a:latin typeface="Consolas" pitchFamily="49" charset="0"/>
                          <a:cs typeface="Consolas" pitchFamily="49" charset="0"/>
                        </a:rPr>
                        <a:t>val1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AND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aseline="0" dirty="0" smtClean="0">
                          <a:latin typeface="Consolas" pitchFamily="49" charset="0"/>
                          <a:cs typeface="Consolas" pitchFamily="49" charset="0"/>
                        </a:rPr>
                        <a:t>val2</a:t>
                      </a:r>
                      <a:endParaRPr lang="en-US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Αληθές όταν το 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dirty="0" smtClean="0"/>
                        <a:t>είναι μεταξύ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val1 </a:t>
                      </a:r>
                      <a:r>
                        <a:rPr lang="el-GR" baseline="0" dirty="0" smtClean="0"/>
                        <a:t>και </a:t>
                      </a:r>
                      <a:r>
                        <a:rPr lang="en-US" baseline="0" dirty="0" smtClean="0"/>
                        <a:t>val2</a:t>
                      </a:r>
                      <a:r>
                        <a:rPr lang="el-GR" baseline="0" dirty="0" smtClean="0"/>
                        <a:t>, ή ίσο με </a:t>
                      </a:r>
                      <a:r>
                        <a:rPr lang="en-US" baseline="0" dirty="0" smtClean="0"/>
                        <a:t>val1 </a:t>
                      </a:r>
                      <a:r>
                        <a:rPr lang="el-GR" baseline="0" dirty="0" smtClean="0"/>
                        <a:t>ή </a:t>
                      </a:r>
                      <a:r>
                        <a:rPr lang="en-US" baseline="0" dirty="0" smtClean="0"/>
                        <a:t>val2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val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NOT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BETWEEN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aseline="0" dirty="0" smtClean="0">
                          <a:latin typeface="Consolas" pitchFamily="49" charset="0"/>
                          <a:cs typeface="Consolas" pitchFamily="49" charset="0"/>
                        </a:rPr>
                        <a:t>val1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AND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aseline="0" dirty="0" smtClean="0">
                          <a:latin typeface="Consolas" pitchFamily="49" charset="0"/>
                          <a:cs typeface="Consolas" pitchFamily="49" charset="0"/>
                        </a:rPr>
                        <a:t>val2</a:t>
                      </a:r>
                      <a:endParaRPr lang="en-US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Αληθές όταν το 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δεν </a:t>
                      </a:r>
                      <a:r>
                        <a:rPr lang="el-GR" dirty="0" smtClean="0"/>
                        <a:t>είναι μεταξύ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val1 </a:t>
                      </a:r>
                      <a:r>
                        <a:rPr lang="el-GR" baseline="0" dirty="0" smtClean="0"/>
                        <a:t>και </a:t>
                      </a:r>
                      <a:r>
                        <a:rPr lang="en-US" baseline="0" dirty="0" smtClean="0"/>
                        <a:t>val2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val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I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(val1, val2,…)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Αληθές όταν το </a:t>
                      </a:r>
                      <a:r>
                        <a:rPr lang="en-US" dirty="0" err="1" smtClean="0"/>
                        <a:t>val</a:t>
                      </a:r>
                      <a:r>
                        <a:rPr lang="el-GR" dirty="0" smtClean="0"/>
                        <a:t> έχει</a:t>
                      </a:r>
                      <a:r>
                        <a:rPr lang="el-GR" baseline="0" dirty="0" smtClean="0"/>
                        <a:t> μία από τις τιμές </a:t>
                      </a:r>
                      <a:r>
                        <a:rPr lang="en-US" baseline="0" dirty="0" smtClean="0"/>
                        <a:t>val1 </a:t>
                      </a:r>
                      <a:r>
                        <a:rPr lang="el-GR" baseline="0" dirty="0" smtClean="0"/>
                        <a:t>ή </a:t>
                      </a:r>
                      <a:r>
                        <a:rPr lang="en-US" baseline="0" dirty="0" smtClean="0"/>
                        <a:t>val2 </a:t>
                      </a:r>
                      <a:r>
                        <a:rPr lang="el-GR" baseline="0" dirty="0" smtClean="0"/>
                        <a:t>κ.λπ.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val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NOT</a:t>
                      </a:r>
                      <a:r>
                        <a:rPr lang="en-US" b="1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IN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(val1, val2,…)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Αληθές όταν το </a:t>
                      </a:r>
                      <a:r>
                        <a:rPr lang="en-US" dirty="0" err="1" smtClean="0"/>
                        <a:t>val</a:t>
                      </a:r>
                      <a:r>
                        <a:rPr lang="el-GR" dirty="0" smtClean="0"/>
                        <a:t> δεν έχει</a:t>
                      </a:r>
                      <a:r>
                        <a:rPr lang="el-GR" baseline="0" dirty="0" smtClean="0"/>
                        <a:t> μία από τις τιμές της λίστας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val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LIKE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expr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Αληθές όταν το </a:t>
                      </a:r>
                      <a:r>
                        <a:rPr lang="en-US" dirty="0" err="1" smtClean="0"/>
                        <a:t>val</a:t>
                      </a:r>
                      <a:r>
                        <a:rPr lang="el-GR" dirty="0" smtClean="0"/>
                        <a:t> ταιριάζει με μία</a:t>
                      </a:r>
                      <a:r>
                        <a:rPr lang="el-GR" baseline="0" dirty="0" smtClean="0"/>
                        <a:t> έκφραση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val</a:t>
                      </a:r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NOT</a:t>
                      </a:r>
                      <a:r>
                        <a:rPr lang="en-US" b="1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LIKE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expr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Αληθές όταν το </a:t>
                      </a:r>
                      <a:r>
                        <a:rPr lang="en-US" dirty="0" err="1" smtClean="0"/>
                        <a:t>val</a:t>
                      </a:r>
                      <a:r>
                        <a:rPr lang="el-GR" dirty="0" smtClean="0"/>
                        <a:t>  δεν ταιριάζει με μία</a:t>
                      </a:r>
                      <a:r>
                        <a:rPr lang="el-GR" baseline="0" dirty="0" smtClean="0"/>
                        <a:t> έκφραση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3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16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Στους τελεστές σύγκρισης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LIKE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/>
              <a:t>και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NOT LIKE</a:t>
            </a:r>
            <a:r>
              <a:rPr lang="el-GR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dirty="0" smtClean="0"/>
              <a:t>η έκφραση μπορεί να περιλαμβάνει τους ακόλουθους ειδικούς χαρακτήρες % ή _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παράδειγμα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έκφραση ‘Β%’</a:t>
            </a:r>
            <a:r>
              <a:rPr lang="en-US" dirty="0" smtClean="0"/>
              <a:t> </a:t>
            </a:r>
            <a:r>
              <a:rPr lang="el-GR" dirty="0" smtClean="0"/>
              <a:t> περιγράφει όλες τις συμβολοσειρές που ξεκινούν από </a:t>
            </a:r>
            <a:r>
              <a:rPr lang="en-US" dirty="0" smtClean="0"/>
              <a:t>B</a:t>
            </a:r>
            <a:r>
              <a:rPr lang="el-GR" dirty="0" smtClean="0"/>
              <a:t> και έχουν </a:t>
            </a:r>
            <a:r>
              <a:rPr lang="el-GR" b="1" dirty="0" smtClean="0"/>
              <a:t>έναν ή περισσότερους </a:t>
            </a:r>
            <a:r>
              <a:rPr lang="el-GR" dirty="0" smtClean="0"/>
              <a:t>χαρακτήρες στη συνέχεια.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</a:t>
            </a:r>
            <a:r>
              <a:rPr lang="el-GR" dirty="0"/>
              <a:t>έκφραση ‘</a:t>
            </a:r>
            <a:r>
              <a:rPr lang="el-GR" dirty="0" smtClean="0"/>
              <a:t>Β_’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περιγράφει όλες της συμβολοσειρές που ξεκινούν από </a:t>
            </a:r>
            <a:r>
              <a:rPr lang="en-US" dirty="0"/>
              <a:t>B</a:t>
            </a:r>
            <a:r>
              <a:rPr lang="el-GR" dirty="0"/>
              <a:t> και έχουν </a:t>
            </a:r>
            <a:r>
              <a:rPr lang="el-GR" b="1" dirty="0"/>
              <a:t>ένα </a:t>
            </a:r>
            <a:r>
              <a:rPr lang="el-GR" b="1" dirty="0" smtClean="0"/>
              <a:t>μόνο </a:t>
            </a:r>
            <a:r>
              <a:rPr lang="el-GR" dirty="0" smtClean="0"/>
              <a:t>χαρακτήρα στη συνέχεια.</a:t>
            </a:r>
          </a:p>
        </p:txBody>
      </p:sp>
    </p:spTree>
    <p:extLst>
      <p:ext uri="{BB962C8B-B14F-4D97-AF65-F5344CB8AC3E}">
        <p14:creationId xmlns:p14="http://schemas.microsoft.com/office/powerpoint/2010/main" val="111009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17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Δύο </a:t>
            </a:r>
            <a:r>
              <a:rPr lang="el-GR" dirty="0"/>
              <a:t>ή περισσότερες </a:t>
            </a:r>
            <a:r>
              <a:rPr lang="el-GR" dirty="0" smtClean="0"/>
              <a:t>συνθήκες μπορούν να συνδυαστούν με χρήση των λογικών τελεστών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l-GR" dirty="0" smtClean="0"/>
              <a:t>,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.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 smtClean="0"/>
              <a:t>H </a:t>
            </a:r>
            <a:r>
              <a:rPr lang="el-GR" dirty="0" smtClean="0"/>
              <a:t>συνθήκη </a:t>
            </a:r>
            <a:r>
              <a:rPr lang="en-US" dirty="0" smtClean="0"/>
              <a:t>(cond1)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dirty="0" smtClean="0"/>
              <a:t> (cond2) </a:t>
            </a:r>
            <a:r>
              <a:rPr lang="el-GR" dirty="0" smtClean="0"/>
              <a:t>είναι αληθ</a:t>
            </a:r>
            <a:r>
              <a:rPr lang="el-GR" dirty="0"/>
              <a:t>ή</a:t>
            </a:r>
            <a:r>
              <a:rPr lang="el-GR" dirty="0" smtClean="0"/>
              <a:t>ς όταν οι δύο επιμέρους συνθήκες είναι αληθείς.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/>
              <a:t>H </a:t>
            </a:r>
            <a:r>
              <a:rPr lang="el-GR" dirty="0"/>
              <a:t>συνθήκη </a:t>
            </a:r>
            <a:r>
              <a:rPr lang="en-US" dirty="0"/>
              <a:t>(cond1)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dirty="0"/>
              <a:t>(cond2) </a:t>
            </a:r>
            <a:r>
              <a:rPr lang="el-GR" dirty="0"/>
              <a:t>είναι </a:t>
            </a:r>
            <a:r>
              <a:rPr lang="el-GR" dirty="0" smtClean="0"/>
              <a:t>αληθής όταν τουλάχιστον μία από τις δύο </a:t>
            </a:r>
            <a:r>
              <a:rPr lang="el-GR" dirty="0"/>
              <a:t>επιμέρους συνθήκες είναι </a:t>
            </a:r>
            <a:r>
              <a:rPr lang="el-GR" dirty="0" smtClean="0"/>
              <a:t>αληθείς.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18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</a:t>
            </a:r>
            <a:r>
              <a:rPr lang="el-GR" b="1" dirty="0" smtClean="0"/>
              <a:t>ανανέωση</a:t>
            </a:r>
            <a:r>
              <a:rPr lang="el-GR" dirty="0" smtClean="0"/>
              <a:t> των τιμών ενός πίνακα γίνεται με χρήση της εντολής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el-GR" dirty="0" smtClean="0"/>
              <a:t>, ακολουθούμενη από το όνομα του πίνακα, τις νέες τιμές και προαιρετικά από κάποια συνθήκη.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εντολή</a:t>
            </a:r>
            <a:br>
              <a:rPr lang="el-GR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='Paul'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=1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l-GR" dirty="0" smtClean="0"/>
          </a:p>
          <a:p>
            <a:pPr marL="35560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 smtClean="0"/>
              <a:t>αλλάζει την τιμή του πεδίου ‘όνομα’ σε </a:t>
            </a:r>
            <a:r>
              <a:rPr lang="en-US" dirty="0" smtClean="0"/>
              <a:t>Paul</a:t>
            </a:r>
            <a:r>
              <a:rPr lang="el-GR" dirty="0" smtClean="0"/>
              <a:t> για τον ασθενή με κωδικό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Ιατρικές βάσεις δεδομένων </a:t>
            </a:r>
            <a:r>
              <a:rPr lang="el-GR" sz="3200" b="0" dirty="0" smtClean="0"/>
              <a:t>(1 από 47)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εισαγωγή δεδομένων επιτυγχάνεται με χρήση της εντολής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INSERT INTO.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 smtClean="0"/>
              <a:t>H </a:t>
            </a:r>
            <a:r>
              <a:rPr lang="el-GR" dirty="0" smtClean="0"/>
              <a:t>εντολή αυτή παρέχει τη δυνατότητα για εισαγωγή μίας η περισσότερων γραμμών σε έναν πίνακα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σύνταξη της εντολής απαιτεί να οριστούν το όνομα του πίνακα στον οποίο θα γίνει η εισαγωγή δεδομένων, τα ονόματα των πεδίων στα οποία θα δοθούν τιμές και οι τιμές που θα δοθούν στα πεδία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19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Αντίστοιχα, η εντολ</a:t>
            </a:r>
            <a:r>
              <a:rPr lang="el-GR" dirty="0"/>
              <a:t>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= 'Smith',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='Paul'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=10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αλλάζει το όνομα και το επώνυμο σε </a:t>
            </a:r>
            <a:r>
              <a:rPr lang="en-US" dirty="0" smtClean="0"/>
              <a:t>Paul </a:t>
            </a:r>
            <a:r>
              <a:rPr lang="el-GR" dirty="0" smtClean="0"/>
              <a:t>και </a:t>
            </a:r>
            <a:r>
              <a:rPr lang="en-US" dirty="0" smtClean="0"/>
              <a:t>Smith </a:t>
            </a:r>
            <a:r>
              <a:rPr lang="el-GR" dirty="0" smtClean="0"/>
              <a:t> αντίστοιχα, για τον ασθενή με κωδικό 10.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Στα προηγούμενα παραδείγματα, εάν δεν υπάρχει η συνθήκη, η αλλαγή θα γίνει σε όλες τις γραμμές του πίνακα.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(20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</a:t>
            </a:r>
            <a:r>
              <a:rPr lang="el-GR" b="1" dirty="0" smtClean="0"/>
              <a:t>διαγραφή</a:t>
            </a:r>
            <a:r>
              <a:rPr lang="el-GR" dirty="0" smtClean="0"/>
              <a:t> γραμμών ενός πίνακα γίνεται με χρήση της εντολής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DELETE FROM</a:t>
            </a:r>
            <a:r>
              <a:rPr lang="el-GR" dirty="0" smtClean="0"/>
              <a:t>, ακολουθούμενη από το όνομα του πίνακα</a:t>
            </a:r>
            <a:r>
              <a:rPr lang="en-US" dirty="0" smtClean="0"/>
              <a:t> </a:t>
            </a:r>
            <a:r>
              <a:rPr lang="el-GR" dirty="0" smtClean="0"/>
              <a:t>και προαιρετικά από κάποια συνθήκη.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εντολή</a:t>
            </a:r>
            <a:br>
              <a:rPr lang="el-GR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DELETE FROM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=1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διαγράφει τη γραμμή του πίνακα όπου ο κωδικός είναι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21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εντολή</a:t>
            </a:r>
            <a:br>
              <a:rPr lang="el-GR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DELETE FROM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LIKE 'Sm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%';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διαγράφει τις γραμμές του πίνακα όπου το επώνυμο ξεκινάει από </a:t>
            </a:r>
            <a:r>
              <a:rPr lang="en-US" dirty="0" err="1" smtClean="0"/>
              <a:t>Sm</a:t>
            </a:r>
            <a:r>
              <a:rPr lang="en-US" dirty="0" smtClean="0"/>
              <a:t> </a:t>
            </a:r>
            <a:r>
              <a:rPr lang="el-GR" dirty="0" smtClean="0"/>
              <a:t>κα ακολουθείται από έναν ή περισσότερους χαρακτήρες.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Η </a:t>
            </a:r>
            <a:r>
              <a:rPr lang="el-GR" dirty="0" smtClean="0"/>
              <a:t>εντολή</a:t>
            </a:r>
            <a:br>
              <a:rPr lang="el-GR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DELETE FROM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διαγράφει όλες τις γραμμές του πίνακα.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22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Η επιλογή και κατ’ επέκταση η εμφάνιση δεδομένων από έναν πίνακα γίνεται με χρήση της εντολής SQL </a:t>
            </a:r>
            <a:r>
              <a:rPr lang="el-GR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l-GR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</a:t>
            </a:r>
            <a:r>
              <a:rPr lang="el-GR" dirty="0"/>
              <a:t>τη χρήση της εντολής αυτής πρέπει να προσδιοριστούν τα πεδία τα οποία θέλουμε να εμφανιστούν και το όνομα του </a:t>
            </a:r>
            <a:r>
              <a:rPr lang="el-GR" dirty="0" smtClean="0"/>
              <a:t>πίνακα.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Προαιρετικά</a:t>
            </a:r>
            <a:r>
              <a:rPr lang="el-GR" dirty="0"/>
              <a:t>, μπορούμε να προσδιορίσουμε μία η περισσότερες συνθήκες, καθώς και να ταξινομήσουμε τα δεδομένα με βάση κάποιο κριτήριο.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23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εντολή για να επιλεγούν όλα τα δεδομένα του </a:t>
            </a:r>
            <a:r>
              <a:rPr lang="el-GR" dirty="0" smtClean="0"/>
              <a:t>πίνακα</a:t>
            </a:r>
            <a:r>
              <a:rPr lang="en-US" dirty="0" smtClean="0"/>
              <a:t> </a:t>
            </a:r>
            <a:r>
              <a:rPr lang="en-US" dirty="0" err="1" smtClean="0"/>
              <a:t>astheneis</a:t>
            </a:r>
            <a:r>
              <a:rPr lang="el-GR" dirty="0" smtClean="0"/>
              <a:t> είναι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η </a:t>
            </a:r>
            <a:r>
              <a:rPr lang="el-GR" dirty="0"/>
              <a:t>οποία </a:t>
            </a:r>
            <a:r>
              <a:rPr lang="el-GR" dirty="0" smtClean="0"/>
              <a:t>παράγει 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24825" r="64789" b="56069"/>
          <a:stretch/>
        </p:blipFill>
        <p:spPr bwMode="auto">
          <a:xfrm>
            <a:off x="2070000" y="3140968"/>
            <a:ext cx="5004000" cy="3006366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5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24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εντολή για να εμφανιστούν οι </a:t>
            </a:r>
            <a:r>
              <a:rPr lang="el-GR" dirty="0" smtClean="0"/>
              <a:t>τιμές </a:t>
            </a:r>
            <a:r>
              <a:rPr lang="el-GR" dirty="0"/>
              <a:t>που είναι στις στήλες όνομα και επώνυμο </a:t>
            </a:r>
            <a:r>
              <a:rPr lang="el-GR" dirty="0" smtClean="0"/>
              <a:t>είναι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η </a:t>
            </a:r>
            <a:r>
              <a:rPr lang="el-GR" dirty="0"/>
              <a:t>οποία </a:t>
            </a:r>
            <a:r>
              <a:rPr lang="el-GR" dirty="0" smtClean="0"/>
              <a:t>παράγει 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33102" r="75539" b="49798"/>
          <a:stretch/>
        </p:blipFill>
        <p:spPr bwMode="auto">
          <a:xfrm>
            <a:off x="3314257" y="3068960"/>
            <a:ext cx="2515486" cy="3024335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3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25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 smtClean="0"/>
              <a:t>H MySQL </a:t>
            </a:r>
            <a:r>
              <a:rPr lang="el-GR" dirty="0" smtClean="0"/>
              <a:t>υποστηρίζει τη χρήση ψευδώνυμου για το όνομα ενός πεδίου, με χρήση της λέξης </a:t>
            </a: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ΕΠΩΝΥΜΟ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'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ΟΝΟΜΑ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astheneis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οποία παράγει :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7" t="46977" r="67583" b="32093"/>
          <a:stretch/>
        </p:blipFill>
        <p:spPr bwMode="auto">
          <a:xfrm>
            <a:off x="3223050" y="3212976"/>
            <a:ext cx="2789110" cy="2988331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26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Στην περίπτωση όπου πρέπει να υπάρχει μία ή περισσότερες συνθήκες (για παράδειγμα, το επώνυμο να ξεκινάει από Α ή η ημερομηνία γέννησης να είναι μετά τη 1-1-1960 ή ο συνδυασμός και των δύο), η εντολή πρέπει να περιλαμβάνει τη λέξη </a:t>
            </a:r>
            <a:r>
              <a:rPr lang="el-GR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ακολουθούμενη από τη </a:t>
            </a:r>
            <a:r>
              <a:rPr lang="el-GR" dirty="0" smtClean="0"/>
              <a:t>συνθήκη.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27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Για παράδειγμα, η εντολή για να εμφανιστούν οι τιμές που είναι στις στήλες όνομα και επώνυμο για τους ασθενείς που το επώνυμο ξεκινάει από Α </a:t>
            </a:r>
            <a:r>
              <a:rPr lang="el-GR" dirty="0" smtClean="0"/>
              <a:t>είναι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 FROM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LIKE 'A%'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η οποία παράγει 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3076" r="75571" b="52059"/>
          <a:stretch/>
        </p:blipFill>
        <p:spPr bwMode="auto">
          <a:xfrm>
            <a:off x="3331097" y="3645024"/>
            <a:ext cx="2448272" cy="2473101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28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για να εμφανιστούν οι τιμές που είναι στις στήλες επώνυμο και ημερομηνία γέννησης για τους ασθενείς </a:t>
            </a:r>
            <a:r>
              <a:rPr lang="el-GR" dirty="0" smtClean="0"/>
              <a:t>με ημερομηνία </a:t>
            </a:r>
            <a:r>
              <a:rPr lang="el-GR" dirty="0"/>
              <a:t>γέννησης μετά την 1-1-1960 </a:t>
            </a:r>
            <a:r>
              <a:rPr lang="el-GR" dirty="0" smtClean="0"/>
              <a:t>είναι :</a:t>
            </a: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l-GR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&gt;= '1960-01-01'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dirty="0" smtClean="0"/>
          </a:p>
          <a:p>
            <a:pPr marL="355600" indent="0">
              <a:buNone/>
            </a:pPr>
            <a:r>
              <a:rPr lang="el-GR" dirty="0" smtClean="0"/>
              <a:t>η οποία παράγει 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33076" r="73164" b="51924"/>
          <a:stretch>
            <a:fillRect/>
          </a:stretch>
        </p:blipFill>
        <p:spPr bwMode="auto">
          <a:xfrm>
            <a:off x="3347863" y="3645024"/>
            <a:ext cx="3118315" cy="2448272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0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(2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παράδειγμα, έστω ο πίνακας για ασθενείς</a:t>
            </a:r>
            <a:r>
              <a:rPr lang="en-US" dirty="0" smtClean="0"/>
              <a:t> (</a:t>
            </a:r>
            <a:r>
              <a:rPr lang="en-US" dirty="0" err="1" smtClean="0"/>
              <a:t>astheneis</a:t>
            </a:r>
            <a:r>
              <a:rPr lang="en-US" dirty="0" smtClean="0"/>
              <a:t>).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98945"/>
              </p:ext>
            </p:extLst>
          </p:nvPr>
        </p:nvGraphicFramePr>
        <p:xfrm>
          <a:off x="179511" y="2468488"/>
          <a:ext cx="8784977" cy="191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987"/>
                <a:gridCol w="2714058"/>
                <a:gridCol w="4213932"/>
              </a:tblGrid>
              <a:tr h="432048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Πεδίο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Τύπος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Ιδιότητες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kwdikos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 UNSIGNED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AUTO_INCREMENT,</a:t>
                      </a:r>
                      <a:r>
                        <a:rPr lang="en-US" baseline="0" dirty="0" smtClean="0"/>
                        <a:t> PRIMARY KEY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onoma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VARCHAR(20)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epwnymo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VARCHAR(30)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hmniaGennhshs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29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εντολή για να εμφανιστούν οι τιμές που είναι στις στήλες όνομα, επώνυμο και ημερομηνία γέννησης για τους ασθενείς ημερομηνία γέννησης μετά την 1-1-1960 και το επώνυμό τους ξεκινάει από Α </a:t>
            </a:r>
            <a:r>
              <a:rPr lang="el-GR" dirty="0" smtClean="0"/>
              <a:t>είναι :</a:t>
            </a: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l-GR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endParaRPr lang="en-US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LIKE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'A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%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</a:t>
            </a:r>
          </a:p>
          <a:p>
            <a:pPr marL="355600" indent="0">
              <a:buNone/>
            </a:pP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&gt;= '1960-01-01'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(30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προηγούμενη εντολή παράγει το αποτέλεσμα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68" t="45670" r="69263" b="35866"/>
          <a:stretch/>
        </p:blipFill>
        <p:spPr bwMode="auto">
          <a:xfrm>
            <a:off x="2224800" y="2276872"/>
            <a:ext cx="4694400" cy="3497952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9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31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Αν θέλουμε τα αποτελέσματα να είναι ταξινομημένα με βάση τις τιμές κάποιας στήλης πρέπει να χρησιμοποιηθούν οι λέξεις </a:t>
            </a:r>
            <a:r>
              <a:rPr lang="el-GR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l-GR" dirty="0"/>
              <a:t>ακολουθούμενες από το όνομα της στήλης ως προς την οποία θα γίνει η </a:t>
            </a:r>
            <a:r>
              <a:rPr lang="el-GR" dirty="0" smtClean="0"/>
              <a:t>ταξινόμηση.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Για παράδειγμα, αν επιθυμείται να εμφανιστεί το όνομα, το επώνυμο και η ημερομηνία γέννησης των ασθενών που έχουν γεννηθεί μετά την 1-1-1960 και τα αποτελέσματα να ταξινομηθούν με βάση την ημερομηνία γέννησης σε αύξουσα σειρά (από πιο παλιές προς πιο πρόσφατες), η εντολή </a:t>
            </a:r>
            <a:r>
              <a:rPr lang="el-GR" dirty="0" smtClean="0"/>
              <a:t>είναι 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5929600"/>
            <a:ext cx="14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Συνεχίζεται…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7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32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46" y="3039964"/>
            <a:ext cx="8229600" cy="339652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οποία παράγει το αποτέλεσμα 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273" y="1747302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l-GR" sz="2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epwnymo</a:t>
            </a:r>
            <a:r>
              <a:rPr lang="el-GR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onoma</a:t>
            </a:r>
            <a:r>
              <a:rPr lang="el-GR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6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hmniaGennhshs</a:t>
            </a:r>
            <a:endParaRPr lang="en-US" sz="2600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6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astheneis</a:t>
            </a:r>
            <a:r>
              <a:rPr lang="el-GR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&gt;= </a:t>
            </a:r>
            <a:r>
              <a:rPr lang="en-US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'1960-01-01‘</a:t>
            </a:r>
            <a:r>
              <a:rPr lang="el-GR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26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ASC</a:t>
            </a:r>
            <a:r>
              <a:rPr lang="el-GR" sz="26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6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45001" r="69098" b="39631"/>
          <a:stretch/>
        </p:blipFill>
        <p:spPr bwMode="auto">
          <a:xfrm>
            <a:off x="2352385" y="3573016"/>
            <a:ext cx="4439231" cy="2698325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8464" y="1401959"/>
            <a:ext cx="375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(Συνέχεια προηγούμενης διαφάνειας)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2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33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στο προηγούμενο παράδειγμα, θέλουμε τα αποτελέσματα να ταξινομηθούν με βάση την ημερομηνία γέννησης σε φθίνουσα σειρά (από πιο πρόσφατες προς πιο παλιές), η εντολή </a:t>
            </a:r>
            <a:r>
              <a:rPr lang="el-GR" dirty="0" smtClean="0"/>
              <a:t>είναι :</a:t>
            </a:r>
            <a:endParaRPr lang="el-GR" dirty="0"/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l-GR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endParaRPr lang="en-US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&gt;= '1960-01-01‘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DESC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34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οποία παράγει το αποτέλεσμα 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97" t="45384" r="69212" b="33753"/>
          <a:stretch/>
        </p:blipFill>
        <p:spPr bwMode="auto">
          <a:xfrm>
            <a:off x="2142977" y="2060848"/>
            <a:ext cx="4858047" cy="4040872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9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35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8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</a:t>
            </a:r>
            <a:r>
              <a:rPr lang="en-US" dirty="0" smtClean="0"/>
              <a:t>MySQL </a:t>
            </a:r>
            <a:r>
              <a:rPr lang="el-GR" dirty="0" smtClean="0"/>
              <a:t>υποστηρίζει την εκτέλεση συνηθισμένων αριθμητικών πράξεων μεταξύ των τιμών δύο ή περισσότερων πεδίων.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παράδειγμα, έστω ότι στον πίνακα με τους ασθενείς υπάρχουν επιπλέον τα πεδία </a:t>
            </a:r>
            <a:r>
              <a:rPr lang="en-US" dirty="0" err="1" smtClean="0"/>
              <a:t>baros</a:t>
            </a:r>
            <a:r>
              <a:rPr lang="el-GR" dirty="0" smtClean="0"/>
              <a:t> και </a:t>
            </a:r>
            <a:r>
              <a:rPr lang="en-US" dirty="0" err="1" smtClean="0"/>
              <a:t>ypsos</a:t>
            </a:r>
            <a:r>
              <a:rPr lang="el-GR" dirty="0" smtClean="0"/>
              <a:t> για το βάρος (σε </a:t>
            </a:r>
            <a:r>
              <a:rPr lang="en-US" dirty="0" smtClean="0"/>
              <a:t>kg</a:t>
            </a:r>
            <a:r>
              <a:rPr lang="el-GR" dirty="0" smtClean="0"/>
              <a:t>) και του ύψος (σε </a:t>
            </a:r>
            <a:r>
              <a:rPr lang="en-US" dirty="0" smtClean="0"/>
              <a:t>cm</a:t>
            </a:r>
            <a:r>
              <a:rPr lang="el-GR" dirty="0" smtClean="0"/>
              <a:t>) αντίστοιχα.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να εμφανιστεί το επώνυμο, το βάρος, το ύψος και ο δείκτης σωματικής μάζας (</a:t>
            </a:r>
            <a:r>
              <a:rPr lang="en-US" dirty="0" smtClean="0"/>
              <a:t>BMI = 10</a:t>
            </a:r>
            <a:r>
              <a:rPr lang="en-US" baseline="30000" dirty="0" smtClean="0"/>
              <a:t>4</a:t>
            </a:r>
            <a:r>
              <a:rPr lang="en-US" dirty="0" smtClean="0"/>
              <a:t>×baros/ypsos</a:t>
            </a:r>
            <a:r>
              <a:rPr lang="en-US" baseline="30000" dirty="0" smtClean="0"/>
              <a:t>2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 η εντολή είναι 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5929600"/>
            <a:ext cx="14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Συνεχίζεται…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36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933056"/>
            <a:ext cx="850728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Η οποία παράγει 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71291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</a:p>
          <a:p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2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epwnymo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'</a:t>
            </a:r>
            <a:r>
              <a:rPr lang="el-GR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ΕΠΩΝΥΜΟ</a:t>
            </a:r>
            <a:r>
              <a:rPr lang="el-GR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</a:t>
            </a:r>
            <a:endParaRPr lang="en-US" sz="22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2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baros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'</a:t>
            </a:r>
            <a:r>
              <a:rPr lang="el-GR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ΒΑΡΟΣ (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kg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)',</a:t>
            </a:r>
          </a:p>
          <a:p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2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ypsos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AS 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l-GR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ΥΨΟΣ (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cm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)',</a:t>
            </a:r>
          </a:p>
          <a:p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1e4 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* </a:t>
            </a:r>
            <a:r>
              <a:rPr lang="en-US" sz="2200" b="1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baros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/ (</a:t>
            </a:r>
            <a:r>
              <a:rPr lang="en-US" sz="2200" b="1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ypsos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en-US" sz="2200" b="1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ypsos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 </a:t>
            </a:r>
            <a:r>
              <a:rPr lang="en-US" sz="2200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'BMI (kg/m^2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)'</a:t>
            </a:r>
          </a:p>
          <a:p>
            <a:r>
              <a:rPr lang="en-US" sz="22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2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7" t="46822" r="53417" b="36744"/>
          <a:stretch/>
        </p:blipFill>
        <p:spPr bwMode="auto">
          <a:xfrm>
            <a:off x="2391645" y="4005064"/>
            <a:ext cx="6635605" cy="2376264"/>
          </a:xfrm>
          <a:prstGeom prst="rect">
            <a:avLst/>
          </a:prstGeom>
          <a:ln w="19050" cap="sq">
            <a:solidFill>
              <a:srgbClr val="8CAD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464" y="1401959"/>
            <a:ext cx="375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(Συνέχεια προηγούμενης διαφάνειας)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4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37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96855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sz="2200" dirty="0"/>
              <a:t>Στην περίπτωση όπου δύο πίνακες συνδέονται (για παράδειγμα ασθενείς και εξετάσεις) και επιθυμείται να εμφανιστούν δεδομένα και από τους δύο πίνακες, η εντολή </a:t>
            </a:r>
            <a:r>
              <a:rPr lang="en-US" sz="2200" dirty="0"/>
              <a:t>SELECT </a:t>
            </a:r>
            <a:r>
              <a:rPr lang="el-GR" sz="2200" dirty="0"/>
              <a:t>χρησιμοποιείται ως ακολούθως:</a:t>
            </a:r>
            <a:endParaRPr lang="en-US" sz="2200" dirty="0"/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column(s)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 FROM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tbl_name1,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tbl_name2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tbl_name1.column = tbl_name2.column;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όπου: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l-GR" sz="2200" dirty="0"/>
              <a:t>tbl_name1 : όνομα του πρώτου </a:t>
            </a:r>
            <a:r>
              <a:rPr lang="el-GR" sz="2200" dirty="0" smtClean="0"/>
              <a:t>πίνακα.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tbl_name2 : όνομα του δεύτερου </a:t>
            </a:r>
            <a:r>
              <a:rPr lang="el-GR" sz="2200" dirty="0" smtClean="0"/>
              <a:t>πίνακα.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el-GR" sz="2200" dirty="0" err="1"/>
              <a:t>columns</a:t>
            </a:r>
            <a:r>
              <a:rPr lang="el-GR" sz="2200" dirty="0"/>
              <a:t>: οι στήλες που θα </a:t>
            </a:r>
            <a:r>
              <a:rPr lang="el-GR" sz="2200" dirty="0" smtClean="0"/>
              <a:t>εμφανιστούν.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tbl_name1.column tbl_name2.column: οι στήλες μέσω των οποίων συνδέονται δύο </a:t>
            </a:r>
            <a:r>
              <a:rPr lang="el-GR" sz="2200" dirty="0" smtClean="0"/>
              <a:t>πίνακες.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38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38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παράδειγμα, έστω </a:t>
            </a:r>
            <a:r>
              <a:rPr lang="el-GR" dirty="0"/>
              <a:t>ο πίνακας με </a:t>
            </a:r>
            <a:r>
              <a:rPr lang="el-GR" dirty="0" smtClean="0"/>
              <a:t>εξετάσεις :</a:t>
            </a: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CREATE TABLE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exetaseis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35560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INT AUTO_INCREMENT PRIMARY KEY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   	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hmniaExetashs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DATE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35560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eidos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VARCHAR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(50),</a:t>
            </a:r>
          </a:p>
          <a:p>
            <a:pPr marL="35560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kwd_asth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35560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FOREIGN KEY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kwd_asth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5560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REFERENCES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5560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ENGINE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InnoDB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(3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8965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l-GR" dirty="0" smtClean="0"/>
              <a:t>Η εισαγωγή μιας γραμμής στον πίνακα γίνεται ως εξής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VALUES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Doe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John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1970-10-08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');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l-GR" dirty="0" smtClean="0"/>
              <a:t>Το πεδίο </a:t>
            </a:r>
            <a:r>
              <a:rPr lang="en-US" dirty="0" err="1" smtClean="0"/>
              <a:t>kwdikos</a:t>
            </a:r>
            <a:r>
              <a:rPr lang="en-US" dirty="0" smtClean="0"/>
              <a:t> </a:t>
            </a:r>
            <a:r>
              <a:rPr lang="el-GR" dirty="0" smtClean="0"/>
              <a:t>έχει την ιδιότητα </a:t>
            </a:r>
            <a:r>
              <a:rPr lang="en-US" dirty="0" smtClean="0"/>
              <a:t>AUTO_INCREMENT, </a:t>
            </a:r>
            <a:r>
              <a:rPr lang="el-GR" dirty="0" smtClean="0"/>
              <a:t>το οποίο σημαίνει ότι λαμβάνει αυτόματα τιμή και δε χρειάζεται να οριστεί στην παραπάνω εντολή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39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Γ</a:t>
            </a:r>
            <a:r>
              <a:rPr lang="el-GR" dirty="0" smtClean="0"/>
              <a:t>ια </a:t>
            </a:r>
            <a:r>
              <a:rPr lang="el-GR" dirty="0"/>
              <a:t>να εμφανιστούν το όνομα και το επώνυμο κάθε ασθενή, καθώς και το είδος και η ημερομηνία των εξετάσεων κάθε ασθενή, η εντολή </a:t>
            </a:r>
            <a:r>
              <a:rPr lang="el-GR" dirty="0" smtClean="0"/>
              <a:t>είναι :</a:t>
            </a: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</a:p>
          <a:p>
            <a:pPr marL="7191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eidos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hmniaExetashs</a:t>
            </a:r>
            <a:endParaRPr lang="en-US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</a:p>
          <a:p>
            <a:pPr marL="7191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7191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exetaseis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</a:p>
          <a:p>
            <a:pPr marL="7191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astheneis.kwdikos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exetaseis.kwd_asth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(40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/>
              <a:t>Αν </a:t>
            </a:r>
            <a:r>
              <a:rPr lang="el-GR" sz="2200" dirty="0" smtClean="0"/>
              <a:t>επιθυμείται </a:t>
            </a:r>
            <a:r>
              <a:rPr lang="el-GR" sz="2200" dirty="0"/>
              <a:t>να εμφανιστούν  το όνομα και το επώνυμο κάθε ασθενή, καθώς και το είδος και η ημερομηνία των εξετάσεων κάθε ασθενή, για τους ασθενείς με ημερομηνία γέννησης μετά την 1-1-1960, η εντολή </a:t>
            </a:r>
            <a:r>
              <a:rPr lang="el-GR" sz="2200" dirty="0" smtClean="0"/>
              <a:t>είναι :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n-US" sz="2200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</a:p>
          <a:p>
            <a:pPr marL="719138" indent="0">
              <a:spcBef>
                <a:spcPts val="300"/>
              </a:spcBef>
              <a:buNone/>
            </a:pPr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epwnymo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l-GR" sz="2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dirty="0" err="1">
                <a:latin typeface="Consolas" pitchFamily="49" charset="0"/>
                <a:cs typeface="Consolas" pitchFamily="49" charset="0"/>
              </a:rPr>
              <a:t>eidos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dirty="0" err="1">
                <a:latin typeface="Consolas" pitchFamily="49" charset="0"/>
                <a:cs typeface="Consolas" pitchFamily="49" charset="0"/>
              </a:rPr>
              <a:t>hmniaExetashs</a:t>
            </a:r>
            <a:endParaRPr lang="en-US" sz="2200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spcBef>
                <a:spcPts val="300"/>
              </a:spcBef>
              <a:buNone/>
            </a:pPr>
            <a:r>
              <a:rPr lang="en-US" sz="22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endParaRPr lang="el-GR" sz="2200" b="1" dirty="0" smtClean="0">
              <a:solidFill>
                <a:srgbClr val="004A82"/>
              </a:solidFill>
              <a:latin typeface="Consolas" pitchFamily="49" charset="0"/>
              <a:cs typeface="Consolas" pitchFamily="49" charset="0"/>
            </a:endParaRPr>
          </a:p>
          <a:p>
            <a:pPr marL="719138" indent="0">
              <a:spcBef>
                <a:spcPts val="300"/>
              </a:spcBef>
              <a:buNone/>
            </a:pPr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719138" indent="0">
              <a:spcBef>
                <a:spcPts val="300"/>
              </a:spcBef>
              <a:buNone/>
            </a:pPr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exetaseis</a:t>
            </a:r>
            <a:endParaRPr lang="en-US" sz="2200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spcBef>
                <a:spcPts val="300"/>
              </a:spcBef>
              <a:buNone/>
            </a:pPr>
            <a:r>
              <a:rPr lang="en-US" sz="2200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</a:p>
          <a:p>
            <a:pPr marL="719138" indent="0">
              <a:spcBef>
                <a:spcPts val="300"/>
              </a:spcBef>
              <a:buNone/>
            </a:pPr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astheneis.kwdikos</a:t>
            </a: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200" b="1" dirty="0" err="1">
                <a:latin typeface="Consolas" pitchFamily="49" charset="0"/>
                <a:cs typeface="Consolas" pitchFamily="49" charset="0"/>
              </a:rPr>
              <a:t>exetaseis.kwd_asth</a:t>
            </a:r>
            <a:endParaRPr lang="en-US" sz="2200" b="1" dirty="0">
              <a:latin typeface="Consolas" pitchFamily="49" charset="0"/>
              <a:cs typeface="Consolas" pitchFamily="49" charset="0"/>
            </a:endParaRPr>
          </a:p>
          <a:p>
            <a:pPr marL="1339850" indent="0">
              <a:spcBef>
                <a:spcPts val="300"/>
              </a:spcBef>
              <a:buNone/>
            </a:pPr>
            <a:r>
              <a:rPr lang="en-US" sz="22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 &gt;= '</a:t>
            </a:r>
            <a:r>
              <a:rPr lang="en-US" sz="2200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1960-01-01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'</a:t>
            </a:r>
            <a:r>
              <a:rPr lang="el-GR" sz="22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94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41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Στην περίπτωση όπου δύο πεδία στους πίνακες έχουν την ίδια ονομασία, η εντολή θα πρέπει να διαφοροποιηθεί </a:t>
            </a:r>
            <a:r>
              <a:rPr lang="el-GR" dirty="0" smtClean="0"/>
              <a:t>ελαφρώς.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</a:t>
            </a:r>
            <a:r>
              <a:rPr lang="el-GR" dirty="0"/>
              <a:t>παράδειγμα, αν στους πίνακες με τους ασθενείς η ημερομηνία γέννησης είχε οριστεί ως </a:t>
            </a:r>
            <a:r>
              <a:rPr lang="en-US" dirty="0" err="1"/>
              <a:t>hmnia</a:t>
            </a:r>
            <a:r>
              <a:rPr lang="en-US" dirty="0"/>
              <a:t> </a:t>
            </a:r>
            <a:r>
              <a:rPr lang="el-GR" dirty="0"/>
              <a:t>και το ίδιο όνομα είχε δοθεί και στο πεδίο ημερομηνία εξέτασης στον πίνακα εξετάσεις, τότε η προηγούμενη εντολή θα έπρεπε να </a:t>
            </a:r>
            <a:r>
              <a:rPr lang="el-GR" dirty="0" smtClean="0"/>
              <a:t>γραφτεί 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5929600"/>
            <a:ext cx="14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Συνεχίζεται…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9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42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60848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endParaRPr lang="en-US" sz="2400" b="1" dirty="0">
              <a:solidFill>
                <a:srgbClr val="004A82"/>
              </a:solidFill>
              <a:latin typeface="Consolas" pitchFamily="49" charset="0"/>
              <a:cs typeface="Consolas" pitchFamily="49" charset="0"/>
            </a:endParaRPr>
          </a:p>
          <a:p>
            <a:pPr marL="444500"/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epwnymo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onoma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l-GR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eidos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exetaseis.hmnia</a:t>
            </a:r>
            <a:endParaRPr lang="en-US" sz="2400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</a:p>
          <a:p>
            <a:pPr marL="444500"/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 marL="444500"/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exetaseis</a:t>
            </a:r>
            <a:endParaRPr lang="en-US" sz="2400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  <a:endParaRPr lang="en-US" sz="2400" b="1" dirty="0">
              <a:solidFill>
                <a:srgbClr val="004A82"/>
              </a:solidFill>
              <a:latin typeface="Consolas" pitchFamily="49" charset="0"/>
              <a:cs typeface="Consolas" pitchFamily="49" charset="0"/>
            </a:endParaRPr>
          </a:p>
          <a:p>
            <a:pPr marL="444500"/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astheneis.kwdikos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exetaseis.kwd_asth</a:t>
            </a:r>
            <a:endParaRPr lang="en-US" sz="24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marL="985838"/>
            <a:r>
              <a:rPr lang="en-US" sz="2400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astheneis.hmnia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&gt;= '1960-01-01'</a:t>
            </a:r>
            <a:r>
              <a:rPr lang="el-GR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4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464" y="1401959"/>
            <a:ext cx="375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(Συνέχεια προηγούμενης διαφάνειας)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2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43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 smtClean="0"/>
              <a:t>H </a:t>
            </a:r>
            <a:r>
              <a:rPr lang="el-GR" dirty="0" smtClean="0"/>
              <a:t>παραπάνω διαδικασία εφαρμόζεται όταν είναι να επιλέξουμε δεδομένα από τρεις πίνακες.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παράδειγμα, έστω ο πίνακας με ιατρούς :</a:t>
            </a: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CREATE TABLE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iatroi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(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 err="1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MEDIUMINT UNSIGNED AUTO_INCREMENT PRIMARY KEY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VARCHAR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(20)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NOT NULL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VARCHAR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(30)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NOT NULL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 err="1">
                <a:latin typeface="Consolas" pitchFamily="49" charset="0"/>
                <a:cs typeface="Consolas" pitchFamily="49" charset="0"/>
              </a:rPr>
              <a:t>eidikothta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VARCHAR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(30)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NOT NULL DEFAULT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''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)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ENGINE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InnoD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Β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44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Επίσης, έστω ότι ο πίνακας με τις εξετάσεις έχει δημιουργηθεί ως ακολούθως :</a:t>
            </a: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CREATE TABLE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exetaseis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9858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INT AUTO_INCREMENT PRIMARY KEY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hmniaExetashs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DATE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9858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eidos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VARCHAR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(50),</a:t>
            </a:r>
          </a:p>
          <a:p>
            <a:pPr marL="9858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kwd_asth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9858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kwd_iat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MEDIUMINT UNSIGNED,</a:t>
            </a:r>
          </a:p>
          <a:p>
            <a:pPr marL="985838" indent="0">
              <a:buNone/>
            </a:pP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FOREIGN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KEY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kwd_asth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1793875" indent="0">
              <a:buNone/>
            </a:pP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REFERENCES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),</a:t>
            </a:r>
          </a:p>
          <a:p>
            <a:pPr marL="985838" indent="0">
              <a:buNone/>
            </a:pP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FOREIGN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KEY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kwd_iat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1882775" indent="0">
              <a:buNone/>
            </a:pP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REFERENCES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iatroi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5560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ENGINE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InnoDB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45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Αν επιθυμείται να εμφανιστούν  το όνομα και το επώνυμο κάθε ασθενή, </a:t>
            </a:r>
            <a:r>
              <a:rPr lang="el-GR" dirty="0" smtClean="0"/>
              <a:t>το </a:t>
            </a:r>
            <a:r>
              <a:rPr lang="el-GR" dirty="0"/>
              <a:t>είδος και η ημερομηνία των εξετάσεων κάθε </a:t>
            </a:r>
            <a:r>
              <a:rPr lang="el-GR" dirty="0" smtClean="0"/>
              <a:t>ασθενή καθώς και το όνομα και επώνυμο του ιατρού που ζήτησε την εξέταση, η εντολή είναι :</a:t>
            </a: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l-GR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astheneis.onoma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astheneis.epwnymo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eidos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hmniaExetashs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iatroi.onoma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iatroi.epwnymo</a:t>
            </a:r>
            <a:endParaRPr lang="en-US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l-GR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astheneis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exetaseis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iatroi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35560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WHERE</a:t>
            </a:r>
          </a:p>
          <a:p>
            <a:pPr marL="1163638" indent="0"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astheneis.kwdikos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exetaseis.kwd_asth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1163638" indent="0">
              <a:buNone/>
            </a:pPr>
            <a:r>
              <a:rPr lang="en-US" b="1" dirty="0" smtClean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iatroi.kwdikos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exetaseis.kwd_iat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46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 smtClean="0"/>
              <a:t>ΑΣΚΗΣΗ 9 </a:t>
            </a:r>
            <a:r>
              <a:rPr lang="el-GR" sz="2200" dirty="0" smtClean="0"/>
              <a:t>(1 </a:t>
            </a:r>
            <a:r>
              <a:rPr lang="el-GR" sz="2200" dirty="0"/>
              <a:t>από 2</a:t>
            </a:r>
            <a:r>
              <a:rPr lang="el-GR" sz="2200" dirty="0" smtClean="0"/>
              <a:t>)</a:t>
            </a:r>
            <a:endParaRPr lang="el-GR" sz="2200" b="1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Για τον πίνακα με τους χρήστες, περιγράψτε αναλυτικά με ποιον τρόπο </a:t>
            </a:r>
            <a:r>
              <a:rPr lang="en-US" dirty="0" smtClean="0"/>
              <a:t>SQL </a:t>
            </a:r>
            <a:r>
              <a:rPr lang="el-GR" dirty="0" smtClean="0"/>
              <a:t>μπορεί να διαπιστωθεί :</a:t>
            </a:r>
          </a:p>
          <a:p>
            <a:pPr marL="788670" lvl="1" indent="-514350">
              <a:spcBef>
                <a:spcPts val="1200"/>
              </a:spcBef>
              <a:buFont typeface="+mj-lt"/>
              <a:buAutoNum type="alphaUcPeriod"/>
            </a:pPr>
            <a:r>
              <a:rPr lang="el-GR" dirty="0" smtClean="0"/>
              <a:t>Εάν υπάρχει χρήστης με συγκεκριμένο όνομα χρήστη και συνθηματικό.</a:t>
            </a:r>
          </a:p>
          <a:p>
            <a:pPr marL="788670" lvl="1" indent="-514350">
              <a:spcBef>
                <a:spcPts val="1200"/>
              </a:spcBef>
              <a:buFont typeface="+mj-lt"/>
              <a:buAutoNum type="alphaUcPeriod"/>
            </a:pPr>
            <a:r>
              <a:rPr lang="el-GR" dirty="0" smtClean="0"/>
              <a:t>Εάν τα στοιχεία που πρόκειται να εισαχθούν κατά την εγγραφή ενός νέου χρήστη είναι έγκυρα.</a:t>
            </a:r>
          </a:p>
        </p:txBody>
      </p:sp>
    </p:spTree>
    <p:extLst>
      <p:ext uri="{BB962C8B-B14F-4D97-AF65-F5344CB8AC3E}">
        <p14:creationId xmlns:p14="http://schemas.microsoft.com/office/powerpoint/2010/main" val="38033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/>
              <a:t>(</a:t>
            </a:r>
            <a:r>
              <a:rPr lang="el-GR" sz="3200" b="0" dirty="0" smtClean="0"/>
              <a:t>47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l-GR" b="1" dirty="0" smtClean="0"/>
              <a:t>ΑΣΚΗΣΗ 9 </a:t>
            </a:r>
            <a:r>
              <a:rPr lang="el-GR" sz="2200" dirty="0" smtClean="0"/>
              <a:t>(2 από 2)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l-GR" dirty="0" smtClean="0"/>
              <a:t>Στον </a:t>
            </a:r>
            <a:r>
              <a:rPr lang="el-GR" dirty="0"/>
              <a:t>πίνακα με τους ασθενείς, να </a:t>
            </a:r>
            <a:r>
              <a:rPr lang="el-GR" dirty="0" smtClean="0"/>
              <a:t>εμφανιστούν :</a:t>
            </a:r>
            <a:endParaRPr lang="el-GR" dirty="0"/>
          </a:p>
          <a:p>
            <a:pPr marL="788670" lvl="1" indent="-514350">
              <a:spcBef>
                <a:spcPts val="800"/>
              </a:spcBef>
              <a:buFont typeface="+mj-lt"/>
              <a:buAutoNum type="alphaUcPeriod"/>
            </a:pPr>
            <a:r>
              <a:rPr lang="el-GR" dirty="0"/>
              <a:t>Το όνομα, το επώνυμο και η ημερομηνία γέννησης των ασθενών που είναι μεταξύ 40 και 50 ετών (με δύο τρόπους</a:t>
            </a:r>
            <a:r>
              <a:rPr lang="el-GR" dirty="0" smtClean="0"/>
              <a:t>)</a:t>
            </a:r>
          </a:p>
          <a:p>
            <a:pPr marL="788670" lvl="1" indent="-514350">
              <a:spcBef>
                <a:spcPts val="800"/>
              </a:spcBef>
              <a:buFont typeface="+mj-lt"/>
              <a:buAutoNum type="alphaUcPeriod"/>
            </a:pPr>
            <a:r>
              <a:rPr lang="el-GR" dirty="0" smtClean="0"/>
              <a:t>Το επώνυμο και η ηλικία κάθε ασθενή (Υπόδειξη: χρησιμοποιήστε τις συναρτήσεις </a:t>
            </a:r>
            <a:r>
              <a:rPr lang="en-US" dirty="0" smtClean="0"/>
              <a:t>NOW, DATEDIFF </a:t>
            </a:r>
            <a:r>
              <a:rPr lang="el-GR" dirty="0" smtClean="0"/>
              <a:t>και </a:t>
            </a:r>
            <a:r>
              <a:rPr lang="en-US" dirty="0" smtClean="0"/>
              <a:t>ROUND</a:t>
            </a:r>
            <a:r>
              <a:rPr lang="el-GR" dirty="0" smtClean="0"/>
              <a:t>).</a:t>
            </a:r>
            <a:endParaRPr lang="en-US" dirty="0" smtClean="0"/>
          </a:p>
          <a:p>
            <a:pPr marL="788670" lvl="1" indent="-514350">
              <a:spcBef>
                <a:spcPts val="800"/>
              </a:spcBef>
              <a:buFont typeface="+mj-lt"/>
              <a:buAutoNum type="alphaUcPeriod"/>
            </a:pPr>
            <a:r>
              <a:rPr lang="el-GR" dirty="0" smtClean="0"/>
              <a:t>Το ονοματεπώνυμο ως ένα πεδίο π.χ. ‘</a:t>
            </a:r>
            <a:r>
              <a:rPr lang="en-US" dirty="0" smtClean="0"/>
              <a:t>John Doe</a:t>
            </a:r>
            <a:r>
              <a:rPr lang="el-GR" dirty="0" smtClean="0"/>
              <a:t>’ (Υπόδειξη</a:t>
            </a:r>
            <a:r>
              <a:rPr lang="el-GR" dirty="0"/>
              <a:t>: χρησιμοποιήστε </a:t>
            </a:r>
            <a:r>
              <a:rPr lang="el-GR" dirty="0" smtClean="0"/>
              <a:t>τη συνάρτηση </a:t>
            </a:r>
            <a:r>
              <a:rPr lang="en-US" dirty="0" smtClean="0"/>
              <a:t>CONCAT</a:t>
            </a:r>
            <a:r>
              <a:rPr lang="el-GR" dirty="0" smtClean="0"/>
              <a:t>).</a:t>
            </a:r>
          </a:p>
          <a:p>
            <a:pPr marL="274320" lvl="1" indent="0">
              <a:spcBef>
                <a:spcPts val="800"/>
              </a:spcBef>
              <a:buNone/>
            </a:pPr>
            <a:r>
              <a:rPr lang="el-GR" dirty="0" smtClean="0"/>
              <a:t>(Για επαλήθευση</a:t>
            </a:r>
            <a:r>
              <a:rPr lang="en-US" dirty="0" smtClean="0"/>
              <a:t>,</a:t>
            </a:r>
            <a:r>
              <a:rPr lang="el-GR" dirty="0" smtClean="0"/>
              <a:t> μπορείτε να χρησιμοποιήσετε το αρχείο με  δεδομένα ασθενών που υπάρχει στο </a:t>
            </a:r>
            <a:r>
              <a:rPr lang="en-US" dirty="0" err="1" smtClean="0"/>
              <a:t>eclass</a:t>
            </a:r>
            <a:r>
              <a:rPr lang="en-US" dirty="0" smtClean="0"/>
              <a:t> </a:t>
            </a:r>
            <a:r>
              <a:rPr lang="el-GR" dirty="0" smtClean="0"/>
              <a:t>στο φάκελλο ΔΕΔΟΜΕΝΑ ΑΣΚΗΣΕΩΝ)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16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(4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8965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l-GR" dirty="0" smtClean="0"/>
              <a:t>Στην περίπτωση που δίνονται λιγότερες τιμές από τα πεδία, όπως στην ακόλουθη εντολή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l-GR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VALUES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Doe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John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');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l-GR" dirty="0" smtClean="0"/>
              <a:t>θα παράγει το μήνυμα σφάλματος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Error Code: 1136. Column count doesn't match value count at row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Παντελής </a:t>
            </a:r>
            <a:r>
              <a:rPr lang="el-GR" sz="2000" dirty="0" smtClean="0"/>
              <a:t>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«Ιατρική Πληροφορική - Θ. 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>
                <a:solidFill>
                  <a:prstClr val="black"/>
                </a:solidFill>
              </a:rPr>
              <a:t>Εισαγωγή ανανέωση, διαγραφή δεδομένων, επιλογή δεδομένων από έναν πίνακα και από πολλούς πίνακες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(5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89654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dirty="0" smtClean="0"/>
              <a:t>Στην περίπτωση που δεν δίνεται τιμή σε κάποιο πεδίο που έχει την ιδιότητα </a:t>
            </a:r>
            <a:r>
              <a:rPr lang="en-US" dirty="0" smtClean="0"/>
              <a:t>NOT NULL </a:t>
            </a:r>
            <a:r>
              <a:rPr lang="el-GR" dirty="0" smtClean="0"/>
              <a:t>και δεν έχει προεπιλεγμένη τιμή</a:t>
            </a:r>
            <a:r>
              <a:rPr lang="en-US" dirty="0" smtClean="0"/>
              <a:t>, </a:t>
            </a:r>
            <a:r>
              <a:rPr lang="el-GR" dirty="0"/>
              <a:t>όπως στην ακόλουθη εντολή </a:t>
            </a:r>
            <a:r>
              <a:rPr lang="el-GR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VALUES</a:t>
            </a:r>
          </a:p>
          <a:p>
            <a:pPr marL="88900" indent="-88900">
              <a:spcAft>
                <a:spcPts val="1800"/>
              </a:spcAft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Doe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John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');</a:t>
            </a:r>
            <a:endParaRPr lang="en-US" dirty="0"/>
          </a:p>
          <a:p>
            <a:pPr marL="0" indent="0">
              <a:spcAft>
                <a:spcPts val="1800"/>
              </a:spcAft>
              <a:buNone/>
            </a:pPr>
            <a:r>
              <a:rPr lang="el-GR" dirty="0" smtClean="0"/>
              <a:t>Η εισαγωγή θα πραγματοποιηθεί, αλλά θα εμφανιστεί η προειδοποίηση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  <a:p>
            <a:pPr marL="355600" indent="-35560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1 row(s) affected, 1 warning(s): 1364 Field '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 doesn't have a default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value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(6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l-GR" dirty="0" smtClean="0"/>
              <a:t>Η εντολή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INSERT INTO </a:t>
            </a:r>
            <a:r>
              <a:rPr lang="el-GR" dirty="0" smtClean="0"/>
              <a:t>μπορεί να χρησιμοποιηθεί για τη μαζική εισαγωγή πολλών γραμμών σε έναν πίνακα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astheneis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epwnymo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onoma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hmniaGennhshs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b="1" dirty="0">
                <a:solidFill>
                  <a:srgbClr val="004A82"/>
                </a:solidFill>
                <a:latin typeface="Consolas" pitchFamily="49" charset="0"/>
                <a:cs typeface="Consolas" pitchFamily="49" charset="0"/>
              </a:rPr>
              <a:t>VALUES</a:t>
            </a:r>
            <a:endParaRPr lang="el-GR" b="1" dirty="0">
              <a:solidFill>
                <a:srgbClr val="004A82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Doe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John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1970-10-08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'),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('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Doe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Jane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', '</a:t>
            </a:r>
            <a:r>
              <a:rPr lang="en-US" b="1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1973-08-23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');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(7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9685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Η </a:t>
            </a:r>
            <a:r>
              <a:rPr lang="en-US" dirty="0" smtClean="0"/>
              <a:t>MySQL </a:t>
            </a:r>
            <a:r>
              <a:rPr lang="el-GR" dirty="0" smtClean="0"/>
              <a:t>υποστηρίζει τη χρήση συναρτήσεων</a:t>
            </a:r>
            <a:r>
              <a:rPr lang="en-US" dirty="0" smtClean="0"/>
              <a:t>, </a:t>
            </a:r>
            <a:r>
              <a:rPr lang="el-GR" dirty="0" smtClean="0"/>
              <a:t>οι οποίες μπορεί να έχουν κάποια ορίσματα και να επιστρέφουν κάποια τιμή.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Δύο συναρτήσεις που χρησιμοποιούνται συχνά κατά την εισαγωγή δεδομένων είναι 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NOW()</a:t>
            </a:r>
            <a:r>
              <a:rPr lang="el-GR" dirty="0" smtClean="0"/>
              <a:t> </a:t>
            </a:r>
            <a:r>
              <a:rPr lang="en-US" dirty="0" smtClean="0"/>
              <a:t>: </a:t>
            </a:r>
            <a:r>
              <a:rPr lang="el-GR" dirty="0" smtClean="0"/>
              <a:t>επιστρέφει την τρέχουσα ημερομηνία και ώρα.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SHA1(‘some text’)</a:t>
            </a:r>
            <a:r>
              <a:rPr lang="el-GR" dirty="0" smtClean="0"/>
              <a:t> : λαμβάνει ως όρισμα μια συμβολοσειρά και επιστρέφει μία συμβολοσειρά 40 </a:t>
            </a:r>
            <a:r>
              <a:rPr lang="el-GR" dirty="0" err="1" smtClean="0"/>
              <a:t>δεκαεξαδικών</a:t>
            </a:r>
            <a:r>
              <a:rPr lang="el-GR" dirty="0" smtClean="0"/>
              <a:t> ψηφίων που αντιπροσωπεύει την κρυπτογράφηση του ορίσματος εισόδου με βάση τον αλγόριθμο </a:t>
            </a:r>
            <a:r>
              <a:rPr lang="en-US" dirty="0" smtClean="0"/>
              <a:t>SHA1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Ιατρικές βάσεις δεδομένων </a:t>
            </a:r>
            <a:r>
              <a:rPr lang="el-GR" sz="3200" b="0" dirty="0" smtClean="0"/>
              <a:t>(8 </a:t>
            </a:r>
            <a:r>
              <a:rPr lang="el-GR" sz="3200" b="0" dirty="0"/>
              <a:t>από 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864096"/>
          </a:xfrm>
        </p:spPr>
        <p:txBody>
          <a:bodyPr/>
          <a:lstStyle/>
          <a:p>
            <a:r>
              <a:rPr lang="el-GR" dirty="0" smtClean="0"/>
              <a:t>Έστω ο πίνακας </a:t>
            </a:r>
            <a:r>
              <a:rPr lang="en-US" b="1" dirty="0" smtClean="0"/>
              <a:t>users</a:t>
            </a:r>
            <a:r>
              <a:rPr lang="en-US" dirty="0" smtClean="0"/>
              <a:t> </a:t>
            </a:r>
            <a:r>
              <a:rPr lang="el-GR" dirty="0" smtClean="0"/>
              <a:t>με τους χρήστες μιας</a:t>
            </a:r>
            <a:r>
              <a:rPr lang="en-US" dirty="0" smtClean="0"/>
              <a:t> </a:t>
            </a:r>
            <a:r>
              <a:rPr lang="el-GR" dirty="0" smtClean="0"/>
              <a:t>εφαρμογής.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19201"/>
              </p:ext>
            </p:extLst>
          </p:nvPr>
        </p:nvGraphicFramePr>
        <p:xfrm>
          <a:off x="179511" y="2468488"/>
          <a:ext cx="8784977" cy="329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987"/>
                <a:gridCol w="2714058"/>
                <a:gridCol w="4213932"/>
              </a:tblGrid>
              <a:tr h="432048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Πεδίο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Τύπος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Ιδιότητες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MEDIUMINT UNSIGNED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AUTO_INCREMENT,</a:t>
                      </a:r>
                      <a:r>
                        <a:rPr lang="en-US" baseline="0" dirty="0" smtClean="0"/>
                        <a:t> PRIMARY KEY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VARCHAR(25)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lastName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VARCHAR(40)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VARCHAR(60)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VARCHAR(15)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CHAR(40)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r>
                        <a:rPr lang="el-GR" dirty="0" smtClean="0"/>
                        <a:t> (ΚΡΥΠΤΟΓΡΑΦΗΜΕΝΟ</a:t>
                      </a:r>
                      <a:r>
                        <a:rPr lang="el-GR" baseline="0" dirty="0" smtClean="0"/>
                        <a:t> ΚΑΤΆ </a:t>
                      </a:r>
                      <a:r>
                        <a:rPr lang="en-US" baseline="0" smtClean="0"/>
                        <a:t>SHA1</a:t>
                      </a:r>
                      <a:r>
                        <a:rPr lang="el-GR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registrationDate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r>
                        <a:rPr lang="el-GR" dirty="0" smtClean="0"/>
                        <a:t>ΤΙ</a:t>
                      </a:r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OC_template_updated1</Template>
  <TotalTime>47</TotalTime>
  <Words>2911</Words>
  <Application>Microsoft Office PowerPoint</Application>
  <PresentationFormat>Προβολή στην οθόνη (4:3)</PresentationFormat>
  <Paragraphs>342</Paragraphs>
  <Slides>54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7" baseType="lpstr">
      <vt:lpstr>OC_template_updated1</vt:lpstr>
      <vt:lpstr>1_OC_template_updated1</vt:lpstr>
      <vt:lpstr>Equation</vt:lpstr>
      <vt:lpstr>ΙΑΤΡΙΚΗ ΠΛΗΡΟΦΟΡΙΚΗ - Θ</vt:lpstr>
      <vt:lpstr>Ιατρικές βάσεις δεδομένων (1 από 47)</vt:lpstr>
      <vt:lpstr>Ιατρικές βάσεις δεδομένων (2 από 47)</vt:lpstr>
      <vt:lpstr>Ιατρικές βάσεις δεδομένων (3 από 47)</vt:lpstr>
      <vt:lpstr>Ιατρικές βάσεις δεδομένων (4 από 47)</vt:lpstr>
      <vt:lpstr>Ιατρικές βάσεις δεδομένων (5 από 47)</vt:lpstr>
      <vt:lpstr>Ιατρικές βάσεις δεδομένων (6 από 47)</vt:lpstr>
      <vt:lpstr>Ιατρικές βάσεις δεδομένων (7 από 47)</vt:lpstr>
      <vt:lpstr>Ιατρικές βάσεις δεδομένων (8 από 47)</vt:lpstr>
      <vt:lpstr>Ιατρικές βάσεις δεδομένων (9 από 47)</vt:lpstr>
      <vt:lpstr>Ιατρικές βάσεις δεδομένων (10 από 47)</vt:lpstr>
      <vt:lpstr>Ιατρικές βάσεις δεδομένων (11 από 47)</vt:lpstr>
      <vt:lpstr>Ιατρικές βάσεις δεδομένων (12 από 47)</vt:lpstr>
      <vt:lpstr>Ιατρικές βάσεις δεδομένων (13 από 47)</vt:lpstr>
      <vt:lpstr>Ιατρικές βάσεις δεδομένων (14 από 47)</vt:lpstr>
      <vt:lpstr>Ιατρικές βάσεις δεδομένων (15 από 47)</vt:lpstr>
      <vt:lpstr>Ιατρικές βάσεις δεδομένων (16 από 47)</vt:lpstr>
      <vt:lpstr>Ιατρικές βάσεις δεδομένων (17 από 47)</vt:lpstr>
      <vt:lpstr>Ιατρικές βάσεις δεδομένων (18 από 47)</vt:lpstr>
      <vt:lpstr>Ιατρικές βάσεις δεδομένων (19 από 47)</vt:lpstr>
      <vt:lpstr>Ιατρικές βάσεις δεδομένων (20 από 47)</vt:lpstr>
      <vt:lpstr>Ιατρικές βάσεις δεδομένων (21 από 47)</vt:lpstr>
      <vt:lpstr>Ιατρικές βάσεις δεδομένων (22 από 47)</vt:lpstr>
      <vt:lpstr>Ιατρικές βάσεις δεδομένων (23 από 47)</vt:lpstr>
      <vt:lpstr>Ιατρικές βάσεις δεδομένων (24 από 47)</vt:lpstr>
      <vt:lpstr>Ιατρικές βάσεις δεδομένων (25 από 47)</vt:lpstr>
      <vt:lpstr>Ιατρικές βάσεις δεδομένων (26 από 47)</vt:lpstr>
      <vt:lpstr>Ιατρικές βάσεις δεδομένων (27 από 47)</vt:lpstr>
      <vt:lpstr>Ιατρικές βάσεις δεδομένων (28 από 47)</vt:lpstr>
      <vt:lpstr>Ιατρικές βάσεις δεδομένων (29 από 47)</vt:lpstr>
      <vt:lpstr>Ιατρικές βάσεις δεδομένων (30 από 47)</vt:lpstr>
      <vt:lpstr>Ιατρικές βάσεις δεδομένων (31 από 47)</vt:lpstr>
      <vt:lpstr>Ιατρικές βάσεις δεδομένων (32 από 47)</vt:lpstr>
      <vt:lpstr>Ιατρικές βάσεις δεδομένων (33 από 47)</vt:lpstr>
      <vt:lpstr>Ιατρικές βάσεις δεδομένων (34 από 47)</vt:lpstr>
      <vt:lpstr>Ιατρικές βάσεις δεδομένων (35 από 47)</vt:lpstr>
      <vt:lpstr>Ιατρικές βάσεις δεδομένων (36 από 47)</vt:lpstr>
      <vt:lpstr>Ιατρικές βάσεις δεδομένων (37 από 47)</vt:lpstr>
      <vt:lpstr>Ιατρικές βάσεις δεδομένων (38 από 47)</vt:lpstr>
      <vt:lpstr>Ιατρικές βάσεις δεδομένων (39 από 47)</vt:lpstr>
      <vt:lpstr>Ιατρικές βάσεις δεδομένων (40 από 47)</vt:lpstr>
      <vt:lpstr>Ιατρικές βάσεις δεδομένων (41 από 47)</vt:lpstr>
      <vt:lpstr>Ιατρικές βάσεις δεδομένων (42 από 47)</vt:lpstr>
      <vt:lpstr>Ιατρικές βάσεις δεδομένων (43 από 47)</vt:lpstr>
      <vt:lpstr>Ιατρικές βάσεις δεδομένων (44 από 47)</vt:lpstr>
      <vt:lpstr>Ιατρικές βάσεις δεδομένων (45 από 47)</vt:lpstr>
      <vt:lpstr>Ιατρικές βάσεις δεδομένων (46 από 47)</vt:lpstr>
      <vt:lpstr>Ιατρικές βάσεις δεδομένων (47 από 47)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ΙΑΤΡΙΚΗ ΠΛΗΡΟΦΟΡΙΚΗ - Θ</dc:title>
  <dc:creator>opencourses@teiath.gr</dc:creator>
  <cp:lastModifiedBy>natasakar new</cp:lastModifiedBy>
  <cp:revision>6</cp:revision>
  <dcterms:created xsi:type="dcterms:W3CDTF">2014-09-25T09:24:23Z</dcterms:created>
  <dcterms:modified xsi:type="dcterms:W3CDTF">2015-02-09T13:14:44Z</dcterms:modified>
</cp:coreProperties>
</file>