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51"/>
  </p:notesMasterIdLst>
  <p:handoutMasterIdLst>
    <p:handoutMasterId r:id="rId52"/>
  </p:handoutMasterIdLst>
  <p:sldIdLst>
    <p:sldId id="25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257" r:id="rId45"/>
    <p:sldId id="262" r:id="rId46"/>
    <p:sldId id="264" r:id="rId47"/>
    <p:sldId id="265" r:id="rId48"/>
    <p:sldId id="266" r:id="rId49"/>
    <p:sldId id="261" r:id="rId50"/>
  </p:sldIdLst>
  <p:sldSz cx="9144000" cy="6858000" type="screen4x3"/>
  <p:notesSz cx="7104063" cy="10234613"/>
  <p:custDataLst>
    <p:tags r:id="rId53"/>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11" d="100"/>
          <a:sy n="111" d="100"/>
        </p:scale>
        <p:origin x="-178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9/2/2015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9/2/2015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Header Placeholder 3"/>
          <p:cNvSpPr>
            <a:spLocks noGrp="1"/>
          </p:cNvSpPr>
          <p:nvPr>
            <p:ph type="hdr" sz="quarter" idx="10"/>
          </p:nvPr>
        </p:nvSpPr>
        <p:spPr/>
        <p:txBody>
          <a:bodyPr/>
          <a:lstStyle/>
          <a:p>
            <a:r>
              <a:rPr lang="el-GR" smtClean="0">
                <a:solidFill>
                  <a:prstClr val="black"/>
                </a:solidFill>
              </a:rPr>
              <a:t>ΙΑΤΡΙΚΗ ΠΛΗΡΟΦΟΡΙΚΗ</a:t>
            </a:r>
            <a:endParaRPr lang="en-US">
              <a:solidFill>
                <a:prstClr val="black"/>
              </a:solidFill>
            </a:endParaRPr>
          </a:p>
        </p:txBody>
      </p:sp>
      <p:sp>
        <p:nvSpPr>
          <p:cNvPr id="5" name="Footer Placeholder 4"/>
          <p:cNvSpPr>
            <a:spLocks noGrp="1"/>
          </p:cNvSpPr>
          <p:nvPr>
            <p:ph type="ftr" sz="quarter" idx="11"/>
          </p:nvPr>
        </p:nvSpPr>
        <p:spPr/>
        <p:txBody>
          <a:bodyPr/>
          <a:lstStyle/>
          <a:p>
            <a:r>
              <a:rPr lang="el-GR" smtClean="0">
                <a:solidFill>
                  <a:prstClr val="black"/>
                </a:solidFill>
              </a:rPr>
              <a:t>ΔΙΑΛΕΞΗ 8</a:t>
            </a:r>
            <a:endParaRPr lang="en-US">
              <a:solidFill>
                <a:prstClr val="black"/>
              </a:solidFill>
            </a:endParaRPr>
          </a:p>
        </p:txBody>
      </p:sp>
      <p:sp>
        <p:nvSpPr>
          <p:cNvPr id="6" name="Slide Number Placeholder 5"/>
          <p:cNvSpPr>
            <a:spLocks noGrp="1"/>
          </p:cNvSpPr>
          <p:nvPr>
            <p:ph type="sldNum" sz="quarter" idx="12"/>
          </p:nvPr>
        </p:nvSpPr>
        <p:spPr/>
        <p:txBody>
          <a:bodyPr/>
          <a:lstStyle/>
          <a:p>
            <a:fld id="{12CEC015-5919-4EE1-9174-3CF4C830548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60512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42</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43</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44</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45</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46</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47</a:t>
            </a:fld>
            <a:endParaRPr lang="el-GR"/>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36413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4494A"/>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457200" y="1412776"/>
            <a:ext cx="8229600" cy="4896544"/>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14754773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10688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3668782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9554752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34494A"/>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708874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270193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819796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984396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67307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8"/>
          <p:cNvSpPr>
            <a:spLocks noChangeArrowheads="1"/>
          </p:cNvSpPr>
          <p:nvPr/>
        </p:nvSpPr>
        <p:spPr bwMode="auto">
          <a:xfrm>
            <a:off x="149352" y="6388385"/>
            <a:ext cx="8833104" cy="309563"/>
          </a:xfrm>
          <a:prstGeom prst="rect">
            <a:avLst/>
          </a:prstGeom>
          <a:solidFill>
            <a:srgbClr val="8CADAE"/>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cs typeface="Arial" charset="0"/>
            </a:endParaRPr>
          </a:p>
        </p:txBody>
      </p:sp>
      <p:sp>
        <p:nvSpPr>
          <p:cNvPr id="2" name="Title Placeholder 1"/>
          <p:cNvSpPr>
            <a:spLocks noGrp="1"/>
          </p:cNvSpPr>
          <p:nvPr>
            <p:ph type="title"/>
          </p:nvPr>
        </p:nvSpPr>
        <p:spPr>
          <a:xfrm>
            <a:off x="457200" y="181213"/>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412776"/>
            <a:ext cx="8229600" cy="4975609"/>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9" name="Rectangle 7"/>
          <p:cNvSpPr>
            <a:spLocks noChangeArrowheads="1"/>
          </p:cNvSpPr>
          <p:nvPr/>
        </p:nvSpPr>
        <p:spPr bwMode="auto">
          <a:xfrm>
            <a:off x="152400" y="155448"/>
            <a:ext cx="8833104" cy="6547104"/>
          </a:xfrm>
          <a:prstGeom prst="rect">
            <a:avLst/>
          </a:prstGeom>
          <a:noFill/>
          <a:ln w="9525" cap="flat" cmpd="sng" algn="ctr">
            <a:solidFill>
              <a:srgbClr val="8CADAE"/>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cs typeface="Arial" charset="0"/>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rgbClr val="8CADAE"/>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cs typeface="Arial" charset="0"/>
            </a:endParaRPr>
          </a:p>
        </p:txBody>
      </p:sp>
      <p:sp>
        <p:nvSpPr>
          <p:cNvPr id="11" name="Oval 14"/>
          <p:cNvSpPr/>
          <p:nvPr/>
        </p:nvSpPr>
        <p:spPr>
          <a:xfrm>
            <a:off x="4361688" y="1050524"/>
            <a:ext cx="420624" cy="420624"/>
          </a:xfrm>
          <a:prstGeom prst="ellipse">
            <a:avLst/>
          </a:prstGeom>
          <a:solidFill>
            <a:srgbClr val="FFFFFF"/>
          </a:solidFill>
          <a:ln w="50800" cap="rnd" cmpd="dbl" algn="ctr">
            <a:solidFill>
              <a:srgbClr val="8CADAE"/>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lide Number Placeholder 22"/>
          <p:cNvSpPr txBox="1">
            <a:spLocks/>
          </p:cNvSpPr>
          <p:nvPr/>
        </p:nvSpPr>
        <p:spPr>
          <a:xfrm>
            <a:off x="4343400" y="1056080"/>
            <a:ext cx="457200" cy="441325"/>
          </a:xfrm>
          <a:prstGeom prst="rect">
            <a:avLst/>
          </a:prstGeom>
        </p:spPr>
        <p:txBody>
          <a:bodyPr vert="horz" lIns="45720" rIns="45720" anchor="ctr">
            <a:normAutofit/>
          </a:bodyPr>
          <a:lstStyle>
            <a:defPPr>
              <a:defRPr lang="el-GR"/>
            </a:defPPr>
            <a:lvl1pPr algn="ctr" rtl="0" eaLnBrk="1" fontAlgn="base" latinLnBrk="0" hangingPunct="1">
              <a:spcBef>
                <a:spcPct val="0"/>
              </a:spcBef>
              <a:spcAft>
                <a:spcPct val="0"/>
              </a:spcAft>
              <a:defRPr kumimoji="0" sz="1600" kern="1200">
                <a:solidFill>
                  <a:schemeClr val="accent3">
                    <a:shade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5E7C2395-ED56-44BB-91C7-ED93603A707B}" type="slidenum">
              <a:rPr lang="en-US" smtClean="0">
                <a:solidFill>
                  <a:srgbClr val="8CADAE">
                    <a:shade val="75000"/>
                  </a:srgbClr>
                </a:solidFill>
                <a:cs typeface="Arial" charset="0"/>
              </a:rPr>
              <a:pPr>
                <a:defRPr/>
              </a:pPr>
              <a:t>‹#›</a:t>
            </a:fld>
            <a:endParaRPr lang="en-US" dirty="0">
              <a:solidFill>
                <a:srgbClr val="8CADAE">
                  <a:shade val="75000"/>
                </a:srgbClr>
              </a:solidFill>
              <a:cs typeface="Arial" charset="0"/>
            </a:endParaRPr>
          </a:p>
        </p:txBody>
      </p:sp>
    </p:spTree>
    <p:extLst>
      <p:ext uri="{BB962C8B-B14F-4D97-AF65-F5344CB8AC3E}">
        <p14:creationId xmlns:p14="http://schemas.microsoft.com/office/powerpoint/2010/main" val="4030873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34494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714500" indent="-342900" algn="l" defTabSz="914400" rtl="0" eaLnBrk="1" latinLnBrk="0" hangingPunct="1">
        <a:spcBef>
          <a:spcPct val="20000"/>
        </a:spcBef>
        <a:buFont typeface="Wingdings" panose="05000000000000000000" pitchFamily="2" charset="2"/>
        <a:buChar char="ü"/>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Calibri" panose="020F050202020403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3.wdp"/></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ΙΑΤΡΙΚΗ ΠΛΗΡΟΦΟΡΙΚΗ - 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a:bodyPr>
          <a:lstStyle/>
          <a:p>
            <a:pPr lvl="0">
              <a:spcBef>
                <a:spcPts val="0"/>
              </a:spcBef>
              <a:spcAft>
                <a:spcPts val="1200"/>
              </a:spcAft>
            </a:pPr>
            <a:r>
              <a:rPr lang="el-GR" sz="2600" b="1" dirty="0">
                <a:solidFill>
                  <a:prstClr val="black"/>
                </a:solidFill>
              </a:rPr>
              <a:t>Ενότητα </a:t>
            </a:r>
            <a:r>
              <a:rPr lang="el-GR" sz="2600" b="1" dirty="0" smtClean="0">
                <a:solidFill>
                  <a:prstClr val="black"/>
                </a:solidFill>
              </a:rPr>
              <a:t>8</a:t>
            </a:r>
            <a:r>
              <a:rPr lang="el-GR" sz="2600" dirty="0" smtClean="0">
                <a:solidFill>
                  <a:prstClr val="black"/>
                </a:solidFill>
              </a:rPr>
              <a:t>:</a:t>
            </a:r>
            <a:r>
              <a:rPr lang="en-US" sz="2600" dirty="0" smtClean="0">
                <a:solidFill>
                  <a:prstClr val="black"/>
                </a:solidFill>
              </a:rPr>
              <a:t> </a:t>
            </a:r>
            <a:r>
              <a:rPr lang="el-GR" sz="2600" dirty="0" smtClean="0">
                <a:solidFill>
                  <a:prstClr val="black"/>
                </a:solidFill>
              </a:rPr>
              <a:t>Επιλογή δεδομένων με χρήση </a:t>
            </a:r>
            <a:r>
              <a:rPr lang="en-US" sz="2600" dirty="0" smtClean="0">
                <a:solidFill>
                  <a:prstClr val="black"/>
                </a:solidFill>
              </a:rPr>
              <a:t>JOIN</a:t>
            </a:r>
            <a:endParaRPr lang="el-GR" sz="2600" dirty="0">
              <a:solidFill>
                <a:prstClr val="black"/>
              </a:solidFill>
            </a:endParaRPr>
          </a:p>
          <a:p>
            <a:pPr lvl="0">
              <a:spcBef>
                <a:spcPts val="0"/>
              </a:spcBef>
              <a:spcAft>
                <a:spcPts val="1200"/>
              </a:spcAft>
            </a:pPr>
            <a:endParaRPr lang="en-US" sz="1400" dirty="0">
              <a:solidFill>
                <a:prstClr val="black"/>
              </a:solidFill>
            </a:endParaRPr>
          </a:p>
          <a:p>
            <a:pPr>
              <a:spcBef>
                <a:spcPts val="0"/>
              </a:spcBef>
            </a:pPr>
            <a:r>
              <a:rPr lang="el-GR" sz="2200" dirty="0"/>
              <a:t>Δρ</a:t>
            </a:r>
            <a:r>
              <a:rPr lang="el-GR" sz="2200" dirty="0" smtClean="0"/>
              <a:t>.</a:t>
            </a:r>
            <a:r>
              <a:rPr lang="en-US" sz="2200" dirty="0" smtClean="0"/>
              <a:t> </a:t>
            </a:r>
            <a:r>
              <a:rPr lang="el-GR" sz="2200" dirty="0" smtClean="0"/>
              <a:t>Π</a:t>
            </a:r>
            <a:r>
              <a:rPr lang="el-GR" sz="2200" dirty="0" smtClean="0"/>
              <a:t>.</a:t>
            </a:r>
            <a:r>
              <a:rPr lang="en-US" sz="2200" dirty="0" smtClean="0"/>
              <a:t> </a:t>
            </a:r>
            <a:r>
              <a:rPr lang="el-GR" sz="2200" dirty="0" smtClean="0"/>
              <a:t>Ασβεστάς</a:t>
            </a:r>
            <a:endParaRPr lang="el-GR" sz="2200" dirty="0"/>
          </a:p>
          <a:p>
            <a:pPr>
              <a:spcBef>
                <a:spcPts val="0"/>
              </a:spcBef>
            </a:pPr>
            <a:r>
              <a:rPr lang="el-GR" sz="2200" dirty="0"/>
              <a:t>Τμήμα Μηχανικών </a:t>
            </a:r>
            <a:r>
              <a:rPr lang="el-GR" sz="2200" dirty="0" err="1"/>
              <a:t>Βιοϊατρικής</a:t>
            </a:r>
            <a:r>
              <a:rPr lang="el-GR" sz="2200" dirty="0"/>
              <a:t> Τεχνολογίας Τ.Ε.</a:t>
            </a:r>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(9 </a:t>
            </a:r>
            <a:r>
              <a:rPr lang="el-GR" sz="3200" b="0" dirty="0"/>
              <a:t>από 41)</a:t>
            </a:r>
            <a:endParaRPr lang="en-US" dirty="0"/>
          </a:p>
        </p:txBody>
      </p:sp>
      <p:sp>
        <p:nvSpPr>
          <p:cNvPr id="3" name="Content Placeholder 2"/>
          <p:cNvSpPr>
            <a:spLocks noGrp="1"/>
          </p:cNvSpPr>
          <p:nvPr>
            <p:ph idx="1"/>
          </p:nvPr>
        </p:nvSpPr>
        <p:spPr/>
        <p:txBody>
          <a:bodyPr/>
          <a:lstStyle/>
          <a:p>
            <a:pPr>
              <a:lnSpc>
                <a:spcPct val="114000"/>
              </a:lnSpc>
              <a:spcBef>
                <a:spcPts val="1200"/>
              </a:spcBef>
            </a:pPr>
            <a:r>
              <a:rPr lang="el-GR" dirty="0" smtClean="0"/>
              <a:t>Οποιοσδήποτε από τους δύο τρόπους και εάν επιλεγεί (χρήση λέξης </a:t>
            </a:r>
            <a:r>
              <a:rPr lang="en-US" dirty="0" smtClean="0"/>
              <a:t>ON </a:t>
            </a:r>
            <a:r>
              <a:rPr lang="el-GR" dirty="0" smtClean="0"/>
              <a:t>ή χρήση λέξης </a:t>
            </a:r>
            <a:r>
              <a:rPr lang="en-US" dirty="0" smtClean="0"/>
              <a:t>USING</a:t>
            </a:r>
            <a:r>
              <a:rPr lang="el-GR" dirty="0" smtClean="0"/>
              <a:t>), η </a:t>
            </a:r>
            <a:r>
              <a:rPr lang="el-GR" dirty="0"/>
              <a:t>ε</a:t>
            </a:r>
            <a:r>
              <a:rPr lang="el-GR" dirty="0" smtClean="0"/>
              <a:t>ντολή μπορεί να περιλαμβάνει τις λέξεις </a:t>
            </a:r>
            <a:r>
              <a:rPr lang="en-US" dirty="0" smtClean="0"/>
              <a:t>WHERE </a:t>
            </a:r>
            <a:r>
              <a:rPr lang="el-GR" dirty="0" smtClean="0"/>
              <a:t>και </a:t>
            </a:r>
            <a:r>
              <a:rPr lang="en-US" dirty="0" smtClean="0"/>
              <a:t>ORDER BY.</a:t>
            </a:r>
          </a:p>
          <a:p>
            <a:pPr>
              <a:lnSpc>
                <a:spcPct val="114000"/>
              </a:lnSpc>
              <a:spcBef>
                <a:spcPts val="1200"/>
              </a:spcBef>
            </a:pPr>
            <a:r>
              <a:rPr lang="el-GR" dirty="0" smtClean="0"/>
              <a:t>Έστω ότι στο προηγούμενο παράδειγμα θέλαμε τα εμφανιστούν οι εξετάσεις που έγινα το πρώτο εξάμηνο του 2010 και τα αποτελέσματα να είναι ταξινομημένα με βάση την ημερομηνία εξέτασης από παλαιότερες σε νεώτερες</a:t>
            </a:r>
            <a:r>
              <a:rPr lang="en-US" dirty="0"/>
              <a:t>.</a:t>
            </a:r>
          </a:p>
        </p:txBody>
      </p:sp>
    </p:spTree>
    <p:extLst>
      <p:ext uri="{BB962C8B-B14F-4D97-AF65-F5344CB8AC3E}">
        <p14:creationId xmlns:p14="http://schemas.microsoft.com/office/powerpoint/2010/main" val="238598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10 </a:t>
            </a:r>
            <a:r>
              <a:rPr lang="el-GR" sz="3200" b="0" dirty="0"/>
              <a:t>από 41)</a:t>
            </a:r>
            <a:endParaRPr lang="en-US" dirty="0"/>
          </a:p>
        </p:txBody>
      </p:sp>
      <p:sp>
        <p:nvSpPr>
          <p:cNvPr id="3" name="Content Placeholder 2"/>
          <p:cNvSpPr>
            <a:spLocks noGrp="1"/>
          </p:cNvSpPr>
          <p:nvPr>
            <p:ph idx="1"/>
          </p:nvPr>
        </p:nvSpPr>
        <p:spPr/>
        <p:txBody>
          <a:bodyPr/>
          <a:lstStyle/>
          <a:p>
            <a:r>
              <a:rPr lang="el-GR" dirty="0" smtClean="0"/>
              <a:t>Η </a:t>
            </a:r>
            <a:r>
              <a:rPr lang="el-GR" dirty="0"/>
              <a:t>εντολή θα </a:t>
            </a:r>
            <a:r>
              <a:rPr lang="el-GR" dirty="0" smtClean="0"/>
              <a:t>ήταν :</a:t>
            </a:r>
            <a:endParaRPr lang="en-US" dirty="0"/>
          </a:p>
        </p:txBody>
      </p:sp>
      <p:pic>
        <p:nvPicPr>
          <p:cNvPr id="409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4395" t="18090" r="36605" b="49743"/>
          <a:stretch/>
        </p:blipFill>
        <p:spPr bwMode="auto">
          <a:xfrm>
            <a:off x="511274" y="2204864"/>
            <a:ext cx="8121453" cy="36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25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11 </a:t>
            </a:r>
            <a:r>
              <a:rPr lang="el-GR" sz="3200" b="0" dirty="0"/>
              <a:t>από 41)</a:t>
            </a:r>
            <a:endParaRPr lang="en-US" dirty="0"/>
          </a:p>
        </p:txBody>
      </p:sp>
      <p:sp>
        <p:nvSpPr>
          <p:cNvPr id="3" name="Content Placeholder 2"/>
          <p:cNvSpPr>
            <a:spLocks noGrp="1"/>
          </p:cNvSpPr>
          <p:nvPr>
            <p:ph idx="1"/>
          </p:nvPr>
        </p:nvSpPr>
        <p:spPr/>
        <p:txBody>
          <a:bodyPr/>
          <a:lstStyle/>
          <a:p>
            <a:r>
              <a:rPr lang="el-GR" dirty="0" smtClean="0"/>
              <a:t>Το αποτέλεσμα θα ήταν :</a:t>
            </a:r>
            <a:endParaRPr lang="en-US"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026" t="56720" r="43237" b="26095"/>
          <a:stretch/>
        </p:blipFill>
        <p:spPr bwMode="auto">
          <a:xfrm>
            <a:off x="298911" y="2492896"/>
            <a:ext cx="8665577" cy="2304256"/>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11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12 </a:t>
            </a:r>
            <a:r>
              <a:rPr lang="el-GR" sz="3200" b="0" dirty="0"/>
              <a:t>από 41)</a:t>
            </a:r>
            <a:endParaRPr lang="en-US" dirty="0"/>
          </a:p>
        </p:txBody>
      </p:sp>
      <p:sp>
        <p:nvSpPr>
          <p:cNvPr id="3" name="Content Placeholder 2"/>
          <p:cNvSpPr>
            <a:spLocks noGrp="1"/>
          </p:cNvSpPr>
          <p:nvPr>
            <p:ph idx="1"/>
          </p:nvPr>
        </p:nvSpPr>
        <p:spPr/>
        <p:txBody>
          <a:bodyPr/>
          <a:lstStyle/>
          <a:p>
            <a:pPr>
              <a:lnSpc>
                <a:spcPct val="114000"/>
              </a:lnSpc>
            </a:pPr>
            <a:r>
              <a:rPr lang="el-GR" dirty="0" smtClean="0"/>
              <a:t>Στην περίπτωση που επιθυμείται να επιλεγούν δεδομένα </a:t>
            </a:r>
            <a:r>
              <a:rPr lang="el-GR" dirty="0"/>
              <a:t>από 3 πίνακες, για παράδειγμα επώνυμο ασθενή, επώνυμο ιατρού και ημερομηνία </a:t>
            </a:r>
            <a:r>
              <a:rPr lang="el-GR" dirty="0" smtClean="0"/>
              <a:t>εξέτασης, η χρήση της λέξης </a:t>
            </a:r>
            <a:r>
              <a:rPr lang="en-US" dirty="0" smtClean="0"/>
              <a:t>JOIN </a:t>
            </a:r>
            <a:r>
              <a:rPr lang="el-GR" dirty="0" smtClean="0"/>
              <a:t>γίνεται ως ακολούθως :</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903" t="28006" r="36809" b="45095"/>
          <a:stretch/>
        </p:blipFill>
        <p:spPr bwMode="auto">
          <a:xfrm>
            <a:off x="735238" y="3284984"/>
            <a:ext cx="7673525" cy="2897424"/>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8970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13 </a:t>
            </a:r>
            <a:r>
              <a:rPr lang="el-GR" sz="3200" b="0" dirty="0"/>
              <a:t>από 41)</a:t>
            </a:r>
            <a:endParaRPr lang="en-US" dirty="0"/>
          </a:p>
        </p:txBody>
      </p:sp>
      <p:sp>
        <p:nvSpPr>
          <p:cNvPr id="3" name="Content Placeholder 2"/>
          <p:cNvSpPr>
            <a:spLocks noGrp="1"/>
          </p:cNvSpPr>
          <p:nvPr>
            <p:ph idx="1"/>
          </p:nvPr>
        </p:nvSpPr>
        <p:spPr/>
        <p:txBody>
          <a:bodyPr/>
          <a:lstStyle/>
          <a:p>
            <a:r>
              <a:rPr lang="el-GR" dirty="0" smtClean="0"/>
              <a:t>Η εντολή θα παράγει το ακόλουθο αποτέλεσμα :</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1944" t="45728" r="50467" b="38070"/>
          <a:stretch/>
        </p:blipFill>
        <p:spPr bwMode="auto">
          <a:xfrm>
            <a:off x="395536" y="2238120"/>
            <a:ext cx="8335912" cy="2631040"/>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7296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14 </a:t>
            </a:r>
            <a:r>
              <a:rPr lang="el-GR" sz="3200" b="0" dirty="0"/>
              <a:t>από 41)</a:t>
            </a:r>
            <a:endParaRPr lang="en-US" dirty="0"/>
          </a:p>
        </p:txBody>
      </p:sp>
      <p:sp>
        <p:nvSpPr>
          <p:cNvPr id="3" name="Content Placeholder 2"/>
          <p:cNvSpPr>
            <a:spLocks noGrp="1"/>
          </p:cNvSpPr>
          <p:nvPr>
            <p:ph idx="1"/>
          </p:nvPr>
        </p:nvSpPr>
        <p:spPr/>
        <p:txBody>
          <a:bodyPr/>
          <a:lstStyle/>
          <a:p>
            <a:r>
              <a:rPr lang="el-GR" dirty="0" smtClean="0"/>
              <a:t>Όπως και πριν, η σύνταξη της εντολής μπορεί να απλοποιηθεί με χρήση της λέξης </a:t>
            </a:r>
            <a:r>
              <a:rPr lang="en-US" dirty="0" smtClean="0"/>
              <a:t>USING </a:t>
            </a:r>
            <a:r>
              <a:rPr lang="el-GR" dirty="0" smtClean="0"/>
              <a:t>ως εξής </a:t>
            </a:r>
            <a:r>
              <a:rPr lang="en-US" dirty="0" smtClean="0"/>
              <a:t>:</a:t>
            </a:r>
          </a:p>
          <a:p>
            <a:pPr lvl="1"/>
            <a:r>
              <a:rPr lang="el-GR" dirty="0" smtClean="0"/>
              <a:t>Έστω ότι στον </a:t>
            </a:r>
            <a:r>
              <a:rPr lang="el-GR" dirty="0"/>
              <a:t>πίνακα με τους ασθενείς το πρωτεύον κλειδί ονομαζόταν </a:t>
            </a:r>
            <a:r>
              <a:rPr lang="en-US" dirty="0" err="1"/>
              <a:t>astheneis_id</a:t>
            </a:r>
            <a:r>
              <a:rPr lang="el-GR" dirty="0"/>
              <a:t> και το ίδιο όνομα είχε δοθεί στο </a:t>
            </a:r>
            <a:r>
              <a:rPr lang="el-GR" dirty="0" smtClean="0"/>
              <a:t>αντίστοιχο εξωτερικό </a:t>
            </a:r>
            <a:r>
              <a:rPr lang="el-GR" dirty="0"/>
              <a:t>κλειδί στον πίνακα με τις </a:t>
            </a:r>
            <a:r>
              <a:rPr lang="el-GR" dirty="0" smtClean="0"/>
              <a:t>εξετάσεις.</a:t>
            </a:r>
          </a:p>
          <a:p>
            <a:pPr lvl="1"/>
            <a:r>
              <a:rPr lang="el-GR" dirty="0" smtClean="0"/>
              <a:t>Έστω </a:t>
            </a:r>
            <a:r>
              <a:rPr lang="el-GR" dirty="0"/>
              <a:t>ότι στον πίνακα με τους </a:t>
            </a:r>
            <a:r>
              <a:rPr lang="el-GR" dirty="0" smtClean="0"/>
              <a:t>ιατρούς το </a:t>
            </a:r>
            <a:r>
              <a:rPr lang="el-GR" dirty="0"/>
              <a:t>πρωτεύον κλειδί ονομαζόταν </a:t>
            </a:r>
            <a:r>
              <a:rPr lang="en-US" dirty="0" err="1" smtClean="0"/>
              <a:t>iatroi_id</a:t>
            </a:r>
            <a:r>
              <a:rPr lang="el-GR" dirty="0" smtClean="0"/>
              <a:t> </a:t>
            </a:r>
            <a:r>
              <a:rPr lang="el-GR" dirty="0"/>
              <a:t>και το ίδιο όνομα είχε δοθεί στο αντίστοιχο εξωτερικό κλειδί στον πίνακα με τις </a:t>
            </a:r>
            <a:r>
              <a:rPr lang="el-GR" dirty="0" smtClean="0"/>
              <a:t>εξετάσεις.</a:t>
            </a:r>
            <a:endParaRPr lang="en-US" dirty="0"/>
          </a:p>
          <a:p>
            <a:pPr lvl="1"/>
            <a:endParaRPr lang="en-US" dirty="0"/>
          </a:p>
        </p:txBody>
      </p:sp>
    </p:spTree>
    <p:extLst>
      <p:ext uri="{BB962C8B-B14F-4D97-AF65-F5344CB8AC3E}">
        <p14:creationId xmlns:p14="http://schemas.microsoft.com/office/powerpoint/2010/main" val="3492930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15 </a:t>
            </a:r>
            <a:r>
              <a:rPr lang="el-GR" sz="3200" b="0" dirty="0"/>
              <a:t>από 41)</a:t>
            </a:r>
            <a:endParaRPr lang="en-US" dirty="0"/>
          </a:p>
        </p:txBody>
      </p:sp>
      <p:pic>
        <p:nvPicPr>
          <p:cNvPr id="307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4789" t="17944" r="45684" b="55177"/>
          <a:stretch/>
        </p:blipFill>
        <p:spPr bwMode="auto">
          <a:xfrm>
            <a:off x="1334394" y="2276872"/>
            <a:ext cx="6475213" cy="31683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144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16 </a:t>
            </a:r>
            <a:r>
              <a:rPr lang="el-GR" sz="3200" b="0" dirty="0"/>
              <a:t>από 41)</a:t>
            </a:r>
            <a:endParaRPr lang="en-US" dirty="0"/>
          </a:p>
        </p:txBody>
      </p:sp>
      <p:sp>
        <p:nvSpPr>
          <p:cNvPr id="3" name="Content Placeholder 2"/>
          <p:cNvSpPr>
            <a:spLocks noGrp="1"/>
          </p:cNvSpPr>
          <p:nvPr>
            <p:ph idx="1"/>
          </p:nvPr>
        </p:nvSpPr>
        <p:spPr/>
        <p:txBody>
          <a:bodyPr/>
          <a:lstStyle/>
          <a:p>
            <a:pPr>
              <a:lnSpc>
                <a:spcPct val="114000"/>
              </a:lnSpc>
              <a:spcBef>
                <a:spcPts val="1200"/>
              </a:spcBef>
            </a:pPr>
            <a:r>
              <a:rPr lang="el-GR" dirty="0"/>
              <a:t>Πρέπει να τονιστεί ότι εάν δύο πίνακες δεν συνδέονται άμεσα (όπως ασθενείς και ιατροί), αλλά μέσω ενός τρίτου πίνακα (εξετάσεις), τότε ακόμα και δεν ζητούνται δεδομένα από τον τρίτο πίνακα, ο πίνακας αυτός πρέπει να </a:t>
            </a:r>
            <a:r>
              <a:rPr lang="el-GR" dirty="0" smtClean="0"/>
              <a:t>χρησιμοποιηθεί.</a:t>
            </a:r>
          </a:p>
          <a:p>
            <a:pPr>
              <a:lnSpc>
                <a:spcPct val="114000"/>
              </a:lnSpc>
              <a:spcBef>
                <a:spcPts val="1200"/>
              </a:spcBef>
            </a:pPr>
            <a:r>
              <a:rPr lang="el-GR" dirty="0"/>
              <a:t>Για παράδειγμα, για να εμφανιστούν το επώνυμο ασθενή και το επώνυμο </a:t>
            </a:r>
            <a:r>
              <a:rPr lang="el-GR" dirty="0" smtClean="0"/>
              <a:t>ιατρού.</a:t>
            </a:r>
            <a:endParaRPr lang="en-US" dirty="0"/>
          </a:p>
        </p:txBody>
      </p:sp>
    </p:spTree>
    <p:extLst>
      <p:ext uri="{BB962C8B-B14F-4D97-AF65-F5344CB8AC3E}">
        <p14:creationId xmlns:p14="http://schemas.microsoft.com/office/powerpoint/2010/main" val="80935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17 </a:t>
            </a:r>
            <a:r>
              <a:rPr lang="el-GR" sz="3200" b="0" dirty="0"/>
              <a:t>από 41)</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834" t="25933" r="22521" b="52531"/>
          <a:stretch/>
        </p:blipFill>
        <p:spPr bwMode="auto">
          <a:xfrm>
            <a:off x="273062" y="1556792"/>
            <a:ext cx="8597877" cy="1889618"/>
          </a:xfrm>
          <a:prstGeom prst="rect">
            <a:avLst/>
          </a:prstGeom>
          <a:ln>
            <a:solidFill>
              <a:srgbClr val="8CADAE"/>
            </a:solid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Lst>
          </a:blip>
          <a:srcRect l="21836" t="49015" r="60538" b="30696"/>
          <a:stretch/>
        </p:blipFill>
        <p:spPr bwMode="auto">
          <a:xfrm>
            <a:off x="2360503" y="3573016"/>
            <a:ext cx="4422995" cy="2736304"/>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640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18 </a:t>
            </a:r>
            <a:r>
              <a:rPr lang="el-GR" sz="3200" b="0" dirty="0"/>
              <a:t>από 41)</a:t>
            </a:r>
            <a:endParaRPr lang="en-US" dirty="0"/>
          </a:p>
        </p:txBody>
      </p:sp>
      <p:sp>
        <p:nvSpPr>
          <p:cNvPr id="3" name="Content Placeholder 2"/>
          <p:cNvSpPr>
            <a:spLocks noGrp="1"/>
          </p:cNvSpPr>
          <p:nvPr>
            <p:ph idx="1"/>
          </p:nvPr>
        </p:nvSpPr>
        <p:spPr/>
        <p:txBody>
          <a:bodyPr>
            <a:normAutofit/>
          </a:bodyPr>
          <a:lstStyle/>
          <a:p>
            <a:pPr>
              <a:lnSpc>
                <a:spcPct val="114000"/>
              </a:lnSpc>
              <a:spcBef>
                <a:spcPts val="1200"/>
              </a:spcBef>
            </a:pPr>
            <a:r>
              <a:rPr lang="el-GR" dirty="0"/>
              <a:t>Το πλεονέκτημα της εφαρμογής της JOIN για επιλογή δεδομένων από δύο πίνακες είναι ότι μπορεί να χρησιμοποιηθεί για την επιλογή δεδομένων από τον έναν πίνακα από τους δύο πίνακες ακόμα και αν οι εγγραφές του </a:t>
            </a:r>
            <a:r>
              <a:rPr lang="el-GR" dirty="0" smtClean="0"/>
              <a:t>δε</a:t>
            </a:r>
            <a:r>
              <a:rPr lang="el-GR" dirty="0"/>
              <a:t>ν</a:t>
            </a:r>
            <a:r>
              <a:rPr lang="el-GR" dirty="0" smtClean="0"/>
              <a:t> </a:t>
            </a:r>
            <a:r>
              <a:rPr lang="el-GR" dirty="0"/>
              <a:t>σχετίζονται με εγγραφές του άλλου </a:t>
            </a:r>
            <a:r>
              <a:rPr lang="el-GR" dirty="0" smtClean="0"/>
              <a:t>πίνακα.</a:t>
            </a:r>
          </a:p>
          <a:p>
            <a:pPr>
              <a:lnSpc>
                <a:spcPct val="114000"/>
              </a:lnSpc>
              <a:spcBef>
                <a:spcPts val="1200"/>
              </a:spcBef>
            </a:pPr>
            <a:r>
              <a:rPr lang="el-GR" dirty="0" smtClean="0"/>
              <a:t>Για </a:t>
            </a:r>
            <a:r>
              <a:rPr lang="el-GR" dirty="0"/>
              <a:t>παράδειγμα, έστω ότι επιθυμείται να εμφανιστούν όνομα και επώνυμο για ασθενείς ακόμα και εάν δεν έχουν κάνει κάποια εξέταση και για όσους υπάρχουν  εξετάσεις, να εμφανιστούν το είδος και η ημερομηνία εξέτασης. </a:t>
            </a:r>
            <a:endParaRPr lang="en-US" dirty="0"/>
          </a:p>
        </p:txBody>
      </p:sp>
    </p:spTree>
    <p:extLst>
      <p:ext uri="{BB962C8B-B14F-4D97-AF65-F5344CB8AC3E}">
        <p14:creationId xmlns:p14="http://schemas.microsoft.com/office/powerpoint/2010/main" val="1537859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Ιατρικές βάσεις δεδομένων </a:t>
            </a:r>
            <a:r>
              <a:rPr lang="el-GR" sz="3200" b="0" dirty="0" smtClean="0"/>
              <a:t>(1 από 41)</a:t>
            </a:r>
            <a:endParaRPr lang="en-US" sz="3200" b="0" dirty="0"/>
          </a:p>
        </p:txBody>
      </p:sp>
      <p:sp>
        <p:nvSpPr>
          <p:cNvPr id="3" name="Content Placeholder 2"/>
          <p:cNvSpPr>
            <a:spLocks noGrp="1"/>
          </p:cNvSpPr>
          <p:nvPr>
            <p:ph idx="1"/>
          </p:nvPr>
        </p:nvSpPr>
        <p:spPr/>
        <p:txBody>
          <a:bodyPr/>
          <a:lstStyle/>
          <a:p>
            <a:pPr>
              <a:lnSpc>
                <a:spcPct val="114000"/>
              </a:lnSpc>
              <a:spcBef>
                <a:spcPts val="1200"/>
              </a:spcBef>
            </a:pPr>
            <a:r>
              <a:rPr lang="el-GR" dirty="0" smtClean="0"/>
              <a:t>Η επιλογή δεδομένων από δύο ή περισσότερους πίνακες μπορεί να </a:t>
            </a:r>
            <a:r>
              <a:rPr lang="el-GR" dirty="0"/>
              <a:t>επιτευχθεί χρησιμοποιώντας </a:t>
            </a:r>
            <a:r>
              <a:rPr lang="el-GR" dirty="0" smtClean="0"/>
              <a:t>τις λέξεις </a:t>
            </a:r>
            <a:r>
              <a:rPr lang="en-US" b="1" dirty="0" smtClean="0"/>
              <a:t>INNER </a:t>
            </a:r>
            <a:r>
              <a:rPr lang="en-US" b="1" dirty="0"/>
              <a:t>JOIN </a:t>
            </a:r>
            <a:r>
              <a:rPr lang="el-GR" b="1" dirty="0" smtClean="0"/>
              <a:t>(ή μόνο </a:t>
            </a:r>
            <a:r>
              <a:rPr lang="en-US" b="1" dirty="0" smtClean="0"/>
              <a:t>JOIN</a:t>
            </a:r>
            <a:r>
              <a:rPr lang="el-GR" b="1" dirty="0" smtClean="0"/>
              <a:t>) </a:t>
            </a:r>
            <a:r>
              <a:rPr lang="el-GR" dirty="0" smtClean="0"/>
              <a:t>σε μία εντολή </a:t>
            </a:r>
            <a:r>
              <a:rPr lang="en-US" dirty="0" smtClean="0"/>
              <a:t>SELECT.</a:t>
            </a:r>
          </a:p>
          <a:p>
            <a:pPr>
              <a:lnSpc>
                <a:spcPct val="114000"/>
              </a:lnSpc>
              <a:spcBef>
                <a:spcPts val="1200"/>
              </a:spcBef>
            </a:pPr>
            <a:r>
              <a:rPr lang="el-GR" dirty="0" smtClean="0"/>
              <a:t>Συνήθως, οι πίνακες από τους οποίους πρόκειται να επιλεγούν τα δεδομένα συνδέονται με μία σχέση ένα προς πολλά και το εξωτερικό κλειδί του ενός πίνακα συνδέεται με το πρωτεύον κλειδί του άλλου πίνακα</a:t>
            </a:r>
            <a:r>
              <a:rPr lang="en-US" dirty="0"/>
              <a:t>.</a:t>
            </a:r>
            <a:endParaRPr lang="el-GR" dirty="0" smtClean="0"/>
          </a:p>
        </p:txBody>
      </p:sp>
    </p:spTree>
    <p:extLst>
      <p:ext uri="{BB962C8B-B14F-4D97-AF65-F5344CB8AC3E}">
        <p14:creationId xmlns:p14="http://schemas.microsoft.com/office/powerpoint/2010/main" val="140171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19 </a:t>
            </a:r>
            <a:r>
              <a:rPr lang="el-GR" sz="3200" b="0" dirty="0"/>
              <a:t>από 41)</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868" t="17880" r="36725" b="65348"/>
          <a:stretch/>
        </p:blipFill>
        <p:spPr bwMode="auto">
          <a:xfrm>
            <a:off x="428848" y="1628800"/>
            <a:ext cx="8286304" cy="1944216"/>
          </a:xfrm>
          <a:prstGeom prst="rect">
            <a:avLst/>
          </a:prstGeom>
          <a:ln>
            <a:solidFill>
              <a:srgbClr val="8CADAE"/>
            </a:solid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4" cstate="print"/>
          <a:srcRect l="21903" t="44620" r="58752" b="35283"/>
          <a:stretch/>
        </p:blipFill>
        <p:spPr bwMode="auto">
          <a:xfrm>
            <a:off x="2078586" y="3573016"/>
            <a:ext cx="4986828" cy="2784312"/>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159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(20 </a:t>
            </a:r>
            <a:r>
              <a:rPr lang="el-GR" sz="3200" b="0" dirty="0"/>
              <a:t>από 41)</a:t>
            </a:r>
            <a:endParaRPr lang="en-US" dirty="0"/>
          </a:p>
        </p:txBody>
      </p:sp>
      <p:sp>
        <p:nvSpPr>
          <p:cNvPr id="3" name="Content Placeholder 2"/>
          <p:cNvSpPr>
            <a:spLocks noGrp="1"/>
          </p:cNvSpPr>
          <p:nvPr>
            <p:ph idx="1"/>
          </p:nvPr>
        </p:nvSpPr>
        <p:spPr/>
        <p:txBody>
          <a:bodyPr/>
          <a:lstStyle/>
          <a:p>
            <a:pPr>
              <a:lnSpc>
                <a:spcPct val="114000"/>
              </a:lnSpc>
              <a:spcBef>
                <a:spcPts val="1200"/>
              </a:spcBef>
            </a:pPr>
            <a:r>
              <a:rPr lang="el-GR" dirty="0"/>
              <a:t>Η </a:t>
            </a:r>
            <a:r>
              <a:rPr lang="el-GR" dirty="0" err="1"/>
              <a:t>MySQL</a:t>
            </a:r>
            <a:r>
              <a:rPr lang="el-GR" dirty="0"/>
              <a:t> </a:t>
            </a:r>
            <a:r>
              <a:rPr lang="el-GR" dirty="0" smtClean="0"/>
              <a:t>υποστηρίζει συναρτήσεις που μπορούν εφαρμοστούν στις τιμές μίας στήλης ενός πίνακα.</a:t>
            </a:r>
          </a:p>
          <a:p>
            <a:pPr>
              <a:lnSpc>
                <a:spcPct val="114000"/>
              </a:lnSpc>
              <a:spcBef>
                <a:spcPts val="1200"/>
              </a:spcBef>
            </a:pPr>
            <a:r>
              <a:rPr lang="el-GR" dirty="0" smtClean="0"/>
              <a:t>Παραδείγματα τέτοιων συναρτήσεων είναι :</a:t>
            </a:r>
          </a:p>
          <a:p>
            <a:pPr lvl="1">
              <a:lnSpc>
                <a:spcPct val="114000"/>
              </a:lnSpc>
              <a:spcBef>
                <a:spcPts val="1200"/>
              </a:spcBef>
            </a:pPr>
            <a:r>
              <a:rPr lang="en-US" dirty="0" smtClean="0"/>
              <a:t>ABS(</a:t>
            </a:r>
            <a:r>
              <a:rPr lang="en-US" dirty="0" err="1" smtClean="0"/>
              <a:t>col_name</a:t>
            </a:r>
            <a:r>
              <a:rPr lang="en-US" dirty="0" smtClean="0"/>
              <a:t>): </a:t>
            </a:r>
            <a:r>
              <a:rPr lang="el-GR" dirty="0" smtClean="0"/>
              <a:t>υπολογίζει την απόλυτη τιμή κάθε τιμή της στήλης </a:t>
            </a:r>
            <a:r>
              <a:rPr lang="en-US" dirty="0" err="1" smtClean="0"/>
              <a:t>col_name</a:t>
            </a:r>
            <a:r>
              <a:rPr lang="el-GR" dirty="0" smtClean="0"/>
              <a:t>.</a:t>
            </a:r>
          </a:p>
          <a:p>
            <a:pPr lvl="1">
              <a:lnSpc>
                <a:spcPct val="114000"/>
              </a:lnSpc>
              <a:spcBef>
                <a:spcPts val="1200"/>
              </a:spcBef>
            </a:pPr>
            <a:r>
              <a:rPr lang="en-US" dirty="0" smtClean="0"/>
              <a:t>ROUND(</a:t>
            </a:r>
            <a:r>
              <a:rPr lang="en-US" dirty="0" err="1" smtClean="0"/>
              <a:t>col_name</a:t>
            </a:r>
            <a:r>
              <a:rPr lang="en-US" dirty="0" smtClean="0"/>
              <a:t>): </a:t>
            </a:r>
            <a:r>
              <a:rPr lang="el-GR" dirty="0" smtClean="0"/>
              <a:t>υπολογίζει τον πλησιέστερο ακέραιο </a:t>
            </a:r>
            <a:r>
              <a:rPr lang="el-GR" dirty="0"/>
              <a:t>κάθε τιμή της </a:t>
            </a:r>
            <a:r>
              <a:rPr lang="el-GR" dirty="0" smtClean="0"/>
              <a:t>στήλης </a:t>
            </a:r>
            <a:r>
              <a:rPr lang="en-US" dirty="0" err="1" smtClean="0"/>
              <a:t>col_name</a:t>
            </a:r>
            <a:r>
              <a:rPr lang="el-GR" dirty="0" smtClean="0"/>
              <a:t>.</a:t>
            </a:r>
          </a:p>
          <a:p>
            <a:pPr lvl="1">
              <a:lnSpc>
                <a:spcPct val="114000"/>
              </a:lnSpc>
              <a:spcBef>
                <a:spcPts val="1200"/>
              </a:spcBef>
            </a:pPr>
            <a:r>
              <a:rPr lang="en-US" dirty="0" smtClean="0"/>
              <a:t>ROUND(</a:t>
            </a:r>
            <a:r>
              <a:rPr lang="en-US" dirty="0" err="1" smtClean="0"/>
              <a:t>col_name</a:t>
            </a:r>
            <a:r>
              <a:rPr lang="el-GR" dirty="0" smtClean="0"/>
              <a:t>, </a:t>
            </a:r>
            <a:r>
              <a:rPr lang="en-US" dirty="0" smtClean="0"/>
              <a:t>n): </a:t>
            </a:r>
            <a:r>
              <a:rPr lang="el-GR" dirty="0" smtClean="0"/>
              <a:t>στρογγυλοποιεί κάθε </a:t>
            </a:r>
            <a:r>
              <a:rPr lang="el-GR" dirty="0"/>
              <a:t>τιμή της </a:t>
            </a:r>
            <a:r>
              <a:rPr lang="el-GR" dirty="0" smtClean="0"/>
              <a:t>στήλης </a:t>
            </a:r>
            <a:r>
              <a:rPr lang="en-US" dirty="0" err="1" smtClean="0"/>
              <a:t>col_name</a:t>
            </a:r>
            <a:r>
              <a:rPr lang="el-GR" dirty="0" smtClean="0"/>
              <a:t> χρησιμοποιώντας </a:t>
            </a:r>
            <a:r>
              <a:rPr lang="en-US" dirty="0" smtClean="0"/>
              <a:t>n </a:t>
            </a:r>
            <a:r>
              <a:rPr lang="el-GR" dirty="0" smtClean="0"/>
              <a:t>δεκαδικά ψηφία.</a:t>
            </a:r>
            <a:endParaRPr lang="en-US" dirty="0"/>
          </a:p>
        </p:txBody>
      </p:sp>
    </p:spTree>
    <p:extLst>
      <p:ext uri="{BB962C8B-B14F-4D97-AF65-F5344CB8AC3E}">
        <p14:creationId xmlns:p14="http://schemas.microsoft.com/office/powerpoint/2010/main" val="1932515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21 </a:t>
            </a:r>
            <a:r>
              <a:rPr lang="el-GR" sz="3200" b="0" dirty="0"/>
              <a:t>από 41)</a:t>
            </a:r>
            <a:endParaRPr lang="en-US" dirty="0"/>
          </a:p>
        </p:txBody>
      </p:sp>
      <p:sp>
        <p:nvSpPr>
          <p:cNvPr id="3" name="Content Placeholder 2"/>
          <p:cNvSpPr>
            <a:spLocks noGrp="1"/>
          </p:cNvSpPr>
          <p:nvPr>
            <p:ph idx="1"/>
          </p:nvPr>
        </p:nvSpPr>
        <p:spPr/>
        <p:txBody>
          <a:bodyPr/>
          <a:lstStyle/>
          <a:p>
            <a:pPr>
              <a:lnSpc>
                <a:spcPct val="114000"/>
              </a:lnSpc>
              <a:spcBef>
                <a:spcPts val="1200"/>
              </a:spcBef>
            </a:pPr>
            <a:r>
              <a:rPr lang="el-GR" dirty="0" smtClean="0"/>
              <a:t>Μία ιδιαίτερη χρήσιμη συνάρτηση είναι η </a:t>
            </a:r>
            <a:r>
              <a:rPr lang="en-US" b="1" dirty="0" smtClean="0"/>
              <a:t>DATE_FORMAT</a:t>
            </a:r>
            <a:r>
              <a:rPr lang="en-US" dirty="0" smtClean="0"/>
              <a:t>(</a:t>
            </a:r>
            <a:r>
              <a:rPr lang="en-US" dirty="0" err="1" smtClean="0"/>
              <a:t>col_name</a:t>
            </a:r>
            <a:r>
              <a:rPr lang="en-US" dirty="0" smtClean="0"/>
              <a:t>, format), </a:t>
            </a:r>
            <a:r>
              <a:rPr lang="el-GR" dirty="0" smtClean="0"/>
              <a:t>όπου </a:t>
            </a:r>
            <a:r>
              <a:rPr lang="en-US" dirty="0" err="1" smtClean="0"/>
              <a:t>col_name</a:t>
            </a:r>
            <a:r>
              <a:rPr lang="en-US" dirty="0" smtClean="0"/>
              <a:t> </a:t>
            </a:r>
            <a:r>
              <a:rPr lang="el-GR" dirty="0" smtClean="0"/>
              <a:t>είναι το όνομα μίας στήλης που περιέχει ημερομηνίες και </a:t>
            </a:r>
            <a:r>
              <a:rPr lang="en-US" dirty="0" smtClean="0"/>
              <a:t>format </a:t>
            </a:r>
            <a:r>
              <a:rPr lang="el-GR" dirty="0" smtClean="0"/>
              <a:t>είναι μία συμβολοσειρά που καθορίζει τη μορφοποίηση.</a:t>
            </a:r>
          </a:p>
          <a:p>
            <a:pPr>
              <a:lnSpc>
                <a:spcPct val="114000"/>
              </a:lnSpc>
              <a:spcBef>
                <a:spcPts val="1200"/>
              </a:spcBef>
            </a:pPr>
            <a:r>
              <a:rPr lang="el-GR" dirty="0" smtClean="0"/>
              <a:t>Έστω για παράδειγμα θέλαμε να εμφανιστούν το επώνυμο και το επώνυμο ασθενών και η ημερομηνία εξέτασης στη συνήθη μορφή (μέρα-μήνας-χρόνος).</a:t>
            </a:r>
            <a:endParaRPr lang="en-US" dirty="0"/>
          </a:p>
        </p:txBody>
      </p:sp>
    </p:spTree>
    <p:extLst>
      <p:ext uri="{BB962C8B-B14F-4D97-AF65-F5344CB8AC3E}">
        <p14:creationId xmlns:p14="http://schemas.microsoft.com/office/powerpoint/2010/main" val="566580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22 </a:t>
            </a:r>
            <a:r>
              <a:rPr lang="el-GR" sz="3200" b="0" dirty="0"/>
              <a:t>από 41)</a:t>
            </a:r>
            <a:endParaRPr lang="en-US" dirty="0"/>
          </a:p>
        </p:txBody>
      </p:sp>
      <p:sp>
        <p:nvSpPr>
          <p:cNvPr id="3" name="Content Placeholder 2"/>
          <p:cNvSpPr>
            <a:spLocks noGrp="1"/>
          </p:cNvSpPr>
          <p:nvPr>
            <p:ph idx="1"/>
          </p:nvPr>
        </p:nvSpPr>
        <p:spPr/>
        <p:txBody>
          <a:bodyPr/>
          <a:lstStyle/>
          <a:p>
            <a:r>
              <a:rPr lang="el-GR" dirty="0" smtClean="0"/>
              <a:t>Η </a:t>
            </a:r>
            <a:r>
              <a:rPr lang="el-GR" dirty="0"/>
              <a:t>εντολή θα </a:t>
            </a:r>
            <a:r>
              <a:rPr lang="el-GR" dirty="0" smtClean="0"/>
              <a:t>είναι :</a:t>
            </a:r>
            <a:endParaRPr lang="en-US" dirty="0"/>
          </a:p>
          <a:p>
            <a:endParaRPr lang="en-US" dirty="0"/>
          </a:p>
        </p:txBody>
      </p:sp>
      <p:pic>
        <p:nvPicPr>
          <p:cNvPr id="614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4474" t="17797" r="29737" b="60024"/>
          <a:stretch/>
        </p:blipFill>
        <p:spPr bwMode="auto">
          <a:xfrm>
            <a:off x="146612" y="2276872"/>
            <a:ext cx="8850776" cy="2304256"/>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42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23 </a:t>
            </a:r>
            <a:r>
              <a:rPr lang="el-GR" sz="3200" b="0" dirty="0"/>
              <a:t>από 41)</a:t>
            </a:r>
            <a:endParaRPr lang="en-US" dirty="0"/>
          </a:p>
        </p:txBody>
      </p:sp>
      <p:sp>
        <p:nvSpPr>
          <p:cNvPr id="3" name="Content Placeholder 2"/>
          <p:cNvSpPr>
            <a:spLocks noGrp="1"/>
          </p:cNvSpPr>
          <p:nvPr>
            <p:ph idx="1"/>
          </p:nvPr>
        </p:nvSpPr>
        <p:spPr/>
        <p:txBody>
          <a:bodyPr/>
          <a:lstStyle/>
          <a:p>
            <a:r>
              <a:rPr lang="el-GR" dirty="0" smtClean="0"/>
              <a:t>Το αποτέλεσμα θα είναι :</a:t>
            </a:r>
            <a:endParaRPr lang="en-US"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89" t="50000" r="51447" b="31971"/>
          <a:stretch/>
        </p:blipFill>
        <p:spPr bwMode="auto">
          <a:xfrm>
            <a:off x="992424" y="2636912"/>
            <a:ext cx="7159152" cy="2592288"/>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09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24 </a:t>
            </a:r>
            <a:r>
              <a:rPr lang="el-GR" sz="3200" b="0" dirty="0"/>
              <a:t>από 41)</a:t>
            </a:r>
            <a:endParaRPr lang="en-US" dirty="0"/>
          </a:p>
        </p:txBody>
      </p:sp>
      <p:sp>
        <p:nvSpPr>
          <p:cNvPr id="3" name="Content Placeholder 2"/>
          <p:cNvSpPr>
            <a:spLocks noGrp="1"/>
          </p:cNvSpPr>
          <p:nvPr>
            <p:ph idx="1"/>
          </p:nvPr>
        </p:nvSpPr>
        <p:spPr/>
        <p:txBody>
          <a:bodyPr>
            <a:normAutofit/>
          </a:bodyPr>
          <a:lstStyle/>
          <a:p>
            <a:pPr>
              <a:lnSpc>
                <a:spcPct val="110000"/>
              </a:lnSpc>
              <a:spcBef>
                <a:spcPts val="1200"/>
              </a:spcBef>
            </a:pPr>
            <a:r>
              <a:rPr lang="el-GR" dirty="0"/>
              <a:t>Η </a:t>
            </a:r>
            <a:r>
              <a:rPr lang="el-GR" dirty="0" err="1"/>
              <a:t>MySQL</a:t>
            </a:r>
            <a:r>
              <a:rPr lang="el-GR" dirty="0"/>
              <a:t> υποστηρίζει τις ακόλουθες συναρτήσεις, οι οποίες χρησιμοποιούνται με την εντολή </a:t>
            </a:r>
            <a:r>
              <a:rPr lang="el-GR" dirty="0" smtClean="0"/>
              <a:t>SELECT :</a:t>
            </a:r>
            <a:endParaRPr lang="el-GR" dirty="0"/>
          </a:p>
          <a:p>
            <a:pPr lvl="1">
              <a:lnSpc>
                <a:spcPct val="110000"/>
              </a:lnSpc>
              <a:spcBef>
                <a:spcPts val="1200"/>
              </a:spcBef>
            </a:pPr>
            <a:r>
              <a:rPr lang="el-GR" dirty="0" err="1" smtClean="0"/>
              <a:t>COUNT(field</a:t>
            </a:r>
            <a:r>
              <a:rPr lang="el-GR" dirty="0"/>
              <a:t>): επιστρέφει το πλήθος των γραμμών του πίνακα που έχουν τιμή στη στήλη </a:t>
            </a:r>
            <a:r>
              <a:rPr lang="el-GR" dirty="0" err="1" smtClean="0"/>
              <a:t>field</a:t>
            </a:r>
            <a:r>
              <a:rPr lang="el-GR" dirty="0" smtClean="0"/>
              <a:t>.</a:t>
            </a:r>
            <a:endParaRPr lang="el-GR" dirty="0"/>
          </a:p>
          <a:p>
            <a:pPr lvl="1">
              <a:lnSpc>
                <a:spcPct val="110000"/>
              </a:lnSpc>
              <a:spcBef>
                <a:spcPts val="1200"/>
              </a:spcBef>
            </a:pPr>
            <a:r>
              <a:rPr lang="el-GR" dirty="0" err="1" smtClean="0"/>
              <a:t>MIN(field</a:t>
            </a:r>
            <a:r>
              <a:rPr lang="el-GR" dirty="0"/>
              <a:t>): επιστρέφει την ελάχιστη τιμή  της στήλης </a:t>
            </a:r>
            <a:r>
              <a:rPr lang="el-GR" dirty="0" err="1" smtClean="0"/>
              <a:t>field</a:t>
            </a:r>
            <a:r>
              <a:rPr lang="el-GR" dirty="0" smtClean="0"/>
              <a:t>.</a:t>
            </a:r>
            <a:endParaRPr lang="el-GR" dirty="0"/>
          </a:p>
          <a:p>
            <a:pPr lvl="1">
              <a:lnSpc>
                <a:spcPct val="110000"/>
              </a:lnSpc>
              <a:spcBef>
                <a:spcPts val="1200"/>
              </a:spcBef>
            </a:pPr>
            <a:r>
              <a:rPr lang="el-GR" dirty="0" err="1" smtClean="0"/>
              <a:t>MAX(field</a:t>
            </a:r>
            <a:r>
              <a:rPr lang="el-GR" dirty="0"/>
              <a:t>): επιστρέφει τη μέγιστη τιμή  της στήλης </a:t>
            </a:r>
            <a:r>
              <a:rPr lang="el-GR" dirty="0" err="1" smtClean="0"/>
              <a:t>field</a:t>
            </a:r>
            <a:r>
              <a:rPr lang="el-GR" dirty="0" smtClean="0"/>
              <a:t>.</a:t>
            </a:r>
            <a:endParaRPr lang="el-GR" dirty="0"/>
          </a:p>
          <a:p>
            <a:pPr lvl="1">
              <a:lnSpc>
                <a:spcPct val="110000"/>
              </a:lnSpc>
              <a:spcBef>
                <a:spcPts val="1200"/>
              </a:spcBef>
            </a:pPr>
            <a:r>
              <a:rPr lang="el-GR" dirty="0" err="1" smtClean="0"/>
              <a:t>AVG(field</a:t>
            </a:r>
            <a:r>
              <a:rPr lang="el-GR" dirty="0"/>
              <a:t>): επιστρέφει το μέσο όρο των τιμών της στήλης </a:t>
            </a:r>
            <a:r>
              <a:rPr lang="el-GR" dirty="0" err="1" smtClean="0"/>
              <a:t>field</a:t>
            </a:r>
            <a:r>
              <a:rPr lang="el-GR" dirty="0" smtClean="0"/>
              <a:t>.</a:t>
            </a:r>
            <a:endParaRPr lang="el-GR" dirty="0"/>
          </a:p>
          <a:p>
            <a:pPr lvl="1">
              <a:lnSpc>
                <a:spcPct val="110000"/>
              </a:lnSpc>
              <a:spcBef>
                <a:spcPts val="1200"/>
              </a:spcBef>
            </a:pPr>
            <a:r>
              <a:rPr lang="el-GR" dirty="0" err="1" smtClean="0"/>
              <a:t>SUM(field</a:t>
            </a:r>
            <a:r>
              <a:rPr lang="el-GR" dirty="0"/>
              <a:t>): επιστρέφει το άθροισμα της στήλης </a:t>
            </a:r>
            <a:r>
              <a:rPr lang="el-GR" dirty="0" err="1" smtClean="0"/>
              <a:t>field</a:t>
            </a:r>
            <a:r>
              <a:rPr lang="el-GR" dirty="0" smtClean="0"/>
              <a:t>.</a:t>
            </a:r>
            <a:endParaRPr lang="el-GR" dirty="0"/>
          </a:p>
        </p:txBody>
      </p:sp>
    </p:spTree>
    <p:extLst>
      <p:ext uri="{BB962C8B-B14F-4D97-AF65-F5344CB8AC3E}">
        <p14:creationId xmlns:p14="http://schemas.microsoft.com/office/powerpoint/2010/main" val="4053469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25 </a:t>
            </a:r>
            <a:r>
              <a:rPr lang="el-GR" sz="3200" b="0" dirty="0"/>
              <a:t>από 41)</a:t>
            </a:r>
            <a:endParaRPr lang="en-US" dirty="0"/>
          </a:p>
        </p:txBody>
      </p:sp>
      <p:sp>
        <p:nvSpPr>
          <p:cNvPr id="3" name="Content Placeholder 2"/>
          <p:cNvSpPr>
            <a:spLocks noGrp="1"/>
          </p:cNvSpPr>
          <p:nvPr>
            <p:ph idx="1"/>
          </p:nvPr>
        </p:nvSpPr>
        <p:spPr/>
        <p:txBody>
          <a:bodyPr/>
          <a:lstStyle/>
          <a:p>
            <a:r>
              <a:rPr lang="el-GR" dirty="0"/>
              <a:t>Για παράδειγμα, </a:t>
            </a:r>
            <a:r>
              <a:rPr lang="el-GR" dirty="0" smtClean="0"/>
              <a:t>για </a:t>
            </a:r>
            <a:r>
              <a:rPr lang="el-GR" dirty="0"/>
              <a:t>να υπολογιστεί η μέση τιμή του βάρους των ασθενών, η εντολή </a:t>
            </a:r>
            <a:r>
              <a:rPr lang="el-GR" dirty="0" smtClean="0"/>
              <a:t>είναι :</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409" t="15507" r="49822" b="73259"/>
          <a:stretch/>
        </p:blipFill>
        <p:spPr bwMode="auto">
          <a:xfrm>
            <a:off x="1804222" y="2708920"/>
            <a:ext cx="5535557" cy="1296144"/>
          </a:xfrm>
          <a:prstGeom prst="rect">
            <a:avLst/>
          </a:prstGeom>
          <a:ln>
            <a:solidFill>
              <a:srgbClr val="8CADAE"/>
            </a:solid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2028" t="50475" r="68985" b="44676"/>
          <a:stretch/>
        </p:blipFill>
        <p:spPr bwMode="auto">
          <a:xfrm>
            <a:off x="2734312" y="4456696"/>
            <a:ext cx="3675376" cy="1065167"/>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489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26 </a:t>
            </a:r>
            <a:r>
              <a:rPr lang="el-GR" sz="3200" b="0" dirty="0"/>
              <a:t>από 41)</a:t>
            </a:r>
            <a:endParaRPr lang="en-US" dirty="0"/>
          </a:p>
        </p:txBody>
      </p:sp>
      <p:sp>
        <p:nvSpPr>
          <p:cNvPr id="3" name="Content Placeholder 2"/>
          <p:cNvSpPr>
            <a:spLocks noGrp="1"/>
          </p:cNvSpPr>
          <p:nvPr>
            <p:ph idx="1"/>
          </p:nvPr>
        </p:nvSpPr>
        <p:spPr/>
        <p:txBody>
          <a:bodyPr/>
          <a:lstStyle/>
          <a:p>
            <a:r>
              <a:rPr lang="el-GR" dirty="0"/>
              <a:t>Για να υπολογιστούν η ελάχιστη και η μέγιστη τιμή του βάρους των ασθενών, η εντολή </a:t>
            </a:r>
            <a:r>
              <a:rPr lang="el-GR" dirty="0" smtClean="0"/>
              <a:t>είναι :</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494" t="15664" r="46420" b="70728"/>
          <a:stretch/>
        </p:blipFill>
        <p:spPr bwMode="auto">
          <a:xfrm>
            <a:off x="1246988" y="2405698"/>
            <a:ext cx="6650025" cy="1671374"/>
          </a:xfrm>
          <a:prstGeom prst="rect">
            <a:avLst/>
          </a:prstGeom>
          <a:ln>
            <a:solidFill>
              <a:srgbClr val="8CADAE"/>
            </a:solid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4" cstate="print"/>
          <a:srcRect l="20751" t="50158" r="56676" b="43033"/>
          <a:stretch/>
        </p:blipFill>
        <p:spPr bwMode="auto">
          <a:xfrm>
            <a:off x="1240765" y="4293096"/>
            <a:ext cx="6662471" cy="1080120"/>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3013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27 </a:t>
            </a:r>
            <a:r>
              <a:rPr lang="el-GR" sz="3200" b="0" dirty="0"/>
              <a:t>από 41)</a:t>
            </a:r>
            <a:endParaRPr lang="en-US" dirty="0"/>
          </a:p>
        </p:txBody>
      </p:sp>
      <p:sp>
        <p:nvSpPr>
          <p:cNvPr id="3" name="Content Placeholder 2"/>
          <p:cNvSpPr>
            <a:spLocks noGrp="1"/>
          </p:cNvSpPr>
          <p:nvPr>
            <p:ph idx="1"/>
          </p:nvPr>
        </p:nvSpPr>
        <p:spPr/>
        <p:txBody>
          <a:bodyPr/>
          <a:lstStyle/>
          <a:p>
            <a:r>
              <a:rPr lang="el-GR" dirty="0"/>
              <a:t>Για να υπολογιστεί το πλήθος των γραμμών του πίνακα ασθενών, η εντολή </a:t>
            </a:r>
            <a:r>
              <a:rPr lang="el-GR" dirty="0" smtClean="0"/>
              <a:t>είναι :</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239" t="15664" r="52969" b="72785"/>
          <a:stretch/>
        </p:blipFill>
        <p:spPr bwMode="auto">
          <a:xfrm>
            <a:off x="2303748" y="2636912"/>
            <a:ext cx="4536504" cy="1234702"/>
          </a:xfrm>
          <a:prstGeom prst="rect">
            <a:avLst/>
          </a:prstGeom>
          <a:ln>
            <a:solidFill>
              <a:srgbClr val="8CADAE"/>
            </a:solid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4" cstate="print"/>
          <a:srcRect l="21872" t="50741" r="69004" b="44247"/>
          <a:stretch/>
        </p:blipFill>
        <p:spPr bwMode="auto">
          <a:xfrm>
            <a:off x="2985271" y="4221088"/>
            <a:ext cx="3173459" cy="936104"/>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9311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28 </a:t>
            </a:r>
            <a:r>
              <a:rPr lang="el-GR" sz="3200" b="0" dirty="0"/>
              <a:t>από 41)</a:t>
            </a:r>
            <a:endParaRPr lang="en-US" dirty="0"/>
          </a:p>
        </p:txBody>
      </p:sp>
      <p:sp>
        <p:nvSpPr>
          <p:cNvPr id="3" name="Content Placeholder 2"/>
          <p:cNvSpPr>
            <a:spLocks noGrp="1"/>
          </p:cNvSpPr>
          <p:nvPr>
            <p:ph idx="1"/>
          </p:nvPr>
        </p:nvSpPr>
        <p:spPr/>
        <p:txBody>
          <a:bodyPr>
            <a:normAutofit/>
          </a:bodyPr>
          <a:lstStyle/>
          <a:p>
            <a:pPr marL="0" indent="0">
              <a:lnSpc>
                <a:spcPct val="110000"/>
              </a:lnSpc>
              <a:spcBef>
                <a:spcPts val="1200"/>
              </a:spcBef>
              <a:buNone/>
            </a:pPr>
            <a:r>
              <a:rPr lang="el-GR" b="1" dirty="0" smtClean="0"/>
              <a:t>Άσκηση</a:t>
            </a:r>
          </a:p>
          <a:p>
            <a:pPr marL="0" indent="0">
              <a:lnSpc>
                <a:spcPct val="110000"/>
              </a:lnSpc>
              <a:spcBef>
                <a:spcPts val="1200"/>
              </a:spcBef>
              <a:buNone/>
            </a:pPr>
            <a:r>
              <a:rPr lang="el-GR" dirty="0"/>
              <a:t>Έστω μία βάση δεδομένων με πληροφορίες για πελάτες, κατηγορίες προϊόντων, προϊόντα, παραγγελίες και λεπτομέρειες παραγγελιών μιας εταιρείας, η οποία περιλαμβάνει τους ακόλουθους </a:t>
            </a:r>
            <a:r>
              <a:rPr lang="el-GR" dirty="0" smtClean="0"/>
              <a:t>πίνακες :</a:t>
            </a:r>
            <a:endParaRPr lang="el-GR" dirty="0"/>
          </a:p>
          <a:p>
            <a:pPr>
              <a:lnSpc>
                <a:spcPct val="110000"/>
              </a:lnSpc>
              <a:spcBef>
                <a:spcPts val="1200"/>
              </a:spcBef>
            </a:pPr>
            <a:r>
              <a:rPr lang="el-GR" dirty="0" smtClean="0"/>
              <a:t>Πίνακας πελατών </a:t>
            </a:r>
            <a:r>
              <a:rPr lang="en-US" i="1" dirty="0" smtClean="0"/>
              <a:t>customers</a:t>
            </a:r>
            <a:r>
              <a:rPr lang="el-GR" i="1" dirty="0" smtClean="0"/>
              <a:t> </a:t>
            </a:r>
            <a:r>
              <a:rPr lang="el-GR" dirty="0" smtClean="0"/>
              <a:t>:</a:t>
            </a:r>
          </a:p>
          <a:p>
            <a:pPr lvl="1">
              <a:lnSpc>
                <a:spcPct val="110000"/>
              </a:lnSpc>
              <a:spcBef>
                <a:spcPts val="1200"/>
              </a:spcBef>
            </a:pPr>
            <a:r>
              <a:rPr lang="el-GR" dirty="0" smtClean="0"/>
              <a:t>Κωδικός πελάτη,</a:t>
            </a:r>
          </a:p>
          <a:p>
            <a:pPr lvl="1">
              <a:lnSpc>
                <a:spcPct val="110000"/>
              </a:lnSpc>
              <a:spcBef>
                <a:spcPts val="1200"/>
              </a:spcBef>
            </a:pPr>
            <a:r>
              <a:rPr lang="el-GR" dirty="0" smtClean="0"/>
              <a:t>Επώνυμο,</a:t>
            </a:r>
          </a:p>
          <a:p>
            <a:pPr lvl="1">
              <a:lnSpc>
                <a:spcPct val="110000"/>
              </a:lnSpc>
              <a:spcBef>
                <a:spcPts val="1200"/>
              </a:spcBef>
            </a:pPr>
            <a:r>
              <a:rPr lang="el-GR" dirty="0" smtClean="0"/>
              <a:t>Όνομα.</a:t>
            </a:r>
          </a:p>
        </p:txBody>
      </p:sp>
    </p:spTree>
    <p:extLst>
      <p:ext uri="{BB962C8B-B14F-4D97-AF65-F5344CB8AC3E}">
        <p14:creationId xmlns:p14="http://schemas.microsoft.com/office/powerpoint/2010/main" val="8154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(2 </a:t>
            </a:r>
            <a:r>
              <a:rPr lang="el-GR" sz="3200" b="0" dirty="0"/>
              <a:t>από 41)</a:t>
            </a:r>
            <a:endParaRPr lang="en-US" dirty="0"/>
          </a:p>
        </p:txBody>
      </p:sp>
      <p:sp>
        <p:nvSpPr>
          <p:cNvPr id="3" name="Content Placeholder 2"/>
          <p:cNvSpPr>
            <a:spLocks noGrp="1"/>
          </p:cNvSpPr>
          <p:nvPr>
            <p:ph idx="1"/>
          </p:nvPr>
        </p:nvSpPr>
        <p:spPr/>
        <p:txBody>
          <a:bodyPr/>
          <a:lstStyle/>
          <a:p>
            <a:r>
              <a:rPr lang="el-GR" dirty="0"/>
              <a:t>Έστω, για παράδειγμα οι πίνακες για </a:t>
            </a:r>
            <a:r>
              <a:rPr lang="el-GR" b="1" dirty="0"/>
              <a:t>ασθενείς</a:t>
            </a:r>
            <a:r>
              <a:rPr lang="el-GR" dirty="0"/>
              <a:t>, ιατρούς και </a:t>
            </a:r>
            <a:r>
              <a:rPr lang="el-GR" dirty="0" smtClean="0"/>
              <a:t>εξετάσεις</a:t>
            </a:r>
            <a:r>
              <a:rPr lang="en-US" dirty="0" smtClean="0"/>
              <a:t>.</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752" t="17143" r="30803" b="60672"/>
          <a:stretch/>
        </p:blipFill>
        <p:spPr bwMode="auto">
          <a:xfrm>
            <a:off x="266648" y="2564904"/>
            <a:ext cx="8610704" cy="2309894"/>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0612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29 </a:t>
            </a:r>
            <a:r>
              <a:rPr lang="el-GR" sz="3200" b="0" dirty="0"/>
              <a:t>από 41)</a:t>
            </a:r>
            <a:endParaRPr lang="en-US" dirty="0"/>
          </a:p>
        </p:txBody>
      </p:sp>
      <p:sp>
        <p:nvSpPr>
          <p:cNvPr id="3" name="Content Placeholder 2"/>
          <p:cNvSpPr>
            <a:spLocks noGrp="1"/>
          </p:cNvSpPr>
          <p:nvPr>
            <p:ph idx="1"/>
          </p:nvPr>
        </p:nvSpPr>
        <p:spPr/>
        <p:txBody>
          <a:bodyPr>
            <a:normAutofit/>
          </a:bodyPr>
          <a:lstStyle/>
          <a:p>
            <a:pPr marL="0" indent="0">
              <a:lnSpc>
                <a:spcPct val="114000"/>
              </a:lnSpc>
              <a:spcBef>
                <a:spcPts val="1200"/>
              </a:spcBef>
              <a:buNone/>
            </a:pPr>
            <a:r>
              <a:rPr lang="el-GR" b="1" dirty="0" smtClean="0"/>
              <a:t>Άσκηση</a:t>
            </a:r>
          </a:p>
          <a:p>
            <a:pPr marL="0" indent="0">
              <a:lnSpc>
                <a:spcPct val="114000"/>
              </a:lnSpc>
              <a:spcBef>
                <a:spcPts val="1200"/>
              </a:spcBef>
              <a:buNone/>
            </a:pPr>
            <a:r>
              <a:rPr lang="el-GR" dirty="0"/>
              <a:t>Έστω μία βάση δεδομένων με πληροφορίες για πελάτες, κατηγορίες προϊόντων, προϊόντα, παραγγελίες και λεπτομέρειες παραγγελιών μιας εταιρείας, η οποία περιλαμβάνει τους ακόλουθους </a:t>
            </a:r>
            <a:r>
              <a:rPr lang="el-GR" dirty="0" smtClean="0"/>
              <a:t>πίνακες :</a:t>
            </a:r>
            <a:endParaRPr lang="el-GR" dirty="0"/>
          </a:p>
          <a:p>
            <a:pPr>
              <a:lnSpc>
                <a:spcPct val="114000"/>
              </a:lnSpc>
              <a:spcBef>
                <a:spcPts val="1200"/>
              </a:spcBef>
            </a:pPr>
            <a:r>
              <a:rPr lang="el-GR" dirty="0" smtClean="0"/>
              <a:t>Πίνακας κατηγοριών προϊόντων </a:t>
            </a:r>
            <a:r>
              <a:rPr lang="en-US" i="1" dirty="0" smtClean="0"/>
              <a:t>product</a:t>
            </a:r>
            <a:r>
              <a:rPr lang="el-GR" i="1" dirty="0" smtClean="0"/>
              <a:t>_</a:t>
            </a:r>
            <a:r>
              <a:rPr lang="en-US" i="1" dirty="0" smtClean="0"/>
              <a:t>categories</a:t>
            </a:r>
            <a:r>
              <a:rPr lang="el-GR" i="1" dirty="0" smtClean="0"/>
              <a:t> </a:t>
            </a:r>
            <a:r>
              <a:rPr lang="el-GR" dirty="0" smtClean="0"/>
              <a:t>:</a:t>
            </a:r>
          </a:p>
          <a:p>
            <a:pPr lvl="1">
              <a:lnSpc>
                <a:spcPct val="114000"/>
              </a:lnSpc>
              <a:spcBef>
                <a:spcPts val="1200"/>
              </a:spcBef>
            </a:pPr>
            <a:r>
              <a:rPr lang="el-GR" dirty="0" smtClean="0"/>
              <a:t>Κωδικός</a:t>
            </a:r>
            <a:r>
              <a:rPr lang="en-US" dirty="0" smtClean="0"/>
              <a:t> </a:t>
            </a:r>
            <a:r>
              <a:rPr lang="el-GR" dirty="0" smtClean="0"/>
              <a:t>κατηγορίας.</a:t>
            </a:r>
          </a:p>
          <a:p>
            <a:pPr lvl="1">
              <a:lnSpc>
                <a:spcPct val="114000"/>
              </a:lnSpc>
              <a:spcBef>
                <a:spcPts val="1200"/>
              </a:spcBef>
            </a:pPr>
            <a:r>
              <a:rPr lang="el-GR" dirty="0" smtClean="0"/>
              <a:t>Περιγραφή.</a:t>
            </a:r>
          </a:p>
        </p:txBody>
      </p:sp>
    </p:spTree>
    <p:extLst>
      <p:ext uri="{BB962C8B-B14F-4D97-AF65-F5344CB8AC3E}">
        <p14:creationId xmlns:p14="http://schemas.microsoft.com/office/powerpoint/2010/main" val="11235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(30 </a:t>
            </a:r>
            <a:r>
              <a:rPr lang="el-GR" sz="3200" b="0" dirty="0"/>
              <a:t>από 41)</a:t>
            </a:r>
            <a:endParaRPr lang="en-US" dirty="0"/>
          </a:p>
        </p:txBody>
      </p:sp>
      <p:sp>
        <p:nvSpPr>
          <p:cNvPr id="3" name="Content Placeholder 2"/>
          <p:cNvSpPr>
            <a:spLocks noGrp="1"/>
          </p:cNvSpPr>
          <p:nvPr>
            <p:ph idx="1"/>
          </p:nvPr>
        </p:nvSpPr>
        <p:spPr/>
        <p:txBody>
          <a:bodyPr>
            <a:normAutofit lnSpcReduction="10000"/>
          </a:bodyPr>
          <a:lstStyle/>
          <a:p>
            <a:pPr marL="0" indent="0">
              <a:spcBef>
                <a:spcPts val="1200"/>
              </a:spcBef>
              <a:buNone/>
            </a:pPr>
            <a:r>
              <a:rPr lang="el-GR" b="1" dirty="0"/>
              <a:t>Άσκηση</a:t>
            </a:r>
            <a:endParaRPr lang="el-GR" b="1" dirty="0" smtClean="0"/>
          </a:p>
          <a:p>
            <a:pPr marL="0" indent="0">
              <a:spcBef>
                <a:spcPts val="1200"/>
              </a:spcBef>
              <a:buNone/>
            </a:pPr>
            <a:r>
              <a:rPr lang="el-GR" dirty="0"/>
              <a:t>Έστω μία βάση δεδομένων με πληροφορίες για πελάτες, </a:t>
            </a:r>
            <a:r>
              <a:rPr lang="el-GR" dirty="0" smtClean="0"/>
              <a:t>κατηγορίες προϊόντων, προϊόντα</a:t>
            </a:r>
            <a:r>
              <a:rPr lang="el-GR" dirty="0"/>
              <a:t>, παραγγελίες και λεπτομέρειες παραγγελιών μιας εταιρείας, η οποία περιλαμβάνει τους ακόλουθους </a:t>
            </a:r>
            <a:r>
              <a:rPr lang="el-GR" dirty="0" smtClean="0"/>
              <a:t>πίνακες :</a:t>
            </a:r>
            <a:endParaRPr lang="el-GR" dirty="0"/>
          </a:p>
          <a:p>
            <a:pPr>
              <a:spcBef>
                <a:spcPts val="1200"/>
              </a:spcBef>
            </a:pPr>
            <a:r>
              <a:rPr lang="el-GR" dirty="0" smtClean="0"/>
              <a:t>Πίνακας προϊόντων </a:t>
            </a:r>
            <a:r>
              <a:rPr lang="en-US" i="1" dirty="0" smtClean="0"/>
              <a:t>products</a:t>
            </a:r>
            <a:r>
              <a:rPr lang="el-GR" dirty="0" smtClean="0"/>
              <a:t>:</a:t>
            </a:r>
          </a:p>
          <a:p>
            <a:pPr lvl="1">
              <a:spcBef>
                <a:spcPts val="1200"/>
              </a:spcBef>
            </a:pPr>
            <a:r>
              <a:rPr lang="el-GR" dirty="0" smtClean="0"/>
              <a:t>Κωδικός προϊόντος,</a:t>
            </a:r>
            <a:endParaRPr lang="en-US" dirty="0" smtClean="0"/>
          </a:p>
          <a:p>
            <a:pPr lvl="1">
              <a:spcBef>
                <a:spcPts val="1200"/>
              </a:spcBef>
            </a:pPr>
            <a:r>
              <a:rPr lang="el-GR" dirty="0" smtClean="0"/>
              <a:t>Κωδικός κατηγορίας,</a:t>
            </a:r>
          </a:p>
          <a:p>
            <a:pPr lvl="1">
              <a:spcBef>
                <a:spcPts val="1200"/>
              </a:spcBef>
            </a:pPr>
            <a:r>
              <a:rPr lang="el-GR" dirty="0" smtClean="0"/>
              <a:t>Ονομασία,</a:t>
            </a:r>
          </a:p>
          <a:p>
            <a:pPr lvl="1">
              <a:spcBef>
                <a:spcPts val="1200"/>
              </a:spcBef>
            </a:pPr>
            <a:r>
              <a:rPr lang="el-GR" dirty="0" smtClean="0"/>
              <a:t>Τιμή,</a:t>
            </a:r>
          </a:p>
          <a:p>
            <a:pPr lvl="1">
              <a:spcBef>
                <a:spcPts val="1200"/>
              </a:spcBef>
            </a:pPr>
            <a:r>
              <a:rPr lang="el-GR" dirty="0" smtClean="0"/>
              <a:t>Απόθεμα.</a:t>
            </a:r>
          </a:p>
        </p:txBody>
      </p:sp>
    </p:spTree>
    <p:extLst>
      <p:ext uri="{BB962C8B-B14F-4D97-AF65-F5344CB8AC3E}">
        <p14:creationId xmlns:p14="http://schemas.microsoft.com/office/powerpoint/2010/main" val="312054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31 </a:t>
            </a:r>
            <a:r>
              <a:rPr lang="el-GR" sz="3200" b="0" dirty="0"/>
              <a:t>από 41)</a:t>
            </a:r>
            <a:endParaRPr lang="en-US" dirty="0"/>
          </a:p>
        </p:txBody>
      </p:sp>
      <p:sp>
        <p:nvSpPr>
          <p:cNvPr id="3" name="Content Placeholder 2"/>
          <p:cNvSpPr>
            <a:spLocks noGrp="1"/>
          </p:cNvSpPr>
          <p:nvPr>
            <p:ph idx="1"/>
          </p:nvPr>
        </p:nvSpPr>
        <p:spPr/>
        <p:txBody>
          <a:bodyPr>
            <a:normAutofit lnSpcReduction="10000"/>
          </a:bodyPr>
          <a:lstStyle/>
          <a:p>
            <a:pPr marL="0" indent="0">
              <a:spcBef>
                <a:spcPts val="1200"/>
              </a:spcBef>
              <a:buNone/>
            </a:pPr>
            <a:r>
              <a:rPr lang="el-GR" b="1" dirty="0"/>
              <a:t>Άσκηση</a:t>
            </a:r>
            <a:endParaRPr lang="el-GR" b="1" dirty="0" smtClean="0"/>
          </a:p>
          <a:p>
            <a:pPr marL="0" indent="0">
              <a:spcBef>
                <a:spcPts val="1200"/>
              </a:spcBef>
              <a:buNone/>
            </a:pPr>
            <a:r>
              <a:rPr lang="el-GR" dirty="0"/>
              <a:t>Έστω μία βάση δεδομένων με πληροφορίες για πελάτες, κατηγορίες προϊόντων, προϊόντα, παραγγελίες και λεπτομέρειες παραγγελιών μιας εταιρείας, η οποία περιλαμβάνει τους ακόλουθους </a:t>
            </a:r>
            <a:r>
              <a:rPr lang="el-GR" dirty="0" smtClean="0"/>
              <a:t>πίνακες :</a:t>
            </a:r>
            <a:endParaRPr lang="el-GR" dirty="0"/>
          </a:p>
          <a:p>
            <a:pPr>
              <a:spcBef>
                <a:spcPts val="1200"/>
              </a:spcBef>
            </a:pPr>
            <a:r>
              <a:rPr lang="el-GR" dirty="0" smtClean="0"/>
              <a:t>Πίνακας παραγγελιών </a:t>
            </a:r>
            <a:r>
              <a:rPr lang="en-US" i="1" dirty="0" smtClean="0"/>
              <a:t>orders</a:t>
            </a:r>
            <a:r>
              <a:rPr lang="el-GR" i="1" dirty="0" smtClean="0"/>
              <a:t> </a:t>
            </a:r>
            <a:r>
              <a:rPr lang="el-GR" dirty="0" smtClean="0"/>
              <a:t>:</a:t>
            </a:r>
          </a:p>
          <a:p>
            <a:pPr lvl="1">
              <a:spcBef>
                <a:spcPts val="1200"/>
              </a:spcBef>
            </a:pPr>
            <a:r>
              <a:rPr lang="el-GR" dirty="0" smtClean="0"/>
              <a:t>Κωδικός,</a:t>
            </a:r>
          </a:p>
          <a:p>
            <a:pPr lvl="1">
              <a:spcBef>
                <a:spcPts val="1200"/>
              </a:spcBef>
            </a:pPr>
            <a:r>
              <a:rPr lang="el-GR" dirty="0" smtClean="0"/>
              <a:t>Κωδικός πελάτη,</a:t>
            </a:r>
          </a:p>
          <a:p>
            <a:pPr lvl="1">
              <a:spcBef>
                <a:spcPts val="1200"/>
              </a:spcBef>
            </a:pPr>
            <a:r>
              <a:rPr lang="el-GR" dirty="0" smtClean="0"/>
              <a:t>Ημερομηνία παραγγελίας,</a:t>
            </a:r>
          </a:p>
          <a:p>
            <a:pPr lvl="1">
              <a:spcBef>
                <a:spcPts val="1200"/>
              </a:spcBef>
            </a:pPr>
            <a:r>
              <a:rPr lang="el-GR" dirty="0" smtClean="0"/>
              <a:t>Σχόλια,</a:t>
            </a:r>
          </a:p>
          <a:p>
            <a:pPr lvl="1">
              <a:spcBef>
                <a:spcPts val="1200"/>
              </a:spcBef>
            </a:pPr>
            <a:r>
              <a:rPr lang="el-GR" dirty="0" smtClean="0"/>
              <a:t>Κατάσταση.</a:t>
            </a:r>
          </a:p>
        </p:txBody>
      </p:sp>
    </p:spTree>
    <p:extLst>
      <p:ext uri="{BB962C8B-B14F-4D97-AF65-F5344CB8AC3E}">
        <p14:creationId xmlns:p14="http://schemas.microsoft.com/office/powerpoint/2010/main" val="81544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32 </a:t>
            </a:r>
            <a:r>
              <a:rPr lang="el-GR" sz="3200" b="0" dirty="0"/>
              <a:t>από 41)</a:t>
            </a:r>
            <a:endParaRPr lang="en-US" dirty="0"/>
          </a:p>
        </p:txBody>
      </p:sp>
      <p:sp>
        <p:nvSpPr>
          <p:cNvPr id="3" name="Content Placeholder 2"/>
          <p:cNvSpPr>
            <a:spLocks noGrp="1"/>
          </p:cNvSpPr>
          <p:nvPr>
            <p:ph idx="1"/>
          </p:nvPr>
        </p:nvSpPr>
        <p:spPr/>
        <p:txBody>
          <a:bodyPr>
            <a:normAutofit lnSpcReduction="10000"/>
          </a:bodyPr>
          <a:lstStyle/>
          <a:p>
            <a:pPr marL="0" indent="0">
              <a:lnSpc>
                <a:spcPct val="110000"/>
              </a:lnSpc>
              <a:spcBef>
                <a:spcPts val="1200"/>
              </a:spcBef>
              <a:buNone/>
            </a:pPr>
            <a:r>
              <a:rPr lang="el-GR" b="1" dirty="0"/>
              <a:t>Άσκηση</a:t>
            </a:r>
            <a:endParaRPr lang="el-GR" b="1" dirty="0" smtClean="0"/>
          </a:p>
          <a:p>
            <a:pPr marL="0" indent="0">
              <a:lnSpc>
                <a:spcPct val="110000"/>
              </a:lnSpc>
              <a:spcBef>
                <a:spcPts val="1200"/>
              </a:spcBef>
              <a:buNone/>
            </a:pPr>
            <a:r>
              <a:rPr lang="el-GR" dirty="0"/>
              <a:t>Έστω μία βάση δεδομένων με πληροφορίες για πελάτες, κατηγορίες προϊόντων, προϊόντα, παραγγελίες και λεπτομέρειες παραγγελιών μιας εταιρείας, η οποία περιλαμβάνει τους ακόλουθους </a:t>
            </a:r>
            <a:r>
              <a:rPr lang="el-GR" dirty="0" smtClean="0"/>
              <a:t>πίνακες :</a:t>
            </a:r>
            <a:endParaRPr lang="el-GR" dirty="0"/>
          </a:p>
          <a:p>
            <a:pPr>
              <a:lnSpc>
                <a:spcPct val="110000"/>
              </a:lnSpc>
              <a:spcBef>
                <a:spcPts val="1200"/>
              </a:spcBef>
            </a:pPr>
            <a:r>
              <a:rPr lang="el-GR" dirty="0" smtClean="0"/>
              <a:t>Πίνακας λεπτομερειών παραγγελιών </a:t>
            </a:r>
            <a:r>
              <a:rPr lang="en-US" dirty="0" smtClean="0"/>
              <a:t>order</a:t>
            </a:r>
            <a:r>
              <a:rPr lang="el-GR" dirty="0" smtClean="0"/>
              <a:t>_</a:t>
            </a:r>
            <a:r>
              <a:rPr lang="en-US" dirty="0" smtClean="0"/>
              <a:t>details</a:t>
            </a:r>
            <a:r>
              <a:rPr lang="el-GR" dirty="0" smtClean="0"/>
              <a:t> :</a:t>
            </a:r>
          </a:p>
          <a:p>
            <a:pPr lvl="1">
              <a:lnSpc>
                <a:spcPct val="110000"/>
              </a:lnSpc>
              <a:spcBef>
                <a:spcPts val="1200"/>
              </a:spcBef>
            </a:pPr>
            <a:r>
              <a:rPr lang="el-GR" dirty="0" smtClean="0"/>
              <a:t>Κωδικός,</a:t>
            </a:r>
          </a:p>
          <a:p>
            <a:pPr lvl="1">
              <a:lnSpc>
                <a:spcPct val="110000"/>
              </a:lnSpc>
              <a:spcBef>
                <a:spcPts val="1200"/>
              </a:spcBef>
            </a:pPr>
            <a:r>
              <a:rPr lang="el-GR" dirty="0" smtClean="0"/>
              <a:t>Κωδικός παραγγελίας,</a:t>
            </a:r>
          </a:p>
          <a:p>
            <a:pPr lvl="1">
              <a:lnSpc>
                <a:spcPct val="110000"/>
              </a:lnSpc>
              <a:spcBef>
                <a:spcPts val="1200"/>
              </a:spcBef>
            </a:pPr>
            <a:r>
              <a:rPr lang="el-GR" dirty="0" smtClean="0"/>
              <a:t>Κωδικός προϊόντος,</a:t>
            </a:r>
          </a:p>
          <a:p>
            <a:pPr lvl="1">
              <a:lnSpc>
                <a:spcPct val="110000"/>
              </a:lnSpc>
              <a:spcBef>
                <a:spcPts val="1200"/>
              </a:spcBef>
            </a:pPr>
            <a:r>
              <a:rPr lang="el-GR" dirty="0" smtClean="0"/>
              <a:t>Τεμάχια.</a:t>
            </a:r>
          </a:p>
        </p:txBody>
      </p:sp>
    </p:spTree>
    <p:extLst>
      <p:ext uri="{BB962C8B-B14F-4D97-AF65-F5344CB8AC3E}">
        <p14:creationId xmlns:p14="http://schemas.microsoft.com/office/powerpoint/2010/main" val="1332158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33 </a:t>
            </a:r>
            <a:r>
              <a:rPr lang="el-GR" sz="3200" b="0" dirty="0"/>
              <a:t>από 41)</a:t>
            </a:r>
            <a:endParaRPr lang="en-US" dirty="0"/>
          </a:p>
        </p:txBody>
      </p:sp>
      <p:sp>
        <p:nvSpPr>
          <p:cNvPr id="3" name="Content Placeholder 2"/>
          <p:cNvSpPr>
            <a:spLocks noGrp="1"/>
          </p:cNvSpPr>
          <p:nvPr>
            <p:ph idx="1"/>
          </p:nvPr>
        </p:nvSpPr>
        <p:spPr>
          <a:xfrm>
            <a:off x="457200" y="1412776"/>
            <a:ext cx="8507288" cy="4896544"/>
          </a:xfrm>
        </p:spPr>
        <p:txBody>
          <a:bodyPr>
            <a:noAutofit/>
          </a:bodyPr>
          <a:lstStyle/>
          <a:p>
            <a:pPr marL="0" indent="0">
              <a:spcBef>
                <a:spcPts val="600"/>
              </a:spcBef>
              <a:buNone/>
            </a:pPr>
            <a:r>
              <a:rPr lang="el-GR" sz="2200" b="1" dirty="0"/>
              <a:t>Άσκηση</a:t>
            </a:r>
            <a:endParaRPr lang="el-GR" sz="2200" b="1" dirty="0" smtClean="0"/>
          </a:p>
          <a:p>
            <a:pPr marL="0" indent="0">
              <a:spcBef>
                <a:spcPts val="600"/>
              </a:spcBef>
              <a:buNone/>
            </a:pPr>
            <a:r>
              <a:rPr lang="el-GR" sz="2200" dirty="0" smtClean="0"/>
              <a:t>Να γραφτούν εντολές </a:t>
            </a:r>
            <a:r>
              <a:rPr lang="en-US" sz="2200" dirty="0" smtClean="0"/>
              <a:t>SQL </a:t>
            </a:r>
            <a:r>
              <a:rPr lang="el-GR" sz="2200" dirty="0" smtClean="0"/>
              <a:t>ώστε να :</a:t>
            </a:r>
          </a:p>
          <a:p>
            <a:pPr marL="514350" indent="-514350">
              <a:spcBef>
                <a:spcPts val="600"/>
              </a:spcBef>
              <a:buFont typeface="+mj-lt"/>
              <a:buAutoNum type="arabicPeriod"/>
            </a:pPr>
            <a:r>
              <a:rPr lang="el-GR" sz="2200" dirty="0" smtClean="0"/>
              <a:t>Δημιουργούνται οι πίνακες.</a:t>
            </a:r>
          </a:p>
          <a:p>
            <a:pPr marL="514350" indent="-514350">
              <a:spcBef>
                <a:spcPts val="600"/>
              </a:spcBef>
              <a:buFont typeface="+mj-lt"/>
              <a:buAutoNum type="arabicPeriod"/>
            </a:pPr>
            <a:r>
              <a:rPr lang="el-GR" sz="2200" dirty="0" smtClean="0"/>
              <a:t>Εμφανίζονται </a:t>
            </a:r>
            <a:r>
              <a:rPr lang="el-GR" sz="2200" dirty="0"/>
              <a:t>επώνυμο και όνομα </a:t>
            </a:r>
            <a:r>
              <a:rPr lang="el-GR" sz="2200" dirty="0" smtClean="0"/>
              <a:t>πελατών και οι ημερομηνίες των αντίστοιχων παραγγελιών. Να γίνει ταξινόμηση με βάση την ημερομηνία παραγγελίας από παλαιότερες σε νεώτερες.</a:t>
            </a:r>
          </a:p>
          <a:p>
            <a:pPr marL="514350" indent="-514350">
              <a:spcBef>
                <a:spcPts val="600"/>
              </a:spcBef>
              <a:buFont typeface="+mj-lt"/>
              <a:buAutoNum type="arabicPeriod"/>
            </a:pPr>
            <a:r>
              <a:rPr lang="el-GR" sz="2200" dirty="0" smtClean="0"/>
              <a:t>Εμφανίζονται οι ονομασίες των προϊόντων που είναι στην κατηγορία </a:t>
            </a:r>
            <a:r>
              <a:rPr lang="el-GR" sz="2200" i="1" dirty="0" smtClean="0"/>
              <a:t>Αναλώσιμα Εργαστηρίων.</a:t>
            </a:r>
          </a:p>
          <a:p>
            <a:pPr marL="514350" indent="-514350">
              <a:spcBef>
                <a:spcPts val="600"/>
              </a:spcBef>
              <a:buFont typeface="+mj-lt"/>
              <a:buAutoNum type="arabicPeriod"/>
            </a:pPr>
            <a:r>
              <a:rPr lang="el-GR" sz="2200" dirty="0" smtClean="0"/>
              <a:t>Εμφανίζονται οι ημερομηνίες των 5 τελευταίων  παραγγελιών του </a:t>
            </a:r>
            <a:r>
              <a:rPr lang="el-GR" sz="2200" dirty="0"/>
              <a:t>πελάτη με ονοματεπώνυμο </a:t>
            </a:r>
            <a:r>
              <a:rPr lang="en-US" sz="2200" i="1" dirty="0"/>
              <a:t>John </a:t>
            </a:r>
            <a:r>
              <a:rPr lang="en-US" sz="2200" i="1" dirty="0" smtClean="0"/>
              <a:t>Doe</a:t>
            </a:r>
            <a:r>
              <a:rPr lang="el-GR" sz="2200" dirty="0" smtClean="0"/>
              <a:t>, ταξινομημένες από την πιο πρόσφατη προς την πιο παλιά.</a:t>
            </a:r>
            <a:endParaRPr lang="en-US" sz="2200" dirty="0" smtClean="0"/>
          </a:p>
          <a:p>
            <a:pPr marL="514350" indent="-514350">
              <a:spcBef>
                <a:spcPts val="600"/>
              </a:spcBef>
              <a:buFont typeface="+mj-lt"/>
              <a:buAutoNum type="arabicPeriod"/>
            </a:pPr>
            <a:r>
              <a:rPr lang="el-GR" sz="2200" dirty="0" smtClean="0"/>
              <a:t>Να υπολογίζεται το πλήθος των παραγγελιών για τον πελάτη με ονοματεπώνυμο </a:t>
            </a:r>
            <a:r>
              <a:rPr lang="en-US" sz="2200" i="1" dirty="0" smtClean="0"/>
              <a:t>John Doe</a:t>
            </a:r>
            <a:r>
              <a:rPr lang="el-GR" sz="2200" i="1" dirty="0" smtClean="0"/>
              <a:t>.</a:t>
            </a:r>
          </a:p>
        </p:txBody>
      </p:sp>
    </p:spTree>
    <p:extLst>
      <p:ext uri="{BB962C8B-B14F-4D97-AF65-F5344CB8AC3E}">
        <p14:creationId xmlns:p14="http://schemas.microsoft.com/office/powerpoint/2010/main" val="1191445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34 </a:t>
            </a:r>
            <a:r>
              <a:rPr lang="el-GR" sz="3200" b="0" dirty="0"/>
              <a:t>από 41)</a:t>
            </a:r>
            <a:endParaRPr lang="el-GR" dirty="0"/>
          </a:p>
        </p:txBody>
      </p:sp>
      <p:sp>
        <p:nvSpPr>
          <p:cNvPr id="3" name="Content Placeholder 2"/>
          <p:cNvSpPr>
            <a:spLocks noGrp="1"/>
          </p:cNvSpPr>
          <p:nvPr>
            <p:ph idx="1"/>
          </p:nvPr>
        </p:nvSpPr>
        <p:spPr>
          <a:xfrm>
            <a:off x="457200" y="1412776"/>
            <a:ext cx="8229600" cy="1292907"/>
          </a:xfrm>
        </p:spPr>
        <p:txBody>
          <a:bodyPr>
            <a:normAutofit lnSpcReduction="10000"/>
          </a:bodyPr>
          <a:lstStyle/>
          <a:p>
            <a:pPr marL="0" indent="0">
              <a:buNone/>
            </a:pPr>
            <a:r>
              <a:rPr lang="el-GR" b="1" dirty="0" smtClean="0"/>
              <a:t>Λύση</a:t>
            </a:r>
          </a:p>
          <a:p>
            <a:pPr marL="514350" indent="-514350">
              <a:buFont typeface="+mj-lt"/>
              <a:buAutoNum type="arabicPeriod"/>
            </a:pPr>
            <a:r>
              <a:rPr lang="el-GR" dirty="0" smtClean="0"/>
              <a:t>Δημιουργία πινάκων,</a:t>
            </a:r>
          </a:p>
          <a:p>
            <a:pPr marL="0" indent="0">
              <a:buNone/>
            </a:pPr>
            <a:r>
              <a:rPr lang="el-GR" dirty="0" smtClean="0"/>
              <a:t>Πίνακας πελατών.</a:t>
            </a:r>
            <a:endParaRPr lang="el-GR" dirty="0"/>
          </a:p>
        </p:txBody>
      </p:sp>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9747" t="10826" r="16704" b="83011"/>
          <a:stretch/>
        </p:blipFill>
        <p:spPr bwMode="auto">
          <a:xfrm>
            <a:off x="1115616" y="2780927"/>
            <a:ext cx="6223186" cy="1409117"/>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9747" t="17274" r="11211" b="77692"/>
          <a:stretch/>
        </p:blipFill>
        <p:spPr bwMode="auto">
          <a:xfrm>
            <a:off x="1115614" y="4765119"/>
            <a:ext cx="7008120" cy="1150889"/>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84662" y="4302215"/>
            <a:ext cx="4310026" cy="461665"/>
          </a:xfrm>
          <a:prstGeom prst="rect">
            <a:avLst/>
          </a:prstGeom>
        </p:spPr>
        <p:txBody>
          <a:bodyPr wrap="none">
            <a:spAutoFit/>
          </a:bodyPr>
          <a:lstStyle/>
          <a:p>
            <a:pPr fontAlgn="auto">
              <a:spcBef>
                <a:spcPct val="20000"/>
              </a:spcBef>
              <a:spcAft>
                <a:spcPts val="0"/>
              </a:spcAft>
            </a:pPr>
            <a:r>
              <a:rPr lang="el-GR" sz="2400" dirty="0">
                <a:solidFill>
                  <a:prstClr val="black"/>
                </a:solidFill>
                <a:latin typeface="Calibri"/>
              </a:rPr>
              <a:t>Πίνακας κατηγοριών </a:t>
            </a:r>
            <a:r>
              <a:rPr lang="el-GR" sz="2400" dirty="0" smtClean="0">
                <a:solidFill>
                  <a:prstClr val="black"/>
                </a:solidFill>
                <a:latin typeface="Calibri"/>
              </a:rPr>
              <a:t>προϊόντων :</a:t>
            </a:r>
            <a:endParaRPr lang="el-GR" sz="2400" dirty="0">
              <a:solidFill>
                <a:prstClr val="black"/>
              </a:solidFill>
              <a:latin typeface="Calibri"/>
            </a:endParaRPr>
          </a:p>
        </p:txBody>
      </p:sp>
    </p:spTree>
    <p:extLst>
      <p:ext uri="{BB962C8B-B14F-4D97-AF65-F5344CB8AC3E}">
        <p14:creationId xmlns:p14="http://schemas.microsoft.com/office/powerpoint/2010/main" val="356056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35 </a:t>
            </a:r>
            <a:r>
              <a:rPr lang="el-GR" sz="3200" b="0" dirty="0"/>
              <a:t>από 41)</a:t>
            </a:r>
            <a:endParaRPr lang="el-GR" dirty="0"/>
          </a:p>
        </p:txBody>
      </p:sp>
      <p:sp>
        <p:nvSpPr>
          <p:cNvPr id="3" name="Content Placeholder 2"/>
          <p:cNvSpPr>
            <a:spLocks noGrp="1"/>
          </p:cNvSpPr>
          <p:nvPr>
            <p:ph idx="1"/>
          </p:nvPr>
        </p:nvSpPr>
        <p:spPr/>
        <p:txBody>
          <a:bodyPr/>
          <a:lstStyle/>
          <a:p>
            <a:pPr marL="0" indent="0">
              <a:buNone/>
            </a:pPr>
            <a:r>
              <a:rPr lang="el-GR" b="1" dirty="0" smtClean="0"/>
              <a:t>Λύση</a:t>
            </a:r>
          </a:p>
          <a:p>
            <a:pPr marL="514350" indent="-514350">
              <a:buFont typeface="+mj-lt"/>
              <a:buAutoNum type="arabicPeriod"/>
            </a:pPr>
            <a:r>
              <a:rPr lang="el-GR" dirty="0"/>
              <a:t>Δημιουργία </a:t>
            </a:r>
            <a:r>
              <a:rPr lang="el-GR" dirty="0" smtClean="0"/>
              <a:t>πινάκων,</a:t>
            </a:r>
          </a:p>
          <a:p>
            <a:pPr marL="0" indent="0">
              <a:buNone/>
            </a:pPr>
            <a:r>
              <a:rPr lang="el-GR" dirty="0" smtClean="0"/>
              <a:t>Πίνακας προϊόντων.</a:t>
            </a:r>
            <a:endParaRPr lang="el-GR" dirty="0"/>
          </a:p>
        </p:txBody>
      </p:sp>
      <p:pic>
        <p:nvPicPr>
          <p:cNvPr id="20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1036" t="19606" r="12926" b="61022"/>
          <a:stretch/>
        </p:blipFill>
        <p:spPr bwMode="auto">
          <a:xfrm>
            <a:off x="1300026" y="3090292"/>
            <a:ext cx="6543949" cy="2354932"/>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69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36 </a:t>
            </a:r>
            <a:r>
              <a:rPr lang="el-GR" sz="3200" b="0" dirty="0"/>
              <a:t>από 41)</a:t>
            </a:r>
            <a:endParaRPr lang="el-GR" dirty="0"/>
          </a:p>
        </p:txBody>
      </p:sp>
      <p:sp>
        <p:nvSpPr>
          <p:cNvPr id="3" name="Content Placeholder 2"/>
          <p:cNvSpPr>
            <a:spLocks noGrp="1"/>
          </p:cNvSpPr>
          <p:nvPr>
            <p:ph idx="1"/>
          </p:nvPr>
        </p:nvSpPr>
        <p:spPr/>
        <p:txBody>
          <a:bodyPr/>
          <a:lstStyle/>
          <a:p>
            <a:pPr marL="0" indent="0">
              <a:buNone/>
            </a:pPr>
            <a:r>
              <a:rPr lang="el-GR" b="1" dirty="0" smtClean="0"/>
              <a:t>Λύση</a:t>
            </a:r>
          </a:p>
          <a:p>
            <a:pPr marL="514350" indent="-514350">
              <a:buFont typeface="+mj-lt"/>
              <a:buAutoNum type="arabicPeriod"/>
            </a:pPr>
            <a:r>
              <a:rPr lang="el-GR" dirty="0"/>
              <a:t>Δημιουργία </a:t>
            </a:r>
            <a:r>
              <a:rPr lang="el-GR" dirty="0" smtClean="0"/>
              <a:t>πινάκων,</a:t>
            </a:r>
          </a:p>
          <a:p>
            <a:pPr marL="0" indent="0">
              <a:buNone/>
            </a:pPr>
            <a:r>
              <a:rPr lang="el-GR" dirty="0" smtClean="0"/>
              <a:t>Πίνακας παραγγελιών.</a:t>
            </a:r>
          </a:p>
        </p:txBody>
      </p:sp>
      <p:pic>
        <p:nvPicPr>
          <p:cNvPr id="6"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1036" t="40333" r="12926" b="30689"/>
          <a:stretch/>
        </p:blipFill>
        <p:spPr bwMode="auto">
          <a:xfrm>
            <a:off x="1896610" y="2996952"/>
            <a:ext cx="5350781" cy="2880320"/>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870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37 </a:t>
            </a:r>
            <a:r>
              <a:rPr lang="el-GR" sz="3200" b="0" dirty="0"/>
              <a:t>από 41)</a:t>
            </a:r>
            <a:endParaRPr lang="el-GR" dirty="0"/>
          </a:p>
        </p:txBody>
      </p:sp>
      <p:sp>
        <p:nvSpPr>
          <p:cNvPr id="3" name="Content Placeholder 2"/>
          <p:cNvSpPr>
            <a:spLocks noGrp="1"/>
          </p:cNvSpPr>
          <p:nvPr>
            <p:ph idx="1"/>
          </p:nvPr>
        </p:nvSpPr>
        <p:spPr/>
        <p:txBody>
          <a:bodyPr/>
          <a:lstStyle/>
          <a:p>
            <a:pPr marL="0" indent="0">
              <a:buNone/>
            </a:pPr>
            <a:r>
              <a:rPr lang="el-GR" b="1" dirty="0" smtClean="0"/>
              <a:t>Λύση</a:t>
            </a:r>
          </a:p>
          <a:p>
            <a:pPr marL="514350" indent="-514350">
              <a:buFont typeface="+mj-lt"/>
              <a:buAutoNum type="arabicPeriod"/>
            </a:pPr>
            <a:r>
              <a:rPr lang="el-GR" dirty="0"/>
              <a:t>Δημιουργία </a:t>
            </a:r>
            <a:r>
              <a:rPr lang="el-GR" dirty="0" smtClean="0"/>
              <a:t>πινάκων,</a:t>
            </a:r>
          </a:p>
          <a:p>
            <a:pPr marL="0" indent="0">
              <a:buNone/>
            </a:pPr>
            <a:r>
              <a:rPr lang="el-GR" dirty="0"/>
              <a:t>Πίνακας </a:t>
            </a:r>
            <a:r>
              <a:rPr lang="el-GR" dirty="0" smtClean="0"/>
              <a:t>λεπτομέρειες παραγγελιών.</a:t>
            </a:r>
            <a:endParaRPr lang="el-GR" dirty="0"/>
          </a:p>
        </p:txBody>
      </p:sp>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5459" t="50269" r="22560" b="31263"/>
          <a:stretch/>
        </p:blipFill>
        <p:spPr bwMode="auto">
          <a:xfrm>
            <a:off x="1351131" y="3356992"/>
            <a:ext cx="6441738" cy="2304256"/>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708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38 </a:t>
            </a:r>
            <a:r>
              <a:rPr lang="el-GR" sz="3200" b="0" dirty="0"/>
              <a:t>από 41)</a:t>
            </a:r>
            <a:endParaRPr lang="el-GR" dirty="0"/>
          </a:p>
        </p:txBody>
      </p:sp>
      <p:sp>
        <p:nvSpPr>
          <p:cNvPr id="3" name="Content Placeholder 2"/>
          <p:cNvSpPr>
            <a:spLocks noGrp="1"/>
          </p:cNvSpPr>
          <p:nvPr>
            <p:ph idx="1"/>
          </p:nvPr>
        </p:nvSpPr>
        <p:spPr/>
        <p:txBody>
          <a:bodyPr/>
          <a:lstStyle/>
          <a:p>
            <a:pPr marL="0" indent="0">
              <a:lnSpc>
                <a:spcPct val="110000"/>
              </a:lnSpc>
              <a:spcBef>
                <a:spcPts val="1200"/>
              </a:spcBef>
              <a:buNone/>
            </a:pPr>
            <a:r>
              <a:rPr lang="el-GR" b="1" dirty="0" smtClean="0"/>
              <a:t>Λύση</a:t>
            </a:r>
          </a:p>
          <a:p>
            <a:pPr marL="514350" indent="-514350">
              <a:lnSpc>
                <a:spcPct val="110000"/>
              </a:lnSpc>
              <a:spcBef>
                <a:spcPts val="1200"/>
              </a:spcBef>
              <a:buFont typeface="+mj-lt"/>
              <a:buAutoNum type="arabicPeriod" startAt="2"/>
            </a:pPr>
            <a:r>
              <a:rPr lang="el-GR" dirty="0" smtClean="0"/>
              <a:t>Επώνυμο </a:t>
            </a:r>
            <a:r>
              <a:rPr lang="el-GR" dirty="0"/>
              <a:t>και όνομα πελατών και οι ημερομηνίες των αντίστοιχων παραγγελιών. </a:t>
            </a:r>
            <a:r>
              <a:rPr lang="el-GR" dirty="0" smtClean="0"/>
              <a:t>Ταξινόμηση </a:t>
            </a:r>
            <a:r>
              <a:rPr lang="el-GR" dirty="0"/>
              <a:t>με βάση την ημερομηνία παραγγελίας από παλαιότερες σε </a:t>
            </a:r>
            <a:r>
              <a:rPr lang="el-GR" dirty="0" smtClean="0"/>
              <a:t>νεώτερες.</a:t>
            </a:r>
            <a:endParaRPr lang="el-GR" dirty="0"/>
          </a:p>
        </p:txBody>
      </p:sp>
      <p:pic>
        <p:nvPicPr>
          <p:cNvPr id="307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0131" t="18231" r="29935" b="66978"/>
          <a:stretch/>
        </p:blipFill>
        <p:spPr bwMode="auto">
          <a:xfrm>
            <a:off x="1900117" y="3501008"/>
            <a:ext cx="5343765" cy="2232248"/>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67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(3 </a:t>
            </a:r>
            <a:r>
              <a:rPr lang="el-GR" sz="3200" b="0" dirty="0"/>
              <a:t>από 41)</a:t>
            </a:r>
            <a:endParaRPr lang="en-US" dirty="0"/>
          </a:p>
        </p:txBody>
      </p:sp>
      <p:sp>
        <p:nvSpPr>
          <p:cNvPr id="3" name="Content Placeholder 2"/>
          <p:cNvSpPr>
            <a:spLocks noGrp="1"/>
          </p:cNvSpPr>
          <p:nvPr>
            <p:ph idx="1"/>
          </p:nvPr>
        </p:nvSpPr>
        <p:spPr/>
        <p:txBody>
          <a:bodyPr/>
          <a:lstStyle/>
          <a:p>
            <a:r>
              <a:rPr lang="el-GR" dirty="0"/>
              <a:t>Έστω, για παράδειγμα οι πίνακες για ασθενείς, </a:t>
            </a:r>
            <a:r>
              <a:rPr lang="el-GR" b="1" dirty="0"/>
              <a:t>ιατρούς</a:t>
            </a:r>
            <a:r>
              <a:rPr lang="el-GR" dirty="0"/>
              <a:t> και </a:t>
            </a:r>
            <a:r>
              <a:rPr lang="el-GR" dirty="0" smtClean="0"/>
              <a:t>εξετάσεις</a:t>
            </a:r>
            <a:r>
              <a:rPr lang="en-US" dirty="0" smtClean="0"/>
              <a:t>.</a:t>
            </a:r>
            <a:endParaRPr lang="en-US" dirty="0"/>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843" t="25546" r="30983" b="57479"/>
          <a:stretch/>
        </p:blipFill>
        <p:spPr bwMode="auto">
          <a:xfrm>
            <a:off x="387598" y="2708920"/>
            <a:ext cx="8368804" cy="1728192"/>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530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a:t>(</a:t>
            </a:r>
            <a:r>
              <a:rPr lang="el-GR" sz="3200" b="0" dirty="0" smtClean="0"/>
              <a:t>39 </a:t>
            </a:r>
            <a:r>
              <a:rPr lang="el-GR" sz="3200" b="0" dirty="0"/>
              <a:t>από 41)</a:t>
            </a:r>
            <a:endParaRPr lang="el-GR" dirty="0"/>
          </a:p>
        </p:txBody>
      </p:sp>
      <p:sp>
        <p:nvSpPr>
          <p:cNvPr id="3" name="Content Placeholder 2"/>
          <p:cNvSpPr>
            <a:spLocks noGrp="1"/>
          </p:cNvSpPr>
          <p:nvPr>
            <p:ph idx="1"/>
          </p:nvPr>
        </p:nvSpPr>
        <p:spPr/>
        <p:txBody>
          <a:bodyPr/>
          <a:lstStyle/>
          <a:p>
            <a:pPr marL="0" indent="0">
              <a:buNone/>
            </a:pPr>
            <a:r>
              <a:rPr lang="el-GR" b="1" dirty="0" smtClean="0"/>
              <a:t>Λύση</a:t>
            </a:r>
          </a:p>
          <a:p>
            <a:pPr marL="514350" indent="-514350">
              <a:buFont typeface="+mj-lt"/>
              <a:buAutoNum type="arabicPeriod" startAt="3"/>
            </a:pPr>
            <a:r>
              <a:rPr lang="el-GR" dirty="0"/>
              <a:t>Ο</a:t>
            </a:r>
            <a:r>
              <a:rPr lang="el-GR" dirty="0" smtClean="0"/>
              <a:t>νομασίες </a:t>
            </a:r>
            <a:r>
              <a:rPr lang="el-GR" dirty="0"/>
              <a:t>των προϊόντων που είναι στην κατηγορία </a:t>
            </a:r>
            <a:r>
              <a:rPr lang="el-GR" i="1" dirty="0"/>
              <a:t>Αναλώσιμα </a:t>
            </a:r>
            <a:r>
              <a:rPr lang="el-GR" i="1" dirty="0" smtClean="0"/>
              <a:t>Εργαστηρίων.</a:t>
            </a:r>
            <a:endParaRPr lang="el-GR" i="1" dirty="0"/>
          </a:p>
          <a:p>
            <a:pPr marL="0" indent="0">
              <a:buNone/>
            </a:pPr>
            <a:endParaRPr lang="el-GR" dirty="0" smtClean="0"/>
          </a:p>
          <a:p>
            <a:pPr marL="0" indent="0">
              <a:buNone/>
            </a:pPr>
            <a:endParaRPr lang="el-GR" dirty="0" smtClean="0"/>
          </a:p>
          <a:p>
            <a:pPr marL="0" indent="0">
              <a:buNone/>
            </a:pPr>
            <a:endParaRPr lang="el-GR" dirty="0"/>
          </a:p>
        </p:txBody>
      </p:sp>
      <p:pic>
        <p:nvPicPr>
          <p:cNvPr id="409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0423" t="38181" r="12031" b="44621"/>
          <a:stretch/>
        </p:blipFill>
        <p:spPr bwMode="auto">
          <a:xfrm>
            <a:off x="980823" y="3032760"/>
            <a:ext cx="7182354" cy="2196440"/>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89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(40 </a:t>
            </a:r>
            <a:r>
              <a:rPr lang="el-GR" sz="3200" b="0" dirty="0"/>
              <a:t>από 41)</a:t>
            </a:r>
            <a:endParaRPr lang="el-GR" dirty="0"/>
          </a:p>
        </p:txBody>
      </p:sp>
      <p:sp>
        <p:nvSpPr>
          <p:cNvPr id="3" name="Content Placeholder 2"/>
          <p:cNvSpPr>
            <a:spLocks noGrp="1"/>
          </p:cNvSpPr>
          <p:nvPr>
            <p:ph idx="1"/>
          </p:nvPr>
        </p:nvSpPr>
        <p:spPr/>
        <p:txBody>
          <a:bodyPr/>
          <a:lstStyle/>
          <a:p>
            <a:pPr marL="0" indent="0">
              <a:buNone/>
            </a:pPr>
            <a:r>
              <a:rPr lang="el-GR" b="1" dirty="0" smtClean="0"/>
              <a:t>Λύση</a:t>
            </a:r>
          </a:p>
          <a:p>
            <a:pPr marL="514350" indent="-514350">
              <a:buFont typeface="+mj-lt"/>
              <a:buAutoNum type="arabicPeriod" startAt="4"/>
            </a:pPr>
            <a:r>
              <a:rPr lang="el-GR" dirty="0" smtClean="0"/>
              <a:t>Ημερομηνίες </a:t>
            </a:r>
            <a:r>
              <a:rPr lang="el-GR" dirty="0"/>
              <a:t>των 5 </a:t>
            </a:r>
            <a:r>
              <a:rPr lang="el-GR" dirty="0" smtClean="0"/>
              <a:t>τελευταίων παραγγελιών </a:t>
            </a:r>
            <a:r>
              <a:rPr lang="el-GR" dirty="0"/>
              <a:t>του πελάτη με ονοματεπώνυμο </a:t>
            </a:r>
            <a:r>
              <a:rPr lang="en-US" i="1" dirty="0"/>
              <a:t>John </a:t>
            </a:r>
            <a:r>
              <a:rPr lang="en-US" i="1" dirty="0" smtClean="0"/>
              <a:t>Doe</a:t>
            </a:r>
            <a:r>
              <a:rPr lang="el-GR" dirty="0" smtClean="0"/>
              <a:t>. Ταξινόμηση από </a:t>
            </a:r>
            <a:r>
              <a:rPr lang="el-GR" dirty="0"/>
              <a:t>την πιο πρόσφατη προς την πιο </a:t>
            </a:r>
            <a:r>
              <a:rPr lang="el-GR" dirty="0" smtClean="0"/>
              <a:t>παλιά.</a:t>
            </a:r>
            <a:endParaRPr lang="el-GR" dirty="0"/>
          </a:p>
        </p:txBody>
      </p:sp>
      <p:pic>
        <p:nvPicPr>
          <p:cNvPr id="5124"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9694" t="27878" r="29008" b="48646"/>
          <a:stretch/>
        </p:blipFill>
        <p:spPr bwMode="auto">
          <a:xfrm>
            <a:off x="2300980" y="3284984"/>
            <a:ext cx="4542041" cy="2880320"/>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34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(41 </a:t>
            </a:r>
            <a:r>
              <a:rPr lang="el-GR" sz="3200" b="0" dirty="0"/>
              <a:t>από 41)</a:t>
            </a:r>
            <a:endParaRPr lang="el-GR" dirty="0"/>
          </a:p>
        </p:txBody>
      </p:sp>
      <p:sp>
        <p:nvSpPr>
          <p:cNvPr id="3" name="Content Placeholder 2"/>
          <p:cNvSpPr>
            <a:spLocks noGrp="1"/>
          </p:cNvSpPr>
          <p:nvPr>
            <p:ph idx="1"/>
          </p:nvPr>
        </p:nvSpPr>
        <p:spPr/>
        <p:txBody>
          <a:bodyPr/>
          <a:lstStyle/>
          <a:p>
            <a:pPr marL="0" indent="0">
              <a:buNone/>
            </a:pPr>
            <a:r>
              <a:rPr lang="el-GR" b="1" dirty="0" smtClean="0"/>
              <a:t>Λύση</a:t>
            </a:r>
          </a:p>
          <a:p>
            <a:pPr marL="514350" indent="-514350">
              <a:buFont typeface="+mj-lt"/>
              <a:buAutoNum type="arabicPeriod" startAt="5"/>
            </a:pPr>
            <a:r>
              <a:rPr lang="el-GR" dirty="0" smtClean="0"/>
              <a:t>Πλήθος </a:t>
            </a:r>
            <a:r>
              <a:rPr lang="el-GR" dirty="0"/>
              <a:t>των παραγγελιών για τον πελάτη με ονοματεπώνυμο </a:t>
            </a:r>
            <a:r>
              <a:rPr lang="en-US" i="1" dirty="0"/>
              <a:t>John </a:t>
            </a:r>
            <a:r>
              <a:rPr lang="en-US" i="1" dirty="0" smtClean="0"/>
              <a:t>Doe</a:t>
            </a:r>
            <a:r>
              <a:rPr lang="el-GR" i="1" dirty="0" smtClean="0"/>
              <a:t>.</a:t>
            </a:r>
            <a:endParaRPr lang="el-GR" dirty="0" smtClean="0"/>
          </a:p>
          <a:p>
            <a:pPr marL="0" indent="0">
              <a:buNone/>
            </a:pPr>
            <a:endParaRPr lang="el-GR" dirty="0" smtClean="0"/>
          </a:p>
          <a:p>
            <a:pPr marL="0" indent="0">
              <a:buNone/>
            </a:pPr>
            <a:endParaRPr lang="el-GR" dirty="0"/>
          </a:p>
        </p:txBody>
      </p:sp>
      <p:pic>
        <p:nvPicPr>
          <p:cNvPr id="614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0076" t="32054" r="29135" b="48382"/>
          <a:stretch/>
        </p:blipFill>
        <p:spPr bwMode="auto">
          <a:xfrm>
            <a:off x="1891087" y="2996952"/>
            <a:ext cx="5361826" cy="2880320"/>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527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a:t>Παντελής </a:t>
            </a:r>
            <a:r>
              <a:rPr lang="el-GR" sz="2000" dirty="0" smtClean="0"/>
              <a:t>Ασβεστάς 2014. </a:t>
            </a:r>
            <a:r>
              <a:rPr lang="el-GR" sz="2000" dirty="0"/>
              <a:t>Παντελής Ασβεστάς. </a:t>
            </a:r>
            <a:r>
              <a:rPr lang="el-GR" sz="2000" dirty="0" smtClean="0"/>
              <a:t>«Ιατρική Πληροφορική - Θ. Ενότητα 8</a:t>
            </a:r>
            <a:r>
              <a:rPr lang="en-US" sz="2000" dirty="0" smtClean="0"/>
              <a:t>: </a:t>
            </a:r>
            <a:r>
              <a:rPr lang="el-GR" sz="2000" dirty="0">
                <a:solidFill>
                  <a:prstClr val="black"/>
                </a:solidFill>
              </a:rPr>
              <a:t>Επιλογή δεδομένων με χρήση </a:t>
            </a:r>
            <a:r>
              <a:rPr lang="en-US" sz="2000" dirty="0">
                <a:solidFill>
                  <a:prstClr val="black"/>
                </a:solidFill>
              </a:rPr>
              <a:t>JOIN</a:t>
            </a:r>
            <a:r>
              <a:rPr lang="el-GR" sz="2000" dirty="0" smtClean="0"/>
              <a:t>».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1728192"/>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r>
              <a:rPr lang="el-GR" dirty="0">
                <a:latin typeface="+mn-lt"/>
              </a:rPr>
              <a:t>[1] http://creativecommons.org/licenses/by-nc-sa/4.0/ </a:t>
            </a:r>
            <a:endParaRPr lang="en-US" dirty="0" smtClean="0">
              <a:latin typeface="+mn-lt"/>
            </a:endParaRPr>
          </a:p>
          <a:p>
            <a:endParaRPr lang="el-GR" dirty="0">
              <a:latin typeface="+mn-lt"/>
            </a:endParaRPr>
          </a:p>
          <a:p>
            <a:r>
              <a:rPr lang="el-GR" dirty="0">
                <a:latin typeface="+mn-lt"/>
              </a:rPr>
              <a:t>Ως </a:t>
            </a:r>
            <a:r>
              <a:rPr lang="el-GR" b="1" dirty="0">
                <a:latin typeface="+mn-lt"/>
              </a:rPr>
              <a:t>Μη Εμπορική</a:t>
            </a:r>
            <a:r>
              <a:rPr lang="el-GR" dirty="0">
                <a:latin typeface="+mn-lt"/>
              </a:rPr>
              <a:t> ορίζεται η χρήση:</a:t>
            </a:r>
          </a:p>
          <a:p>
            <a:pPr marL="342900" lvl="0" indent="-342900">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marL="342900" lvl="0" indent="-342900">
              <a:buFont typeface="Arial" panose="020B0604020202020204" pitchFamily="34" charset="0"/>
              <a:buChar char="•"/>
            </a:pPr>
            <a:endParaRPr lang="el-GR" dirty="0">
              <a:latin typeface="+mn-lt"/>
            </a:endParaRPr>
          </a:p>
          <a:p>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4937158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(4 </a:t>
            </a:r>
            <a:r>
              <a:rPr lang="el-GR" sz="3200" b="0" dirty="0"/>
              <a:t>από 41)</a:t>
            </a:r>
            <a:endParaRPr lang="en-US" dirty="0"/>
          </a:p>
        </p:txBody>
      </p:sp>
      <p:sp>
        <p:nvSpPr>
          <p:cNvPr id="3" name="Content Placeholder 2"/>
          <p:cNvSpPr>
            <a:spLocks noGrp="1"/>
          </p:cNvSpPr>
          <p:nvPr>
            <p:ph idx="1"/>
          </p:nvPr>
        </p:nvSpPr>
        <p:spPr/>
        <p:txBody>
          <a:bodyPr/>
          <a:lstStyle/>
          <a:p>
            <a:r>
              <a:rPr lang="el-GR" dirty="0"/>
              <a:t>Έστω, για παράδειγμα οι πίνακες για ασθενείς, ιατρούς και </a:t>
            </a:r>
            <a:r>
              <a:rPr lang="el-GR" b="1" dirty="0" smtClean="0"/>
              <a:t>εξετάσεις</a:t>
            </a:r>
            <a:r>
              <a:rPr lang="en-US" b="1" dirty="0" smtClean="0"/>
              <a:t>.</a:t>
            </a:r>
            <a:endParaRPr lang="en-US" b="1" dirty="0"/>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932" t="41345" r="39385" b="29748"/>
          <a:stretch/>
        </p:blipFill>
        <p:spPr bwMode="auto">
          <a:xfrm>
            <a:off x="933392" y="2708920"/>
            <a:ext cx="7277217" cy="3168352"/>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089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(5 </a:t>
            </a:r>
            <a:r>
              <a:rPr lang="el-GR" sz="3200" b="0" dirty="0"/>
              <a:t>από 41)</a:t>
            </a:r>
            <a:endParaRPr lang="en-US" dirty="0"/>
          </a:p>
        </p:txBody>
      </p:sp>
      <p:sp>
        <p:nvSpPr>
          <p:cNvPr id="3" name="Content Placeholder 2"/>
          <p:cNvSpPr>
            <a:spLocks noGrp="1"/>
          </p:cNvSpPr>
          <p:nvPr>
            <p:ph idx="1"/>
          </p:nvPr>
        </p:nvSpPr>
        <p:spPr/>
        <p:txBody>
          <a:bodyPr/>
          <a:lstStyle/>
          <a:p>
            <a:r>
              <a:rPr lang="el-GR" dirty="0" smtClean="0"/>
              <a:t>Για να επιλεγούν το όνομα </a:t>
            </a:r>
            <a:r>
              <a:rPr lang="el-GR" dirty="0"/>
              <a:t>και </a:t>
            </a:r>
            <a:r>
              <a:rPr lang="el-GR" dirty="0" smtClean="0"/>
              <a:t>το επώνυμο </a:t>
            </a:r>
            <a:r>
              <a:rPr lang="el-GR" dirty="0"/>
              <a:t>ασθενή, καθώς και </a:t>
            </a:r>
            <a:r>
              <a:rPr lang="el-GR" dirty="0" smtClean="0"/>
              <a:t>το είδος </a:t>
            </a:r>
            <a:r>
              <a:rPr lang="el-GR" dirty="0"/>
              <a:t>και </a:t>
            </a:r>
            <a:r>
              <a:rPr lang="el-GR" dirty="0" smtClean="0"/>
              <a:t>η ημερομηνία εξέτασης, η εντολή </a:t>
            </a:r>
            <a:r>
              <a:rPr lang="en-US" dirty="0" smtClean="0"/>
              <a:t>SQL </a:t>
            </a:r>
            <a:r>
              <a:rPr lang="el-GR" dirty="0" smtClean="0"/>
              <a:t>είναι :</a:t>
            </a:r>
            <a:endParaRPr lang="en-US" dirty="0"/>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l="24942" t="17880" r="36384" b="58044"/>
          <a:stretch/>
        </p:blipFill>
        <p:spPr bwMode="auto">
          <a:xfrm>
            <a:off x="268178" y="2924944"/>
            <a:ext cx="8607645" cy="2880320"/>
          </a:xfrm>
          <a:prstGeom prst="rect">
            <a:avLst/>
          </a:prstGeom>
          <a:ln>
            <a:solidFill>
              <a:srgbClr val="8CADAE"/>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130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(6 </a:t>
            </a:r>
            <a:r>
              <a:rPr lang="el-GR" sz="3200" b="0" dirty="0"/>
              <a:t>από 41)</a:t>
            </a:r>
            <a:endParaRPr lang="en-US" dirty="0"/>
          </a:p>
        </p:txBody>
      </p:sp>
      <p:sp>
        <p:nvSpPr>
          <p:cNvPr id="3" name="Content Placeholder 2"/>
          <p:cNvSpPr>
            <a:spLocks noGrp="1"/>
          </p:cNvSpPr>
          <p:nvPr>
            <p:ph idx="1"/>
          </p:nvPr>
        </p:nvSpPr>
        <p:spPr/>
        <p:txBody>
          <a:bodyPr/>
          <a:lstStyle/>
          <a:p>
            <a:pPr>
              <a:lnSpc>
                <a:spcPct val="114000"/>
              </a:lnSpc>
            </a:pPr>
            <a:r>
              <a:rPr lang="el-GR" dirty="0" smtClean="0"/>
              <a:t>Με την εντολή αυτή θα εμφανιστούν μόνο </a:t>
            </a:r>
            <a:r>
              <a:rPr lang="el-GR" dirty="0"/>
              <a:t>οι ασθενείς που έχουν κάνει κάποια εξέταση. Αν υπάρχουν ασθενείς που δεν έχουν καταχωρημένη εξέταση, αυτοί δεν θα </a:t>
            </a:r>
            <a:r>
              <a:rPr lang="el-GR" dirty="0" smtClean="0"/>
              <a:t>εμφανιστούν.</a:t>
            </a:r>
            <a:endParaRPr lang="en-US" dirty="0"/>
          </a:p>
        </p:txBody>
      </p:sp>
      <p:pic>
        <p:nvPicPr>
          <p:cNvPr id="4" name="Picture 3"/>
          <p:cNvPicPr>
            <a:picLocks noChangeAspect="1"/>
          </p:cNvPicPr>
          <p:nvPr/>
        </p:nvPicPr>
        <p:blipFill rotWithShape="1">
          <a:blip r:embed="rId2" cstate="print"/>
          <a:srcRect l="21911" t="46202" r="42850" b="34518"/>
          <a:stretch/>
        </p:blipFill>
        <p:spPr bwMode="auto">
          <a:xfrm>
            <a:off x="179512" y="3212976"/>
            <a:ext cx="8816431" cy="2592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914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(7 </a:t>
            </a:r>
            <a:r>
              <a:rPr lang="el-GR" sz="3200" b="0" dirty="0"/>
              <a:t>από 41)</a:t>
            </a:r>
            <a:endParaRPr lang="en-US" dirty="0"/>
          </a:p>
        </p:txBody>
      </p:sp>
      <p:sp>
        <p:nvSpPr>
          <p:cNvPr id="3" name="Content Placeholder 2"/>
          <p:cNvSpPr>
            <a:spLocks noGrp="1"/>
          </p:cNvSpPr>
          <p:nvPr>
            <p:ph idx="1"/>
          </p:nvPr>
        </p:nvSpPr>
        <p:spPr>
          <a:xfrm>
            <a:off x="457200" y="1412776"/>
            <a:ext cx="8229600" cy="4392488"/>
          </a:xfrm>
        </p:spPr>
        <p:txBody>
          <a:bodyPr/>
          <a:lstStyle/>
          <a:p>
            <a:pPr>
              <a:lnSpc>
                <a:spcPct val="114000"/>
              </a:lnSpc>
              <a:spcBef>
                <a:spcPts val="1200"/>
              </a:spcBef>
            </a:pPr>
            <a:r>
              <a:rPr lang="el-GR" dirty="0" smtClean="0"/>
              <a:t>Η σύνταξη της προηγούμενης εντολής μπορεί να απλοποιηθεί χρησιμοποιώντας τη</a:t>
            </a:r>
            <a:r>
              <a:rPr lang="en-US" dirty="0" smtClean="0"/>
              <a:t> </a:t>
            </a:r>
            <a:r>
              <a:rPr lang="el-GR" dirty="0" smtClean="0"/>
              <a:t>λέξη </a:t>
            </a:r>
            <a:r>
              <a:rPr lang="en-US" b="1" dirty="0" smtClean="0"/>
              <a:t>USING</a:t>
            </a:r>
            <a:r>
              <a:rPr lang="en-US" dirty="0" smtClean="0"/>
              <a:t> </a:t>
            </a:r>
            <a:r>
              <a:rPr lang="el-GR" dirty="0" smtClean="0"/>
              <a:t>με την προϋπόθεση ότι το εξωτερικό κλειδί του ενός πίνακα έχει το ίδιο όνομα με το πρωτεύον κλειδί του άλλου πίνακα</a:t>
            </a:r>
          </a:p>
          <a:p>
            <a:pPr>
              <a:lnSpc>
                <a:spcPct val="114000"/>
              </a:lnSpc>
              <a:spcBef>
                <a:spcPts val="1200"/>
              </a:spcBef>
            </a:pPr>
            <a:r>
              <a:rPr lang="el-GR" dirty="0" smtClean="0"/>
              <a:t>Για παράδειγμα, εάν στον πίνακα με τους ασθενείς το πρωτεύον κλειδί ονομαζόταν </a:t>
            </a:r>
            <a:r>
              <a:rPr lang="en-US" dirty="0" err="1" smtClean="0"/>
              <a:t>astheneis_id</a:t>
            </a:r>
            <a:r>
              <a:rPr lang="el-GR" dirty="0" smtClean="0"/>
              <a:t> και το ίδιο όνομα είχε δοθεί στο εξωτερικό κλειδί στον πίνακα με τις εξετάσεις, τότε η προηγούμενη εντολή θα μπορούσε να γραφτεί :</a:t>
            </a:r>
            <a:endParaRPr lang="en-US" dirty="0"/>
          </a:p>
        </p:txBody>
      </p:sp>
      <p:sp>
        <p:nvSpPr>
          <p:cNvPr id="4" name="TextBox 3"/>
          <p:cNvSpPr txBox="1"/>
          <p:nvPr/>
        </p:nvSpPr>
        <p:spPr>
          <a:xfrm>
            <a:off x="7092280" y="5980638"/>
            <a:ext cx="1413720" cy="369332"/>
          </a:xfrm>
          <a:prstGeom prst="rect">
            <a:avLst/>
          </a:prstGeom>
          <a:noFill/>
        </p:spPr>
        <p:txBody>
          <a:bodyPr wrap="none" rtlCol="0">
            <a:spAutoFit/>
          </a:bodyPr>
          <a:lstStyle/>
          <a:p>
            <a:r>
              <a:rPr lang="el-GR" dirty="0" smtClean="0">
                <a:solidFill>
                  <a:prstClr val="black"/>
                </a:solidFill>
                <a:latin typeface="Calibri"/>
              </a:rPr>
              <a:t>Συνεχίζεται…</a:t>
            </a:r>
            <a:endParaRPr lang="el-GR" dirty="0">
              <a:solidFill>
                <a:prstClr val="black"/>
              </a:solidFill>
              <a:latin typeface="Calibri"/>
            </a:endParaRPr>
          </a:p>
        </p:txBody>
      </p:sp>
    </p:spTree>
    <p:extLst>
      <p:ext uri="{BB962C8B-B14F-4D97-AF65-F5344CB8AC3E}">
        <p14:creationId xmlns:p14="http://schemas.microsoft.com/office/powerpoint/2010/main" val="398440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Ιατρικές βάσεις δεδομένων </a:t>
            </a:r>
            <a:r>
              <a:rPr lang="el-GR" sz="3200" b="0" dirty="0" smtClean="0"/>
              <a:t>(8 </a:t>
            </a:r>
            <a:r>
              <a:rPr lang="el-GR" sz="3200" b="0" dirty="0"/>
              <a:t>από 41)</a:t>
            </a:r>
            <a:endParaRPr lang="en-US" dirty="0"/>
          </a:p>
        </p:txBody>
      </p:sp>
      <p:pic>
        <p:nvPicPr>
          <p:cNvPr id="205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4494" t="17209" r="46058" b="57381"/>
          <a:stretch/>
        </p:blipFill>
        <p:spPr bwMode="auto">
          <a:xfrm>
            <a:off x="1156407" y="2204864"/>
            <a:ext cx="6831186" cy="3168352"/>
          </a:xfrm>
          <a:prstGeom prst="rect">
            <a:avLst/>
          </a:prstGeom>
          <a:noFill/>
          <a:ln w="9525">
            <a:solidFill>
              <a:srgbClr val="8CADA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32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OC_template_update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OC_template_updated1</Template>
  <TotalTime>2</TotalTime>
  <Words>1868</Words>
  <Application>Microsoft Office PowerPoint</Application>
  <PresentationFormat>Προβολή στην οθόνη (4:3)</PresentationFormat>
  <Paragraphs>188</Paragraphs>
  <Slides>48</Slides>
  <Notes>8</Notes>
  <HiddenSlides>0</HiddenSlides>
  <MMClips>0</MMClips>
  <ScaleCrop>false</ScaleCrop>
  <HeadingPairs>
    <vt:vector size="4" baseType="variant">
      <vt:variant>
        <vt:lpstr>Θέμα</vt:lpstr>
      </vt:variant>
      <vt:variant>
        <vt:i4>2</vt:i4>
      </vt:variant>
      <vt:variant>
        <vt:lpstr>Τίτλοι διαφανειών</vt:lpstr>
      </vt:variant>
      <vt:variant>
        <vt:i4>48</vt:i4>
      </vt:variant>
    </vt:vector>
  </HeadingPairs>
  <TitlesOfParts>
    <vt:vector size="50" baseType="lpstr">
      <vt:lpstr>OC_template_updated1</vt:lpstr>
      <vt:lpstr>1_OC_template_updated1</vt:lpstr>
      <vt:lpstr>ΙΑΤΡΙΚΗ ΠΛΗΡΟΦΟΡΙΚΗ - Θ</vt:lpstr>
      <vt:lpstr>Ιατρικές βάσεις δεδομένων (1 από 41)</vt:lpstr>
      <vt:lpstr>Ιατρικές βάσεις δεδομένων (2 από 41)</vt:lpstr>
      <vt:lpstr>Ιατρικές βάσεις δεδομένων (3 από 41)</vt:lpstr>
      <vt:lpstr>Ιατρικές βάσεις δεδομένων (4 από 41)</vt:lpstr>
      <vt:lpstr>Ιατρικές βάσεις δεδομένων (5 από 41)</vt:lpstr>
      <vt:lpstr>Ιατρικές βάσεις δεδομένων (6 από 41)</vt:lpstr>
      <vt:lpstr>Ιατρικές βάσεις δεδομένων (7 από 41)</vt:lpstr>
      <vt:lpstr>Ιατρικές βάσεις δεδομένων (8 από 41)</vt:lpstr>
      <vt:lpstr>Ιατρικές βάσεις δεδομένων (9 από 41)</vt:lpstr>
      <vt:lpstr>Ιατρικές βάσεις δεδομένων (10 από 41)</vt:lpstr>
      <vt:lpstr>Ιατρικές βάσεις δεδομένων (11 από 41)</vt:lpstr>
      <vt:lpstr>Ιατρικές βάσεις δεδομένων (12 από 41)</vt:lpstr>
      <vt:lpstr>Ιατρικές βάσεις δεδομένων (13 από 41)</vt:lpstr>
      <vt:lpstr>Ιατρικές βάσεις δεδομένων (14 από 41)</vt:lpstr>
      <vt:lpstr>Ιατρικές βάσεις δεδομένων (15 από 41)</vt:lpstr>
      <vt:lpstr>Ιατρικές βάσεις δεδομένων (16 από 41)</vt:lpstr>
      <vt:lpstr>Ιατρικές βάσεις δεδομένων (17 από 41)</vt:lpstr>
      <vt:lpstr>Ιατρικές βάσεις δεδομένων (18 από 41)</vt:lpstr>
      <vt:lpstr>Ιατρικές βάσεις δεδομένων (19 από 41)</vt:lpstr>
      <vt:lpstr>Ιατρικές βάσεις δεδομένων (20 από 41)</vt:lpstr>
      <vt:lpstr>Ιατρικές βάσεις δεδομένων (21 από 41)</vt:lpstr>
      <vt:lpstr>Ιατρικές βάσεις δεδομένων (22 από 41)</vt:lpstr>
      <vt:lpstr>Ιατρικές βάσεις δεδομένων (23 από 41)</vt:lpstr>
      <vt:lpstr>Ιατρικές βάσεις δεδομένων (24 από 41)</vt:lpstr>
      <vt:lpstr>Ιατρικές βάσεις δεδομένων (25 από 41)</vt:lpstr>
      <vt:lpstr>Ιατρικές βάσεις δεδομένων (26 από 41)</vt:lpstr>
      <vt:lpstr>Ιατρικές βάσεις δεδομένων (27 από 41)</vt:lpstr>
      <vt:lpstr>Ιατρικές βάσεις δεδομένων (28 από 41)</vt:lpstr>
      <vt:lpstr>Ιατρικές βάσεις δεδομένων (29 από 41)</vt:lpstr>
      <vt:lpstr>Ιατρικές βάσεις δεδομένων (30 από 41)</vt:lpstr>
      <vt:lpstr>Ιατρικές βάσεις δεδομένων (31 από 41)</vt:lpstr>
      <vt:lpstr>Ιατρικές βάσεις δεδομένων (32 από 41)</vt:lpstr>
      <vt:lpstr>Ιατρικές βάσεις δεδομένων (33 από 41)</vt:lpstr>
      <vt:lpstr>Ιατρικές βάσεις δεδομένων (34 από 41)</vt:lpstr>
      <vt:lpstr>Ιατρικές βάσεις δεδομένων (35 από 41)</vt:lpstr>
      <vt:lpstr>Ιατρικές βάσεις δεδομένων (36 από 41)</vt:lpstr>
      <vt:lpstr>Ιατρικές βάσεις δεδομένων (37 από 41)</vt:lpstr>
      <vt:lpstr>Ιατρικές βάσεις δεδομένων (38 από 41)</vt:lpstr>
      <vt:lpstr>Ιατρικές βάσεις δεδομένων (39 από 41)</vt:lpstr>
      <vt:lpstr>Ιατρικές βάσεις δεδομένων (40 από 41)</vt:lpstr>
      <vt:lpstr>Ιατρικές βάσεις δεδομένων (41 από 41)</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ΙΑΤΡΙΚΗ ΠΛΗΡΟΦΟΡΙΚΗ - Θ</dc:title>
  <dc:creator>opencourses@teiath.gr</dc:creator>
  <cp:lastModifiedBy>natasakar new</cp:lastModifiedBy>
  <cp:revision>6</cp:revision>
  <dcterms:created xsi:type="dcterms:W3CDTF">2014-09-25T09:27:25Z</dcterms:created>
  <dcterms:modified xsi:type="dcterms:W3CDTF">2015-02-09T13:14:59Z</dcterms:modified>
</cp:coreProperties>
</file>