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80" r:id="rId15"/>
    <p:sldId id="281" r:id="rId16"/>
    <p:sldId id="282" r:id="rId17"/>
    <p:sldId id="283" r:id="rId18"/>
    <p:sldId id="284" r:id="rId19"/>
    <p:sldId id="257" r:id="rId20"/>
    <p:sldId id="262" r:id="rId21"/>
    <p:sldId id="264" r:id="rId22"/>
    <p:sldId id="285" r:id="rId23"/>
    <p:sldId id="286" r:id="rId24"/>
    <p:sldId id="287" r:id="rId25"/>
    <p:sldId id="288"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17126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90642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263272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292794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29176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459415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46878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729210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502600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307283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906690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97169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8938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477449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7594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drugabuse.gov/publications/teaching-packets/neurobiology-ecstasy/section-ii/2-serotonin-neuron-major-target-ecstasy"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Albert_Bandura_Psychologist.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creativecommons.org/licenses/by-sa/4.0/deed.en" TargetMode="External"/><Relationship Id="rId4" Type="http://schemas.openxmlformats.org/officeDocument/2006/relationships/hyperlink" Target="http://commons.wikimedia.org/wiki/User:Fridolin_freudenfet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ixabay.com/en/man-guy-chair-binoculars-using-40093/"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commons.wikimedia.org/wiki/File:Mr_Pipo_Brain_Gears_by_Love.svg" TargetMode="External"/><Relationship Id="rId5" Type="http://schemas.openxmlformats.org/officeDocument/2006/relationships/image" Target="../media/image6.png"/><Relationship Id="rId4" Type="http://schemas.openxmlformats.org/officeDocument/2006/relationships/hyperlink" Target="http://pixabay.com/en/users/Nem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Slate_(writing)#mediaviewer/File:Schiefertafelmitschwamm.jpg"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Pe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P9Fyey4D5h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mmons.wikimedia.org/wiki/User:S._J%C3%A4hnichen" TargetMode="External"/><Relationship Id="rId4" Type="http://schemas.openxmlformats.org/officeDocument/2006/relationships/hyperlink" Target="http://en.wikipedia.org/wiki/Delta_wave#mediaviewer/File:Sleep_EEG_Stage_4.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Sagittal_brain_MRI.JPG" TargetMode="External"/><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creativecommons.org/licenses/by-sa/2.5/" TargetMode="External"/><Relationship Id="rId4" Type="http://schemas.openxmlformats.org/officeDocument/2006/relationships/hyperlink" Target="http://en.wikipedia.org/wiki/User:Genesis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Εισαγωγή στην Ψυχολογία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smtClean="0"/>
              <a:t>Θεωρητικές προσεγγίσεις της ψυχολογίας (2. </a:t>
            </a:r>
            <a:r>
              <a:rPr lang="el-GR" sz="2800" dirty="0"/>
              <a:t>H συμπεριφοριστική και άλλες προσεγγίσεις)</a:t>
            </a:r>
          </a:p>
          <a:p>
            <a:pPr>
              <a:spcBef>
                <a:spcPts val="0"/>
              </a:spcBef>
            </a:pPr>
            <a:r>
              <a:rPr lang="el-GR" sz="2400" dirty="0" smtClean="0"/>
              <a:t>Δρ</a:t>
            </a:r>
            <a:r>
              <a:rPr lang="el-GR" sz="2400" dirty="0"/>
              <a:t>. Κατερίνα Μανιαδάκη, </a:t>
            </a:r>
            <a:r>
              <a:rPr lang="el-GR" sz="2400" dirty="0" smtClean="0"/>
              <a:t>Ψυχολόγος</a:t>
            </a:r>
          </a:p>
          <a:p>
            <a:pPr>
              <a:spcBef>
                <a:spcPts val="0"/>
              </a:spcBef>
            </a:pPr>
            <a:r>
              <a:rPr lang="el-GR" sz="2400" dirty="0" smtClean="0"/>
              <a:t>Τμήμα 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μεθόδου </a:t>
            </a:r>
            <a:r>
              <a:rPr lang="el-GR" dirty="0" smtClean="0"/>
              <a:t>3 </a:t>
            </a:r>
            <a:r>
              <a:rPr lang="el-GR" dirty="0"/>
              <a:t/>
            </a:r>
            <a:br>
              <a:rPr lang="el-GR" dirty="0"/>
            </a:br>
            <a:r>
              <a:rPr lang="el-GR" b="0" dirty="0" smtClean="0"/>
              <a:t>Μελέτη νευρώνων και νευροδιαβιβαστών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5" name="Picture 4" descr="5ht"/>
          <p:cNvPicPr>
            <a:picLocks noGrp="1" noChangeAspect="1" noChangeArrowheads="1"/>
          </p:cNvPicPr>
          <p:nvPr>
            <p:ph idx="1"/>
          </p:nvPr>
        </p:nvPicPr>
        <p:blipFill>
          <a:blip r:embed="rId2" cstate="print"/>
          <a:srcRect/>
          <a:stretch>
            <a:fillRect/>
          </a:stretch>
        </p:blipFill>
        <p:spPr bwMode="auto">
          <a:xfrm>
            <a:off x="2123728" y="1772816"/>
            <a:ext cx="5304424" cy="3978318"/>
          </a:xfrm>
          <a:prstGeom prst="rect">
            <a:avLst/>
          </a:prstGeom>
          <a:noFill/>
          <a:ln>
            <a:noFill/>
          </a:ln>
        </p:spPr>
      </p:pic>
      <p:sp>
        <p:nvSpPr>
          <p:cNvPr id="7" name="Ορθογώνιο 6"/>
          <p:cNvSpPr/>
          <p:nvPr/>
        </p:nvSpPr>
        <p:spPr>
          <a:xfrm>
            <a:off x="4225821" y="5751134"/>
            <a:ext cx="1100238" cy="276999"/>
          </a:xfrm>
          <a:prstGeom prst="rect">
            <a:avLst/>
          </a:prstGeom>
        </p:spPr>
        <p:txBody>
          <a:bodyPr wrap="none">
            <a:spAutoFit/>
          </a:bodyPr>
          <a:lstStyle/>
          <a:p>
            <a:r>
              <a:rPr lang="en-US" sz="1200" dirty="0">
                <a:latin typeface="+mn-lt"/>
                <a:hlinkClick r:id="rId3"/>
              </a:rPr>
              <a:t>drugabuse.gov</a:t>
            </a:r>
            <a:endParaRPr lang="el-GR" sz="1200" dirty="0">
              <a:latin typeface="+mn-lt"/>
            </a:endParaRPr>
          </a:p>
        </p:txBody>
      </p:sp>
    </p:spTree>
    <p:extLst>
      <p:ext uri="{BB962C8B-B14F-4D97-AF65-F5344CB8AC3E}">
        <p14:creationId xmlns:p14="http://schemas.microsoft.com/office/powerpoint/2010/main" val="1666892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 </a:t>
            </a:r>
            <a:r>
              <a:rPr lang="el-GR" dirty="0" smtClean="0"/>
              <a:t>Είδος ερωτήματος</a:t>
            </a:r>
            <a:br>
              <a:rPr lang="el-GR" dirty="0" smtClean="0"/>
            </a:br>
            <a:r>
              <a:rPr lang="el-GR" dirty="0" smtClean="0"/>
              <a:t>Υπάρχει θηλυκός και αρσενικός εγκέφαλος;</a:t>
            </a:r>
            <a:endParaRPr lang="el-GR" dirty="0"/>
          </a:p>
        </p:txBody>
      </p:sp>
      <p:sp>
        <p:nvSpPr>
          <p:cNvPr id="3" name="Θέση περιεχομένου 2"/>
          <p:cNvSpPr>
            <a:spLocks noGrp="1"/>
          </p:cNvSpPr>
          <p:nvPr>
            <p:ph idx="1"/>
          </p:nvPr>
        </p:nvSpPr>
        <p:spPr>
          <a:xfrm>
            <a:off x="611560" y="1916832"/>
            <a:ext cx="8229600" cy="2664296"/>
          </a:xfrm>
        </p:spPr>
        <p:txBody>
          <a:bodyPr/>
          <a:lstStyle/>
          <a:p>
            <a:r>
              <a:rPr lang="el-GR" dirty="0"/>
              <a:t>Οι διαφυλικές διαφορές στον εγκέφαλο μελετώνται εδώ και πολλά χρόνια.</a:t>
            </a:r>
          </a:p>
          <a:p>
            <a:r>
              <a:rPr lang="el-GR" dirty="0"/>
              <a:t>Σε ορισμένες περιπτώσεις εκτέλεσης δραστηριοτήτων που σχετίζονται με συγκεκριμένες δραστηριότητες, π.χ. γλωσσικά τεστ, έχει διαπιστωθεί ενεργοποίηση διαφορετικού τμήματος του εγκεφάλου σε άνδρες και γυναίκες.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03202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startAt="4"/>
            </a:pPr>
            <a:r>
              <a:rPr lang="el-GR" dirty="0" smtClean="0"/>
              <a:t>Η γνωσιακή προσέγγιση</a:t>
            </a:r>
            <a:endParaRPr lang="el-GR" dirty="0"/>
          </a:p>
        </p:txBody>
      </p:sp>
      <p:sp>
        <p:nvSpPr>
          <p:cNvPr id="3" name="Θέση περιεχομένου 2"/>
          <p:cNvSpPr>
            <a:spLocks noGrp="1"/>
          </p:cNvSpPr>
          <p:nvPr>
            <p:ph idx="1"/>
          </p:nvPr>
        </p:nvSpPr>
        <p:spPr>
          <a:xfrm>
            <a:off x="457200" y="1196752"/>
            <a:ext cx="4618856" cy="5040560"/>
          </a:xfrm>
        </p:spPr>
        <p:txBody>
          <a:bodyPr/>
          <a:lstStyle/>
          <a:p>
            <a:r>
              <a:rPr lang="el-GR" dirty="0"/>
              <a:t>Πειραματική διερεύνηση των νοητικών διεργασιών, η οποία βασίζεται στην άποψη ότι η μάθηση είναι αποτέλεσμα επεξεργασίας και οικοδόμησης των πληροφοριών.</a:t>
            </a:r>
          </a:p>
          <a:p>
            <a:r>
              <a:rPr lang="el-GR" dirty="0"/>
              <a:t>Ο ηλεκτρονικός υπολογιστής παρουσιάζει αναλογίες στη λειτουργία του με τον ανθρώπινο νου: αποτελούν και τα δύο συστήματα επεξεργασίας πληροφοριών.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5" name="TextBox 4"/>
          <p:cNvSpPr txBox="1"/>
          <p:nvPr/>
        </p:nvSpPr>
        <p:spPr>
          <a:xfrm>
            <a:off x="5868144" y="1087419"/>
            <a:ext cx="1656184" cy="461665"/>
          </a:xfrm>
          <a:prstGeom prst="rect">
            <a:avLst/>
          </a:prstGeom>
          <a:noFill/>
        </p:spPr>
        <p:txBody>
          <a:bodyPr wrap="square" rtlCol="0">
            <a:spAutoFit/>
          </a:bodyPr>
          <a:lstStyle/>
          <a:p>
            <a:r>
              <a:rPr lang="el-GR" sz="2400" dirty="0" smtClean="0">
                <a:latin typeface="+mn-lt"/>
              </a:rPr>
              <a:t>ΕΡΕΘΙΣΜΑ</a:t>
            </a:r>
            <a:endParaRPr lang="el-GR" sz="2400" dirty="0">
              <a:latin typeface="+mn-lt"/>
            </a:endParaRPr>
          </a:p>
        </p:txBody>
      </p:sp>
      <p:sp>
        <p:nvSpPr>
          <p:cNvPr id="7" name="Βέλος προς τα κάτω 6"/>
          <p:cNvSpPr/>
          <p:nvPr/>
        </p:nvSpPr>
        <p:spPr>
          <a:xfrm>
            <a:off x="6539880" y="1549084"/>
            <a:ext cx="264368" cy="302880"/>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TextBox 7"/>
          <p:cNvSpPr txBox="1"/>
          <p:nvPr/>
        </p:nvSpPr>
        <p:spPr>
          <a:xfrm>
            <a:off x="6047400" y="1823161"/>
            <a:ext cx="1368152" cy="461665"/>
          </a:xfrm>
          <a:prstGeom prst="rect">
            <a:avLst/>
          </a:prstGeom>
          <a:noFill/>
        </p:spPr>
        <p:txBody>
          <a:bodyPr wrap="square" rtlCol="0">
            <a:spAutoFit/>
          </a:bodyPr>
          <a:lstStyle/>
          <a:p>
            <a:r>
              <a:rPr lang="el-GR" sz="2400" dirty="0" smtClean="0">
                <a:latin typeface="+mn-lt"/>
              </a:rPr>
              <a:t>Προσοχή</a:t>
            </a:r>
            <a:endParaRPr lang="el-GR" sz="2400" dirty="0">
              <a:latin typeface="+mn-lt"/>
            </a:endParaRPr>
          </a:p>
        </p:txBody>
      </p:sp>
      <p:sp>
        <p:nvSpPr>
          <p:cNvPr id="9" name="Βέλος προς τα κάτω 8"/>
          <p:cNvSpPr/>
          <p:nvPr/>
        </p:nvSpPr>
        <p:spPr>
          <a:xfrm>
            <a:off x="6588224" y="2338239"/>
            <a:ext cx="216024" cy="316142"/>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6077998" y="2635876"/>
            <a:ext cx="1452500" cy="461665"/>
          </a:xfrm>
          <a:prstGeom prst="rect">
            <a:avLst/>
          </a:prstGeom>
          <a:noFill/>
        </p:spPr>
        <p:txBody>
          <a:bodyPr wrap="square" rtlCol="0">
            <a:spAutoFit/>
          </a:bodyPr>
          <a:lstStyle/>
          <a:p>
            <a:r>
              <a:rPr lang="el-GR" sz="2400" dirty="0" smtClean="0">
                <a:latin typeface="+mn-lt"/>
              </a:rPr>
              <a:t>Αντίληψη</a:t>
            </a:r>
            <a:endParaRPr lang="el-GR" sz="2400" dirty="0">
              <a:latin typeface="+mn-lt"/>
            </a:endParaRPr>
          </a:p>
        </p:txBody>
      </p:sp>
      <p:sp>
        <p:nvSpPr>
          <p:cNvPr id="11" name="Βέλος προς τα κάτω 10"/>
          <p:cNvSpPr/>
          <p:nvPr/>
        </p:nvSpPr>
        <p:spPr>
          <a:xfrm>
            <a:off x="6623893" y="3070592"/>
            <a:ext cx="216024" cy="293846"/>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TextBox 11"/>
          <p:cNvSpPr txBox="1"/>
          <p:nvPr/>
        </p:nvSpPr>
        <p:spPr>
          <a:xfrm>
            <a:off x="5941797" y="3353757"/>
            <a:ext cx="1665636" cy="830997"/>
          </a:xfrm>
          <a:prstGeom prst="rect">
            <a:avLst/>
          </a:prstGeom>
          <a:noFill/>
        </p:spPr>
        <p:txBody>
          <a:bodyPr wrap="square" rtlCol="0">
            <a:spAutoFit/>
          </a:bodyPr>
          <a:lstStyle/>
          <a:p>
            <a:pPr algn="ctr"/>
            <a:r>
              <a:rPr lang="el-GR" sz="2400" dirty="0" smtClean="0">
                <a:latin typeface="+mn-lt"/>
              </a:rPr>
              <a:t>Διαδικασίες σκέψης</a:t>
            </a:r>
            <a:endParaRPr lang="el-GR" sz="2400" dirty="0">
              <a:latin typeface="+mn-lt"/>
            </a:endParaRPr>
          </a:p>
        </p:txBody>
      </p:sp>
      <p:sp>
        <p:nvSpPr>
          <p:cNvPr id="13" name="Βέλος προς τα κάτω 12"/>
          <p:cNvSpPr/>
          <p:nvPr/>
        </p:nvSpPr>
        <p:spPr>
          <a:xfrm>
            <a:off x="6588224" y="4228796"/>
            <a:ext cx="251693" cy="343249"/>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TextBox 13"/>
          <p:cNvSpPr txBox="1"/>
          <p:nvPr/>
        </p:nvSpPr>
        <p:spPr>
          <a:xfrm>
            <a:off x="6113667" y="4500332"/>
            <a:ext cx="1452500" cy="461665"/>
          </a:xfrm>
          <a:prstGeom prst="rect">
            <a:avLst/>
          </a:prstGeom>
          <a:noFill/>
        </p:spPr>
        <p:txBody>
          <a:bodyPr wrap="square" rtlCol="0">
            <a:spAutoFit/>
          </a:bodyPr>
          <a:lstStyle/>
          <a:p>
            <a:r>
              <a:rPr lang="el-GR" sz="2400" dirty="0" smtClean="0">
                <a:latin typeface="+mn-lt"/>
              </a:rPr>
              <a:t>Απόφαση</a:t>
            </a:r>
            <a:endParaRPr lang="el-GR" sz="2400" dirty="0">
              <a:latin typeface="+mn-lt"/>
            </a:endParaRPr>
          </a:p>
        </p:txBody>
      </p:sp>
      <p:sp>
        <p:nvSpPr>
          <p:cNvPr id="15" name="Βέλος προς τα κάτω 14"/>
          <p:cNvSpPr/>
          <p:nvPr/>
        </p:nvSpPr>
        <p:spPr>
          <a:xfrm>
            <a:off x="6605629" y="4993982"/>
            <a:ext cx="251693" cy="343249"/>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TextBox 15"/>
          <p:cNvSpPr txBox="1"/>
          <p:nvPr/>
        </p:nvSpPr>
        <p:spPr>
          <a:xfrm>
            <a:off x="6029230" y="5370951"/>
            <a:ext cx="1656184" cy="461665"/>
          </a:xfrm>
          <a:prstGeom prst="rect">
            <a:avLst/>
          </a:prstGeom>
          <a:noFill/>
        </p:spPr>
        <p:txBody>
          <a:bodyPr wrap="square" rtlCol="0">
            <a:spAutoFit/>
          </a:bodyPr>
          <a:lstStyle/>
          <a:p>
            <a:r>
              <a:rPr lang="el-GR" sz="2400" dirty="0" smtClean="0">
                <a:latin typeface="+mn-lt"/>
              </a:rPr>
              <a:t>ΑΝΤΙΔΡΑΣΗ</a:t>
            </a:r>
            <a:endParaRPr lang="el-GR" sz="2400" dirty="0">
              <a:latin typeface="+mn-lt"/>
            </a:endParaRPr>
          </a:p>
        </p:txBody>
      </p:sp>
    </p:spTree>
    <p:extLst>
      <p:ext uri="{BB962C8B-B14F-4D97-AF65-F5344CB8AC3E}">
        <p14:creationId xmlns:p14="http://schemas.microsoft.com/office/powerpoint/2010/main" val="2791355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rabicPeriod" startAt="5"/>
            </a:pPr>
            <a:r>
              <a:rPr lang="el-GR" dirty="0"/>
              <a:t>Η </a:t>
            </a:r>
            <a:r>
              <a:rPr lang="el-GR" dirty="0" smtClean="0"/>
              <a:t>Γνωσιακή </a:t>
            </a:r>
            <a:r>
              <a:rPr lang="el-GR" dirty="0"/>
              <a:t>- Συμπεριφοριστική προσέγγιση</a:t>
            </a:r>
            <a:r>
              <a:rPr lang="en-US" dirty="0"/>
              <a:t> </a:t>
            </a:r>
            <a:r>
              <a:rPr lang="en-US" sz="3600" b="0" dirty="0" smtClean="0"/>
              <a:t>(</a:t>
            </a:r>
            <a:r>
              <a:rPr lang="el-GR" sz="3600" b="0" dirty="0"/>
              <a:t>1</a:t>
            </a:r>
            <a:r>
              <a:rPr lang="en-US" sz="3600" b="0" dirty="0" smtClean="0"/>
              <a:t> </a:t>
            </a:r>
            <a:r>
              <a:rPr lang="el-GR" sz="3600" b="0" dirty="0"/>
              <a:t>από 2</a:t>
            </a:r>
            <a:r>
              <a:rPr lang="el-GR" sz="3600" b="0" dirty="0" smtClean="0"/>
              <a:t>)</a:t>
            </a:r>
            <a:endParaRPr lang="el-GR" dirty="0"/>
          </a:p>
        </p:txBody>
      </p:sp>
      <p:sp>
        <p:nvSpPr>
          <p:cNvPr id="3" name="Θέση περιεχομένου 2"/>
          <p:cNvSpPr>
            <a:spLocks noGrp="1"/>
          </p:cNvSpPr>
          <p:nvPr>
            <p:ph idx="1"/>
          </p:nvPr>
        </p:nvSpPr>
        <p:spPr>
          <a:xfrm>
            <a:off x="457200" y="1196752"/>
            <a:ext cx="5410944" cy="5040560"/>
          </a:xfrm>
        </p:spPr>
        <p:txBody>
          <a:bodyPr/>
          <a:lstStyle/>
          <a:p>
            <a:r>
              <a:rPr lang="el-GR" dirty="0"/>
              <a:t>Συγκαταλέγεται ανάμεσα στους πέντε ανθρώπους που επηρέασαν καταλυτικά την ψυχολογία του 20ου αιώνα.</a:t>
            </a:r>
          </a:p>
          <a:p>
            <a:r>
              <a:rPr lang="el-GR" dirty="0"/>
              <a:t>Είναι διακεκριμένος καθηγητής στο Πανεπιστήμιου του Stanford στην Αμερική.</a:t>
            </a:r>
          </a:p>
          <a:p>
            <a:r>
              <a:rPr lang="el-GR" dirty="0"/>
              <a:t>Έχει διατελέσει πρόεδρος της Αμερικανικής Ψυχολογικής Εταιρείας.</a:t>
            </a:r>
          </a:p>
          <a:p>
            <a:r>
              <a:rPr lang="el-GR" dirty="0"/>
              <a:t>Είναι ο εμπνευστής της θεωρίας της κοινωνικής μάθησης.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5" name="Θέση περιεχομένου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412776"/>
            <a:ext cx="2272284" cy="3217926"/>
          </a:xfrm>
          <a:prstGeom prst="rect">
            <a:avLst/>
          </a:prstGeom>
        </p:spPr>
      </p:pic>
      <p:sp>
        <p:nvSpPr>
          <p:cNvPr id="6" name="Rectangle 6"/>
          <p:cNvSpPr/>
          <p:nvPr/>
        </p:nvSpPr>
        <p:spPr>
          <a:xfrm>
            <a:off x="5754155" y="4988509"/>
            <a:ext cx="307632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latin typeface="+mn-lt"/>
                <a:hlinkClick r:id="rId3"/>
              </a:rPr>
              <a:t>Albert Bandura Psychologist</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Fridolin freudenfett</a:t>
            </a:r>
            <a:r>
              <a:rPr lang="el-GR" sz="1200" dirty="0" smtClean="0">
                <a:solidFill>
                  <a:schemeClr val="tx1">
                    <a:lumMod val="65000"/>
                    <a:lumOff val="35000"/>
                  </a:schemeClr>
                </a:solidFill>
                <a:latin typeface="+mn-lt"/>
              </a:rPr>
              <a:t> διαθέσιμο με άδεια </a:t>
            </a:r>
            <a:r>
              <a:rPr lang="en-US" sz="1200" dirty="0" smtClean="0">
                <a:solidFill>
                  <a:schemeClr val="tx1">
                    <a:lumMod val="65000"/>
                    <a:lumOff val="35000"/>
                  </a:schemeClr>
                </a:solidFill>
                <a:latin typeface="+mn-lt"/>
                <a:hlinkClick r:id="rId5"/>
              </a:rPr>
              <a:t>CC BY-SA 4.0</a:t>
            </a:r>
            <a:endParaRPr lang="en-US" sz="1200" dirty="0">
              <a:solidFill>
                <a:schemeClr val="tx1">
                  <a:lumMod val="65000"/>
                  <a:lumOff val="35000"/>
                </a:schemeClr>
              </a:solidFill>
              <a:latin typeface="+mn-lt"/>
            </a:endParaRPr>
          </a:p>
        </p:txBody>
      </p:sp>
      <p:sp>
        <p:nvSpPr>
          <p:cNvPr id="7" name="TextBox 6"/>
          <p:cNvSpPr txBox="1"/>
          <p:nvPr/>
        </p:nvSpPr>
        <p:spPr>
          <a:xfrm>
            <a:off x="5842484" y="4587882"/>
            <a:ext cx="3096344" cy="430887"/>
          </a:xfrm>
          <a:prstGeom prst="rect">
            <a:avLst/>
          </a:prstGeom>
          <a:noFill/>
        </p:spPr>
        <p:txBody>
          <a:bodyPr wrap="square" rtlCol="0">
            <a:spAutoFit/>
          </a:bodyPr>
          <a:lstStyle/>
          <a:p>
            <a:r>
              <a:rPr lang="en-US" sz="2200" b="1" dirty="0" smtClean="0">
                <a:solidFill>
                  <a:srgbClr val="820000"/>
                </a:solidFill>
                <a:latin typeface="+mn-lt"/>
              </a:rPr>
              <a:t>Albert Bandura (1925 - )</a:t>
            </a:r>
            <a:endParaRPr lang="el-GR" sz="2200" b="1" dirty="0">
              <a:solidFill>
                <a:srgbClr val="820000"/>
              </a:solidFill>
              <a:latin typeface="+mn-lt"/>
            </a:endParaRPr>
          </a:p>
        </p:txBody>
      </p:sp>
    </p:spTree>
    <p:extLst>
      <p:ext uri="{BB962C8B-B14F-4D97-AF65-F5344CB8AC3E}">
        <p14:creationId xmlns:p14="http://schemas.microsoft.com/office/powerpoint/2010/main" val="1674353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rabicPeriod" startAt="5"/>
            </a:pPr>
            <a:r>
              <a:rPr lang="el-GR" dirty="0"/>
              <a:t>Η </a:t>
            </a:r>
            <a:r>
              <a:rPr lang="el-GR" dirty="0" smtClean="0"/>
              <a:t>Γνωσιακή </a:t>
            </a:r>
            <a:r>
              <a:rPr lang="el-GR" dirty="0"/>
              <a:t>- Συμπεριφοριστική προσέγγιση</a:t>
            </a:r>
            <a:r>
              <a:rPr lang="en-US" dirty="0"/>
              <a:t> </a:t>
            </a:r>
            <a:r>
              <a:rPr lang="en-US" sz="3600" b="0" dirty="0" smtClean="0"/>
              <a:t>(</a:t>
            </a:r>
            <a:r>
              <a:rPr lang="el-GR" sz="3600" b="0" dirty="0"/>
              <a:t>2</a:t>
            </a:r>
            <a:r>
              <a:rPr lang="en-US" sz="3600" b="0" dirty="0" smtClean="0"/>
              <a:t> </a:t>
            </a:r>
            <a:r>
              <a:rPr lang="el-GR" sz="3600" b="0" dirty="0"/>
              <a:t>από 2</a:t>
            </a:r>
            <a:r>
              <a:rPr lang="el-GR" sz="3600" b="0" dirty="0" smtClean="0"/>
              <a:t>)</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Οι γνωστικές διεργασίες μεσολαβούν στην αντίδραση του ατόμου στα ερεθίσματα του περιβάλλοντος.</a:t>
            </a:r>
          </a:p>
          <a:p>
            <a:pPr marL="457200" indent="-457200">
              <a:buFont typeface="+mj-lt"/>
              <a:buAutoNum type="arabicPeriod"/>
            </a:pPr>
            <a:r>
              <a:rPr lang="el-GR" dirty="0"/>
              <a:t>Ο άνθρωπος δεν ωθείται κυρίως από εσωτερικές δυνάμεις ούτε αντιδρά παθητικά στα εξωτερικά ερεθίσματα. Επηρεάζεται από τις γνώσεις του, τα συναισθήματά του, και από τη σημασία που έχουν τα ερεθίσματα για τον ίδιο.</a:t>
            </a:r>
          </a:p>
          <a:p>
            <a:pPr marL="457200" indent="-457200">
              <a:buFont typeface="+mj-lt"/>
              <a:buAutoNum type="arabicPeriod"/>
            </a:pPr>
            <a:r>
              <a:rPr lang="el-GR" dirty="0"/>
              <a:t>«Το επίπεδο κινητοποίησης των ανθρώπων, η συναισθηματική τους κατάσταση και οι πράξεις τους βασίζονται περισσότερο σε αυτό που πιστεύουν ότι συμβαίνει παρά σε αυτό που πραγματικά συμβαίνει».</a:t>
            </a:r>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980461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startAt="6"/>
            </a:pPr>
            <a:r>
              <a:rPr lang="el-GR" dirty="0" smtClean="0"/>
              <a:t>Η φαινομενολογική προσέγγιση</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n-US" b="1" dirty="0">
                <a:solidFill>
                  <a:srgbClr val="820000"/>
                </a:solidFill>
              </a:rPr>
              <a:t>Abraham Maslow </a:t>
            </a:r>
            <a:r>
              <a:rPr lang="en-US" b="1" dirty="0" smtClean="0">
                <a:solidFill>
                  <a:srgbClr val="820000"/>
                </a:solidFill>
              </a:rPr>
              <a:t>(</a:t>
            </a:r>
            <a:r>
              <a:rPr lang="en-US" b="1" dirty="0">
                <a:solidFill>
                  <a:srgbClr val="820000"/>
                </a:solidFill>
              </a:rPr>
              <a:t>1908-1970) </a:t>
            </a:r>
          </a:p>
          <a:p>
            <a:r>
              <a:rPr lang="el-GR" dirty="0"/>
              <a:t>Ενδιαφέρεται για τις υποκειμενικές εμπειρίες του ατόμου, δηλαδή για τον τρόπο που το άτομο αντιλαμβάνεται και ερμηνεύει τα τρέχοντα ερεθίσματα του περιβάλλοντος.</a:t>
            </a:r>
          </a:p>
          <a:p>
            <a:r>
              <a:rPr lang="el-GR" dirty="0"/>
              <a:t>Υποστηρίζει ότι βασικό κίνητρο της ανθρώπινης συμπεριφοράς είναι η ανάγκη του ατόμου να αναπτύξει το δυναμικό και τις ικανότητές του.</a:t>
            </a:r>
          </a:p>
          <a:p>
            <a:r>
              <a:rPr lang="el-GR" dirty="0"/>
              <a:t>To κριτήριο της ψυχικής υγείας είναι η αυτοπραγμάτωση.</a:t>
            </a:r>
          </a:p>
          <a:p>
            <a:r>
              <a:rPr lang="el-GR" dirty="0"/>
              <a:t>Ο στόχος της Ψυχολογίας είναι να κατανοεί και όχι να προβλέπει ή να ελέγχει την ανθρώπινη συμπεριφορά.</a:t>
            </a:r>
          </a:p>
          <a:p>
            <a:r>
              <a:rPr lang="el-GR" dirty="0"/>
              <a:t>Ορισμένες φαινομενολογικές θεωρίες λέγονται και ανθρωπιστικές. Δίνουν έμφαση στις θετικές πλευρές της προσωπικότητας και στην ικανότητα για θετική ατομική ανάπτυξη (Carl Rogers).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959699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Η πυραμίδα των ανθρώπινων αναγκών </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a:xfrm>
            <a:off x="457200" y="1988840"/>
            <a:ext cx="8229600" cy="2952328"/>
          </a:xfrm>
        </p:spPr>
        <p:txBody>
          <a:bodyPr/>
          <a:lstStyle/>
          <a:p>
            <a:r>
              <a:rPr lang="el-GR" dirty="0"/>
              <a:t>Tα κίνητρα του ανθρώπου υπαγορεύονται από τις ανάγκες του, οι οποίες ανήκουν σε μια ιεραρχική κλίμακα που έχει τη μορφή πυραμίδας, με επτά επίπεδα.</a:t>
            </a:r>
          </a:p>
          <a:p>
            <a:r>
              <a:rPr lang="el-GR" dirty="0"/>
              <a:t>Η ανοδική πορεία είναι εφικτή μόνο εφόσον ικανοποιηθούν –τουλάχιστον εν μέρει- οι ανάγκες του προηγούμενου επιπέδου.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918366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Η πυραμίδα των ανθρώπινων αναγκών </a:t>
            </a:r>
            <a:r>
              <a:rPr lang="el-GR" dirty="0" smtClean="0"/>
              <a:t/>
            </a:r>
            <a:br>
              <a:rPr lang="el-GR" dirty="0" smtClean="0"/>
            </a:br>
            <a:r>
              <a:rPr lang="el-GR" sz="3600" b="0" dirty="0" smtClean="0"/>
              <a:t>(2 </a:t>
            </a:r>
            <a:r>
              <a:rPr lang="el-GR" sz="3600" b="0" dirty="0"/>
              <a:t>από </a:t>
            </a:r>
            <a:r>
              <a:rPr lang="el-GR"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5" name="Ισοσκελές τρίγωνο 4"/>
          <p:cNvSpPr/>
          <p:nvPr/>
        </p:nvSpPr>
        <p:spPr>
          <a:xfrm>
            <a:off x="971600" y="1158415"/>
            <a:ext cx="7992888" cy="504056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7" name="Ευθεία γραμμή σύνδεσης 6"/>
          <p:cNvCxnSpPr/>
          <p:nvPr/>
        </p:nvCxnSpPr>
        <p:spPr>
          <a:xfrm flipH="1" flipV="1">
            <a:off x="277688" y="5672021"/>
            <a:ext cx="8686800" cy="1095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79712" y="5677498"/>
            <a:ext cx="6192688" cy="400110"/>
          </a:xfrm>
          <a:prstGeom prst="rect">
            <a:avLst/>
          </a:prstGeom>
          <a:noFill/>
        </p:spPr>
        <p:txBody>
          <a:bodyPr wrap="square" rtlCol="0">
            <a:spAutoFit/>
          </a:bodyPr>
          <a:lstStyle/>
          <a:p>
            <a:r>
              <a:rPr lang="el-GR" sz="2000" dirty="0" smtClean="0">
                <a:latin typeface="+mn-lt"/>
              </a:rPr>
              <a:t>Αναπνοή, σεξ, νερό</a:t>
            </a:r>
            <a:r>
              <a:rPr lang="el-GR" sz="2000" dirty="0" smtClean="0">
                <a:latin typeface="+mn-lt"/>
              </a:rPr>
              <a:t>, ύπνο</a:t>
            </a:r>
            <a:r>
              <a:rPr lang="el-GR" sz="2000" dirty="0" smtClean="0">
                <a:latin typeface="+mn-lt"/>
              </a:rPr>
              <a:t>, τροφή, απέκκριση</a:t>
            </a:r>
            <a:endParaRPr lang="el-GR" sz="2000" dirty="0">
              <a:latin typeface="+mn-lt"/>
            </a:endParaRPr>
          </a:p>
        </p:txBody>
      </p:sp>
      <p:sp>
        <p:nvSpPr>
          <p:cNvPr id="12" name="TextBox 11"/>
          <p:cNvSpPr txBox="1"/>
          <p:nvPr/>
        </p:nvSpPr>
        <p:spPr>
          <a:xfrm>
            <a:off x="22787" y="5672021"/>
            <a:ext cx="1296144" cy="400110"/>
          </a:xfrm>
          <a:prstGeom prst="rect">
            <a:avLst/>
          </a:prstGeom>
          <a:noFill/>
        </p:spPr>
        <p:txBody>
          <a:bodyPr wrap="square" rtlCol="0">
            <a:spAutoFit/>
          </a:bodyPr>
          <a:lstStyle/>
          <a:p>
            <a:r>
              <a:rPr lang="el-GR" sz="2000" dirty="0" smtClean="0">
                <a:latin typeface="+mn-lt"/>
              </a:rPr>
              <a:t>Επιβίωση </a:t>
            </a:r>
            <a:endParaRPr lang="el-GR" sz="2000" dirty="0">
              <a:latin typeface="+mn-lt"/>
            </a:endParaRPr>
          </a:p>
        </p:txBody>
      </p:sp>
      <p:cxnSp>
        <p:nvCxnSpPr>
          <p:cNvPr id="13" name="Ευθεία γραμμή σύνδεσης 12"/>
          <p:cNvCxnSpPr/>
          <p:nvPr/>
        </p:nvCxnSpPr>
        <p:spPr>
          <a:xfrm flipH="1" flipV="1">
            <a:off x="277688" y="4781382"/>
            <a:ext cx="8686800" cy="1095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05131" y="4724144"/>
            <a:ext cx="6147962" cy="1015663"/>
          </a:xfrm>
          <a:prstGeom prst="rect">
            <a:avLst/>
          </a:prstGeom>
          <a:noFill/>
        </p:spPr>
        <p:txBody>
          <a:bodyPr wrap="square" rtlCol="0">
            <a:spAutoFit/>
          </a:bodyPr>
          <a:lstStyle/>
          <a:p>
            <a:r>
              <a:rPr lang="el-GR" sz="2000" dirty="0" smtClean="0">
                <a:latin typeface="+mn-lt"/>
              </a:rPr>
              <a:t>Σωματική ασφάλεια, ηθική και οικογενειακή ασφάλεια, ασφάλεια σε εργασία και πόρους, ασφάλεια υγείας και περιουσίας</a:t>
            </a:r>
            <a:endParaRPr lang="el-GR" sz="2000" dirty="0">
              <a:latin typeface="+mn-lt"/>
            </a:endParaRPr>
          </a:p>
        </p:txBody>
      </p:sp>
      <p:sp>
        <p:nvSpPr>
          <p:cNvPr id="15" name="TextBox 14"/>
          <p:cNvSpPr txBox="1"/>
          <p:nvPr/>
        </p:nvSpPr>
        <p:spPr>
          <a:xfrm>
            <a:off x="545664" y="4882420"/>
            <a:ext cx="1296144" cy="400110"/>
          </a:xfrm>
          <a:prstGeom prst="rect">
            <a:avLst/>
          </a:prstGeom>
          <a:noFill/>
        </p:spPr>
        <p:txBody>
          <a:bodyPr wrap="square" rtlCol="0">
            <a:spAutoFit/>
          </a:bodyPr>
          <a:lstStyle/>
          <a:p>
            <a:r>
              <a:rPr lang="el-GR" sz="2000" dirty="0" smtClean="0">
                <a:latin typeface="+mn-lt"/>
              </a:rPr>
              <a:t>Ασφάλεια </a:t>
            </a:r>
            <a:endParaRPr lang="el-GR" sz="2000" dirty="0">
              <a:latin typeface="+mn-lt"/>
            </a:endParaRPr>
          </a:p>
        </p:txBody>
      </p:sp>
      <p:cxnSp>
        <p:nvCxnSpPr>
          <p:cNvPr id="16" name="Ευθεία γραμμή σύνδεσης 15"/>
          <p:cNvCxnSpPr/>
          <p:nvPr/>
        </p:nvCxnSpPr>
        <p:spPr>
          <a:xfrm flipH="1" flipV="1">
            <a:off x="277688" y="3979610"/>
            <a:ext cx="8686800" cy="1095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88026" y="4177912"/>
            <a:ext cx="4560036" cy="400110"/>
          </a:xfrm>
          <a:prstGeom prst="rect">
            <a:avLst/>
          </a:prstGeom>
          <a:noFill/>
        </p:spPr>
        <p:txBody>
          <a:bodyPr wrap="square" rtlCol="0">
            <a:spAutoFit/>
          </a:bodyPr>
          <a:lstStyle/>
          <a:p>
            <a:r>
              <a:rPr lang="el-GR" sz="2000" dirty="0" smtClean="0">
                <a:latin typeface="+mn-lt"/>
              </a:rPr>
              <a:t>Φιλία, οικογένεια, σεξουαλική οικειότητα</a:t>
            </a:r>
            <a:endParaRPr lang="el-GR" sz="2000" dirty="0">
              <a:latin typeface="+mn-lt"/>
            </a:endParaRPr>
          </a:p>
        </p:txBody>
      </p:sp>
      <p:sp>
        <p:nvSpPr>
          <p:cNvPr id="18" name="TextBox 17"/>
          <p:cNvSpPr txBox="1"/>
          <p:nvPr/>
        </p:nvSpPr>
        <p:spPr>
          <a:xfrm>
            <a:off x="273432" y="4146354"/>
            <a:ext cx="1918422" cy="400110"/>
          </a:xfrm>
          <a:prstGeom prst="rect">
            <a:avLst/>
          </a:prstGeom>
          <a:noFill/>
        </p:spPr>
        <p:txBody>
          <a:bodyPr wrap="square" rtlCol="0">
            <a:spAutoFit/>
          </a:bodyPr>
          <a:lstStyle/>
          <a:p>
            <a:r>
              <a:rPr lang="el-GR" sz="2000" dirty="0" smtClean="0">
                <a:latin typeface="+mn-lt"/>
              </a:rPr>
              <a:t>Αγάπη - Ανήκειν</a:t>
            </a:r>
            <a:endParaRPr lang="el-GR" sz="2000" dirty="0">
              <a:latin typeface="+mn-lt"/>
            </a:endParaRPr>
          </a:p>
        </p:txBody>
      </p:sp>
      <p:sp>
        <p:nvSpPr>
          <p:cNvPr id="19" name="TextBox 18"/>
          <p:cNvSpPr txBox="1"/>
          <p:nvPr/>
        </p:nvSpPr>
        <p:spPr>
          <a:xfrm>
            <a:off x="3699148" y="2786143"/>
            <a:ext cx="2753816" cy="1200329"/>
          </a:xfrm>
          <a:prstGeom prst="rect">
            <a:avLst/>
          </a:prstGeom>
          <a:noFill/>
        </p:spPr>
        <p:txBody>
          <a:bodyPr wrap="square" rtlCol="0">
            <a:spAutoFit/>
          </a:bodyPr>
          <a:lstStyle/>
          <a:p>
            <a:r>
              <a:rPr lang="el-GR" dirty="0" smtClean="0">
                <a:latin typeface="+mn-lt"/>
              </a:rPr>
              <a:t>Επιτυχία, εμπιστοσύνη, αυτοεκτίμηση, σεβασμό από τους άλλους, σεβασμό προς τους άλλους</a:t>
            </a:r>
            <a:endParaRPr lang="el-GR" dirty="0">
              <a:latin typeface="+mn-lt"/>
            </a:endParaRPr>
          </a:p>
        </p:txBody>
      </p:sp>
      <p:cxnSp>
        <p:nvCxnSpPr>
          <p:cNvPr id="20" name="Ευθεία γραμμή σύνδεσης 19"/>
          <p:cNvCxnSpPr/>
          <p:nvPr/>
        </p:nvCxnSpPr>
        <p:spPr>
          <a:xfrm flipH="1" flipV="1">
            <a:off x="107504" y="2843100"/>
            <a:ext cx="8686800" cy="1095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6952" y="3330498"/>
            <a:ext cx="1918422" cy="400110"/>
          </a:xfrm>
          <a:prstGeom prst="rect">
            <a:avLst/>
          </a:prstGeom>
          <a:noFill/>
        </p:spPr>
        <p:txBody>
          <a:bodyPr wrap="square" rtlCol="0">
            <a:spAutoFit/>
          </a:bodyPr>
          <a:lstStyle/>
          <a:p>
            <a:r>
              <a:rPr lang="el-GR" sz="2000" dirty="0" smtClean="0">
                <a:latin typeface="+mn-lt"/>
              </a:rPr>
              <a:t>Εκτίμηση </a:t>
            </a:r>
            <a:endParaRPr lang="el-GR" sz="2000" dirty="0">
              <a:latin typeface="+mn-lt"/>
            </a:endParaRPr>
          </a:p>
        </p:txBody>
      </p:sp>
      <p:sp>
        <p:nvSpPr>
          <p:cNvPr id="22" name="TextBox 21"/>
          <p:cNvSpPr txBox="1"/>
          <p:nvPr/>
        </p:nvSpPr>
        <p:spPr>
          <a:xfrm>
            <a:off x="6124426" y="1003419"/>
            <a:ext cx="2818656" cy="1754326"/>
          </a:xfrm>
          <a:prstGeom prst="rect">
            <a:avLst/>
          </a:prstGeom>
          <a:noFill/>
        </p:spPr>
        <p:txBody>
          <a:bodyPr wrap="square" rtlCol="0">
            <a:spAutoFit/>
          </a:bodyPr>
          <a:lstStyle/>
          <a:p>
            <a:r>
              <a:rPr lang="el-GR" dirty="0" smtClean="0">
                <a:latin typeface="+mn-lt"/>
              </a:rPr>
              <a:t>Ηθική, επίλυση προβλήματος, αυθορμητισμό, δημιουργικότητα, αποδοχή γεγονότων, έλλειψη προκαταλήψεων</a:t>
            </a:r>
            <a:endParaRPr lang="el-GR" dirty="0">
              <a:latin typeface="+mn-lt"/>
            </a:endParaRPr>
          </a:p>
        </p:txBody>
      </p:sp>
      <p:cxnSp>
        <p:nvCxnSpPr>
          <p:cNvPr id="24" name="Ευθύγραμμο βέλος σύνδεσης 23"/>
          <p:cNvCxnSpPr>
            <a:stCxn id="22" idx="1"/>
          </p:cNvCxnSpPr>
          <p:nvPr/>
        </p:nvCxnSpPr>
        <p:spPr>
          <a:xfrm flipH="1" flipV="1">
            <a:off x="5076056" y="1880361"/>
            <a:ext cx="1048370" cy="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6160" y="2261069"/>
            <a:ext cx="2281865" cy="400110"/>
          </a:xfrm>
          <a:prstGeom prst="rect">
            <a:avLst/>
          </a:prstGeom>
          <a:noFill/>
        </p:spPr>
        <p:txBody>
          <a:bodyPr wrap="square" rtlCol="0">
            <a:spAutoFit/>
          </a:bodyPr>
          <a:lstStyle/>
          <a:p>
            <a:r>
              <a:rPr lang="el-GR" sz="2000" dirty="0" smtClean="0">
                <a:latin typeface="+mn-lt"/>
              </a:rPr>
              <a:t>Αυτοπραγμάτωση</a:t>
            </a:r>
            <a:endParaRPr lang="el-GR" sz="2000" dirty="0">
              <a:latin typeface="+mn-lt"/>
            </a:endParaRPr>
          </a:p>
        </p:txBody>
      </p:sp>
    </p:spTree>
    <p:extLst>
      <p:ext uri="{BB962C8B-B14F-4D97-AF65-F5344CB8AC3E}">
        <p14:creationId xmlns:p14="http://schemas.microsoft.com/office/powerpoint/2010/main" val="1133366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ιδρυτής του συμπεριφορισμού</a:t>
            </a:r>
            <a:br>
              <a:rPr lang="el-GR" dirty="0" smtClean="0"/>
            </a:br>
            <a:r>
              <a:rPr lang="el-GR" b="0" dirty="0" smtClean="0"/>
              <a:t>Βιογραφικά στοιχεία </a:t>
            </a:r>
            <a:r>
              <a:rPr lang="el-GR" sz="3600" b="0" dirty="0" smtClean="0"/>
              <a:t>(1 από 2)</a:t>
            </a:r>
            <a:endParaRPr lang="el-GR" sz="3600" b="0"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John Watson</a:t>
            </a:r>
            <a:endParaRPr lang="el-GR" b="1" dirty="0" smtClean="0">
              <a:solidFill>
                <a:srgbClr val="820000"/>
              </a:solidFill>
            </a:endParaRPr>
          </a:p>
          <a:p>
            <a:r>
              <a:rPr lang="el-GR" dirty="0" smtClean="0"/>
              <a:t>O </a:t>
            </a:r>
            <a:r>
              <a:rPr lang="el-GR" dirty="0"/>
              <a:t>ιδρυτής του συμπεριφορισμού John </a:t>
            </a:r>
            <a:r>
              <a:rPr lang="el-GR" dirty="0" smtClean="0"/>
              <a:t>Watson (1878 – 1958),  </a:t>
            </a:r>
            <a:r>
              <a:rPr lang="el-GR" dirty="0"/>
              <a:t>γεννήθηκε στη Ν. Καρολίνα ΤΩΝ Η.Π.Α. Ήταν ο τέταρτος από έξι παιδιά. </a:t>
            </a:r>
          </a:p>
          <a:p>
            <a:r>
              <a:rPr lang="el-GR" dirty="0"/>
              <a:t>Ως έφηβος ήταν επιθετικός, είχε πολύ κακή σχέση με τον πατέρα του και είχε συλληφθεί δύο φορές.</a:t>
            </a:r>
          </a:p>
          <a:p>
            <a:r>
              <a:rPr lang="el-GR" dirty="0"/>
              <a:t>Ήταν ιδιαίτερα ευφυής. Μπήκε στο κολλέγιο στα 16 του, είχε μεταπτυχιακό στα 21 και διδακτορικό στα 25.</a:t>
            </a:r>
          </a:p>
          <a:p>
            <a:r>
              <a:rPr lang="el-GR" dirty="0"/>
              <a:t>Σπούδασε ψυχολογία (1903) και δίδαξε στο πανεπιστήμιο Johns Hopkins για 14 χρόνια.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443664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a:t>
            </a:r>
            <a:r>
              <a:rPr lang="el-GR" sz="2000" dirty="0" smtClean="0"/>
              <a:t>Μανιαδάκη 2014. </a:t>
            </a:r>
            <a:r>
              <a:rPr lang="el-GR" sz="2000" dirty="0"/>
              <a:t>Κατερίνα Μανιαδάκη. «Εισαγωγή στην Ψυχολογία. </a:t>
            </a:r>
            <a:r>
              <a:rPr lang="el-GR" sz="2000" dirty="0" smtClean="0"/>
              <a:t>Ενότητα 3</a:t>
            </a:r>
            <a:r>
              <a:rPr lang="en-US" sz="2000" dirty="0" smtClean="0"/>
              <a:t>:</a:t>
            </a:r>
            <a:r>
              <a:rPr lang="el-GR" sz="2000" dirty="0" smtClean="0"/>
              <a:t> Θεωρητικές προσεγγίσεις </a:t>
            </a:r>
            <a:r>
              <a:rPr lang="el-GR" sz="2000" dirty="0"/>
              <a:t>της </a:t>
            </a:r>
            <a:r>
              <a:rPr lang="el-GR" sz="2000" dirty="0" smtClean="0"/>
              <a:t>ψυχολογίας (3. </a:t>
            </a:r>
            <a:r>
              <a:rPr lang="el-GR" sz="2000" dirty="0"/>
              <a:t>H συμπεριφοριστική και άλλες προσεγγίσεις)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38294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251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344107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30431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ιδρυτής του συμπεριφορισμού</a:t>
            </a:r>
            <a:br>
              <a:rPr lang="el-GR" dirty="0"/>
            </a:br>
            <a:r>
              <a:rPr lang="el-GR" b="0" dirty="0"/>
              <a:t>Βιογραφικά στοιχεία </a:t>
            </a: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p:txBody>
          <a:bodyPr/>
          <a:lstStyle/>
          <a:p>
            <a:r>
              <a:rPr lang="el-GR" dirty="0"/>
              <a:t>Το 1915 εξελέγη πρόεδρος της American Psychological Association και διατέλεσε εκδότης πολλών επιστημονικών περιοδικών στο χώρο της ψυχολογίας. </a:t>
            </a:r>
          </a:p>
          <a:p>
            <a:r>
              <a:rPr lang="el-GR" dirty="0"/>
              <a:t>Όντας παντρεμένος, το 1920 ερωτεύτηκε </a:t>
            </a:r>
            <a:r>
              <a:rPr lang="el-GR" dirty="0" smtClean="0"/>
              <a:t>τη  </a:t>
            </a:r>
            <a:r>
              <a:rPr lang="el-GR" dirty="0"/>
              <a:t>φοιτήτριά του Rosalie Rayner, την οποία και παντρεύτηκε στη συνέχεια.</a:t>
            </a:r>
          </a:p>
          <a:p>
            <a:r>
              <a:rPr lang="el-GR" dirty="0"/>
              <a:t>Για το λόγο αυτό, εκδιώχθηκε από το Πανεπιστήμιο Hopkins και από την Ακαδημαϊκή κοινότητα γενικότερα.</a:t>
            </a:r>
          </a:p>
          <a:p>
            <a:r>
              <a:rPr lang="el-GR" dirty="0"/>
              <a:t>Στη συνέχεια, εφάρμοσε τη θεωρία του στο χώρο της διαφήμισης, όπου εργάστηκε με μεγάλη επιτυχία.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20768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έναυσμα για την εμφάνιση του συμπεριφορισμού</a:t>
            </a:r>
            <a:endParaRPr lang="el-GR" dirty="0"/>
          </a:p>
        </p:txBody>
      </p:sp>
      <p:sp>
        <p:nvSpPr>
          <p:cNvPr id="3" name="Θέση περιεχομένου 2"/>
          <p:cNvSpPr>
            <a:spLocks noGrp="1"/>
          </p:cNvSpPr>
          <p:nvPr>
            <p:ph idx="1"/>
          </p:nvPr>
        </p:nvSpPr>
        <p:spPr/>
        <p:txBody>
          <a:bodyPr/>
          <a:lstStyle/>
          <a:p>
            <a:r>
              <a:rPr lang="el-GR" dirty="0"/>
              <a:t>Η επιστήμη της Ψυχολογίας πρέπει να μελετά τα φαινόμενα εκείνα τα οποία μπορούν να παρατηρηθούν, δηλαδή να καταγραφούν, να μετρηθούν και να αποδειχθούν πειραματικά.</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140968"/>
            <a:ext cx="3960357" cy="2153444"/>
          </a:xfrm>
          <a:prstGeom prst="rect">
            <a:avLst/>
          </a:prstGeom>
        </p:spPr>
      </p:pic>
      <p:sp>
        <p:nvSpPr>
          <p:cNvPr id="6" name="Rectangle 6"/>
          <p:cNvSpPr/>
          <p:nvPr/>
        </p:nvSpPr>
        <p:spPr>
          <a:xfrm>
            <a:off x="1259632" y="5536963"/>
            <a:ext cx="207271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man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Nemo</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7782" y="2675202"/>
            <a:ext cx="2146449" cy="2840732"/>
          </a:xfrm>
          <a:prstGeom prst="rect">
            <a:avLst/>
          </a:prstGeom>
        </p:spPr>
      </p:pic>
      <p:sp>
        <p:nvSpPr>
          <p:cNvPr id="8" name="Rectangle 6"/>
          <p:cNvSpPr/>
          <p:nvPr/>
        </p:nvSpPr>
        <p:spPr>
          <a:xfrm>
            <a:off x="5531515" y="5687334"/>
            <a:ext cx="2072716"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6"/>
              </a:rPr>
              <a:t>Mr Pipo Brain Gears by Love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Nemo</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897232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κυρίαρχη άποψη του συμπεριφορισμού</a:t>
            </a:r>
            <a:endParaRPr lang="el-GR" dirty="0"/>
          </a:p>
        </p:txBody>
      </p:sp>
      <p:sp>
        <p:nvSpPr>
          <p:cNvPr id="3" name="Θέση περιεχομένου 2"/>
          <p:cNvSpPr>
            <a:spLocks noGrp="1"/>
          </p:cNvSpPr>
          <p:nvPr>
            <p:ph idx="1"/>
          </p:nvPr>
        </p:nvSpPr>
        <p:spPr>
          <a:xfrm>
            <a:off x="179512" y="1700808"/>
            <a:ext cx="6995120" cy="3770597"/>
          </a:xfrm>
        </p:spPr>
        <p:txBody>
          <a:bodyPr/>
          <a:lstStyle/>
          <a:p>
            <a:r>
              <a:rPr lang="el-GR" dirty="0"/>
              <a:t>Η ανθρώπινη συμπεριφορά καθορίζεται σχεδόν απόλυτα από τις περιβαλλοντικές επιδράσεις. Επομένως η συμπεριφορά είναι αποτέλεσμα μάθησης.</a:t>
            </a:r>
          </a:p>
          <a:p>
            <a:r>
              <a:rPr lang="el-GR" dirty="0"/>
              <a:t>Εφαρμογές της θεωρίας της συμπεριφοράς: </a:t>
            </a:r>
          </a:p>
          <a:p>
            <a:pPr lvl="1">
              <a:spcBef>
                <a:spcPts val="1200"/>
              </a:spcBef>
              <a:buFont typeface="Wingdings" panose="05000000000000000000" pitchFamily="2" charset="2"/>
              <a:buChar char="ü"/>
            </a:pPr>
            <a:r>
              <a:rPr lang="el-GR" dirty="0"/>
              <a:t>Στην εκπαίδευση των </a:t>
            </a:r>
            <a:r>
              <a:rPr lang="el-GR" dirty="0" smtClean="0"/>
              <a:t>ζώων,</a:t>
            </a:r>
            <a:endParaRPr lang="el-GR" dirty="0"/>
          </a:p>
          <a:p>
            <a:pPr lvl="1">
              <a:buFont typeface="Wingdings" panose="05000000000000000000" pitchFamily="2" charset="2"/>
              <a:buChar char="ü"/>
            </a:pPr>
            <a:r>
              <a:rPr lang="el-GR" dirty="0"/>
              <a:t>Στη θεραπεία των αποκλίσεων στη </a:t>
            </a:r>
            <a:r>
              <a:rPr lang="el-GR" dirty="0" smtClean="0"/>
              <a:t>συμπεριφορά,</a:t>
            </a:r>
            <a:endParaRPr lang="el-GR" dirty="0"/>
          </a:p>
          <a:p>
            <a:pPr lvl="1">
              <a:buFont typeface="Wingdings" panose="05000000000000000000" pitchFamily="2" charset="2"/>
              <a:buChar char="ü"/>
            </a:pPr>
            <a:r>
              <a:rPr lang="el-GR" dirty="0"/>
              <a:t>Στην </a:t>
            </a:r>
            <a:r>
              <a:rPr lang="el-GR" dirty="0" smtClean="0"/>
              <a:t>εκπαίδευση.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159" y="1170571"/>
            <a:ext cx="1754985" cy="3168352"/>
          </a:xfrm>
          <a:prstGeom prst="rect">
            <a:avLst/>
          </a:prstGeom>
        </p:spPr>
      </p:pic>
      <p:sp>
        <p:nvSpPr>
          <p:cNvPr id="6" name="Rectangle 6"/>
          <p:cNvSpPr/>
          <p:nvPr/>
        </p:nvSpPr>
        <p:spPr>
          <a:xfrm>
            <a:off x="6783293" y="4505501"/>
            <a:ext cx="2072716"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Schiefertafelmitschwamm</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Peng</a:t>
            </a:r>
            <a:r>
              <a:rPr lang="el-GR" sz="1200" dirty="0" smtClean="0">
                <a:solidFill>
                  <a:schemeClr val="tx1">
                    <a:lumMod val="65000"/>
                    <a:lumOff val="35000"/>
                  </a:schemeClr>
                </a:solidFill>
                <a:latin typeface="+mn-lt"/>
              </a:rPr>
              <a:t> διαθέσιμο με άδεια </a:t>
            </a:r>
            <a:r>
              <a:rPr lang="en-US" sz="1200" dirty="0" smtClean="0">
                <a:solidFill>
                  <a:schemeClr val="tx1">
                    <a:lumMod val="65000"/>
                    <a:lumOff val="35000"/>
                  </a:schemeClr>
                </a:solidFill>
                <a:latin typeface="+mn-lt"/>
                <a:hlinkClick r:id="rId5"/>
              </a:rPr>
              <a:t>CC </a:t>
            </a:r>
            <a:r>
              <a:rPr lang="en-US" sz="1200" dirty="0">
                <a:solidFill>
                  <a:schemeClr val="tx1">
                    <a:lumMod val="65000"/>
                    <a:lumOff val="35000"/>
                  </a:schemeClr>
                </a:solidFill>
                <a:latin typeface="+mn-lt"/>
                <a:hlinkClick r:id="rId5"/>
              </a:rPr>
              <a:t>BY-SA 3.0</a:t>
            </a:r>
            <a:r>
              <a:rPr lang="el-GR" sz="1200" dirty="0" smtClean="0">
                <a:solidFill>
                  <a:schemeClr val="tx1">
                    <a:lumMod val="65000"/>
                    <a:lumOff val="35000"/>
                  </a:schemeClr>
                </a:solidFill>
                <a:latin typeface="+mn-lt"/>
                <a:hlinkClick r:id="rId5"/>
              </a:rPr>
              <a:t> </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116931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Τι μπορεί να μάθει ένας σκύλος</a:t>
            </a:r>
            <a:endParaRPr lang="el-GR" dirty="0"/>
          </a:p>
        </p:txBody>
      </p:sp>
      <p:sp>
        <p:nvSpPr>
          <p:cNvPr id="3" name="Θέση περιεχομένου 2"/>
          <p:cNvSpPr>
            <a:spLocks noGrp="1"/>
          </p:cNvSpPr>
          <p:nvPr>
            <p:ph idx="1"/>
          </p:nvPr>
        </p:nvSpPr>
        <p:spPr>
          <a:xfrm>
            <a:off x="457200" y="1196752"/>
            <a:ext cx="8229600" cy="648072"/>
          </a:xfrm>
        </p:spPr>
        <p:txBody>
          <a:bodyPr/>
          <a:lstStyle/>
          <a:p>
            <a:r>
              <a:rPr lang="el-GR" dirty="0" smtClean="0"/>
              <a:t>Παρακολουθείστε το παρακάτω βίντεο</a:t>
            </a:r>
            <a:r>
              <a:rPr lang="en-US"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747852"/>
            <a:ext cx="536744" cy="536744"/>
          </a:xfrm>
          <a:prstGeom prst="rect">
            <a:avLst/>
          </a:prstGeom>
        </p:spPr>
      </p:pic>
      <p:sp>
        <p:nvSpPr>
          <p:cNvPr id="6" name="Ορθογώνιο 5"/>
          <p:cNvSpPr/>
          <p:nvPr/>
        </p:nvSpPr>
        <p:spPr>
          <a:xfrm>
            <a:off x="1158648" y="1747852"/>
            <a:ext cx="7157768" cy="461665"/>
          </a:xfrm>
          <a:prstGeom prst="rect">
            <a:avLst/>
          </a:prstGeom>
        </p:spPr>
        <p:txBody>
          <a:bodyPr wrap="square">
            <a:spAutoFit/>
          </a:bodyPr>
          <a:lstStyle/>
          <a:p>
            <a:r>
              <a:rPr lang="en-US" sz="2400" dirty="0">
                <a:latin typeface="+mn-lt"/>
                <a:hlinkClick r:id="rId2"/>
              </a:rPr>
              <a:t>Useful Dog Tricks performed by Jesse (Original Video) </a:t>
            </a:r>
            <a:endParaRPr lang="el-GR" sz="2400" dirty="0">
              <a:latin typeface="+mn-lt"/>
            </a:endParaRPr>
          </a:p>
        </p:txBody>
      </p:sp>
    </p:spTree>
    <p:extLst>
      <p:ext uri="{BB962C8B-B14F-4D97-AF65-F5344CB8AC3E}">
        <p14:creationId xmlns:p14="http://schemas.microsoft.com/office/powerpoint/2010/main" val="3410198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smtClean="0"/>
              <a:t>Η νευροβιολογικ</a:t>
            </a:r>
            <a:r>
              <a:rPr lang="el-GR" dirty="0"/>
              <a:t>ή</a:t>
            </a:r>
            <a:r>
              <a:rPr lang="el-GR" dirty="0" smtClean="0"/>
              <a:t> προσέγγιση</a:t>
            </a:r>
            <a:endParaRPr lang="el-GR" dirty="0"/>
          </a:p>
        </p:txBody>
      </p:sp>
      <p:sp>
        <p:nvSpPr>
          <p:cNvPr id="3" name="Θέση περιεχομένου 2"/>
          <p:cNvSpPr>
            <a:spLocks noGrp="1"/>
          </p:cNvSpPr>
          <p:nvPr>
            <p:ph idx="1"/>
          </p:nvPr>
        </p:nvSpPr>
        <p:spPr>
          <a:xfrm>
            <a:off x="467544" y="2250691"/>
            <a:ext cx="8229600" cy="1440160"/>
          </a:xfrm>
          <a:ln w="25400">
            <a:solidFill>
              <a:srgbClr val="820000"/>
            </a:solidFill>
          </a:ln>
        </p:spPr>
        <p:txBody>
          <a:bodyPr/>
          <a:lstStyle/>
          <a:p>
            <a:pPr marL="0" indent="0" algn="ctr">
              <a:buNone/>
            </a:pPr>
            <a:r>
              <a:rPr lang="el-GR" dirty="0"/>
              <a:t>Μελετά την επίδραση της λειτουργίας του Κεντρικού Νευρικού Συστήματος στην ανθρώπινη συμπεριφορά και τις νοητικές διεργασίες.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977411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Παράδειγμα μεθόδου 1 </a:t>
            </a:r>
            <a:r>
              <a:rPr lang="el-GR" b="0" dirty="0" smtClean="0"/>
              <a:t>Ηλεκτροεγκεφαλογράφημα</a:t>
            </a:r>
            <a:endParaRPr lang="el-GR"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484784"/>
            <a:ext cx="5969740" cy="4186664"/>
          </a:xfrm>
        </p:spPr>
      </p:pic>
      <p:sp>
        <p:nvSpPr>
          <p:cNvPr id="7" name="Rectangle 6"/>
          <p:cNvSpPr/>
          <p:nvPr/>
        </p:nvSpPr>
        <p:spPr>
          <a:xfrm>
            <a:off x="3416410" y="5671448"/>
            <a:ext cx="266429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4"/>
              </a:rPr>
              <a:t>Sleep EEG Stage 4</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5"/>
              </a:rPr>
              <a:t>S. Jähnichen</a:t>
            </a:r>
            <a:r>
              <a:rPr lang="el-GR" sz="1200" dirty="0" smtClean="0">
                <a:solidFill>
                  <a:schemeClr val="tx1">
                    <a:lumMod val="65000"/>
                    <a:lumOff val="35000"/>
                  </a:schemeClr>
                </a:solidFill>
                <a:latin typeface="+mn-lt"/>
                <a:hlinkClick r:id="rId5"/>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729601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μεθόδου </a:t>
            </a:r>
            <a:r>
              <a:rPr lang="el-GR" dirty="0" smtClean="0"/>
              <a:t>2 </a:t>
            </a:r>
            <a:br>
              <a:rPr lang="el-GR" dirty="0" smtClean="0"/>
            </a:br>
            <a:r>
              <a:rPr lang="el-GR" b="0" dirty="0" smtClean="0"/>
              <a:t>Μαγνητική τομογραφία</a:t>
            </a:r>
            <a:endParaRPr lang="el-GR" b="0"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0704" y="1484784"/>
            <a:ext cx="3663280" cy="4136454"/>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6" name="Rectangle 6"/>
          <p:cNvSpPr/>
          <p:nvPr/>
        </p:nvSpPr>
        <p:spPr>
          <a:xfrm>
            <a:off x="3250196" y="5733256"/>
            <a:ext cx="266429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Sagittal brain MRI</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Genesis12</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2.5</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5483178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59dd041f4b8a4851d29781d7aae8ae9f1674b82"/>
</p:tagLst>
</file>

<file path=ppt/theme/theme1.xml><?xml version="1.0" encoding="utf-8"?>
<a:theme xmlns:a="http://schemas.openxmlformats.org/drawingml/2006/main" name="OC_template_updated">
  <a:themeElements>
    <a:clrScheme name="Προσαρμοσμένο 1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TotalTime>
  <Words>1472</Words>
  <Application>Microsoft Office PowerPoint</Application>
  <PresentationFormat>Προβολή στην οθόνη (4:3)</PresentationFormat>
  <Paragraphs>163</Paragraphs>
  <Slides>24</Slides>
  <Notes>11</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OC_template_updated</vt:lpstr>
      <vt:lpstr>1_OC_template_updated</vt:lpstr>
      <vt:lpstr>Εισαγωγή στην Ψυχολογία</vt:lpstr>
      <vt:lpstr>Ο ιδρυτής του συμπεριφορισμού Βιογραφικά στοιχεία (1 από 2)</vt:lpstr>
      <vt:lpstr>Ο ιδρυτής του συμπεριφορισμού Βιογραφικά στοιχεία (2 από 2)</vt:lpstr>
      <vt:lpstr>Το έναυσμα για την εμφάνιση του συμπεριφορισμού</vt:lpstr>
      <vt:lpstr>Η κυρίαρχη άποψη του συμπεριφορισμού</vt:lpstr>
      <vt:lpstr>Τι μπορεί να μάθει ένας σκύλος</vt:lpstr>
      <vt:lpstr>Η νευροβιολογική προσέγγιση</vt:lpstr>
      <vt:lpstr>Παράδειγμα μεθόδου 1 Ηλεκτροεγκεφαλογράφημα</vt:lpstr>
      <vt:lpstr>Παράδειγμα μεθόδου 2  Μαγνητική τομογραφία</vt:lpstr>
      <vt:lpstr>Παράδειγμα μεθόδου 3  Μελέτη νευρώνων και νευροδιαβιβαστών</vt:lpstr>
      <vt:lpstr> Είδος ερωτήματος Υπάρχει θηλυκός και αρσενικός εγκέφαλος;</vt:lpstr>
      <vt:lpstr>Η γνωσιακή προσέγγιση</vt:lpstr>
      <vt:lpstr>Η Γνωσιακή - Συμπεριφοριστική προσέγγιση (1 από 2)</vt:lpstr>
      <vt:lpstr>Η Γνωσιακή - Συμπεριφοριστική προσέγγιση (2 από 2)</vt:lpstr>
      <vt:lpstr>Η φαινομενολογική προσέγγιση</vt:lpstr>
      <vt:lpstr>Η πυραμίδα των ανθρώπινων αναγκών  (1 από 2)</vt:lpstr>
      <vt:lpstr>Η πυραμίδα των ανθρώπινων αναγκών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88</cp:revision>
  <dcterms:created xsi:type="dcterms:W3CDTF">2013-03-04T13:35:19Z</dcterms:created>
  <dcterms:modified xsi:type="dcterms:W3CDTF">2015-04-14T08:30:04Z</dcterms:modified>
</cp:coreProperties>
</file>