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1"/>
  </p:notesMasterIdLst>
  <p:handoutMasterIdLst>
    <p:handoutMasterId r:id="rId62"/>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80" r:id="rId15"/>
    <p:sldId id="281" r:id="rId16"/>
    <p:sldId id="282" r:id="rId17"/>
    <p:sldId id="279" r:id="rId18"/>
    <p:sldId id="283" r:id="rId19"/>
    <p:sldId id="284" r:id="rId20"/>
    <p:sldId id="285" r:id="rId21"/>
    <p:sldId id="286" r:id="rId22"/>
    <p:sldId id="287" r:id="rId23"/>
    <p:sldId id="288" r:id="rId24"/>
    <p:sldId id="289" r:id="rId25"/>
    <p:sldId id="291" r:id="rId26"/>
    <p:sldId id="292"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257" r:id="rId54"/>
    <p:sldId id="262" r:id="rId55"/>
    <p:sldId id="264" r:id="rId56"/>
    <p:sldId id="320" r:id="rId57"/>
    <p:sldId id="321" r:id="rId58"/>
    <p:sldId id="322" r:id="rId59"/>
    <p:sldId id="323" r:id="rId60"/>
  </p:sldIdLst>
  <p:sldSz cx="9144000" cy="6858000" type="screen4x3"/>
  <p:notesSz cx="7104063" cy="10234613"/>
  <p:custDataLst>
    <p:tags r:id="rId6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56</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57</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130330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35</a:t>
            </a:fld>
            <a:endParaRPr lang="el-GR" dirty="0"/>
          </a:p>
        </p:txBody>
      </p:sp>
    </p:spTree>
    <p:extLst>
      <p:ext uri="{BB962C8B-B14F-4D97-AF65-F5344CB8AC3E}">
        <p14:creationId xmlns:p14="http://schemas.microsoft.com/office/powerpoint/2010/main" val="212760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43</a:t>
            </a:fld>
            <a:endParaRPr lang="el-GR" dirty="0"/>
          </a:p>
        </p:txBody>
      </p:sp>
    </p:spTree>
    <p:extLst>
      <p:ext uri="{BB962C8B-B14F-4D97-AF65-F5344CB8AC3E}">
        <p14:creationId xmlns:p14="http://schemas.microsoft.com/office/powerpoint/2010/main" val="389695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46</a:t>
            </a:fld>
            <a:endParaRPr lang="el-GR" dirty="0"/>
          </a:p>
        </p:txBody>
      </p:sp>
    </p:spTree>
    <p:extLst>
      <p:ext uri="{BB962C8B-B14F-4D97-AF65-F5344CB8AC3E}">
        <p14:creationId xmlns:p14="http://schemas.microsoft.com/office/powerpoint/2010/main" val="79767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48</a:t>
            </a:fld>
            <a:endParaRPr lang="el-GR" dirty="0"/>
          </a:p>
        </p:txBody>
      </p:sp>
    </p:spTree>
    <p:extLst>
      <p:ext uri="{BB962C8B-B14F-4D97-AF65-F5344CB8AC3E}">
        <p14:creationId xmlns:p14="http://schemas.microsoft.com/office/powerpoint/2010/main" val="3829330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50</a:t>
            </a:fld>
            <a:endParaRPr lang="el-GR" dirty="0"/>
          </a:p>
        </p:txBody>
      </p:sp>
    </p:spTree>
    <p:extLst>
      <p:ext uri="{BB962C8B-B14F-4D97-AF65-F5344CB8AC3E}">
        <p14:creationId xmlns:p14="http://schemas.microsoft.com/office/powerpoint/2010/main" val="2098639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75950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677089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64356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205805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038528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4801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304890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858846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8225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876293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811831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Rubin2.jpg"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commons.wikimedia.org/wiki/User:PHans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kidsmathgamesonline.com/pictures/illusions/saxophoneorwoman.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ommons.wikimedia.org/wiki/User:Niravpatel" TargetMode="External"/><Relationship Id="rId4" Type="http://schemas.openxmlformats.org/officeDocument/2006/relationships/hyperlink" Target="http://simple.wikipedia.org/wiki/M._C._Escher#mediaviewer/File:The_Art_of_M.C._Escher.JP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wpclipart.com/signs_symbol/optical_illusions/ambiguous_object/elephant_legs_illusion_label.png.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dailybubble.com/archives/ship-and-bridge.php" TargetMode="External"/><Relationship Id="rId1" Type="http://schemas.openxmlformats.org/officeDocument/2006/relationships/slideLayout" Target="../slideLayouts/slideLayout2.xml"/><Relationship Id="rId4" Type="http://schemas.openxmlformats.org/officeDocument/2006/relationships/hyperlink" Target="http://computerscreensavers.ezthemes.com/pcenhance/dt/preview.phtml?blank+2874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enet/26521372/in/photostream/"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creativecommons.org/licenses/by-nc/2.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roebot/1461507866/"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creativecommons.org/licenses/by-sa/2.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commons.wikimedia.org/wiki/File:Optical-illusion-checkerboard-twisted-cord.svg"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commons.wikimedia.org/wiki/User:AnonMoo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commons.wikimedia.org/wiki/File:5_Optical_Illusion.jpg" TargetMode="External"/><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SABO123&amp;action=edit&amp;redlink=1"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openclipart.org/detail/176678/optical-illusions-quiz-award-by-global-quiz-176678"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openclipart.org/user-detail/global%20quiz"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frikipix.com/web/stare-the-black-dot-the-grey-will-fade-out/"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optical-illusionist.com/illusions/jesus-illusion"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Phi_phenomenon#mediaviewer/File:Lilac-Chaser.gif" TargetMode="External"/><Relationship Id="rId2" Type="http://schemas.openxmlformats.org/officeDocument/2006/relationships/image" Target="../media/image26.gif"/><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Pere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commons.wikimedia.org/wiki/File:Mond-vergleich.svg"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commons.wikimedia.org/wiki/User:Fibonacci"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pixabay.com/en/triangular-optical-illusion-39524/"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pixabay.com/en/users/Nemo-3736/"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openclipart.org/detail/14790/optical-illusion-(5)-by-cibo00-14790"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openclipart.org/user-detail/cibo0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commons.wikimedia.org/wiki/File:Rectas_paralelas.jpg"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commons.wikimedia.org/wiki/User:T%C3%B3_campos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Perspective_(visual)#mediaviewer/File:Railroad-Tracks-Perspective.jpg" TargetMode="External"/><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hyperlink" Target="http://commons.wikimedia.org/wiki/User:MikeMala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ommons.wikimedia.org/w/index.php?title=User:RoyHalzenski&amp;action=edit&amp;redlink=1" TargetMode="External"/><Relationship Id="rId4" Type="http://schemas.openxmlformats.org/officeDocument/2006/relationships/hyperlink" Target="http://commons.wikimedia.org/wiki/File:Entrance_of_Saionji_Memorial_Hall_(Ritsumeikan_University,_Kyoto,_Japan).JP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commons.wikimedia.org/wiki/File:M%C3%BCller-Lyer_illusion.svg" TargetMode="External"/><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Fibonacci"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Vertical%E2%80%93horizontal_illusion#mediaviewer/File:Vertical%E2%80%93horizontal_illusion.png"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commons.wikimedia.org/wiki/User:S-kay"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commons.wikimedia.org/wiki/File:Ehrenstein2.gif" TargetMode="External"/><Relationship Id="rId2" Type="http://schemas.openxmlformats.org/officeDocument/2006/relationships/image" Target="../media/image35.gif"/><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Inkm&amp;action=edit&amp;redlink=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lickr.com/photos/31733144@N04/2969184872/"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https://creativecommons.org/licenses/by/2.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commons.wikimedia.org/wiki/File:Kanizsa_triangle.svg"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Fibonacci"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My_Wife_and_My_Mother-in-Law#mediaviewer/File:My_Wife_and_My_Mother-in-Law.jpg" TargetMode="Externa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hyperlink" Target="http://commons.wikimedia.org/wiki/User:InverseHypercub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Fastfission" TargetMode="External"/><Relationship Id="rId4" Type="http://schemas.openxmlformats.org/officeDocument/2006/relationships/hyperlink" Target="http://en.wikipedia.org/wiki/Ambiguous_image#mediaviewer/File:Duck-Rabbit_illusion.jpg" TargetMode="Externa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1.png"/><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nknau.blogspot.gr/2009/08/thematic-appriciation-test-tat.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pixabay.com/en/brain-human-anatomy-body-155656/" TargetMode="External"/><Relationship Id="rId3" Type="http://schemas.openxmlformats.org/officeDocument/2006/relationships/hyperlink" Target="https://openclipart.org/detail/17995/coffee-machine-by-speciwoman" TargetMode="External"/><Relationship Id="rId7" Type="http://schemas.openxmlformats.org/officeDocument/2006/relationships/hyperlink" Target="http://commons.wikimedia.org/wiki/User:SimonWaldherr" TargetMode="External"/><Relationship Id="rId12"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commons.wikimedia.org/wiki/File:Male_head_silhouette.svg" TargetMode="External"/><Relationship Id="rId11" Type="http://schemas.openxmlformats.org/officeDocument/2006/relationships/hyperlink" Target="http://creativecommons.org/licenses/by/3.0/" TargetMode="External"/><Relationship Id="rId5" Type="http://schemas.openxmlformats.org/officeDocument/2006/relationships/image" Target="../media/image7.png"/><Relationship Id="rId15" Type="http://schemas.openxmlformats.org/officeDocument/2006/relationships/hyperlink" Target="http://pixabay.com/en/users/OpenClips/" TargetMode="External"/><Relationship Id="rId10" Type="http://schemas.openxmlformats.org/officeDocument/2006/relationships/hyperlink" Target="http://commons.wikimedia.org/wiki/User:BruceBlaus" TargetMode="External"/><Relationship Id="rId4" Type="http://schemas.openxmlformats.org/officeDocument/2006/relationships/hyperlink" Target="https://openclipart.org/user-detail/speciwoman" TargetMode="External"/><Relationship Id="rId9" Type="http://schemas.openxmlformats.org/officeDocument/2006/relationships/hyperlink" Target="http://en.wikipedia.org/wiki/Nervous_tissue#mediaviewer/File:Blausen_0672_NeuralTissue.png" TargetMode="External"/><Relationship Id="rId14" Type="http://schemas.openxmlformats.org/officeDocument/2006/relationships/hyperlink" Target="http://commons.wikimedia.org/wiki/User:Rosarinagazo" TargetMode="External"/></Relationships>
</file>

<file path=ppt/slides/_rels/slide50.xml.rels><?xml version="1.0" encoding="UTF-8" standalone="yes"?>
<Relationships xmlns="http://schemas.openxmlformats.org/package/2006/relationships"><Relationship Id="rId8" Type="http://schemas.openxmlformats.org/officeDocument/2006/relationships/hyperlink" Target="http://it.wikipedia.org/wiki/Test_proiettivo#mediaviewer/File:Rorschach_blot_10.jpg" TargetMode="External"/><Relationship Id="rId3" Type="http://schemas.openxmlformats.org/officeDocument/2006/relationships/oleObject" Target="../embeddings/oleObject3.bin"/><Relationship Id="rId7" Type="http://schemas.openxmlformats.org/officeDocument/2006/relationships/hyperlink" Target="http://commons.wikimedia.org/wiki/User:Bryan_Derksen"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http://commons.wikimedia.org/wiki/File:Rorschach_blot_02.jpg" TargetMode="External"/><Relationship Id="rId5" Type="http://schemas.openxmlformats.org/officeDocument/2006/relationships/image" Target="../media/image44.jpe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ylaww.blogspot.com/2012/05/day-6-fear-of-something-going-wrong.htm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Εισαγωγή στην Ψυχολογία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6</a:t>
            </a:r>
            <a:r>
              <a:rPr lang="el-GR" sz="2800" dirty="0" smtClean="0"/>
              <a:t>:</a:t>
            </a:r>
            <a:r>
              <a:rPr lang="en-US" sz="2800" dirty="0" smtClean="0"/>
              <a:t> </a:t>
            </a:r>
            <a:r>
              <a:rPr lang="el-GR" sz="2800" dirty="0"/>
              <a:t>Η αισθητηριακή αντίληψη </a:t>
            </a:r>
            <a:br>
              <a:rPr lang="el-GR" sz="2800" dirty="0"/>
            </a:br>
            <a:r>
              <a:rPr lang="el-GR" sz="2800" dirty="0"/>
              <a:t>του εξωτερικού </a:t>
            </a:r>
            <a:r>
              <a:rPr lang="el-GR" sz="2800" dirty="0" smtClean="0"/>
              <a:t>κόσμου</a:t>
            </a:r>
          </a:p>
          <a:p>
            <a:pPr>
              <a:spcBef>
                <a:spcPts val="0"/>
              </a:spcBef>
              <a:spcAft>
                <a:spcPts val="1200"/>
              </a:spcAft>
            </a:pPr>
            <a:r>
              <a:rPr lang="el-GR" sz="2400" dirty="0" smtClean="0"/>
              <a:t>Δρ</a:t>
            </a:r>
            <a:r>
              <a:rPr lang="el-GR" sz="2400" dirty="0"/>
              <a:t>. Κατερίνα Μανιαδάκη, </a:t>
            </a:r>
            <a:r>
              <a:rPr lang="el-GR" sz="2400" dirty="0" smtClean="0"/>
              <a:t>Ψυχολόγος</a:t>
            </a:r>
          </a:p>
          <a:p>
            <a:pPr>
              <a:spcBef>
                <a:spcPts val="0"/>
              </a:spcBef>
            </a:pPr>
            <a:r>
              <a:rPr lang="el-GR" sz="2400" dirty="0" smtClean="0"/>
              <a:t>Τμήμα Κοινωνικής Εργασίας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Β. </a:t>
            </a:r>
            <a:r>
              <a:rPr lang="el-GR" dirty="0" smtClean="0"/>
              <a:t>Από τις αισθήσεις στην αντίληψη</a:t>
            </a:r>
            <a:endParaRPr lang="el-GR" dirty="0"/>
          </a:p>
        </p:txBody>
      </p:sp>
      <p:sp>
        <p:nvSpPr>
          <p:cNvPr id="3" name="Θέση περιεχομένου 2"/>
          <p:cNvSpPr>
            <a:spLocks noGrp="1"/>
          </p:cNvSpPr>
          <p:nvPr>
            <p:ph idx="1"/>
          </p:nvPr>
        </p:nvSpPr>
        <p:spPr>
          <a:xfrm>
            <a:off x="457200" y="1196752"/>
            <a:ext cx="8229600" cy="1584176"/>
          </a:xfrm>
          <a:ln w="15875">
            <a:solidFill>
              <a:srgbClr val="004A82"/>
            </a:solidFill>
          </a:ln>
        </p:spPr>
        <p:txBody>
          <a:bodyPr/>
          <a:lstStyle/>
          <a:p>
            <a:pPr marL="0" indent="0">
              <a:buNone/>
            </a:pPr>
            <a:r>
              <a:rPr lang="el-GR" dirty="0"/>
              <a:t>Αντίληψη είναι η διαδικασία μέσω της οποίας οι πληροφορίες που προσλαμβάνουν οι αισθήσεις οργανώνονται σε ενότητες με νόημα και ερμηνεύονται με βάση την εμπειρία του κάθε ατόμου.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5" name="Βέλος προς τα κάτω 4"/>
          <p:cNvSpPr/>
          <p:nvPr/>
        </p:nvSpPr>
        <p:spPr>
          <a:xfrm>
            <a:off x="1259632" y="2780927"/>
            <a:ext cx="288032" cy="1032735"/>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Θέση περιεχομένου 2"/>
          <p:cNvSpPr txBox="1">
            <a:spLocks/>
          </p:cNvSpPr>
          <p:nvPr/>
        </p:nvSpPr>
        <p:spPr>
          <a:xfrm>
            <a:off x="467544" y="3813663"/>
            <a:ext cx="3096344" cy="1584176"/>
          </a:xfrm>
          <a:prstGeom prst="rect">
            <a:avLst/>
          </a:prstGeom>
          <a:ln w="15875">
            <a:solidFill>
              <a:srgbClr val="004A82"/>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a:t>Η αντίληψη είναι η λειτουργία ερμηνείας της αισθητήριας </a:t>
            </a:r>
            <a:r>
              <a:rPr lang="el-GR" dirty="0" smtClean="0"/>
              <a:t>εμπειρίας.</a:t>
            </a:r>
            <a:endParaRPr lang="el-GR" dirty="0"/>
          </a:p>
        </p:txBody>
      </p:sp>
      <p:sp>
        <p:nvSpPr>
          <p:cNvPr id="7" name="Βέλος προς τα κάτω 6"/>
          <p:cNvSpPr/>
          <p:nvPr/>
        </p:nvSpPr>
        <p:spPr>
          <a:xfrm rot="16200000">
            <a:off x="3936240" y="4095075"/>
            <a:ext cx="288032" cy="1032735"/>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Θέση περιεχομένου 2"/>
          <p:cNvSpPr txBox="1">
            <a:spLocks/>
          </p:cNvSpPr>
          <p:nvPr/>
        </p:nvSpPr>
        <p:spPr>
          <a:xfrm>
            <a:off x="4652822" y="3418992"/>
            <a:ext cx="4033978" cy="2672933"/>
          </a:xfrm>
          <a:prstGeom prst="rect">
            <a:avLst/>
          </a:prstGeom>
          <a:ln w="15875">
            <a:solidFill>
              <a:srgbClr val="004A82"/>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a:t>Η αντίληψη είναι μία ερμηνευτική διαδικασία. Πολλές φορές οι αντιλήψεις μας είναι λανθασμένες, επηρεάζονται από τις προηγούμενες γνώσεις μας και από το πλαίσιο μέσα στο οποίο λαμβάνουν χώρα.</a:t>
            </a:r>
          </a:p>
        </p:txBody>
      </p:sp>
    </p:spTree>
    <p:extLst>
      <p:ext uri="{BB962C8B-B14F-4D97-AF65-F5344CB8AC3E}">
        <p14:creationId xmlns:p14="http://schemas.microsoft.com/office/powerpoint/2010/main" val="2660378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Βασικές αρχές σχετικά με την αίσθηση </a:t>
            </a:r>
            <a:br>
              <a:rPr lang="el-GR" dirty="0" smtClean="0"/>
            </a:br>
            <a:r>
              <a:rPr lang="el-GR" dirty="0" smtClean="0"/>
              <a:t>και την αντίληψη</a:t>
            </a:r>
            <a:endParaRPr lang="el-GR" dirty="0"/>
          </a:p>
        </p:txBody>
      </p:sp>
      <p:sp>
        <p:nvSpPr>
          <p:cNvPr id="3" name="Θέση περιεχομένου 2"/>
          <p:cNvSpPr>
            <a:spLocks noGrp="1"/>
          </p:cNvSpPr>
          <p:nvPr>
            <p:ph idx="1"/>
          </p:nvPr>
        </p:nvSpPr>
        <p:spPr>
          <a:xfrm>
            <a:off x="457200" y="1700808"/>
            <a:ext cx="8229600" cy="4536504"/>
          </a:xfrm>
        </p:spPr>
        <p:txBody>
          <a:bodyPr/>
          <a:lstStyle/>
          <a:p>
            <a:pPr marL="457200" indent="-457200">
              <a:spcBef>
                <a:spcPts val="1800"/>
              </a:spcBef>
              <a:buFont typeface="+mj-lt"/>
              <a:buAutoNum type="arabicPeriod"/>
            </a:pPr>
            <a:r>
              <a:rPr lang="el-GR" dirty="0" smtClean="0"/>
              <a:t>Δεν </a:t>
            </a:r>
            <a:r>
              <a:rPr lang="el-GR" dirty="0"/>
              <a:t>υπάρχει απόλυτη αντιστοιχία μεταξύ φυσικής </a:t>
            </a:r>
            <a:r>
              <a:rPr lang="el-GR" dirty="0" smtClean="0"/>
              <a:t>και ψυχολογικής πραγματικότητας</a:t>
            </a:r>
            <a:endParaRPr lang="el-GR" dirty="0"/>
          </a:p>
          <a:p>
            <a:pPr marL="457200" indent="-457200">
              <a:spcBef>
                <a:spcPts val="1800"/>
              </a:spcBef>
              <a:buFont typeface="+mj-lt"/>
              <a:buAutoNum type="arabicPeriod"/>
            </a:pPr>
            <a:r>
              <a:rPr lang="el-GR" dirty="0" smtClean="0"/>
              <a:t>Η </a:t>
            </a:r>
            <a:r>
              <a:rPr lang="el-GR" dirty="0"/>
              <a:t>αίσθηση και η αντίληψη είναι ενεργητικές λειτουργίες</a:t>
            </a:r>
            <a:r>
              <a:rPr lang="el-GR" dirty="0" smtClean="0"/>
              <a:t>.</a:t>
            </a:r>
            <a:endParaRPr lang="el-GR" dirty="0"/>
          </a:p>
          <a:p>
            <a:pPr marL="457200" indent="-457200">
              <a:spcBef>
                <a:spcPts val="1800"/>
              </a:spcBef>
              <a:buFont typeface="+mj-lt"/>
              <a:buAutoNum type="arabicPeriod"/>
            </a:pPr>
            <a:r>
              <a:rPr lang="el-GR" dirty="0" smtClean="0"/>
              <a:t>Η </a:t>
            </a:r>
            <a:r>
              <a:rPr lang="el-GR" dirty="0"/>
              <a:t>αίσθηση και η αντίληψη είναι προσαρμόσιμες.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629737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9" y="188640"/>
            <a:ext cx="9144000" cy="1224136"/>
          </a:xfrm>
        </p:spPr>
        <p:txBody>
          <a:bodyPr>
            <a:normAutofit fontScale="90000"/>
          </a:bodyPr>
          <a:lstStyle/>
          <a:p>
            <a:r>
              <a:rPr lang="el-GR" dirty="0" smtClean="0"/>
              <a:t>Γ. Αρχές της αντιληπτικής οργάνωσης</a:t>
            </a:r>
            <a:br>
              <a:rPr lang="el-GR" dirty="0" smtClean="0"/>
            </a:br>
            <a:r>
              <a:rPr lang="el-GR" dirty="0" smtClean="0"/>
              <a:t>σύμφωνα με τη μορφολογική ψυχολογία</a:t>
            </a:r>
            <a:br>
              <a:rPr lang="el-GR" dirty="0" smtClean="0"/>
            </a:br>
            <a:r>
              <a:rPr lang="el-GR" sz="3600" b="0" dirty="0" smtClean="0"/>
              <a:t>(</a:t>
            </a:r>
            <a:r>
              <a:rPr lang="en-US" sz="3600" b="0" dirty="0" smtClean="0"/>
              <a:t>1</a:t>
            </a:r>
            <a:r>
              <a:rPr lang="el-GR" sz="3600" b="0" dirty="0" smtClean="0"/>
              <a:t> από </a:t>
            </a:r>
            <a:r>
              <a:rPr lang="en-US" sz="3600" b="0" dirty="0" smtClean="0"/>
              <a:t>2</a:t>
            </a:r>
            <a:r>
              <a:rPr lang="el-GR" sz="3600" b="0" dirty="0" smtClean="0"/>
              <a:t>)</a:t>
            </a:r>
            <a:endParaRPr lang="el-GR" sz="3600" b="0" dirty="0"/>
          </a:p>
        </p:txBody>
      </p:sp>
      <p:pic>
        <p:nvPicPr>
          <p:cNvPr id="5" name="Θέση περιεχομένου 4"/>
          <p:cNvPicPr>
            <a:picLocks noGrp="1" noChangeAspect="1"/>
          </p:cNvPicPr>
          <p:nvPr>
            <p:ph idx="1"/>
          </p:nvPr>
        </p:nvPicPr>
        <p:blipFill rotWithShape="1">
          <a:blip r:embed="rId2">
            <a:extLst>
              <a:ext uri="{28A0092B-C50C-407E-A947-70E740481C1C}">
                <a14:useLocalDpi xmlns:a14="http://schemas.microsoft.com/office/drawing/2010/main" val="0"/>
              </a:ext>
            </a:extLst>
          </a:blip>
          <a:srcRect l="50000"/>
          <a:stretch/>
        </p:blipFill>
        <p:spPr>
          <a:xfrm>
            <a:off x="3347864" y="1772816"/>
            <a:ext cx="2268252" cy="3456384"/>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6" name="Rectangle 6"/>
          <p:cNvSpPr/>
          <p:nvPr/>
        </p:nvSpPr>
        <p:spPr>
          <a:xfrm>
            <a:off x="3049369" y="5289396"/>
            <a:ext cx="2736304"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Rubin2</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Phansen</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
        <p:nvSpPr>
          <p:cNvPr id="7" name="Ορθογώνιο 6"/>
          <p:cNvSpPr/>
          <p:nvPr/>
        </p:nvSpPr>
        <p:spPr>
          <a:xfrm>
            <a:off x="3212512" y="5811257"/>
            <a:ext cx="2505429" cy="461665"/>
          </a:xfrm>
          <a:prstGeom prst="rect">
            <a:avLst/>
          </a:prstGeom>
        </p:spPr>
        <p:txBody>
          <a:bodyPr wrap="none">
            <a:spAutoFit/>
          </a:bodyPr>
          <a:lstStyle/>
          <a:p>
            <a:r>
              <a:rPr lang="el-GR" sz="2400" b="1" dirty="0">
                <a:solidFill>
                  <a:srgbClr val="820000"/>
                </a:solidFill>
                <a:latin typeface="+mn-lt"/>
              </a:rPr>
              <a:t>Το βάζο του </a:t>
            </a:r>
            <a:r>
              <a:rPr lang="en-US" sz="2400" b="1" dirty="0">
                <a:solidFill>
                  <a:srgbClr val="820000"/>
                </a:solidFill>
                <a:latin typeface="+mn-lt"/>
              </a:rPr>
              <a:t>Rubin</a:t>
            </a:r>
          </a:p>
        </p:txBody>
      </p:sp>
    </p:spTree>
    <p:extLst>
      <p:ext uri="{BB962C8B-B14F-4D97-AF65-F5344CB8AC3E}">
        <p14:creationId xmlns:p14="http://schemas.microsoft.com/office/powerpoint/2010/main" val="2501895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9" y="188640"/>
            <a:ext cx="9144000" cy="1224136"/>
          </a:xfrm>
        </p:spPr>
        <p:txBody>
          <a:bodyPr>
            <a:normAutofit fontScale="90000"/>
          </a:bodyPr>
          <a:lstStyle/>
          <a:p>
            <a:r>
              <a:rPr lang="el-GR" dirty="0" smtClean="0"/>
              <a:t>Γ. Αρχές της αντιληπτικής οργάνωσης</a:t>
            </a:r>
            <a:br>
              <a:rPr lang="el-GR" dirty="0" smtClean="0"/>
            </a:br>
            <a:r>
              <a:rPr lang="el-GR" dirty="0" smtClean="0"/>
              <a:t>σύμφωνα με τη μορφολογική ψυχολογία</a:t>
            </a:r>
            <a:br>
              <a:rPr lang="el-GR" dirty="0" smtClean="0"/>
            </a:br>
            <a:r>
              <a:rPr lang="el-GR" sz="3600" b="0" dirty="0" smtClean="0"/>
              <a:t>(</a:t>
            </a:r>
            <a:r>
              <a:rPr lang="en-US" sz="3600" b="0" dirty="0" smtClean="0"/>
              <a:t>2</a:t>
            </a:r>
            <a:r>
              <a:rPr lang="el-GR" sz="3600" b="0" dirty="0" smtClean="0"/>
              <a:t> από </a:t>
            </a:r>
            <a:r>
              <a:rPr lang="en-US" sz="3600" b="0" dirty="0" smtClean="0"/>
              <a:t>2</a:t>
            </a:r>
            <a:r>
              <a:rPr lang="el-GR" sz="3600" b="0" dirty="0" smtClean="0"/>
              <a:t>)</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6" name="Rectangle 6"/>
          <p:cNvSpPr/>
          <p:nvPr/>
        </p:nvSpPr>
        <p:spPr>
          <a:xfrm>
            <a:off x="3049369" y="5289396"/>
            <a:ext cx="2736304" cy="276999"/>
          </a:xfrm>
          <a:prstGeom prst="rect">
            <a:avLst/>
          </a:prstGeom>
        </p:spPr>
        <p:txBody>
          <a:bodyPr wrap="square">
            <a:spAutoFit/>
          </a:bodyPr>
          <a:lstStyle/>
          <a:p>
            <a:pPr algn="ctr"/>
            <a:r>
              <a:rPr lang="en-US" sz="1200" dirty="0">
                <a:solidFill>
                  <a:schemeClr val="tx1">
                    <a:lumMod val="65000"/>
                    <a:lumOff val="35000"/>
                  </a:schemeClr>
                </a:solidFill>
                <a:latin typeface="+mn-lt"/>
                <a:hlinkClick r:id="rId2"/>
              </a:rPr>
              <a:t>kidsmathgamesonline.com</a:t>
            </a:r>
            <a:endParaRPr lang="en-US" sz="1200" dirty="0">
              <a:solidFill>
                <a:schemeClr val="tx1">
                  <a:lumMod val="65000"/>
                  <a:lumOff val="35000"/>
                </a:schemeClr>
              </a:solidFill>
              <a:latin typeface="+mn-lt"/>
            </a:endParaRPr>
          </a:p>
        </p:txBody>
      </p:sp>
      <p:sp>
        <p:nvSpPr>
          <p:cNvPr id="7" name="Ορθογώνιο 6"/>
          <p:cNvSpPr/>
          <p:nvPr/>
        </p:nvSpPr>
        <p:spPr>
          <a:xfrm>
            <a:off x="2411760" y="5733256"/>
            <a:ext cx="4694555" cy="461665"/>
          </a:xfrm>
          <a:prstGeom prst="rect">
            <a:avLst/>
          </a:prstGeom>
        </p:spPr>
        <p:txBody>
          <a:bodyPr wrap="none">
            <a:spAutoFit/>
          </a:bodyPr>
          <a:lstStyle/>
          <a:p>
            <a:r>
              <a:rPr lang="el-GR" sz="2400" b="1" dirty="0">
                <a:solidFill>
                  <a:srgbClr val="820000"/>
                </a:solidFill>
                <a:latin typeface="+mn-lt"/>
              </a:rPr>
              <a:t>Βλέπετε τον μουσικό ή την κοπέλα;</a:t>
            </a:r>
          </a:p>
        </p:txBody>
      </p:sp>
      <p:pic>
        <p:nvPicPr>
          <p:cNvPr id="8" name="Picture 2"/>
          <p:cNvPicPr>
            <a:picLocks noChangeAspect="1" noChangeArrowheads="1"/>
          </p:cNvPicPr>
          <p:nvPr/>
        </p:nvPicPr>
        <p:blipFill>
          <a:blip r:embed="rId3" cstate="print"/>
          <a:srcRect/>
          <a:stretch>
            <a:fillRect/>
          </a:stretch>
        </p:blipFill>
        <p:spPr bwMode="auto">
          <a:xfrm>
            <a:off x="2843808" y="1772816"/>
            <a:ext cx="3192340" cy="3283849"/>
          </a:xfrm>
          <a:prstGeom prst="rect">
            <a:avLst/>
          </a:prstGeom>
          <a:noFill/>
          <a:ln w="9525">
            <a:noFill/>
            <a:miter lim="800000"/>
            <a:headEnd/>
            <a:tailEnd/>
          </a:ln>
          <a:effectLst/>
        </p:spPr>
      </p:pic>
    </p:spTree>
    <p:extLst>
      <p:ext uri="{BB962C8B-B14F-4D97-AF65-F5344CB8AC3E}">
        <p14:creationId xmlns:p14="http://schemas.microsoft.com/office/powerpoint/2010/main" val="404800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1. </a:t>
            </a:r>
            <a:r>
              <a:rPr lang="el-GR" dirty="0" smtClean="0"/>
              <a:t>Η σχέση μορφής – φόντου </a:t>
            </a:r>
            <a:r>
              <a:rPr lang="el-GR" sz="3200" b="0" dirty="0" smtClean="0"/>
              <a:t>(1 από 4)</a:t>
            </a:r>
            <a:endParaRPr lang="el-GR" sz="3200" b="0" dirty="0"/>
          </a:p>
        </p:txBody>
      </p:sp>
      <p:sp>
        <p:nvSpPr>
          <p:cNvPr id="3" name="Θέση περιεχομένου 2"/>
          <p:cNvSpPr>
            <a:spLocks noGrp="1"/>
          </p:cNvSpPr>
          <p:nvPr>
            <p:ph idx="1"/>
          </p:nvPr>
        </p:nvSpPr>
        <p:spPr>
          <a:xfrm>
            <a:off x="467544" y="1916832"/>
            <a:ext cx="8229600" cy="1728192"/>
          </a:xfrm>
        </p:spPr>
        <p:txBody>
          <a:bodyPr/>
          <a:lstStyle/>
          <a:p>
            <a:pPr marL="0" indent="0" algn="ctr">
              <a:buNone/>
            </a:pPr>
            <a:r>
              <a:rPr lang="el-GR" dirty="0"/>
              <a:t>Η αντίληψη κάθε αντικειμένου εξαρτάται από την ικανότητά μας να το αναγνωρίζουμε σαν μία ολότητα </a:t>
            </a:r>
            <a:r>
              <a:rPr lang="el-GR" b="1" dirty="0">
                <a:solidFill>
                  <a:srgbClr val="820000"/>
                </a:solidFill>
              </a:rPr>
              <a:t>(μορφή) </a:t>
            </a:r>
            <a:r>
              <a:rPr lang="el-GR" dirty="0"/>
              <a:t>και να το διαφοροποιούμε από ό,τι το περιβάλλει </a:t>
            </a:r>
            <a:r>
              <a:rPr lang="el-GR" b="1" dirty="0">
                <a:solidFill>
                  <a:srgbClr val="820000"/>
                </a:solidFill>
              </a:rPr>
              <a:t>(φόντο).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880184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 Η σχέση μορφής – φόντου </a:t>
            </a:r>
            <a:r>
              <a:rPr lang="el-GR" sz="3200" b="0" dirty="0" smtClean="0"/>
              <a:t>(2 </a:t>
            </a:r>
            <a:r>
              <a:rPr lang="el-GR" sz="3200" b="0" dirty="0"/>
              <a:t>από </a:t>
            </a:r>
            <a:r>
              <a:rPr lang="el-GR" sz="32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7" name="Ορθογώνιο 6"/>
          <p:cNvSpPr/>
          <p:nvPr/>
        </p:nvSpPr>
        <p:spPr>
          <a:xfrm>
            <a:off x="411019" y="4769563"/>
            <a:ext cx="8118648" cy="1107996"/>
          </a:xfrm>
          <a:prstGeom prst="rect">
            <a:avLst/>
          </a:prstGeom>
        </p:spPr>
        <p:txBody>
          <a:bodyPr wrap="square">
            <a:spAutoFit/>
          </a:bodyPr>
          <a:lstStyle/>
          <a:p>
            <a:pPr algn="ctr"/>
            <a:r>
              <a:rPr lang="el-GR" sz="2200" dirty="0">
                <a:latin typeface="+mn-lt"/>
              </a:rPr>
              <a:t>Δείτε προσεκτικά τον πίνακα του  M.C. Escher . Βλέπετε τα </a:t>
            </a:r>
            <a:r>
              <a:rPr lang="el-GR" sz="2200" dirty="0" smtClean="0">
                <a:latin typeface="+mn-lt"/>
              </a:rPr>
              <a:t>άλογα με την κόκκινη σέλα και τους αναβάτες</a:t>
            </a:r>
            <a:r>
              <a:rPr lang="el-GR" sz="2200" dirty="0">
                <a:latin typeface="+mn-lt"/>
              </a:rPr>
              <a:t>; </a:t>
            </a:r>
          </a:p>
          <a:p>
            <a:pPr algn="ctr"/>
            <a:r>
              <a:rPr lang="el-GR" sz="2200" dirty="0">
                <a:latin typeface="+mn-lt"/>
              </a:rPr>
              <a:t>Τώρα δείτε </a:t>
            </a:r>
            <a:r>
              <a:rPr lang="el-GR" sz="2200" dirty="0" smtClean="0">
                <a:latin typeface="+mn-lt"/>
              </a:rPr>
              <a:t>τα άλογα </a:t>
            </a:r>
            <a:r>
              <a:rPr lang="el-GR" sz="2200" dirty="0">
                <a:latin typeface="+mn-lt"/>
              </a:rPr>
              <a:t>με </a:t>
            </a:r>
            <a:r>
              <a:rPr lang="el-GR" sz="2200" dirty="0" smtClean="0">
                <a:latin typeface="+mn-lt"/>
              </a:rPr>
              <a:t>την άσπρη σέλα.</a:t>
            </a:r>
            <a:endParaRPr lang="el-GR" sz="2200" dirty="0">
              <a:latin typeface="+mn-lt"/>
            </a:endParaRPr>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5" y="1436046"/>
            <a:ext cx="3829137" cy="2871852"/>
          </a:xfrm>
          <a:prstGeom prst="rect">
            <a:avLst/>
          </a:prstGeom>
        </p:spPr>
      </p:pic>
      <p:sp>
        <p:nvSpPr>
          <p:cNvPr id="6" name="Ορθογώνιο 5"/>
          <p:cNvSpPr/>
          <p:nvPr/>
        </p:nvSpPr>
        <p:spPr>
          <a:xfrm>
            <a:off x="3060492" y="4307898"/>
            <a:ext cx="2819704" cy="461665"/>
          </a:xfrm>
          <a:prstGeom prst="rect">
            <a:avLst/>
          </a:prstGeom>
        </p:spPr>
        <p:txBody>
          <a:bodyPr wrap="square">
            <a:spAutoFit/>
          </a:bodyPr>
          <a:lstStyle/>
          <a:p>
            <a:pPr algn="ctr"/>
            <a:r>
              <a:rPr lang="en-US" sz="1200" dirty="0">
                <a:solidFill>
                  <a:schemeClr val="tx1">
                    <a:lumMod val="65000"/>
                    <a:lumOff val="35000"/>
                  </a:schemeClr>
                </a:solidFill>
                <a:latin typeface="+mn-lt"/>
              </a:rPr>
              <a:t>“</a:t>
            </a:r>
            <a:r>
              <a:rPr lang="en-US" sz="1200" dirty="0">
                <a:latin typeface="+mn-lt"/>
                <a:hlinkClick r:id="rId4"/>
              </a:rPr>
              <a:t>The Art of M.C. Escher</a:t>
            </a:r>
            <a:r>
              <a:rPr lang="en-US" sz="1200" dirty="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5"/>
              </a:rPr>
              <a:t>Niravpatel</a:t>
            </a:r>
            <a:r>
              <a:rPr lang="el-GR" sz="1200" dirty="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4"/>
              </a:rPr>
              <a:t>CC BY-SA 3.0</a:t>
            </a:r>
            <a:r>
              <a:rPr lang="en-US" sz="1200" dirty="0">
                <a:solidFill>
                  <a:schemeClr val="tx1">
                    <a:lumMod val="65000"/>
                    <a:lumOff val="35000"/>
                  </a:schemeClr>
                </a:solidFill>
                <a:latin typeface="+mn-lt"/>
              </a:rPr>
              <a:t> </a:t>
            </a:r>
            <a:endParaRPr lang="el-GR" sz="1200" dirty="0">
              <a:latin typeface="+mn-lt"/>
            </a:endParaRPr>
          </a:p>
        </p:txBody>
      </p:sp>
    </p:spTree>
    <p:extLst>
      <p:ext uri="{BB962C8B-B14F-4D97-AF65-F5344CB8AC3E}">
        <p14:creationId xmlns:p14="http://schemas.microsoft.com/office/powerpoint/2010/main" val="2765351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1. Η σχέση μορφής – φόντου </a:t>
            </a:r>
            <a:r>
              <a:rPr lang="el-GR" sz="3200" b="0" dirty="0" smtClean="0"/>
              <a:t>(3 </a:t>
            </a:r>
            <a:r>
              <a:rPr lang="el-GR" sz="3200" b="0" dirty="0"/>
              <a:t>από </a:t>
            </a:r>
            <a:r>
              <a:rPr lang="el-GR" sz="32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6" name="Ορθογώνιο 5"/>
          <p:cNvSpPr/>
          <p:nvPr/>
        </p:nvSpPr>
        <p:spPr>
          <a:xfrm>
            <a:off x="2555776" y="4869160"/>
            <a:ext cx="4922886" cy="395173"/>
          </a:xfrm>
          <a:prstGeom prst="rect">
            <a:avLst/>
          </a:prstGeom>
        </p:spPr>
        <p:txBody>
          <a:bodyPr wrap="none">
            <a:spAutoFit/>
          </a:bodyPr>
          <a:lstStyle/>
          <a:p>
            <a:pPr>
              <a:lnSpc>
                <a:spcPct val="80000"/>
              </a:lnSpc>
              <a:spcBef>
                <a:spcPct val="20000"/>
              </a:spcBef>
            </a:pPr>
            <a:r>
              <a:rPr lang="el-GR" sz="2400" dirty="0">
                <a:latin typeface="+mn-lt"/>
              </a:rPr>
              <a:t>Πόσα πόδια έχει αυτός ο ελέφαντας</a:t>
            </a:r>
            <a:r>
              <a:rPr lang="en-US" sz="2400" dirty="0">
                <a:latin typeface="+mn-lt"/>
              </a:rPr>
              <a:t>;</a:t>
            </a:r>
            <a:endParaRPr lang="el-GR" sz="2400" dirty="0">
              <a:latin typeface="+mn-lt"/>
            </a:endParaRPr>
          </a:p>
        </p:txBody>
      </p:sp>
      <p:pic>
        <p:nvPicPr>
          <p:cNvPr id="8" name="Θέση περιεχομένου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92" y="1628800"/>
            <a:ext cx="4291753" cy="3240360"/>
          </a:xfrm>
        </p:spPr>
      </p:pic>
      <p:sp>
        <p:nvSpPr>
          <p:cNvPr id="9" name="Ορθογώνιο 8"/>
          <p:cNvSpPr/>
          <p:nvPr/>
        </p:nvSpPr>
        <p:spPr>
          <a:xfrm>
            <a:off x="4234730" y="5425330"/>
            <a:ext cx="1077859" cy="276999"/>
          </a:xfrm>
          <a:prstGeom prst="rect">
            <a:avLst/>
          </a:prstGeom>
        </p:spPr>
        <p:txBody>
          <a:bodyPr wrap="none">
            <a:spAutoFit/>
          </a:bodyPr>
          <a:lstStyle/>
          <a:p>
            <a:r>
              <a:rPr lang="en-US" sz="1200" dirty="0">
                <a:latin typeface="+mn-lt"/>
                <a:hlinkClick r:id="rId3"/>
              </a:rPr>
              <a:t>wpclipart.com</a:t>
            </a:r>
            <a:endParaRPr lang="el-GR" sz="1200" dirty="0">
              <a:latin typeface="+mn-lt"/>
            </a:endParaRPr>
          </a:p>
        </p:txBody>
      </p:sp>
    </p:spTree>
    <p:extLst>
      <p:ext uri="{BB962C8B-B14F-4D97-AF65-F5344CB8AC3E}">
        <p14:creationId xmlns:p14="http://schemas.microsoft.com/office/powerpoint/2010/main" val="3826876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 Η σχέση μορφής – φόντου </a:t>
            </a:r>
            <a:r>
              <a:rPr lang="el-GR" sz="3200" b="0" dirty="0" smtClean="0"/>
              <a:t>(4 </a:t>
            </a:r>
            <a:r>
              <a:rPr lang="el-GR" sz="3200" b="0" dirty="0"/>
              <a:t>από </a:t>
            </a:r>
            <a:r>
              <a:rPr lang="el-GR" sz="32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pic>
        <p:nvPicPr>
          <p:cNvPr id="5" name="Picture 8" descr="ship-and-bridge-thumb">
            <a:hlinkClick r:id="rId2"/>
          </p:cNvPr>
          <p:cNvPicPr>
            <a:picLocks noGrp="1" noChangeAspect="1" noChangeArrowheads="1"/>
          </p:cNvPicPr>
          <p:nvPr>
            <p:ph idx="1"/>
          </p:nvPr>
        </p:nvPicPr>
        <p:blipFill>
          <a:blip r:embed="rId3" cstate="print"/>
          <a:srcRect/>
          <a:stretch>
            <a:fillRect/>
          </a:stretch>
        </p:blipFill>
        <p:spPr bwMode="auto">
          <a:xfrm>
            <a:off x="1979712" y="1772816"/>
            <a:ext cx="5400600" cy="2700300"/>
          </a:xfrm>
          <a:prstGeom prst="rect">
            <a:avLst/>
          </a:prstGeom>
          <a:noFill/>
          <a:ln w="9525">
            <a:noFill/>
            <a:miter lim="800000"/>
            <a:headEnd/>
            <a:tailEnd/>
          </a:ln>
        </p:spPr>
      </p:pic>
      <p:sp>
        <p:nvSpPr>
          <p:cNvPr id="6" name="Ορθογώνιο 5"/>
          <p:cNvSpPr/>
          <p:nvPr/>
        </p:nvSpPr>
        <p:spPr>
          <a:xfrm>
            <a:off x="3491880" y="4581128"/>
            <a:ext cx="2610036" cy="276999"/>
          </a:xfrm>
          <a:prstGeom prst="rect">
            <a:avLst/>
          </a:prstGeom>
        </p:spPr>
        <p:txBody>
          <a:bodyPr wrap="square">
            <a:spAutoFit/>
          </a:bodyPr>
          <a:lstStyle/>
          <a:p>
            <a:r>
              <a:rPr lang="en-US" sz="1200" dirty="0" smtClean="0">
                <a:latin typeface="+mn-lt"/>
                <a:hlinkClick r:id="rId4"/>
              </a:rPr>
              <a:t>computerscreensavers.ezthemes.com</a:t>
            </a:r>
            <a:endParaRPr lang="el-GR" sz="1200" dirty="0">
              <a:latin typeface="+mn-lt"/>
            </a:endParaRPr>
          </a:p>
        </p:txBody>
      </p:sp>
      <p:sp>
        <p:nvSpPr>
          <p:cNvPr id="7" name="Ορθογώνιο 6"/>
          <p:cNvSpPr/>
          <p:nvPr/>
        </p:nvSpPr>
        <p:spPr>
          <a:xfrm>
            <a:off x="3347864" y="4999234"/>
            <a:ext cx="3053916" cy="830997"/>
          </a:xfrm>
          <a:prstGeom prst="rect">
            <a:avLst/>
          </a:prstGeom>
        </p:spPr>
        <p:txBody>
          <a:bodyPr wrap="square">
            <a:spAutoFit/>
          </a:bodyPr>
          <a:lstStyle/>
          <a:p>
            <a:r>
              <a:rPr lang="el-GR" sz="2400" dirty="0">
                <a:latin typeface="+mn-lt"/>
              </a:rPr>
              <a:t>Ιστιοπλοϊκή γέφυρα</a:t>
            </a:r>
          </a:p>
          <a:p>
            <a:r>
              <a:rPr lang="el-GR" sz="2400" dirty="0">
                <a:latin typeface="+mn-lt"/>
              </a:rPr>
              <a:t>Tom Wood 11.11.2005</a:t>
            </a:r>
          </a:p>
        </p:txBody>
      </p:sp>
    </p:spTree>
    <p:extLst>
      <p:ext uri="{BB962C8B-B14F-4D97-AF65-F5344CB8AC3E}">
        <p14:creationId xmlns:p14="http://schemas.microsoft.com/office/powerpoint/2010/main" val="183632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2. Νομός της ομοιότητας</a:t>
            </a:r>
            <a:endParaRPr lang="el-GR" dirty="0"/>
          </a:p>
        </p:txBody>
      </p:sp>
      <p:sp>
        <p:nvSpPr>
          <p:cNvPr id="3" name="Θέση περιεχομένου 2"/>
          <p:cNvSpPr>
            <a:spLocks noGrp="1"/>
          </p:cNvSpPr>
          <p:nvPr>
            <p:ph idx="1"/>
          </p:nvPr>
        </p:nvSpPr>
        <p:spPr>
          <a:xfrm>
            <a:off x="3923928" y="1944008"/>
            <a:ext cx="4978896" cy="1286416"/>
          </a:xfrm>
        </p:spPr>
        <p:txBody>
          <a:bodyPr/>
          <a:lstStyle/>
          <a:p>
            <a:pPr marL="0" indent="0">
              <a:buNone/>
            </a:pPr>
            <a:r>
              <a:rPr lang="el-GR" dirty="0"/>
              <a:t>Οι περισσότεροι άνθρωποι βλέπουν κάθετες στήλες που αποτελούνται είτε από τετράγωνα είτε από κύκλους.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5" name="Picture 2"/>
          <p:cNvPicPr>
            <a:picLocks noChangeAspect="1" noChangeArrowheads="1"/>
          </p:cNvPicPr>
          <p:nvPr/>
        </p:nvPicPr>
        <p:blipFill>
          <a:blip r:embed="rId2" cstate="print"/>
          <a:srcRect/>
          <a:stretch>
            <a:fillRect/>
          </a:stretch>
        </p:blipFill>
        <p:spPr bwMode="auto">
          <a:xfrm>
            <a:off x="142503" y="1944008"/>
            <a:ext cx="3781425" cy="1250950"/>
          </a:xfrm>
          <a:prstGeom prst="rect">
            <a:avLst/>
          </a:prstGeom>
          <a:noFill/>
          <a:ln w="9525">
            <a:noFill/>
            <a:miter lim="800000"/>
            <a:headEnd/>
            <a:tailEnd/>
          </a:ln>
        </p:spPr>
      </p:pic>
      <p:sp>
        <p:nvSpPr>
          <p:cNvPr id="6" name="Θέση περιεχομένου 2"/>
          <p:cNvSpPr txBox="1">
            <a:spLocks/>
          </p:cNvSpPr>
          <p:nvPr/>
        </p:nvSpPr>
        <p:spPr>
          <a:xfrm>
            <a:off x="1979712" y="4149080"/>
            <a:ext cx="4978896" cy="1008112"/>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Παρόμοια στοιχεία γίνονται αντιληπτά ως μέρος μιας ομάδας</a:t>
            </a:r>
            <a:r>
              <a:rPr lang="el-GR" dirty="0" smtClean="0"/>
              <a:t>.</a:t>
            </a:r>
          </a:p>
          <a:p>
            <a:pPr fontAlgn="auto">
              <a:spcAft>
                <a:spcPts val="0"/>
              </a:spcAft>
            </a:pPr>
            <a:endParaRPr lang="el-GR" dirty="0"/>
          </a:p>
        </p:txBody>
      </p:sp>
    </p:spTree>
    <p:extLst>
      <p:ext uri="{BB962C8B-B14F-4D97-AF65-F5344CB8AC3E}">
        <p14:creationId xmlns:p14="http://schemas.microsoft.com/office/powerpoint/2010/main" val="235712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3. Νόμος της εγγύτητας</a:t>
            </a:r>
            <a:endParaRPr lang="el-GR" dirty="0"/>
          </a:p>
        </p:txBody>
      </p:sp>
      <p:sp>
        <p:nvSpPr>
          <p:cNvPr id="3" name="Θέση περιεχομένου 2"/>
          <p:cNvSpPr>
            <a:spLocks noGrp="1"/>
          </p:cNvSpPr>
          <p:nvPr>
            <p:ph idx="1"/>
          </p:nvPr>
        </p:nvSpPr>
        <p:spPr>
          <a:xfrm>
            <a:off x="4211960" y="1663093"/>
            <a:ext cx="4474840" cy="1810023"/>
          </a:xfrm>
        </p:spPr>
        <p:txBody>
          <a:bodyPr/>
          <a:lstStyle/>
          <a:p>
            <a:pPr marL="0" indent="0">
              <a:buNone/>
            </a:pPr>
            <a:r>
              <a:rPr lang="el-GR" dirty="0"/>
              <a:t>Οι κύκλοι στα αριστερά γίνονται συνήθως αντιληπτοί ως κάθετη ομάδα κύκλων ενώ αυτοί στα δεξιά ως οριζόντια ομάδα κύκλων.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5" name="Picture 3"/>
          <p:cNvPicPr>
            <a:picLocks noChangeAspect="1" noChangeArrowheads="1"/>
          </p:cNvPicPr>
          <p:nvPr/>
        </p:nvPicPr>
        <p:blipFill>
          <a:blip r:embed="rId2" cstate="print"/>
          <a:srcRect/>
          <a:stretch>
            <a:fillRect/>
          </a:stretch>
        </p:blipFill>
        <p:spPr bwMode="auto">
          <a:xfrm>
            <a:off x="385192" y="1884029"/>
            <a:ext cx="3528392" cy="1368152"/>
          </a:xfrm>
          <a:prstGeom prst="rect">
            <a:avLst/>
          </a:prstGeom>
          <a:noFill/>
          <a:ln w="9525">
            <a:noFill/>
            <a:miter lim="800000"/>
            <a:headEnd/>
            <a:tailEnd/>
          </a:ln>
        </p:spPr>
      </p:pic>
      <p:sp>
        <p:nvSpPr>
          <p:cNvPr id="6" name="Θέση περιεχομένου 2"/>
          <p:cNvSpPr txBox="1">
            <a:spLocks/>
          </p:cNvSpPr>
          <p:nvPr/>
        </p:nvSpPr>
        <p:spPr>
          <a:xfrm>
            <a:off x="2123728" y="4129548"/>
            <a:ext cx="4978896" cy="1512168"/>
          </a:xfrm>
          <a:prstGeom prst="rect">
            <a:avLst/>
          </a:prstGeom>
          <a:ln w="19050">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Τα στοιχεία ενός ερεθίσματος γίνονται αντιληπτά σαν να σχηματίζουν μια ομάδα εάν εμφανίζονται το ένα </a:t>
            </a:r>
            <a:r>
              <a:rPr lang="el-GR" b="1" dirty="0">
                <a:solidFill>
                  <a:srgbClr val="820000"/>
                </a:solidFill>
              </a:rPr>
              <a:t>κοντά</a:t>
            </a:r>
            <a:r>
              <a:rPr lang="el-GR" dirty="0"/>
              <a:t> στο άλλο.</a:t>
            </a:r>
          </a:p>
        </p:txBody>
      </p:sp>
    </p:spTree>
    <p:extLst>
      <p:ext uri="{BB962C8B-B14F-4D97-AF65-F5344CB8AC3E}">
        <p14:creationId xmlns:p14="http://schemas.microsoft.com/office/powerpoint/2010/main" val="67101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p:cNvPicPr>
          <p:nvPr/>
        </p:nvPicPr>
        <p:blipFill>
          <a:blip r:embed="rId2" cstate="print"/>
          <a:srcRect/>
          <a:stretch>
            <a:fillRect/>
          </a:stretch>
        </p:blipFill>
        <p:spPr bwMode="auto">
          <a:xfrm rot="21154386">
            <a:off x="1754476" y="1652293"/>
            <a:ext cx="5283862" cy="4656988"/>
          </a:xfrm>
          <a:prstGeom prst="rect">
            <a:avLst/>
          </a:prstGeom>
          <a:noFill/>
          <a:ln>
            <a:noFill/>
          </a:ln>
        </p:spPr>
      </p:pic>
      <p:sp>
        <p:nvSpPr>
          <p:cNvPr id="2" name="Τίτλος 1"/>
          <p:cNvSpPr>
            <a:spLocks noGrp="1"/>
          </p:cNvSpPr>
          <p:nvPr>
            <p:ph type="title"/>
          </p:nvPr>
        </p:nvSpPr>
        <p:spPr/>
        <p:txBody>
          <a:bodyPr/>
          <a:lstStyle/>
          <a:p>
            <a:r>
              <a:rPr lang="el-GR" dirty="0"/>
              <a:t>Α. </a:t>
            </a:r>
            <a:r>
              <a:rPr lang="el-GR" dirty="0" smtClean="0"/>
              <a:t>Αισθήσεις</a:t>
            </a:r>
            <a:endParaRPr lang="el-GR" dirty="0"/>
          </a:p>
        </p:txBody>
      </p:sp>
      <p:sp>
        <p:nvSpPr>
          <p:cNvPr id="3" name="Θέση περιεχομένου 2"/>
          <p:cNvSpPr>
            <a:spLocks noGrp="1"/>
          </p:cNvSpPr>
          <p:nvPr>
            <p:ph idx="1"/>
          </p:nvPr>
        </p:nvSpPr>
        <p:spPr>
          <a:xfrm>
            <a:off x="2560203" y="2924944"/>
            <a:ext cx="3672408" cy="1872208"/>
          </a:xfrm>
        </p:spPr>
        <p:txBody>
          <a:bodyPr/>
          <a:lstStyle/>
          <a:p>
            <a:pPr marL="0" indent="0" algn="ctr">
              <a:buNone/>
            </a:pPr>
            <a:r>
              <a:rPr lang="el-GR" sz="2200" dirty="0"/>
              <a:t>Οι λειτουργίες  πρόσληψης πληροφοριών από το περιβάλλον και αρχικής κωδικοποίησής τους στο νευρικό σύστημα.</a:t>
            </a:r>
          </a:p>
          <a:p>
            <a:pPr algn="ct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11" name="Ορθογώνιο 10"/>
          <p:cNvSpPr/>
          <p:nvPr/>
        </p:nvSpPr>
        <p:spPr>
          <a:xfrm>
            <a:off x="6156176" y="1235893"/>
            <a:ext cx="977255" cy="430887"/>
          </a:xfrm>
          <a:prstGeom prst="rect">
            <a:avLst/>
          </a:prstGeom>
          <a:ln w="19050">
            <a:solidFill>
              <a:srgbClr val="820000"/>
            </a:solidFill>
          </a:ln>
        </p:spPr>
        <p:txBody>
          <a:bodyPr wrap="none">
            <a:spAutoFit/>
          </a:bodyPr>
          <a:lstStyle/>
          <a:p>
            <a:r>
              <a:rPr lang="el-GR" sz="2200" dirty="0">
                <a:latin typeface="+mn-lt"/>
              </a:rPr>
              <a:t>Όραση</a:t>
            </a:r>
          </a:p>
        </p:txBody>
      </p:sp>
      <p:sp>
        <p:nvSpPr>
          <p:cNvPr id="12" name="Ορθογώνιο 11"/>
          <p:cNvSpPr/>
          <p:nvPr/>
        </p:nvSpPr>
        <p:spPr>
          <a:xfrm>
            <a:off x="6902365" y="2709500"/>
            <a:ext cx="829586" cy="430887"/>
          </a:xfrm>
          <a:prstGeom prst="rect">
            <a:avLst/>
          </a:prstGeom>
          <a:ln w="19050">
            <a:solidFill>
              <a:srgbClr val="820000"/>
            </a:solidFill>
          </a:ln>
        </p:spPr>
        <p:txBody>
          <a:bodyPr wrap="none">
            <a:spAutoFit/>
          </a:bodyPr>
          <a:lstStyle/>
          <a:p>
            <a:r>
              <a:rPr lang="el-GR" sz="2200" dirty="0" smtClean="0">
                <a:latin typeface="+mn-lt"/>
              </a:rPr>
              <a:t>Ακοή </a:t>
            </a:r>
            <a:endParaRPr lang="el-GR" sz="2200" dirty="0">
              <a:latin typeface="+mn-lt"/>
            </a:endParaRPr>
          </a:p>
        </p:txBody>
      </p:sp>
      <p:sp>
        <p:nvSpPr>
          <p:cNvPr id="13" name="Ορθογώνιο 12"/>
          <p:cNvSpPr/>
          <p:nvPr/>
        </p:nvSpPr>
        <p:spPr>
          <a:xfrm>
            <a:off x="6778837" y="5284035"/>
            <a:ext cx="745717" cy="430887"/>
          </a:xfrm>
          <a:prstGeom prst="rect">
            <a:avLst/>
          </a:prstGeom>
          <a:ln w="19050">
            <a:solidFill>
              <a:srgbClr val="820000"/>
            </a:solidFill>
          </a:ln>
        </p:spPr>
        <p:txBody>
          <a:bodyPr wrap="none">
            <a:spAutoFit/>
          </a:bodyPr>
          <a:lstStyle/>
          <a:p>
            <a:r>
              <a:rPr lang="el-GR" sz="2200" dirty="0" smtClean="0">
                <a:latin typeface="+mn-lt"/>
              </a:rPr>
              <a:t>Αφή </a:t>
            </a:r>
            <a:endParaRPr lang="el-GR" sz="2200" dirty="0">
              <a:latin typeface="+mn-lt"/>
            </a:endParaRPr>
          </a:p>
        </p:txBody>
      </p:sp>
      <p:sp>
        <p:nvSpPr>
          <p:cNvPr id="14" name="Ορθογώνιο 13"/>
          <p:cNvSpPr/>
          <p:nvPr/>
        </p:nvSpPr>
        <p:spPr>
          <a:xfrm>
            <a:off x="1044494" y="5297180"/>
            <a:ext cx="1370888" cy="430887"/>
          </a:xfrm>
          <a:prstGeom prst="rect">
            <a:avLst/>
          </a:prstGeom>
          <a:ln w="19050">
            <a:solidFill>
              <a:srgbClr val="820000"/>
            </a:solidFill>
          </a:ln>
        </p:spPr>
        <p:txBody>
          <a:bodyPr wrap="none">
            <a:spAutoFit/>
          </a:bodyPr>
          <a:lstStyle/>
          <a:p>
            <a:r>
              <a:rPr lang="el-GR" sz="2200" dirty="0" smtClean="0">
                <a:latin typeface="+mn-lt"/>
              </a:rPr>
              <a:t>Όσφρηση </a:t>
            </a:r>
            <a:endParaRPr lang="el-GR" sz="2200" dirty="0">
              <a:latin typeface="+mn-lt"/>
            </a:endParaRPr>
          </a:p>
        </p:txBody>
      </p:sp>
      <p:sp>
        <p:nvSpPr>
          <p:cNvPr id="15" name="Ορθογώνιο 14"/>
          <p:cNvSpPr/>
          <p:nvPr/>
        </p:nvSpPr>
        <p:spPr>
          <a:xfrm>
            <a:off x="436128" y="1988840"/>
            <a:ext cx="957698" cy="430887"/>
          </a:xfrm>
          <a:prstGeom prst="rect">
            <a:avLst/>
          </a:prstGeom>
          <a:ln w="19050">
            <a:solidFill>
              <a:srgbClr val="820000"/>
            </a:solidFill>
          </a:ln>
        </p:spPr>
        <p:txBody>
          <a:bodyPr wrap="none">
            <a:spAutoFit/>
          </a:bodyPr>
          <a:lstStyle/>
          <a:p>
            <a:r>
              <a:rPr lang="el-GR" sz="2200" dirty="0" smtClean="0">
                <a:latin typeface="+mn-lt"/>
              </a:rPr>
              <a:t>Γεύση </a:t>
            </a:r>
            <a:endParaRPr lang="el-GR" sz="2200" dirty="0">
              <a:latin typeface="+mn-lt"/>
            </a:endParaRPr>
          </a:p>
        </p:txBody>
      </p:sp>
    </p:spTree>
    <p:extLst>
      <p:ext uri="{BB962C8B-B14F-4D97-AF65-F5344CB8AC3E}">
        <p14:creationId xmlns:p14="http://schemas.microsoft.com/office/powerpoint/2010/main" val="2213868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4. Νόμος του εγκλεισμού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pic>
        <p:nvPicPr>
          <p:cNvPr id="5" name="Picture 3"/>
          <p:cNvPicPr>
            <a:picLocks noGrp="1" noChangeAspect="1" noChangeArrowheads="1"/>
          </p:cNvPicPr>
          <p:nvPr>
            <p:ph idx="1"/>
          </p:nvPr>
        </p:nvPicPr>
        <p:blipFill>
          <a:blip r:embed="rId2" cstate="print"/>
          <a:stretch>
            <a:fillRect/>
          </a:stretch>
        </p:blipFill>
        <p:spPr bwMode="auto">
          <a:xfrm>
            <a:off x="323528" y="1804423"/>
            <a:ext cx="2852743" cy="1368152"/>
          </a:xfrm>
          <a:prstGeom prst="rect">
            <a:avLst/>
          </a:prstGeom>
          <a:noFill/>
          <a:ln w="9525">
            <a:noFill/>
            <a:miter lim="800000"/>
            <a:headEnd/>
            <a:tailEnd/>
          </a:ln>
        </p:spPr>
      </p:pic>
      <p:sp>
        <p:nvSpPr>
          <p:cNvPr id="6" name="Ορθογώνιο 5"/>
          <p:cNvSpPr/>
          <p:nvPr/>
        </p:nvSpPr>
        <p:spPr>
          <a:xfrm>
            <a:off x="3011207" y="1552610"/>
            <a:ext cx="5670376" cy="1938992"/>
          </a:xfrm>
          <a:prstGeom prst="rect">
            <a:avLst/>
          </a:prstGeom>
        </p:spPr>
        <p:txBody>
          <a:bodyPr wrap="square">
            <a:spAutoFit/>
          </a:bodyPr>
          <a:lstStyle/>
          <a:p>
            <a:r>
              <a:rPr lang="el-GR" sz="2400" dirty="0">
                <a:latin typeface="+mn-lt"/>
              </a:rPr>
              <a:t>Σε αυτήν την εικόνα δεν υπάρχουν τρίγωνα ή κύκλοι αλλά ο εγκέφαλός μας τείνει να συμπληρώνει τις ελλιπείς πληροφορίες προκειμένου να αντιλαμβάνεται οικείες εικόνες</a:t>
            </a:r>
            <a:r>
              <a:rPr lang="el-GR" sz="2400" dirty="0" smtClean="0">
                <a:latin typeface="+mn-lt"/>
              </a:rPr>
              <a:t>.</a:t>
            </a:r>
            <a:endParaRPr lang="el-GR" sz="2400" dirty="0">
              <a:latin typeface="+mn-lt"/>
            </a:endParaRPr>
          </a:p>
        </p:txBody>
      </p:sp>
      <p:sp>
        <p:nvSpPr>
          <p:cNvPr id="7" name="Θέση περιεχομένου 2"/>
          <p:cNvSpPr txBox="1">
            <a:spLocks/>
          </p:cNvSpPr>
          <p:nvPr/>
        </p:nvSpPr>
        <p:spPr>
          <a:xfrm>
            <a:off x="2195736" y="3943760"/>
            <a:ext cx="4978896" cy="1512168"/>
          </a:xfrm>
          <a:prstGeom prst="rect">
            <a:avLst/>
          </a:prstGeom>
          <a:ln w="19050">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Τείνουμε να </a:t>
            </a:r>
            <a:r>
              <a:rPr lang="el-GR" b="1" dirty="0">
                <a:solidFill>
                  <a:srgbClr val="820000"/>
                </a:solidFill>
              </a:rPr>
              <a:t>συμπληρώνουμε ατελή ή ελλιπή περιγράμματα </a:t>
            </a:r>
            <a:r>
              <a:rPr lang="el-GR" dirty="0"/>
              <a:t>ώστε να γίνονται αντιληπτά ως ολοκληρωμένα αντικείμενα.</a:t>
            </a:r>
          </a:p>
        </p:txBody>
      </p:sp>
    </p:spTree>
    <p:extLst>
      <p:ext uri="{BB962C8B-B14F-4D97-AF65-F5344CB8AC3E}">
        <p14:creationId xmlns:p14="http://schemas.microsoft.com/office/powerpoint/2010/main" val="382380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5. Νόμος της καλής συνέχειας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5" name="Picture 3"/>
          <p:cNvPicPr>
            <a:picLocks noGrp="1" noChangeAspect="1" noChangeArrowheads="1"/>
          </p:cNvPicPr>
          <p:nvPr>
            <p:ph idx="1"/>
          </p:nvPr>
        </p:nvPicPr>
        <p:blipFill>
          <a:blip r:embed="rId2" cstate="print"/>
          <a:stretch>
            <a:fillRect/>
          </a:stretch>
        </p:blipFill>
        <p:spPr bwMode="auto">
          <a:xfrm>
            <a:off x="251520" y="1746635"/>
            <a:ext cx="2884578" cy="1296144"/>
          </a:xfrm>
          <a:prstGeom prst="rect">
            <a:avLst/>
          </a:prstGeom>
          <a:noFill/>
          <a:ln w="9525">
            <a:noFill/>
            <a:miter lim="800000"/>
            <a:headEnd/>
            <a:tailEnd/>
          </a:ln>
        </p:spPr>
      </p:pic>
      <p:sp>
        <p:nvSpPr>
          <p:cNvPr id="6" name="Ορθογώνιο 5"/>
          <p:cNvSpPr/>
          <p:nvPr/>
        </p:nvSpPr>
        <p:spPr>
          <a:xfrm>
            <a:off x="3011207" y="1552610"/>
            <a:ext cx="5670376" cy="1569660"/>
          </a:xfrm>
          <a:prstGeom prst="rect">
            <a:avLst/>
          </a:prstGeom>
        </p:spPr>
        <p:txBody>
          <a:bodyPr wrap="square">
            <a:spAutoFit/>
          </a:bodyPr>
          <a:lstStyle/>
          <a:p>
            <a:r>
              <a:rPr lang="el-GR" sz="2400" dirty="0">
                <a:latin typeface="+mn-lt"/>
              </a:rPr>
              <a:t>Οι κύκλοι επάνω δεξιά γίνονται αντιληπτοί ως συνέχεια των κύκλων αριστερά. Έτσι διατηρούμε μια αίσθηση ομαλής ροής στην κίνηση των αντικειμένων</a:t>
            </a:r>
            <a:r>
              <a:rPr lang="el-GR" sz="2400" dirty="0" smtClean="0">
                <a:latin typeface="+mn-lt"/>
              </a:rPr>
              <a:t>.</a:t>
            </a:r>
            <a:endParaRPr lang="el-GR" sz="2400" dirty="0">
              <a:latin typeface="+mn-lt"/>
            </a:endParaRPr>
          </a:p>
        </p:txBody>
      </p:sp>
      <p:sp>
        <p:nvSpPr>
          <p:cNvPr id="7" name="Θέση περιεχομένου 2"/>
          <p:cNvSpPr txBox="1">
            <a:spLocks/>
          </p:cNvSpPr>
          <p:nvPr/>
        </p:nvSpPr>
        <p:spPr>
          <a:xfrm>
            <a:off x="2195736" y="3943760"/>
            <a:ext cx="4978896" cy="1512168"/>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Στοιχεία τα οποία απαιτούν λιγότερες αλλαγές στις ευθείες ή κυρτές γραμμές ομαδοποιούνται μαζί.</a:t>
            </a:r>
          </a:p>
        </p:txBody>
      </p:sp>
    </p:spTree>
    <p:extLst>
      <p:ext uri="{BB962C8B-B14F-4D97-AF65-F5344CB8AC3E}">
        <p14:creationId xmlns:p14="http://schemas.microsoft.com/office/powerpoint/2010/main" val="172381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 </a:t>
            </a:r>
            <a:r>
              <a:rPr lang="el-GR" dirty="0" smtClean="0"/>
              <a:t>Αντιληπτικές πλάνες </a:t>
            </a:r>
            <a:r>
              <a:rPr lang="el-GR" sz="3200" b="0" dirty="0" smtClean="0"/>
              <a:t>(1 από 1</a:t>
            </a:r>
            <a:r>
              <a:rPr lang="en-US" sz="3200" b="0" dirty="0" smtClean="0"/>
              <a:t>0</a:t>
            </a:r>
            <a:r>
              <a:rPr lang="el-GR" sz="3200" b="0" dirty="0" smtClean="0"/>
              <a:t>)</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5" name="Θέση περιεχομένου 2"/>
          <p:cNvSpPr>
            <a:spLocks noGrp="1"/>
          </p:cNvSpPr>
          <p:nvPr>
            <p:ph idx="1"/>
          </p:nvPr>
        </p:nvSpPr>
        <p:spPr>
          <a:xfrm>
            <a:off x="452583" y="1484784"/>
            <a:ext cx="8229600" cy="1584176"/>
          </a:xfrm>
          <a:ln w="15875">
            <a:solidFill>
              <a:srgbClr val="004A82"/>
            </a:solidFill>
          </a:ln>
        </p:spPr>
        <p:txBody>
          <a:bodyPr>
            <a:normAutofit/>
          </a:bodyPr>
          <a:lstStyle/>
          <a:p>
            <a:pPr marL="0" indent="0">
              <a:buNone/>
            </a:pPr>
            <a:r>
              <a:rPr lang="el-GR" dirty="0"/>
              <a:t>Οι αντιλήψεις μας: κάποιες φορές είναι λανθασμένες (αντιληπτικές πλάνες), </a:t>
            </a:r>
            <a:r>
              <a:rPr lang="el-GR" dirty="0" smtClean="0"/>
              <a:t>και επηρεάζονται </a:t>
            </a:r>
            <a:r>
              <a:rPr lang="el-GR" dirty="0"/>
              <a:t>από τις </a:t>
            </a:r>
            <a:r>
              <a:rPr lang="el-GR" b="1" dirty="0">
                <a:solidFill>
                  <a:srgbClr val="820000"/>
                </a:solidFill>
              </a:rPr>
              <a:t>προηγούμενες γνώσεις </a:t>
            </a:r>
            <a:r>
              <a:rPr lang="el-GR" dirty="0"/>
              <a:t>μας και από το </a:t>
            </a:r>
            <a:r>
              <a:rPr lang="el-GR" b="1" dirty="0">
                <a:solidFill>
                  <a:srgbClr val="820000"/>
                </a:solidFill>
              </a:rPr>
              <a:t>πλαίσιο</a:t>
            </a:r>
            <a:r>
              <a:rPr lang="el-GR" dirty="0"/>
              <a:t> μέσα στο οποίο λαμβάνουν χώρα.</a:t>
            </a:r>
          </a:p>
          <a:p>
            <a:endParaRPr lang="el-GR" dirty="0"/>
          </a:p>
        </p:txBody>
      </p:sp>
      <p:sp>
        <p:nvSpPr>
          <p:cNvPr id="6" name="Βέλος προς τα κάτω 5"/>
          <p:cNvSpPr/>
          <p:nvPr/>
        </p:nvSpPr>
        <p:spPr>
          <a:xfrm>
            <a:off x="4262025" y="3068960"/>
            <a:ext cx="288032" cy="1032735"/>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Θέση περιεχομένου 2"/>
          <p:cNvSpPr txBox="1">
            <a:spLocks/>
          </p:cNvSpPr>
          <p:nvPr/>
        </p:nvSpPr>
        <p:spPr>
          <a:xfrm>
            <a:off x="606943" y="4131009"/>
            <a:ext cx="7704856" cy="1055497"/>
          </a:xfrm>
          <a:prstGeom prst="rect">
            <a:avLst/>
          </a:prstGeom>
          <a:ln w="15875">
            <a:solidFill>
              <a:srgbClr val="004A82"/>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Οι αντιληπτικές πλάνες είναι εσφαλμένα αντιληπτικά προϊόντα.</a:t>
            </a:r>
          </a:p>
        </p:txBody>
      </p:sp>
    </p:spTree>
    <p:extLst>
      <p:ext uri="{BB962C8B-B14F-4D97-AF65-F5344CB8AC3E}">
        <p14:creationId xmlns:p14="http://schemas.microsoft.com/office/powerpoint/2010/main" val="160549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62312"/>
            <a:ext cx="8229600" cy="908720"/>
          </a:xfrm>
        </p:spPr>
        <p:txBody>
          <a:bodyPr/>
          <a:lstStyle/>
          <a:p>
            <a:r>
              <a:rPr lang="el-GR" dirty="0"/>
              <a:t>Δ. Αντιληπτικές πλάνες </a:t>
            </a:r>
            <a:r>
              <a:rPr lang="el-GR" sz="3200" b="0" dirty="0" smtClean="0"/>
              <a:t>(2 </a:t>
            </a:r>
            <a:r>
              <a:rPr lang="el-GR" sz="3200" b="0" dirty="0"/>
              <a:t>από </a:t>
            </a:r>
            <a:r>
              <a:rPr lang="el-GR" sz="3200" b="0" dirty="0" smtClean="0"/>
              <a:t>1</a:t>
            </a:r>
            <a:r>
              <a:rPr lang="en-US" sz="3200" b="0" dirty="0" smtClean="0"/>
              <a:t>0</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pic>
        <p:nvPicPr>
          <p:cNvPr id="5" name="Picture 7" descr="checkerdots"/>
          <p:cNvPicPr>
            <a:picLocks noGrp="1" noChangeAspect="1" noChangeArrowheads="1"/>
          </p:cNvPicPr>
          <p:nvPr>
            <p:ph idx="1"/>
          </p:nvPr>
        </p:nvPicPr>
        <p:blipFill>
          <a:blip r:embed="rId2" cstate="print"/>
          <a:stretch>
            <a:fillRect/>
          </a:stretch>
        </p:blipFill>
        <p:spPr bwMode="auto">
          <a:xfrm>
            <a:off x="899592" y="1359552"/>
            <a:ext cx="7491160" cy="3955977"/>
          </a:xfrm>
          <a:prstGeom prst="rect">
            <a:avLst/>
          </a:prstGeom>
          <a:noFill/>
          <a:ln w="9525">
            <a:noFill/>
            <a:miter lim="800000"/>
            <a:headEnd/>
            <a:tailEnd/>
          </a:ln>
        </p:spPr>
      </p:pic>
      <p:sp>
        <p:nvSpPr>
          <p:cNvPr id="6" name="Ορθογώνιο 5"/>
          <p:cNvSpPr/>
          <p:nvPr/>
        </p:nvSpPr>
        <p:spPr>
          <a:xfrm>
            <a:off x="2555776" y="6077247"/>
            <a:ext cx="4435958" cy="461665"/>
          </a:xfrm>
          <a:prstGeom prst="rect">
            <a:avLst/>
          </a:prstGeom>
        </p:spPr>
        <p:txBody>
          <a:bodyPr wrap="none">
            <a:spAutoFit/>
          </a:bodyPr>
          <a:lstStyle/>
          <a:p>
            <a:r>
              <a:rPr lang="el-GR" sz="2400" dirty="0">
                <a:latin typeface="+mn-lt"/>
              </a:rPr>
              <a:t>Οι κύκλοι φαίνονται να κινούνται.</a:t>
            </a:r>
          </a:p>
        </p:txBody>
      </p:sp>
      <p:sp>
        <p:nvSpPr>
          <p:cNvPr id="7" name="Rectangle 6"/>
          <p:cNvSpPr/>
          <p:nvPr/>
        </p:nvSpPr>
        <p:spPr>
          <a:xfrm>
            <a:off x="3214192" y="5452271"/>
            <a:ext cx="2736304"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Optical Illusions 1</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3"/>
              </a:rPr>
              <a:t>Fusheng Tang </a:t>
            </a:r>
            <a:r>
              <a:rPr lang="el-GR" sz="1200" dirty="0" smtClean="0">
                <a:solidFill>
                  <a:schemeClr val="tx1">
                    <a:lumMod val="65000"/>
                    <a:lumOff val="35000"/>
                  </a:schemeClr>
                </a:solidFill>
                <a:latin typeface="+mn-lt"/>
                <a:hlinkClick r:id="rId3"/>
              </a:rPr>
              <a:t> </a:t>
            </a:r>
            <a:r>
              <a:rPr lang="el-GR" sz="1200" dirty="0" smtClean="0">
                <a:solidFill>
                  <a:schemeClr val="tx1">
                    <a:lumMod val="65000"/>
                    <a:lumOff val="35000"/>
                  </a:schemeClr>
                </a:solidFill>
                <a:latin typeface="+mn-lt"/>
              </a:rPr>
              <a:t>διαθέσιμο με άδεια </a:t>
            </a:r>
            <a:r>
              <a:rPr lang="en-US" sz="1200" dirty="0">
                <a:solidFill>
                  <a:schemeClr val="tx1">
                    <a:lumMod val="65000"/>
                    <a:lumOff val="35000"/>
                  </a:schemeClr>
                </a:solidFill>
                <a:latin typeface="+mn-lt"/>
                <a:hlinkClick r:id="rId4"/>
              </a:rPr>
              <a:t>CC BY-NC 2.0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3023197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 Αντιληπτικές πλάνες </a:t>
            </a:r>
            <a:r>
              <a:rPr lang="el-GR" sz="3200" b="0" dirty="0" smtClean="0"/>
              <a:t>(</a:t>
            </a:r>
            <a:r>
              <a:rPr lang="en-US" sz="3200" b="0" dirty="0" smtClean="0"/>
              <a:t>3</a:t>
            </a:r>
            <a:r>
              <a:rPr lang="el-GR" sz="3200" b="0" dirty="0" smtClean="0"/>
              <a:t> </a:t>
            </a:r>
            <a:r>
              <a:rPr lang="el-GR" sz="3200" b="0" dirty="0"/>
              <a:t>από </a:t>
            </a:r>
            <a:r>
              <a:rPr lang="el-GR" sz="3200" b="0" dirty="0" smtClean="0"/>
              <a:t>1</a:t>
            </a:r>
            <a:r>
              <a:rPr lang="en-US" sz="3200" b="0" dirty="0" smtClean="0"/>
              <a:t>0</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pic>
        <p:nvPicPr>
          <p:cNvPr id="5" name="Picture 5" descr="donwave"/>
          <p:cNvPicPr>
            <a:picLocks noGrp="1" noChangeAspect="1" noChangeArrowheads="1"/>
          </p:cNvPicPr>
          <p:nvPr>
            <p:ph idx="1"/>
          </p:nvPr>
        </p:nvPicPr>
        <p:blipFill>
          <a:blip r:embed="rId2" cstate="print"/>
          <a:srcRect/>
          <a:stretch>
            <a:fillRect/>
          </a:stretch>
        </p:blipFill>
        <p:spPr bwMode="auto">
          <a:xfrm>
            <a:off x="2123728" y="1179818"/>
            <a:ext cx="4860976" cy="3581140"/>
          </a:xfrm>
          <a:prstGeom prst="rect">
            <a:avLst/>
          </a:prstGeom>
          <a:noFill/>
          <a:ln w="9525">
            <a:noFill/>
            <a:miter lim="800000"/>
            <a:headEnd/>
            <a:tailEnd/>
          </a:ln>
        </p:spPr>
      </p:pic>
      <p:sp>
        <p:nvSpPr>
          <p:cNvPr id="6" name="Rectangle 6"/>
          <p:cNvSpPr/>
          <p:nvPr/>
        </p:nvSpPr>
        <p:spPr>
          <a:xfrm>
            <a:off x="3186064" y="4910462"/>
            <a:ext cx="2736304"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Optical Illusion</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rPr>
              <a:t> </a:t>
            </a:r>
            <a:r>
              <a:rPr lang="en-US" sz="1200" dirty="0">
                <a:solidFill>
                  <a:schemeClr val="tx1">
                    <a:lumMod val="65000"/>
                    <a:lumOff val="35000"/>
                  </a:schemeClr>
                </a:solidFill>
                <a:latin typeface="+mn-lt"/>
                <a:hlinkClick r:id="rId3"/>
              </a:rPr>
              <a:t>Aaron Fulkerson</a:t>
            </a:r>
            <a:endParaRPr lang="en-US" sz="1200" dirty="0">
              <a:solidFill>
                <a:schemeClr val="tx1">
                  <a:lumMod val="65000"/>
                  <a:lumOff val="35000"/>
                </a:schemeClr>
              </a:solidFill>
              <a:latin typeface="+mn-lt"/>
            </a:endParaRPr>
          </a:p>
          <a:p>
            <a:pPr algn="ctr"/>
            <a:r>
              <a:rPr lang="el-GR" sz="1200" dirty="0" smtClean="0">
                <a:solidFill>
                  <a:schemeClr val="tx1">
                    <a:lumMod val="65000"/>
                    <a:lumOff val="35000"/>
                  </a:schemeClr>
                </a:solidFill>
                <a:latin typeface="+mn-lt"/>
              </a:rPr>
              <a:t>διαθέσιμο με άδεια </a:t>
            </a:r>
            <a:r>
              <a:rPr lang="en-US" sz="1200" dirty="0">
                <a:solidFill>
                  <a:schemeClr val="tx1">
                    <a:lumMod val="65000"/>
                    <a:lumOff val="35000"/>
                  </a:schemeClr>
                </a:solidFill>
                <a:latin typeface="+mn-lt"/>
                <a:hlinkClick r:id="rId4"/>
              </a:rPr>
              <a:t>CC BY-SA 2.0</a:t>
            </a:r>
            <a:endParaRPr lang="en-US" sz="1200" dirty="0">
              <a:solidFill>
                <a:schemeClr val="tx1">
                  <a:lumMod val="65000"/>
                  <a:lumOff val="35000"/>
                </a:schemeClr>
              </a:solidFill>
              <a:latin typeface="+mn-lt"/>
            </a:endParaRPr>
          </a:p>
        </p:txBody>
      </p:sp>
      <p:sp>
        <p:nvSpPr>
          <p:cNvPr id="7" name="Ορθογώνιο 6"/>
          <p:cNvSpPr/>
          <p:nvPr/>
        </p:nvSpPr>
        <p:spPr>
          <a:xfrm>
            <a:off x="1331640" y="5372127"/>
            <a:ext cx="6768752" cy="830997"/>
          </a:xfrm>
          <a:prstGeom prst="rect">
            <a:avLst/>
          </a:prstGeom>
        </p:spPr>
        <p:txBody>
          <a:bodyPr wrap="square">
            <a:spAutoFit/>
          </a:bodyPr>
          <a:lstStyle/>
          <a:p>
            <a:pPr algn="ctr"/>
            <a:r>
              <a:rPr lang="el-GR" sz="2400" dirty="0">
                <a:latin typeface="+mn-lt"/>
              </a:rPr>
              <a:t>Πλάνη Dongurakokko</a:t>
            </a:r>
          </a:p>
          <a:p>
            <a:pPr algn="ctr"/>
            <a:r>
              <a:rPr lang="el-GR" sz="2400" dirty="0">
                <a:latin typeface="+mn-lt"/>
              </a:rPr>
              <a:t>Τα σχήματα μοιάζουν να λικνίζονται.</a:t>
            </a:r>
          </a:p>
        </p:txBody>
      </p:sp>
    </p:spTree>
    <p:extLst>
      <p:ext uri="{BB962C8B-B14F-4D97-AF65-F5344CB8AC3E}">
        <p14:creationId xmlns:p14="http://schemas.microsoft.com/office/powerpoint/2010/main" val="4042302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 Αντιληπτικές πλάνες </a:t>
            </a:r>
            <a:r>
              <a:rPr lang="el-GR" sz="3200" b="0" dirty="0" smtClean="0"/>
              <a:t>(</a:t>
            </a:r>
            <a:r>
              <a:rPr lang="en-US" sz="3200" b="0" dirty="0" smtClean="0"/>
              <a:t>4</a:t>
            </a:r>
            <a:r>
              <a:rPr lang="el-GR" sz="3200" b="0" dirty="0" smtClean="0"/>
              <a:t> </a:t>
            </a:r>
            <a:r>
              <a:rPr lang="el-GR" sz="3200" b="0" dirty="0"/>
              <a:t>από </a:t>
            </a:r>
            <a:r>
              <a:rPr lang="el-GR" sz="3200" b="0" dirty="0" smtClean="0"/>
              <a:t>1</a:t>
            </a:r>
            <a:r>
              <a:rPr lang="en-US" sz="3200" b="0" dirty="0" smtClean="0"/>
              <a:t>0</a:t>
            </a:r>
            <a:r>
              <a:rPr lang="el-GR" sz="3200" b="0" dirty="0" smtClean="0"/>
              <a:t>)</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921" y="1242910"/>
            <a:ext cx="3862710" cy="3862710"/>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
        <p:nvSpPr>
          <p:cNvPr id="6" name="Rectangle 6"/>
          <p:cNvSpPr/>
          <p:nvPr/>
        </p:nvSpPr>
        <p:spPr>
          <a:xfrm>
            <a:off x="3244280" y="5267049"/>
            <a:ext cx="3013992"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Optical-illusion-checkerboard-twisted-cord</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AnonMoos</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
        <p:nvSpPr>
          <p:cNvPr id="7" name="Ορθογώνιο 6"/>
          <p:cNvSpPr/>
          <p:nvPr/>
        </p:nvSpPr>
        <p:spPr>
          <a:xfrm>
            <a:off x="1259632" y="5733256"/>
            <a:ext cx="6983288" cy="461665"/>
          </a:xfrm>
          <a:prstGeom prst="rect">
            <a:avLst/>
          </a:prstGeom>
        </p:spPr>
        <p:txBody>
          <a:bodyPr wrap="square">
            <a:spAutoFit/>
          </a:bodyPr>
          <a:lstStyle/>
          <a:p>
            <a:r>
              <a:rPr lang="el-GR" sz="2400" dirty="0">
                <a:latin typeface="+mn-lt"/>
              </a:rPr>
              <a:t>Το σχήμα των τετραγώνων μοιάζει διαστρεβλωμένο.</a:t>
            </a:r>
          </a:p>
        </p:txBody>
      </p:sp>
    </p:spTree>
    <p:extLst>
      <p:ext uri="{BB962C8B-B14F-4D97-AF65-F5344CB8AC3E}">
        <p14:creationId xmlns:p14="http://schemas.microsoft.com/office/powerpoint/2010/main" val="1250973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 Αντιληπτικές πλάνες </a:t>
            </a:r>
            <a:r>
              <a:rPr lang="el-GR" sz="3200" b="0" dirty="0" smtClean="0"/>
              <a:t>(</a:t>
            </a:r>
            <a:r>
              <a:rPr lang="en-US" sz="3200" b="0" dirty="0" smtClean="0"/>
              <a:t>5</a:t>
            </a:r>
            <a:r>
              <a:rPr lang="el-GR" sz="3200" b="0" dirty="0" smtClean="0"/>
              <a:t> </a:t>
            </a:r>
            <a:r>
              <a:rPr lang="el-GR" sz="3200" b="0" dirty="0"/>
              <a:t>από </a:t>
            </a:r>
            <a:r>
              <a:rPr lang="el-GR" sz="3200" b="0" dirty="0" smtClean="0"/>
              <a:t>1</a:t>
            </a:r>
            <a:r>
              <a:rPr lang="en-US" sz="3200" b="0" dirty="0" smtClean="0"/>
              <a:t>0</a:t>
            </a:r>
            <a:r>
              <a:rPr lang="el-GR" sz="3200" b="0" dirty="0" smtClean="0"/>
              <a:t>)</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832" y="1196752"/>
            <a:ext cx="2799787" cy="2809152"/>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
        <p:nvSpPr>
          <p:cNvPr id="6" name="Rectangle 6"/>
          <p:cNvSpPr/>
          <p:nvPr/>
        </p:nvSpPr>
        <p:spPr>
          <a:xfrm>
            <a:off x="3057733" y="4185456"/>
            <a:ext cx="3013992"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5 Optical Illusion</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SABO123</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sp>
        <p:nvSpPr>
          <p:cNvPr id="7" name="Ορθογώνιο 6"/>
          <p:cNvSpPr/>
          <p:nvPr/>
        </p:nvSpPr>
        <p:spPr>
          <a:xfrm>
            <a:off x="337521" y="4786690"/>
            <a:ext cx="8244408" cy="1569660"/>
          </a:xfrm>
          <a:prstGeom prst="rect">
            <a:avLst/>
          </a:prstGeom>
        </p:spPr>
        <p:txBody>
          <a:bodyPr wrap="square">
            <a:spAutoFit/>
          </a:bodyPr>
          <a:lstStyle/>
          <a:p>
            <a:pPr algn="ctr"/>
            <a:r>
              <a:rPr lang="el-GR" sz="2400" dirty="0">
                <a:latin typeface="+mn-lt"/>
              </a:rPr>
              <a:t>Πλάνη Orochi</a:t>
            </a:r>
          </a:p>
          <a:p>
            <a:pPr algn="ctr"/>
            <a:r>
              <a:rPr lang="el-GR" sz="2400" dirty="0">
                <a:latin typeface="+mn-lt"/>
              </a:rPr>
              <a:t>Ο εξωτερικός δίσκος φαίνεται να κινείται με διαφορετική κατεύθυνση σε σχέση με τους εσωτερικούς οι οποίοι μοιάζουν να γυρνούν με τη φορά που έχουν οι δείκτες του ρολογιού.</a:t>
            </a:r>
          </a:p>
        </p:txBody>
      </p:sp>
    </p:spTree>
    <p:extLst>
      <p:ext uri="{BB962C8B-B14F-4D97-AF65-F5344CB8AC3E}">
        <p14:creationId xmlns:p14="http://schemas.microsoft.com/office/powerpoint/2010/main" val="1824569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 Αντιληπτικές πλάνες </a:t>
            </a:r>
            <a:r>
              <a:rPr lang="el-GR" sz="3200" b="0" dirty="0" smtClean="0"/>
              <a:t>(</a:t>
            </a:r>
            <a:r>
              <a:rPr lang="en-US" sz="3200" b="0" dirty="0" smtClean="0"/>
              <a:t>6</a:t>
            </a:r>
            <a:r>
              <a:rPr lang="el-GR" sz="3200" b="0" dirty="0" smtClean="0"/>
              <a:t> </a:t>
            </a:r>
            <a:r>
              <a:rPr lang="el-GR" sz="3200" b="0" dirty="0"/>
              <a:t>από </a:t>
            </a:r>
            <a:r>
              <a:rPr lang="el-GR" sz="3200" b="0" dirty="0" smtClean="0"/>
              <a:t>1</a:t>
            </a:r>
            <a:r>
              <a:rPr lang="en-US" sz="3200" b="0" dirty="0" smtClean="0"/>
              <a:t>0</a:t>
            </a:r>
            <a:r>
              <a:rPr lang="el-GR" sz="3200" b="0" dirty="0" smtClean="0"/>
              <a:t>)</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92" y="1224136"/>
            <a:ext cx="3528268" cy="3528268"/>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
        <p:nvSpPr>
          <p:cNvPr id="6" name="Rectangle 6"/>
          <p:cNvSpPr/>
          <p:nvPr/>
        </p:nvSpPr>
        <p:spPr>
          <a:xfrm>
            <a:off x="3075348" y="4752404"/>
            <a:ext cx="3013992"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Optical Illusions Quiz Award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global quiz</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
        <p:nvSpPr>
          <p:cNvPr id="7" name="Ορθογώνιο 6"/>
          <p:cNvSpPr/>
          <p:nvPr/>
        </p:nvSpPr>
        <p:spPr>
          <a:xfrm>
            <a:off x="899530" y="5191704"/>
            <a:ext cx="7128792" cy="1200329"/>
          </a:xfrm>
          <a:prstGeom prst="rect">
            <a:avLst/>
          </a:prstGeom>
        </p:spPr>
        <p:txBody>
          <a:bodyPr wrap="square">
            <a:spAutoFit/>
          </a:bodyPr>
          <a:lstStyle/>
          <a:p>
            <a:pPr algn="ctr"/>
            <a:r>
              <a:rPr lang="el-GR" sz="2400" dirty="0">
                <a:latin typeface="+mn-lt"/>
              </a:rPr>
              <a:t>Πλάνη Bergen’s</a:t>
            </a:r>
          </a:p>
          <a:p>
            <a:pPr algn="ctr"/>
            <a:r>
              <a:rPr lang="el-GR" sz="2400" dirty="0">
                <a:latin typeface="+mn-lt"/>
              </a:rPr>
              <a:t>Στη διασταύρωση των λευκών διαδρόμων εμφανίζονται μαύρες κουκίδες.</a:t>
            </a:r>
          </a:p>
        </p:txBody>
      </p:sp>
    </p:spTree>
    <p:extLst>
      <p:ext uri="{BB962C8B-B14F-4D97-AF65-F5344CB8AC3E}">
        <p14:creationId xmlns:p14="http://schemas.microsoft.com/office/powerpoint/2010/main" val="3623602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 Αντιληπτικές πλάνες </a:t>
            </a:r>
            <a:r>
              <a:rPr lang="el-GR" sz="3200" b="0" dirty="0" smtClean="0"/>
              <a:t>(</a:t>
            </a:r>
            <a:r>
              <a:rPr lang="en-US" sz="3200" b="0" dirty="0" smtClean="0"/>
              <a:t>7</a:t>
            </a:r>
            <a:r>
              <a:rPr lang="el-GR" sz="3200" b="0" dirty="0" smtClean="0"/>
              <a:t> </a:t>
            </a:r>
            <a:r>
              <a:rPr lang="el-GR" sz="3200" b="0" dirty="0"/>
              <a:t>από </a:t>
            </a:r>
            <a:r>
              <a:rPr lang="el-GR" sz="3200" b="0" dirty="0" smtClean="0"/>
              <a:t>1</a:t>
            </a:r>
            <a:r>
              <a:rPr lang="en-US" sz="3200" b="0" dirty="0" smtClean="0"/>
              <a:t>0</a:t>
            </a:r>
            <a:r>
              <a:rPr lang="el-GR" sz="3200" b="0" dirty="0" smtClean="0"/>
              <a:t>)</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3249" y="1408700"/>
            <a:ext cx="4158190" cy="3226679"/>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
        <p:nvSpPr>
          <p:cNvPr id="6" name="Ορθογώνιο 5"/>
          <p:cNvSpPr/>
          <p:nvPr/>
        </p:nvSpPr>
        <p:spPr>
          <a:xfrm>
            <a:off x="4124366" y="4678789"/>
            <a:ext cx="915956" cy="276999"/>
          </a:xfrm>
          <a:prstGeom prst="rect">
            <a:avLst/>
          </a:prstGeom>
        </p:spPr>
        <p:txBody>
          <a:bodyPr wrap="none">
            <a:spAutoFit/>
          </a:bodyPr>
          <a:lstStyle/>
          <a:p>
            <a:r>
              <a:rPr lang="en-US" sz="1200" dirty="0">
                <a:latin typeface="+mn-lt"/>
                <a:hlinkClick r:id="rId3"/>
              </a:rPr>
              <a:t>frikipix.com</a:t>
            </a:r>
            <a:endParaRPr lang="el-GR" sz="1200" dirty="0">
              <a:latin typeface="+mn-lt"/>
            </a:endParaRPr>
          </a:p>
        </p:txBody>
      </p:sp>
      <p:sp>
        <p:nvSpPr>
          <p:cNvPr id="7" name="Ορθογώνιο 6"/>
          <p:cNvSpPr/>
          <p:nvPr/>
        </p:nvSpPr>
        <p:spPr>
          <a:xfrm>
            <a:off x="1403648" y="4996917"/>
            <a:ext cx="6624736" cy="1200329"/>
          </a:xfrm>
          <a:prstGeom prst="rect">
            <a:avLst/>
          </a:prstGeom>
        </p:spPr>
        <p:txBody>
          <a:bodyPr wrap="square">
            <a:spAutoFit/>
          </a:bodyPr>
          <a:lstStyle/>
          <a:p>
            <a:pPr algn="ctr"/>
            <a:r>
              <a:rPr lang="el-GR" sz="2400" dirty="0">
                <a:latin typeface="+mn-lt"/>
              </a:rPr>
              <a:t>Επικεντρωθείτε στη μαύρη κουκίδα</a:t>
            </a:r>
            <a:r>
              <a:rPr lang="el-GR" sz="2400" dirty="0" smtClean="0">
                <a:latin typeface="+mn-lt"/>
              </a:rPr>
              <a:t>.</a:t>
            </a:r>
            <a:endParaRPr lang="el-GR" sz="2400" dirty="0">
              <a:latin typeface="+mn-lt"/>
            </a:endParaRPr>
          </a:p>
          <a:p>
            <a:pPr algn="ctr"/>
            <a:r>
              <a:rPr lang="el-GR" sz="2400" dirty="0">
                <a:latin typeface="+mn-lt"/>
              </a:rPr>
              <a:t>Μετά από λίγο, η γκρίζα σκιά θα αρχίσει να συρρικνώνεται.</a:t>
            </a:r>
          </a:p>
        </p:txBody>
      </p:sp>
    </p:spTree>
    <p:extLst>
      <p:ext uri="{BB962C8B-B14F-4D97-AF65-F5344CB8AC3E}">
        <p14:creationId xmlns:p14="http://schemas.microsoft.com/office/powerpoint/2010/main" val="3186925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 Αντιληπτικές πλάνες </a:t>
            </a:r>
            <a:r>
              <a:rPr lang="el-GR" sz="3200" b="0" dirty="0" smtClean="0"/>
              <a:t>(</a:t>
            </a:r>
            <a:r>
              <a:rPr lang="en-US" sz="3200" b="0" dirty="0" smtClean="0"/>
              <a:t>8</a:t>
            </a:r>
            <a:r>
              <a:rPr lang="el-GR" sz="3200" b="0" dirty="0" smtClean="0"/>
              <a:t> </a:t>
            </a:r>
            <a:r>
              <a:rPr lang="el-GR" sz="3200" b="0" dirty="0"/>
              <a:t>από </a:t>
            </a:r>
            <a:r>
              <a:rPr lang="el-GR" sz="3200" b="0" dirty="0" smtClean="0"/>
              <a:t>1</a:t>
            </a:r>
            <a:r>
              <a:rPr lang="en-US" sz="3200" b="0" dirty="0" smtClean="0"/>
              <a:t>0</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2411760" y="1255068"/>
            <a:ext cx="3894026" cy="3467048"/>
          </a:xfrm>
          <a:prstGeom prst="rect">
            <a:avLst/>
          </a:prstGeom>
          <a:noFill/>
          <a:ln w="9525">
            <a:noFill/>
            <a:miter lim="800000"/>
            <a:headEnd/>
            <a:tailEnd/>
          </a:ln>
        </p:spPr>
      </p:pic>
      <p:sp>
        <p:nvSpPr>
          <p:cNvPr id="6" name="Ορθογώνιο 5"/>
          <p:cNvSpPr/>
          <p:nvPr/>
        </p:nvSpPr>
        <p:spPr>
          <a:xfrm>
            <a:off x="3583656" y="4722116"/>
            <a:ext cx="1550233" cy="276999"/>
          </a:xfrm>
          <a:prstGeom prst="rect">
            <a:avLst/>
          </a:prstGeom>
        </p:spPr>
        <p:txBody>
          <a:bodyPr wrap="none">
            <a:spAutoFit/>
          </a:bodyPr>
          <a:lstStyle/>
          <a:p>
            <a:r>
              <a:rPr lang="en-US" sz="1200" dirty="0">
                <a:latin typeface="+mn-lt"/>
                <a:hlinkClick r:id="rId3"/>
              </a:rPr>
              <a:t>optical-illusionist.com</a:t>
            </a:r>
            <a:endParaRPr lang="el-GR" sz="1200" dirty="0">
              <a:latin typeface="+mn-lt"/>
            </a:endParaRPr>
          </a:p>
        </p:txBody>
      </p:sp>
      <p:sp>
        <p:nvSpPr>
          <p:cNvPr id="3" name="Ορθογώνιο 2"/>
          <p:cNvSpPr/>
          <p:nvPr/>
        </p:nvSpPr>
        <p:spPr>
          <a:xfrm>
            <a:off x="323528" y="5022572"/>
            <a:ext cx="8766721" cy="1446550"/>
          </a:xfrm>
          <a:prstGeom prst="rect">
            <a:avLst/>
          </a:prstGeom>
        </p:spPr>
        <p:txBody>
          <a:bodyPr wrap="square">
            <a:spAutoFit/>
          </a:bodyPr>
          <a:lstStyle/>
          <a:p>
            <a:r>
              <a:rPr lang="el-GR" sz="2200" dirty="0">
                <a:latin typeface="+mn-lt"/>
              </a:rPr>
              <a:t>Προσπαθήστε να εστιάσετε στις 4 μικρές κουκκίδες στο κέντρο της εικόνας για 30 περίπου δευτερόλεπτα. </a:t>
            </a:r>
            <a:r>
              <a:rPr lang="el-GR" sz="2200" dirty="0" smtClean="0">
                <a:latin typeface="+mn-lt"/>
              </a:rPr>
              <a:t>Μετά κοιτάξτε </a:t>
            </a:r>
            <a:r>
              <a:rPr lang="el-GR" sz="2200" dirty="0">
                <a:latin typeface="+mn-lt"/>
              </a:rPr>
              <a:t>στο λευκό τοίχο και αρχίστε να ανοιγοκλείνετε τα μάτια</a:t>
            </a:r>
            <a:r>
              <a:rPr lang="el-GR" sz="2200" dirty="0" smtClean="0">
                <a:latin typeface="+mn-lt"/>
              </a:rPr>
              <a:t>.</a:t>
            </a:r>
          </a:p>
          <a:p>
            <a:r>
              <a:rPr lang="el-GR" sz="2200" dirty="0" smtClean="0">
                <a:latin typeface="+mn-lt"/>
              </a:rPr>
              <a:t>Ποιον </a:t>
            </a:r>
            <a:r>
              <a:rPr lang="el-GR" sz="2200" dirty="0">
                <a:latin typeface="+mn-lt"/>
              </a:rPr>
              <a:t>βλέπετε;</a:t>
            </a:r>
          </a:p>
        </p:txBody>
      </p:sp>
    </p:spTree>
    <p:extLst>
      <p:ext uri="{BB962C8B-B14F-4D97-AF65-F5344CB8AC3E}">
        <p14:creationId xmlns:p14="http://schemas.microsoft.com/office/powerpoint/2010/main" val="974559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αισθητηριακά συστήματα</a:t>
            </a:r>
            <a:endParaRPr lang="el-GR" dirty="0"/>
          </a:p>
        </p:txBody>
      </p:sp>
      <p:sp>
        <p:nvSpPr>
          <p:cNvPr id="3" name="Θέση περιεχομένου 2"/>
          <p:cNvSpPr>
            <a:spLocks noGrp="1"/>
          </p:cNvSpPr>
          <p:nvPr>
            <p:ph idx="1"/>
          </p:nvPr>
        </p:nvSpPr>
        <p:spPr>
          <a:xfrm>
            <a:off x="323528" y="1844824"/>
            <a:ext cx="8229600" cy="1944216"/>
          </a:xfrm>
        </p:spPr>
        <p:txBody>
          <a:bodyPr/>
          <a:lstStyle/>
          <a:p>
            <a:r>
              <a:rPr lang="el-GR" dirty="0"/>
              <a:t>Οι άνθρωποι διαθέτουν έναν αριθμό εξειδικευμένων αισθητηριακών συστημάτων, τα οποία τους επιτρέπουν να προσλαμβάνουν διαφορετικούς τύπους πληροφοριών. Κάθε σύστημα αποτελείται από: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363665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 Αντιληπτικές πλάνες </a:t>
            </a:r>
            <a:r>
              <a:rPr lang="el-GR" sz="3200" b="0" dirty="0" smtClean="0"/>
              <a:t>(</a:t>
            </a:r>
            <a:r>
              <a:rPr lang="en-US" sz="3200" b="0" dirty="0" smtClean="0"/>
              <a:t>9</a:t>
            </a:r>
            <a:r>
              <a:rPr lang="el-GR" sz="3200" b="0" dirty="0" smtClean="0"/>
              <a:t> </a:t>
            </a:r>
            <a:r>
              <a:rPr lang="el-GR" sz="3200" b="0" dirty="0"/>
              <a:t>από </a:t>
            </a:r>
            <a:r>
              <a:rPr lang="el-GR" sz="3200" b="0" dirty="0" smtClean="0"/>
              <a:t>1</a:t>
            </a:r>
            <a:r>
              <a:rPr lang="en-US" sz="3200" b="0" dirty="0" smtClean="0"/>
              <a:t>0</a:t>
            </a:r>
            <a:r>
              <a:rPr lang="el-GR" sz="3200" b="0" dirty="0" smtClean="0"/>
              <a:t>)</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227061"/>
            <a:ext cx="3096344" cy="3096344"/>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
        <p:nvSpPr>
          <p:cNvPr id="6" name="Rectangle 6"/>
          <p:cNvSpPr/>
          <p:nvPr/>
        </p:nvSpPr>
        <p:spPr>
          <a:xfrm>
            <a:off x="2956992" y="4437112"/>
            <a:ext cx="3013992"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Lilac-Chaser</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Perey</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sp>
        <p:nvSpPr>
          <p:cNvPr id="7" name="Ορθογώνιο 6"/>
          <p:cNvSpPr/>
          <p:nvPr/>
        </p:nvSpPr>
        <p:spPr>
          <a:xfrm>
            <a:off x="585900" y="4898777"/>
            <a:ext cx="7992888" cy="1569660"/>
          </a:xfrm>
          <a:prstGeom prst="rect">
            <a:avLst/>
          </a:prstGeom>
        </p:spPr>
        <p:txBody>
          <a:bodyPr wrap="square">
            <a:spAutoFit/>
          </a:bodyPr>
          <a:lstStyle/>
          <a:p>
            <a:r>
              <a:rPr lang="el-GR" sz="2400" dirty="0">
                <a:latin typeface="+mn-lt"/>
              </a:rPr>
              <a:t>Αν ακολουθήσετε με τα μάτια σας την κίνηση της ροζ κουκκίδας που γυρνά τότε θα δείτε μόνο ένα χρώμα, το ΡΟΖ. </a:t>
            </a:r>
            <a:br>
              <a:rPr lang="el-GR" sz="2400" dirty="0">
                <a:latin typeface="+mn-lt"/>
              </a:rPr>
            </a:br>
            <a:r>
              <a:rPr lang="el-GR" sz="2400" dirty="0">
                <a:latin typeface="+mn-lt"/>
              </a:rPr>
              <a:t>Εάν εστιάσετε στον μαύρο σταυρό + που βρίσκεται στο κέντρο, τότε η κινούμενη κουκκίδα μετατρέπεται σε πράσινη.</a:t>
            </a:r>
          </a:p>
        </p:txBody>
      </p:sp>
    </p:spTree>
    <p:extLst>
      <p:ext uri="{BB962C8B-B14F-4D97-AF65-F5344CB8AC3E}">
        <p14:creationId xmlns:p14="http://schemas.microsoft.com/office/powerpoint/2010/main" val="1546783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Γεωμετρικές πλάνες </a:t>
            </a:r>
            <a:r>
              <a:rPr lang="el-GR" sz="3200" b="0" dirty="0" smtClean="0"/>
              <a:t>(1</a:t>
            </a:r>
            <a:r>
              <a:rPr lang="en-US" sz="3200" b="0" dirty="0" smtClean="0"/>
              <a:t>0</a:t>
            </a:r>
            <a:r>
              <a:rPr lang="el-GR" sz="3200" b="0" dirty="0" smtClean="0"/>
              <a:t> από </a:t>
            </a:r>
            <a:r>
              <a:rPr lang="en-US" sz="3200" b="0" dirty="0" smtClean="0"/>
              <a:t>10</a:t>
            </a:r>
            <a:r>
              <a:rPr lang="el-GR" sz="3200" b="0" dirty="0" smtClean="0"/>
              <a:t>)</a:t>
            </a:r>
            <a:endParaRPr lang="el-GR" sz="3200" b="0"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484784"/>
            <a:ext cx="5831929" cy="3588879"/>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
        <p:nvSpPr>
          <p:cNvPr id="6" name="Rectangle 6"/>
          <p:cNvSpPr/>
          <p:nvPr/>
        </p:nvSpPr>
        <p:spPr>
          <a:xfrm>
            <a:off x="3203848" y="5050583"/>
            <a:ext cx="3013992"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Mond-vergleich</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Fibonacci</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16504519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Γεωμετρικές πλάνες </a:t>
            </a:r>
            <a:r>
              <a:rPr lang="el-GR" sz="3200" b="0" dirty="0" smtClean="0"/>
              <a:t>(</a:t>
            </a:r>
            <a:r>
              <a:rPr lang="en-US" sz="3200" b="0" dirty="0" smtClean="0"/>
              <a:t>1</a:t>
            </a:r>
            <a:r>
              <a:rPr lang="el-GR" sz="3200" b="0" dirty="0" smtClean="0"/>
              <a:t> </a:t>
            </a:r>
            <a:r>
              <a:rPr lang="el-GR" sz="3200" b="0" dirty="0"/>
              <a:t>από </a:t>
            </a:r>
            <a:r>
              <a:rPr lang="en-US" sz="3200" b="0" dirty="0" smtClean="0"/>
              <a:t>8</a:t>
            </a:r>
            <a:r>
              <a:rPr lang="el-GR" sz="3200" b="0" dirty="0" smtClean="0"/>
              <a:t>)</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1124744"/>
            <a:ext cx="4416579" cy="3816201"/>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
        <p:nvSpPr>
          <p:cNvPr id="6" name="Rectangle 6"/>
          <p:cNvSpPr/>
          <p:nvPr/>
        </p:nvSpPr>
        <p:spPr>
          <a:xfrm>
            <a:off x="2898274" y="5035795"/>
            <a:ext cx="3368139" cy="276999"/>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triangular</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Nemo</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
        <p:nvSpPr>
          <p:cNvPr id="7" name="Ορθογώνιο 6"/>
          <p:cNvSpPr/>
          <p:nvPr/>
        </p:nvSpPr>
        <p:spPr>
          <a:xfrm>
            <a:off x="2339752" y="5417815"/>
            <a:ext cx="4942304" cy="461665"/>
          </a:xfrm>
          <a:prstGeom prst="rect">
            <a:avLst/>
          </a:prstGeom>
        </p:spPr>
        <p:txBody>
          <a:bodyPr wrap="square">
            <a:spAutoFit/>
          </a:bodyPr>
          <a:lstStyle/>
          <a:p>
            <a:pPr algn="ctr"/>
            <a:r>
              <a:rPr lang="el-GR" sz="2400" dirty="0">
                <a:latin typeface="+mn-lt"/>
              </a:rPr>
              <a:t>Το σχήμα είναι </a:t>
            </a:r>
            <a:r>
              <a:rPr lang="el-GR" sz="2400" dirty="0" smtClean="0">
                <a:latin typeface="+mn-lt"/>
              </a:rPr>
              <a:t>πλαγιαστό ή </a:t>
            </a:r>
            <a:r>
              <a:rPr lang="el-GR" sz="2400" dirty="0">
                <a:latin typeface="+mn-lt"/>
              </a:rPr>
              <a:t>όρθιο</a:t>
            </a:r>
            <a:r>
              <a:rPr lang="en-US" sz="2400" dirty="0">
                <a:latin typeface="+mn-lt"/>
              </a:rPr>
              <a:t>;</a:t>
            </a:r>
            <a:endParaRPr lang="el-GR" sz="2400" dirty="0">
              <a:latin typeface="+mn-lt"/>
            </a:endParaRPr>
          </a:p>
        </p:txBody>
      </p:sp>
    </p:spTree>
    <p:extLst>
      <p:ext uri="{BB962C8B-B14F-4D97-AF65-F5344CB8AC3E}">
        <p14:creationId xmlns:p14="http://schemas.microsoft.com/office/powerpoint/2010/main" val="3864125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Γεωμετρικές πλάνες </a:t>
            </a:r>
            <a:r>
              <a:rPr lang="el-GR" sz="3200" b="0" dirty="0" smtClean="0"/>
              <a:t>(</a:t>
            </a:r>
            <a:r>
              <a:rPr lang="en-US" sz="3200" b="0" dirty="0" smtClean="0"/>
              <a:t>2</a:t>
            </a:r>
            <a:r>
              <a:rPr lang="el-GR" sz="3200" b="0" dirty="0" smtClean="0"/>
              <a:t> </a:t>
            </a:r>
            <a:r>
              <a:rPr lang="el-GR" sz="3200" b="0" dirty="0"/>
              <a:t>από </a:t>
            </a:r>
            <a:r>
              <a:rPr lang="en-US" sz="3200" b="0" dirty="0" smtClean="0"/>
              <a:t>8</a:t>
            </a:r>
            <a:r>
              <a:rPr lang="el-GR" sz="3200" b="0" dirty="0" smtClean="0"/>
              <a:t>)</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8908" y="1196752"/>
            <a:ext cx="3744292" cy="3744292"/>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
        <p:nvSpPr>
          <p:cNvPr id="6" name="Rectangle 6"/>
          <p:cNvSpPr/>
          <p:nvPr/>
        </p:nvSpPr>
        <p:spPr>
          <a:xfrm>
            <a:off x="2996984" y="4365104"/>
            <a:ext cx="3368139"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Optical Illusion (5)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cibo00</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
        <p:nvSpPr>
          <p:cNvPr id="7" name="Ορθογώνιο 6"/>
          <p:cNvSpPr/>
          <p:nvPr/>
        </p:nvSpPr>
        <p:spPr>
          <a:xfrm>
            <a:off x="2123728" y="4826769"/>
            <a:ext cx="5315686" cy="461665"/>
          </a:xfrm>
          <a:prstGeom prst="rect">
            <a:avLst/>
          </a:prstGeom>
        </p:spPr>
        <p:txBody>
          <a:bodyPr wrap="none">
            <a:spAutoFit/>
          </a:bodyPr>
          <a:lstStyle/>
          <a:p>
            <a:r>
              <a:rPr lang="el-GR" sz="2400" dirty="0">
                <a:latin typeface="+mn-lt"/>
              </a:rPr>
              <a:t>Οι διαγώνιες γραμμές είναι παράλληλες;</a:t>
            </a:r>
          </a:p>
        </p:txBody>
      </p:sp>
    </p:spTree>
    <p:extLst>
      <p:ext uri="{BB962C8B-B14F-4D97-AF65-F5344CB8AC3E}">
        <p14:creationId xmlns:p14="http://schemas.microsoft.com/office/powerpoint/2010/main" val="710188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Γεωμετρικές πλάνες </a:t>
            </a:r>
            <a:r>
              <a:rPr lang="el-GR" sz="3200" b="0" dirty="0" smtClean="0"/>
              <a:t>(</a:t>
            </a:r>
            <a:r>
              <a:rPr lang="en-US" sz="3200" b="0" dirty="0" smtClean="0"/>
              <a:t>3</a:t>
            </a:r>
            <a:r>
              <a:rPr lang="el-GR" sz="3200" b="0" dirty="0" smtClean="0"/>
              <a:t> </a:t>
            </a:r>
            <a:r>
              <a:rPr lang="el-GR" sz="3200" b="0" dirty="0"/>
              <a:t>από </a:t>
            </a:r>
            <a:r>
              <a:rPr lang="en-US" sz="3200" b="0" dirty="0" smtClean="0"/>
              <a:t>8</a:t>
            </a:r>
            <a:r>
              <a:rPr lang="el-GR" sz="3200" b="0" dirty="0" smtClean="0"/>
              <a:t>)</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96983" y="1146842"/>
            <a:ext cx="2805142" cy="3711421"/>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
        <p:nvSpPr>
          <p:cNvPr id="6" name="Rectangle 6"/>
          <p:cNvSpPr/>
          <p:nvPr/>
        </p:nvSpPr>
        <p:spPr>
          <a:xfrm>
            <a:off x="2771800" y="4948470"/>
            <a:ext cx="3368139"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Rectas paralelas</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Tó </a:t>
            </a:r>
            <a:r>
              <a:rPr lang="en-US" sz="1200" dirty="0" smtClean="0">
                <a:solidFill>
                  <a:schemeClr val="tx1">
                    <a:lumMod val="65000"/>
                    <a:lumOff val="35000"/>
                  </a:schemeClr>
                </a:solidFill>
                <a:latin typeface="+mn-lt"/>
                <a:hlinkClick r:id="rId4"/>
              </a:rPr>
              <a:t>campos1</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
        <p:nvSpPr>
          <p:cNvPr id="7" name="Ορθογώνιο 6"/>
          <p:cNvSpPr/>
          <p:nvPr/>
        </p:nvSpPr>
        <p:spPr>
          <a:xfrm>
            <a:off x="3674531" y="5500342"/>
            <a:ext cx="1815625" cy="461665"/>
          </a:xfrm>
          <a:prstGeom prst="rect">
            <a:avLst/>
          </a:prstGeom>
        </p:spPr>
        <p:txBody>
          <a:bodyPr wrap="none">
            <a:spAutoFit/>
          </a:bodyPr>
          <a:lstStyle/>
          <a:p>
            <a:r>
              <a:rPr lang="el-GR" sz="2400" dirty="0">
                <a:latin typeface="+mn-lt"/>
              </a:rPr>
              <a:t>Πλάνη </a:t>
            </a:r>
            <a:r>
              <a:rPr lang="en-US" sz="2400" dirty="0">
                <a:latin typeface="+mn-lt"/>
              </a:rPr>
              <a:t>Ponzo</a:t>
            </a:r>
          </a:p>
        </p:txBody>
      </p:sp>
    </p:spTree>
    <p:extLst>
      <p:ext uri="{BB962C8B-B14F-4D97-AF65-F5344CB8AC3E}">
        <p14:creationId xmlns:p14="http://schemas.microsoft.com/office/powerpoint/2010/main" val="4263551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Γεωμετρικές πλάνες </a:t>
            </a:r>
            <a:r>
              <a:rPr lang="el-GR" sz="3200" b="0" dirty="0" smtClean="0"/>
              <a:t>(</a:t>
            </a:r>
            <a:r>
              <a:rPr lang="en-US" sz="3200" b="0" dirty="0" smtClean="0"/>
              <a:t>4</a:t>
            </a:r>
            <a:r>
              <a:rPr lang="el-GR" sz="3200" b="0" dirty="0" smtClean="0"/>
              <a:t> </a:t>
            </a:r>
            <a:r>
              <a:rPr lang="el-GR" sz="3200" b="0" dirty="0"/>
              <a:t>από </a:t>
            </a:r>
            <a:r>
              <a:rPr lang="en-US" sz="3200" b="0" dirty="0" smtClean="0"/>
              <a:t>8</a:t>
            </a:r>
            <a:r>
              <a:rPr lang="el-GR" sz="3200" b="0" dirty="0" smtClean="0"/>
              <a:t>)</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2358" y="1144942"/>
            <a:ext cx="3950842" cy="5265733"/>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
        <p:nvSpPr>
          <p:cNvPr id="6" name="Rectangle 6"/>
          <p:cNvSpPr/>
          <p:nvPr/>
        </p:nvSpPr>
        <p:spPr>
          <a:xfrm>
            <a:off x="2123728" y="6422325"/>
            <a:ext cx="4770071" cy="276999"/>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Railroad-Tracks-Perspective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MikeMalak</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
        <p:nvSpPr>
          <p:cNvPr id="7" name="Ορθογώνιο 6"/>
          <p:cNvSpPr/>
          <p:nvPr/>
        </p:nvSpPr>
        <p:spPr>
          <a:xfrm>
            <a:off x="3713683" y="5301208"/>
            <a:ext cx="17281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ρθογώνιο 7"/>
          <p:cNvSpPr/>
          <p:nvPr/>
        </p:nvSpPr>
        <p:spPr>
          <a:xfrm>
            <a:off x="3713683" y="3043055"/>
            <a:ext cx="17281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5465372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Γεωμετρικές πλάνες </a:t>
            </a:r>
            <a:r>
              <a:rPr lang="el-GR" sz="3200" b="0" dirty="0" smtClean="0"/>
              <a:t>(</a:t>
            </a:r>
            <a:r>
              <a:rPr lang="en-US" sz="3200" b="0" dirty="0" smtClean="0"/>
              <a:t>5</a:t>
            </a:r>
            <a:r>
              <a:rPr lang="el-GR" sz="3200" b="0" dirty="0" smtClean="0"/>
              <a:t> </a:t>
            </a:r>
            <a:r>
              <a:rPr lang="el-GR" sz="3200" b="0" dirty="0"/>
              <a:t>από </a:t>
            </a:r>
            <a:r>
              <a:rPr lang="en-US" sz="3200" b="0" dirty="0" smtClean="0"/>
              <a:t>8</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
        <p:nvSpPr>
          <p:cNvPr id="6" name="Ορθογώνιο 5"/>
          <p:cNvSpPr/>
          <p:nvPr/>
        </p:nvSpPr>
        <p:spPr>
          <a:xfrm>
            <a:off x="917095" y="5768836"/>
            <a:ext cx="7330496" cy="461665"/>
          </a:xfrm>
          <a:prstGeom prst="rect">
            <a:avLst/>
          </a:prstGeom>
        </p:spPr>
        <p:txBody>
          <a:bodyPr wrap="square">
            <a:spAutoFit/>
          </a:bodyPr>
          <a:lstStyle/>
          <a:p>
            <a:r>
              <a:rPr lang="fi-FI" sz="2400" dirty="0">
                <a:latin typeface="+mn-lt"/>
              </a:rPr>
              <a:t>KYOTO – JAPAN,  Ritsumeikan University, Akiyoshi Kitaoka </a:t>
            </a: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025352"/>
            <a:ext cx="6228184" cy="4671138"/>
          </a:xfrm>
          <a:prstGeom prst="rect">
            <a:avLst/>
          </a:prstGeom>
        </p:spPr>
      </p:pic>
      <p:sp>
        <p:nvSpPr>
          <p:cNvPr id="8" name="Rectangle 6"/>
          <p:cNvSpPr/>
          <p:nvPr/>
        </p:nvSpPr>
        <p:spPr>
          <a:xfrm>
            <a:off x="2197307" y="6232136"/>
            <a:ext cx="4770071"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4"/>
              </a:rPr>
              <a:t>Entrance of Saionji Memorial Hall (Ritsumeikan University, Kyoto, Japan)</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5"/>
              </a:rPr>
              <a:t>RoyHalzenski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713377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Γεωμετρικές πλάνες </a:t>
            </a:r>
            <a:r>
              <a:rPr lang="el-GR" sz="3200" b="0" dirty="0" smtClean="0"/>
              <a:t>(</a:t>
            </a:r>
            <a:r>
              <a:rPr lang="en-US" sz="3200" b="0" dirty="0" smtClean="0"/>
              <a:t>6</a:t>
            </a:r>
            <a:r>
              <a:rPr lang="el-GR" sz="3200" b="0" dirty="0" smtClean="0"/>
              <a:t> </a:t>
            </a:r>
            <a:r>
              <a:rPr lang="el-GR" sz="3200" b="0" dirty="0"/>
              <a:t>από </a:t>
            </a:r>
            <a:r>
              <a:rPr lang="en-US" sz="3200" b="0" dirty="0" smtClean="0"/>
              <a:t>8</a:t>
            </a:r>
            <a:r>
              <a:rPr lang="el-GR" sz="3200" b="0" dirty="0" smtClean="0"/>
              <a:t>)</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124744"/>
            <a:ext cx="4000500" cy="4381500"/>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
        <p:nvSpPr>
          <p:cNvPr id="6" name="Rectangle 6"/>
          <p:cNvSpPr/>
          <p:nvPr/>
        </p:nvSpPr>
        <p:spPr>
          <a:xfrm>
            <a:off x="2026974" y="5631012"/>
            <a:ext cx="4770071" cy="276999"/>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Müller-Lyer illusion</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Fibonacci</a:t>
            </a:r>
            <a:r>
              <a:rPr lang="el-GR" sz="1200" dirty="0" smtClean="0">
                <a:solidFill>
                  <a:schemeClr val="tx1">
                    <a:lumMod val="65000"/>
                    <a:lumOff val="35000"/>
                  </a:schemeClr>
                </a:solidFill>
                <a:latin typeface="+mn-lt"/>
              </a:rPr>
              <a:t> διαθέσιμο με άδεια </a:t>
            </a:r>
            <a:r>
              <a:rPr lang="en-US" sz="1200" dirty="0" smtClean="0">
                <a:solidFill>
                  <a:schemeClr val="tx1">
                    <a:lumMod val="65000"/>
                    <a:lumOff val="35000"/>
                  </a:schemeClr>
                </a:solidFill>
                <a:latin typeface="+mn-lt"/>
                <a:hlinkClick r:id="rId5"/>
              </a:rPr>
              <a:t>CC </a:t>
            </a:r>
            <a:r>
              <a:rPr lang="en-US" sz="1200" dirty="0">
                <a:solidFill>
                  <a:schemeClr val="tx1">
                    <a:lumMod val="65000"/>
                    <a:lumOff val="35000"/>
                  </a:schemeClr>
                </a:solidFill>
                <a:latin typeface="+mn-lt"/>
                <a:hlinkClick r:id="rId5"/>
              </a:rPr>
              <a:t>BY-SA 3.0</a:t>
            </a:r>
            <a:endParaRPr lang="en-US" sz="1200" dirty="0">
              <a:solidFill>
                <a:schemeClr val="tx1">
                  <a:lumMod val="65000"/>
                  <a:lumOff val="35000"/>
                </a:schemeClr>
              </a:solidFill>
              <a:latin typeface="+mn-lt"/>
            </a:endParaRPr>
          </a:p>
        </p:txBody>
      </p:sp>
      <p:sp>
        <p:nvSpPr>
          <p:cNvPr id="7" name="Ορθογώνιο 6"/>
          <p:cNvSpPr/>
          <p:nvPr/>
        </p:nvSpPr>
        <p:spPr>
          <a:xfrm>
            <a:off x="3332867" y="5916060"/>
            <a:ext cx="2498954" cy="461665"/>
          </a:xfrm>
          <a:prstGeom prst="rect">
            <a:avLst/>
          </a:prstGeom>
        </p:spPr>
        <p:txBody>
          <a:bodyPr wrap="none">
            <a:spAutoFit/>
          </a:bodyPr>
          <a:lstStyle/>
          <a:p>
            <a:r>
              <a:rPr lang="el-GR" sz="2400" dirty="0">
                <a:latin typeface="+mn-lt"/>
              </a:rPr>
              <a:t>Πλάνη </a:t>
            </a:r>
            <a:r>
              <a:rPr lang="en-US" sz="2400" dirty="0">
                <a:latin typeface="+mn-lt"/>
              </a:rPr>
              <a:t>Müller-Lyer</a:t>
            </a:r>
          </a:p>
        </p:txBody>
      </p:sp>
    </p:spTree>
    <p:extLst>
      <p:ext uri="{BB962C8B-B14F-4D97-AF65-F5344CB8AC3E}">
        <p14:creationId xmlns:p14="http://schemas.microsoft.com/office/powerpoint/2010/main" val="113942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Γεωμετρικές πλάνες </a:t>
            </a:r>
            <a:r>
              <a:rPr lang="el-GR" sz="3200" b="0" dirty="0" smtClean="0"/>
              <a:t>(</a:t>
            </a:r>
            <a:r>
              <a:rPr lang="en-US" sz="3200" b="0" dirty="0" smtClean="0"/>
              <a:t>7</a:t>
            </a:r>
            <a:r>
              <a:rPr lang="el-GR" sz="3200" b="0" dirty="0" smtClean="0"/>
              <a:t> </a:t>
            </a:r>
            <a:r>
              <a:rPr lang="el-GR" sz="3200" b="0" dirty="0"/>
              <a:t>από </a:t>
            </a:r>
            <a:r>
              <a:rPr lang="en-US" sz="3200" b="0" dirty="0" smtClean="0"/>
              <a:t>8</a:t>
            </a:r>
            <a:r>
              <a:rPr lang="el-GR" sz="3200" b="0" dirty="0" smtClean="0"/>
              <a:t>)</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412776"/>
            <a:ext cx="6453945" cy="3178567"/>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
        <p:nvSpPr>
          <p:cNvPr id="6" name="Rectangle 6"/>
          <p:cNvSpPr/>
          <p:nvPr/>
        </p:nvSpPr>
        <p:spPr>
          <a:xfrm>
            <a:off x="2197308" y="4840267"/>
            <a:ext cx="4770071" cy="276999"/>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Vertical–horizontal illusion</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S-kay</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
        <p:nvSpPr>
          <p:cNvPr id="7" name="Ορθογώνιο 6"/>
          <p:cNvSpPr/>
          <p:nvPr/>
        </p:nvSpPr>
        <p:spPr>
          <a:xfrm>
            <a:off x="3941296" y="5289180"/>
            <a:ext cx="1613711" cy="461665"/>
          </a:xfrm>
          <a:prstGeom prst="rect">
            <a:avLst/>
          </a:prstGeom>
        </p:spPr>
        <p:txBody>
          <a:bodyPr wrap="none">
            <a:spAutoFit/>
          </a:bodyPr>
          <a:lstStyle/>
          <a:p>
            <a:r>
              <a:rPr lang="el-GR" sz="2400" dirty="0">
                <a:latin typeface="+mn-lt"/>
              </a:rPr>
              <a:t>Πλάνη </a:t>
            </a:r>
            <a:r>
              <a:rPr lang="en-US" sz="2400" dirty="0">
                <a:latin typeface="+mn-lt"/>
              </a:rPr>
              <a:t>Flick</a:t>
            </a:r>
          </a:p>
        </p:txBody>
      </p:sp>
    </p:spTree>
    <p:extLst>
      <p:ext uri="{BB962C8B-B14F-4D97-AF65-F5344CB8AC3E}">
        <p14:creationId xmlns:p14="http://schemas.microsoft.com/office/powerpoint/2010/main" val="1706166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Γεωμετρικές πλάνες </a:t>
            </a:r>
            <a:r>
              <a:rPr lang="el-GR" sz="3200" b="0" dirty="0" smtClean="0"/>
              <a:t>(</a:t>
            </a:r>
            <a:r>
              <a:rPr lang="en-US" sz="3200" b="0" dirty="0" smtClean="0"/>
              <a:t>8</a:t>
            </a:r>
            <a:r>
              <a:rPr lang="el-GR" sz="3200" b="0" dirty="0" smtClean="0"/>
              <a:t> </a:t>
            </a:r>
            <a:r>
              <a:rPr lang="el-GR" sz="3200" b="0" dirty="0"/>
              <a:t>από </a:t>
            </a:r>
            <a:r>
              <a:rPr lang="en-US" sz="3200" b="0" dirty="0" smtClean="0"/>
              <a:t>8</a:t>
            </a:r>
            <a:r>
              <a:rPr lang="el-GR" sz="3200" b="0" dirty="0" smtClean="0"/>
              <a:t>)</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824" y="1628800"/>
            <a:ext cx="2993107" cy="2993107"/>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
        <p:nvSpPr>
          <p:cNvPr id="6" name="Rectangle 6"/>
          <p:cNvSpPr/>
          <p:nvPr/>
        </p:nvSpPr>
        <p:spPr>
          <a:xfrm>
            <a:off x="2099341" y="4869160"/>
            <a:ext cx="4770071" cy="276999"/>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Ehrenstein2</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Inkm</a:t>
            </a:r>
            <a:r>
              <a:rPr lang="el-GR" sz="1200" dirty="0" smtClean="0">
                <a:solidFill>
                  <a:schemeClr val="tx1">
                    <a:lumMod val="65000"/>
                    <a:lumOff val="35000"/>
                  </a:schemeClr>
                </a:solidFill>
                <a:latin typeface="+mn-lt"/>
              </a:rPr>
              <a:t> διαθέσιμο με άδεια </a:t>
            </a:r>
            <a:r>
              <a:rPr lang="en-US" sz="1200" dirty="0" smtClean="0">
                <a:solidFill>
                  <a:schemeClr val="tx1">
                    <a:lumMod val="65000"/>
                    <a:lumOff val="35000"/>
                  </a:schemeClr>
                </a:solidFill>
                <a:latin typeface="+mn-lt"/>
                <a:hlinkClick r:id="rId5"/>
              </a:rPr>
              <a:t>CC </a:t>
            </a:r>
            <a:r>
              <a:rPr lang="en-US" sz="1200" dirty="0">
                <a:solidFill>
                  <a:schemeClr val="tx1">
                    <a:lumMod val="65000"/>
                    <a:lumOff val="35000"/>
                  </a:schemeClr>
                </a:solidFill>
                <a:latin typeface="+mn-lt"/>
                <a:hlinkClick r:id="rId5"/>
              </a:rPr>
              <a:t>BY-SA 3.0</a:t>
            </a:r>
            <a:r>
              <a:rPr lang="el-GR" sz="1200" dirty="0" smtClean="0">
                <a:solidFill>
                  <a:schemeClr val="tx1">
                    <a:lumMod val="65000"/>
                    <a:lumOff val="35000"/>
                  </a:schemeClr>
                </a:solidFill>
                <a:latin typeface="+mn-lt"/>
              </a:rPr>
              <a:t> </a:t>
            </a:r>
            <a:endParaRPr lang="en-US" sz="1200" dirty="0">
              <a:solidFill>
                <a:schemeClr val="tx1">
                  <a:lumMod val="65000"/>
                  <a:lumOff val="35000"/>
                </a:schemeClr>
              </a:solidFill>
              <a:latin typeface="+mn-lt"/>
            </a:endParaRPr>
          </a:p>
        </p:txBody>
      </p:sp>
      <p:sp>
        <p:nvSpPr>
          <p:cNvPr id="7" name="Ορθογώνιο 6"/>
          <p:cNvSpPr/>
          <p:nvPr/>
        </p:nvSpPr>
        <p:spPr>
          <a:xfrm>
            <a:off x="3578832" y="5301208"/>
            <a:ext cx="2396362" cy="461665"/>
          </a:xfrm>
          <a:prstGeom prst="rect">
            <a:avLst/>
          </a:prstGeom>
        </p:spPr>
        <p:txBody>
          <a:bodyPr wrap="none">
            <a:spAutoFit/>
          </a:bodyPr>
          <a:lstStyle/>
          <a:p>
            <a:r>
              <a:rPr lang="el-GR" sz="2400" dirty="0">
                <a:latin typeface="+mn-lt"/>
              </a:rPr>
              <a:t>Πλάνη </a:t>
            </a:r>
            <a:r>
              <a:rPr lang="en-US" sz="2400" dirty="0">
                <a:latin typeface="+mn-lt"/>
              </a:rPr>
              <a:t>Ehrenstein</a:t>
            </a:r>
          </a:p>
        </p:txBody>
      </p:sp>
    </p:spTree>
    <p:extLst>
      <p:ext uri="{BB962C8B-B14F-4D97-AF65-F5344CB8AC3E}">
        <p14:creationId xmlns:p14="http://schemas.microsoft.com/office/powerpoint/2010/main" val="804489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δομή και λειτουργία των αισθητηριακών συστημάτων</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233465231"/>
              </p:ext>
            </p:extLst>
          </p:nvPr>
        </p:nvGraphicFramePr>
        <p:xfrm>
          <a:off x="539552" y="1556792"/>
          <a:ext cx="8229600" cy="3810000"/>
        </p:xfrm>
        <a:graphic>
          <a:graphicData uri="http://schemas.openxmlformats.org/drawingml/2006/table">
            <a:tbl>
              <a:tblPr firstRow="1" bandRow="1">
                <a:tableStyleId>{5940675A-B579-460E-94D1-54222C63F5DA}</a:tableStyleId>
              </a:tblPr>
              <a:tblGrid>
                <a:gridCol w="3384376"/>
                <a:gridCol w="4845224"/>
              </a:tblGrid>
              <a:tr h="370840">
                <a:tc>
                  <a:txBody>
                    <a:bodyPr/>
                    <a:lstStyle/>
                    <a:p>
                      <a:r>
                        <a:rPr lang="el-GR" sz="2200" dirty="0" smtClean="0"/>
                        <a:t>Ερέθισμα</a:t>
                      </a:r>
                    </a:p>
                  </a:txBody>
                  <a:tcPr/>
                </a:tc>
                <a:tc>
                  <a:txBody>
                    <a:bodyPr/>
                    <a:lstStyle/>
                    <a:p>
                      <a:r>
                        <a:rPr lang="el-GR" sz="2200" dirty="0" smtClean="0"/>
                        <a:t>Προέρχεται από το περιβάλλον.</a:t>
                      </a:r>
                    </a:p>
                  </a:txBody>
                  <a:tcPr/>
                </a:tc>
              </a:tr>
              <a:tr h="370840">
                <a:tc>
                  <a:txBody>
                    <a:bodyPr/>
                    <a:lstStyle/>
                    <a:p>
                      <a:r>
                        <a:rPr lang="el-GR" sz="2200" dirty="0" smtClean="0"/>
                        <a:t>Αισθητήρια όργανα</a:t>
                      </a:r>
                    </a:p>
                  </a:txBody>
                  <a:tcPr/>
                </a:tc>
                <a:tc>
                  <a:txBody>
                    <a:bodyPr/>
                    <a:lstStyle/>
                    <a:p>
                      <a:r>
                        <a:rPr lang="el-GR" sz="2200" dirty="0" smtClean="0"/>
                        <a:t>Προσλαμβάνουν τις πληροφορίες και τις μετατρέπουν σε ηλεκτρικές ώσεις.</a:t>
                      </a:r>
                    </a:p>
                  </a:txBody>
                  <a:tcPr/>
                </a:tc>
              </a:tr>
              <a:tr h="370840">
                <a:tc>
                  <a:txBody>
                    <a:bodyPr/>
                    <a:lstStyle/>
                    <a:p>
                      <a:r>
                        <a:rPr lang="el-GR" sz="2200" dirty="0" smtClean="0"/>
                        <a:t>Αισθητηριακά νεύρα</a:t>
                      </a:r>
                    </a:p>
                  </a:txBody>
                  <a:tcPr/>
                </a:tc>
                <a:tc>
                  <a:txBody>
                    <a:bodyPr/>
                    <a:lstStyle/>
                    <a:p>
                      <a:r>
                        <a:rPr lang="el-GR" sz="2200" dirty="0" smtClean="0"/>
                        <a:t>Διαβιβάζουν τις ηλεκτρικές ώσεις σε άλλα μέρη του νευρικού συστήματος.</a:t>
                      </a:r>
                    </a:p>
                  </a:txBody>
                  <a:tcPr/>
                </a:tc>
              </a:tr>
              <a:tr h="370840">
                <a:tc>
                  <a:txBody>
                    <a:bodyPr/>
                    <a:lstStyle/>
                    <a:p>
                      <a:r>
                        <a:rPr lang="el-GR" sz="2200" dirty="0" smtClean="0"/>
                        <a:t>Ειδικά τμήματα εγκέφαλου</a:t>
                      </a:r>
                    </a:p>
                  </a:txBody>
                  <a:tcPr/>
                </a:tc>
                <a:tc>
                  <a:txBody>
                    <a:bodyPr/>
                    <a:lstStyle/>
                    <a:p>
                      <a:r>
                        <a:rPr lang="el-GR" sz="2200" dirty="0" smtClean="0"/>
                        <a:t>Οι πληροφορίες, με τη μορφή ηλεκτρικών ώσεων, αναλύονται και ερμηνεύονται.</a:t>
                      </a:r>
                    </a:p>
                  </a:txBody>
                  <a:tcPr/>
                </a:tc>
              </a:tr>
              <a:tr h="370840">
                <a:tc>
                  <a:txBody>
                    <a:bodyPr/>
                    <a:lstStyle/>
                    <a:p>
                      <a:r>
                        <a:rPr lang="el-GR" sz="2200" dirty="0" smtClean="0"/>
                        <a:t>Αισθητηριακή εμπειρία</a:t>
                      </a:r>
                    </a:p>
                  </a:txBody>
                  <a:tcPr/>
                </a:tc>
                <a:tc>
                  <a:txBody>
                    <a:bodyPr/>
                    <a:lstStyle/>
                    <a:p>
                      <a:r>
                        <a:rPr lang="el-GR" sz="2200" dirty="0" smtClean="0"/>
                        <a:t>Το μήνυμα που προέρχεται από τις αισθήσεις. Ονομάζεται και αίσθημα.</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1439822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Παράδοξες μορφές</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pic>
        <p:nvPicPr>
          <p:cNvPr id="5" name="Picture 5"/>
          <p:cNvPicPr>
            <a:picLocks noGrp="1" noChangeAspect="1" noChangeArrowheads="1"/>
          </p:cNvPicPr>
          <p:nvPr>
            <p:ph idx="1"/>
          </p:nvPr>
        </p:nvPicPr>
        <p:blipFill>
          <a:blip r:embed="rId2" cstate="print"/>
          <a:srcRect/>
          <a:stretch>
            <a:fillRect/>
          </a:stretch>
        </p:blipFill>
        <p:spPr bwMode="auto">
          <a:xfrm>
            <a:off x="2051720" y="1196752"/>
            <a:ext cx="4974192" cy="3697841"/>
          </a:xfrm>
          <a:prstGeom prst="rect">
            <a:avLst/>
          </a:prstGeom>
          <a:noFill/>
          <a:ln w="9525">
            <a:noFill/>
            <a:miter lim="800000"/>
            <a:headEnd/>
            <a:tailEnd/>
          </a:ln>
        </p:spPr>
      </p:pic>
      <p:sp>
        <p:nvSpPr>
          <p:cNvPr id="6" name="Rectangle 6"/>
          <p:cNvSpPr/>
          <p:nvPr/>
        </p:nvSpPr>
        <p:spPr>
          <a:xfrm>
            <a:off x="2099341" y="4869160"/>
            <a:ext cx="4770071" cy="276999"/>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latin typeface="+mn-lt"/>
                <a:hlinkClick r:id="rId3"/>
              </a:rPr>
              <a:t>Impossible </a:t>
            </a:r>
            <a:r>
              <a:rPr lang="en-US" sz="1200" dirty="0">
                <a:latin typeface="+mn-lt"/>
                <a:hlinkClick r:id="rId3"/>
              </a:rPr>
              <a:t>shapes</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3"/>
              </a:rPr>
              <a:t>wakefielddavid</a:t>
            </a:r>
            <a:r>
              <a:rPr lang="en-US" sz="1200" dirty="0">
                <a:solidFill>
                  <a:schemeClr val="tx1">
                    <a:lumMod val="65000"/>
                    <a:lumOff val="35000"/>
                  </a:schemeClr>
                </a:solidFill>
                <a:latin typeface="+mn-lt"/>
              </a:rPr>
              <a:t> </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4"/>
              </a:rPr>
              <a:t>CC BY 2.0</a:t>
            </a:r>
            <a:endParaRPr lang="en-US" sz="1200" dirty="0">
              <a:solidFill>
                <a:schemeClr val="tx1">
                  <a:lumMod val="65000"/>
                  <a:lumOff val="35000"/>
                </a:schemeClr>
              </a:solidFill>
              <a:latin typeface="+mn-lt"/>
            </a:endParaRPr>
          </a:p>
        </p:txBody>
      </p:sp>
      <p:sp>
        <p:nvSpPr>
          <p:cNvPr id="7" name="Ορθογώνιο 6"/>
          <p:cNvSpPr/>
          <p:nvPr/>
        </p:nvSpPr>
        <p:spPr>
          <a:xfrm>
            <a:off x="1691680" y="5295685"/>
            <a:ext cx="6361091" cy="830997"/>
          </a:xfrm>
          <a:prstGeom prst="rect">
            <a:avLst/>
          </a:prstGeom>
        </p:spPr>
        <p:txBody>
          <a:bodyPr wrap="square">
            <a:spAutoFit/>
          </a:bodyPr>
          <a:lstStyle/>
          <a:p>
            <a:r>
              <a:rPr lang="el-GR" sz="2400" dirty="0">
                <a:latin typeface="+mn-lt"/>
              </a:rPr>
              <a:t>Στις περιπτώσεις αυτές κάνουμε εσφαλμένες υποθέσεις σχετικά με τις μορφές που βλέπουμε.</a:t>
            </a:r>
          </a:p>
        </p:txBody>
      </p:sp>
    </p:spTree>
    <p:extLst>
      <p:ext uri="{BB962C8B-B14F-4D97-AF65-F5344CB8AC3E}">
        <p14:creationId xmlns:p14="http://schemas.microsoft.com/office/powerpoint/2010/main" val="375054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Φανταστικές μορφές</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5626" y="1700808"/>
            <a:ext cx="2857500" cy="3048000"/>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
        <p:nvSpPr>
          <p:cNvPr id="6" name="Rectangle 6"/>
          <p:cNvSpPr/>
          <p:nvPr/>
        </p:nvSpPr>
        <p:spPr>
          <a:xfrm>
            <a:off x="2099341" y="4869160"/>
            <a:ext cx="4770071" cy="276999"/>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Kanizsa triangle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Fibonacci</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sp>
        <p:nvSpPr>
          <p:cNvPr id="7" name="Ορθογώνιο 6"/>
          <p:cNvSpPr/>
          <p:nvPr/>
        </p:nvSpPr>
        <p:spPr>
          <a:xfrm>
            <a:off x="1259632" y="5266511"/>
            <a:ext cx="6624737" cy="1200329"/>
          </a:xfrm>
          <a:prstGeom prst="rect">
            <a:avLst/>
          </a:prstGeom>
        </p:spPr>
        <p:txBody>
          <a:bodyPr wrap="square">
            <a:spAutoFit/>
          </a:bodyPr>
          <a:lstStyle/>
          <a:p>
            <a:pPr algn="ctr"/>
            <a:r>
              <a:rPr lang="en-US" sz="2400" dirty="0">
                <a:latin typeface="+mn-lt"/>
              </a:rPr>
              <a:t>To </a:t>
            </a:r>
            <a:r>
              <a:rPr lang="el-GR" sz="2400" dirty="0">
                <a:latin typeface="+mn-lt"/>
              </a:rPr>
              <a:t>τρίγωνο </a:t>
            </a:r>
            <a:r>
              <a:rPr lang="en-US" sz="2400" dirty="0" smtClean="0">
                <a:latin typeface="+mn-lt"/>
              </a:rPr>
              <a:t>Kanizsa</a:t>
            </a:r>
            <a:endParaRPr lang="el-GR" sz="2400" dirty="0" smtClean="0">
              <a:latin typeface="+mn-lt"/>
            </a:endParaRPr>
          </a:p>
          <a:p>
            <a:pPr algn="ctr"/>
            <a:r>
              <a:rPr lang="el-GR" sz="2400" dirty="0">
                <a:latin typeface="+mn-lt"/>
              </a:rPr>
              <a:t>Στις περιπτώσεις αυτές βλέπουμε κάτι που στην πραγματικότητα δεν υπάρχει</a:t>
            </a:r>
            <a:r>
              <a:rPr lang="el-GR" sz="2400" dirty="0" smtClean="0">
                <a:latin typeface="+mn-lt"/>
              </a:rPr>
              <a:t>.</a:t>
            </a:r>
            <a:endParaRPr lang="el-GR" sz="2400" dirty="0">
              <a:latin typeface="+mn-lt"/>
            </a:endParaRPr>
          </a:p>
        </p:txBody>
      </p:sp>
    </p:spTree>
    <p:extLst>
      <p:ext uri="{BB962C8B-B14F-4D97-AF65-F5344CB8AC3E}">
        <p14:creationId xmlns:p14="http://schemas.microsoft.com/office/powerpoint/2010/main" val="2200586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Αμφίσημες μορφές</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5856" y="1046396"/>
            <a:ext cx="2851160" cy="3960440"/>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
        <p:nvSpPr>
          <p:cNvPr id="6" name="Rectangle 6"/>
          <p:cNvSpPr/>
          <p:nvPr/>
        </p:nvSpPr>
        <p:spPr>
          <a:xfrm>
            <a:off x="2928327" y="5057453"/>
            <a:ext cx="3600400"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My Wife and My Mother-in-Law</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InverseHypercube</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
        <p:nvSpPr>
          <p:cNvPr id="7" name="Ορθογώνιο 6"/>
          <p:cNvSpPr/>
          <p:nvPr/>
        </p:nvSpPr>
        <p:spPr>
          <a:xfrm>
            <a:off x="1979712" y="5569735"/>
            <a:ext cx="5732040" cy="830997"/>
          </a:xfrm>
          <a:prstGeom prst="rect">
            <a:avLst/>
          </a:prstGeom>
        </p:spPr>
        <p:txBody>
          <a:bodyPr wrap="square">
            <a:spAutoFit/>
          </a:bodyPr>
          <a:lstStyle/>
          <a:p>
            <a:r>
              <a:rPr lang="el-GR" sz="2400" dirty="0">
                <a:latin typeface="+mn-lt"/>
              </a:rPr>
              <a:t>Στις περιπτώσεις αυτές υπάρχουν δύο ερμηνείες του αισθητηριακού ερεθίσματος.</a:t>
            </a:r>
          </a:p>
        </p:txBody>
      </p:sp>
    </p:spTree>
    <p:extLst>
      <p:ext uri="{BB962C8B-B14F-4D97-AF65-F5344CB8AC3E}">
        <p14:creationId xmlns:p14="http://schemas.microsoft.com/office/powerpoint/2010/main" val="575600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 </a:t>
            </a:r>
            <a:r>
              <a:rPr lang="el-GR" dirty="0" smtClean="0"/>
              <a:t>Παράγοντες που επηρεάζουν την αντίληψη </a:t>
            </a:r>
            <a:r>
              <a:rPr lang="el-GR" sz="3600" b="0" dirty="0" smtClean="0"/>
              <a:t>(1 από 6)</a:t>
            </a:r>
            <a:endParaRPr lang="el-GR" sz="3600" b="0" dirty="0"/>
          </a:p>
        </p:txBody>
      </p:sp>
      <p:sp>
        <p:nvSpPr>
          <p:cNvPr id="3" name="Θέση περιεχομένου 2"/>
          <p:cNvSpPr>
            <a:spLocks noGrp="1"/>
          </p:cNvSpPr>
          <p:nvPr>
            <p:ph idx="1"/>
          </p:nvPr>
        </p:nvSpPr>
        <p:spPr/>
        <p:txBody>
          <a:bodyPr/>
          <a:lstStyle/>
          <a:p>
            <a:pPr marL="0" indent="0">
              <a:buNone/>
            </a:pPr>
            <a:r>
              <a:rPr lang="el-GR" dirty="0"/>
              <a:t>Η αντιληπτική προδιάθεση να αντιληφθούμε συγκεκριμένα χαρακτηριστικά ενός ερεθίσματος και να αγνοήσουμε άλλα, ονομάζεται αντιληπτική προσδιοριστική τάση.</a:t>
            </a:r>
          </a:p>
          <a:p>
            <a:pPr marL="457200" indent="-457200">
              <a:spcBef>
                <a:spcPts val="1200"/>
              </a:spcBef>
              <a:buFont typeface="+mj-lt"/>
              <a:buAutoNum type="arabicPeriod"/>
            </a:pPr>
            <a:r>
              <a:rPr lang="el-GR" b="1" dirty="0">
                <a:solidFill>
                  <a:srgbClr val="820000"/>
                </a:solidFill>
              </a:rPr>
              <a:t>Κίνητρα: </a:t>
            </a:r>
            <a:r>
              <a:rPr lang="el-GR" dirty="0"/>
              <a:t>Όσο πιο πεινασμένοι είναι οι άνθρωποι, τόσο πιο φωτεινές εκτιμούν ότι είναι οι εικόνες φαγητών σε σχέση με τις εικόνες άλλων αντικειμένων</a:t>
            </a:r>
            <a:r>
              <a:rPr lang="el-GR" dirty="0" smtClean="0"/>
              <a:t>.</a:t>
            </a:r>
            <a:endParaRPr lang="el-GR" dirty="0"/>
          </a:p>
          <a:p>
            <a:pPr marL="457200" indent="-457200">
              <a:spcBef>
                <a:spcPts val="1200"/>
              </a:spcBef>
              <a:buFont typeface="+mj-lt"/>
              <a:buAutoNum type="arabicPeriod"/>
            </a:pPr>
            <a:r>
              <a:rPr lang="el-GR" b="1" dirty="0" smtClean="0">
                <a:solidFill>
                  <a:srgbClr val="820000"/>
                </a:solidFill>
              </a:rPr>
              <a:t>Οδηγίες</a:t>
            </a:r>
            <a:r>
              <a:rPr lang="el-GR" b="1" dirty="0">
                <a:solidFill>
                  <a:srgbClr val="820000"/>
                </a:solidFill>
              </a:rPr>
              <a:t>: </a:t>
            </a:r>
            <a:r>
              <a:rPr lang="el-GR" dirty="0"/>
              <a:t>Προηγούμενες οδηγίες που έχουν δοθεί είναι πιθανό να επηρεάζουν την αντιληπτική προσδιοριστική τάση.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4069060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 Παράγοντες που επηρεάζουν την αντίληψη </a:t>
            </a:r>
            <a:r>
              <a:rPr lang="el-GR" sz="3600" b="0" dirty="0" smtClean="0"/>
              <a:t>(2 </a:t>
            </a:r>
            <a:r>
              <a:rPr lang="el-GR" sz="3600" b="0" dirty="0"/>
              <a:t>από </a:t>
            </a:r>
            <a:r>
              <a:rPr lang="el-GR" sz="3600" b="0" dirty="0" smtClean="0"/>
              <a:t>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
        <p:nvSpPr>
          <p:cNvPr id="6" name="Ορθογώνιο 5"/>
          <p:cNvSpPr/>
          <p:nvPr/>
        </p:nvSpPr>
        <p:spPr>
          <a:xfrm>
            <a:off x="2699792" y="5157192"/>
            <a:ext cx="4572000" cy="830997"/>
          </a:xfrm>
          <a:prstGeom prst="rect">
            <a:avLst/>
          </a:prstGeom>
        </p:spPr>
        <p:txBody>
          <a:bodyPr>
            <a:spAutoFit/>
          </a:bodyPr>
          <a:lstStyle/>
          <a:p>
            <a:r>
              <a:rPr lang="el-GR" sz="2400" dirty="0">
                <a:latin typeface="+mn-lt"/>
              </a:rPr>
              <a:t>Πού είναι </a:t>
            </a:r>
            <a:r>
              <a:rPr lang="el-GR" sz="2400" dirty="0" smtClean="0">
                <a:latin typeface="+mn-lt"/>
              </a:rPr>
              <a:t>το ράμφος της πάπιας; </a:t>
            </a:r>
            <a:endParaRPr lang="el-GR" sz="2400" dirty="0">
              <a:latin typeface="+mn-lt"/>
            </a:endParaRPr>
          </a:p>
          <a:p>
            <a:r>
              <a:rPr lang="el-GR" sz="2400" dirty="0">
                <a:latin typeface="+mn-lt"/>
              </a:rPr>
              <a:t>Πού είναι τα αυτιά του </a:t>
            </a:r>
            <a:r>
              <a:rPr lang="el-GR" sz="2400" dirty="0" smtClean="0">
                <a:latin typeface="+mn-lt"/>
              </a:rPr>
              <a:t>κουνελιού;</a:t>
            </a:r>
            <a:endParaRPr lang="el-GR" sz="2400" dirty="0">
              <a:latin typeface="+mn-lt"/>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358" y="1711014"/>
            <a:ext cx="4282778" cy="2888193"/>
          </a:xfrm>
          <a:prstGeom prst="rect">
            <a:avLst/>
          </a:prstGeom>
        </p:spPr>
      </p:pic>
      <p:sp>
        <p:nvSpPr>
          <p:cNvPr id="8" name="Rectangle 6"/>
          <p:cNvSpPr/>
          <p:nvPr/>
        </p:nvSpPr>
        <p:spPr>
          <a:xfrm>
            <a:off x="3059832" y="4599207"/>
            <a:ext cx="3600400"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4"/>
              </a:rPr>
              <a:t>Duck-Rabbit illusion</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5"/>
              </a:rPr>
              <a:t>Fastfission</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3942303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 Παράγοντες που επηρεάζουν την αντίληψη </a:t>
            </a:r>
            <a:r>
              <a:rPr lang="el-GR" sz="3600" b="0" dirty="0" smtClean="0"/>
              <a:t>(</a:t>
            </a:r>
            <a:r>
              <a:rPr lang="en-US" sz="3600" b="0" dirty="0" smtClean="0"/>
              <a:t>3</a:t>
            </a:r>
            <a:r>
              <a:rPr lang="el-GR" sz="3600" b="0" dirty="0" smtClean="0"/>
              <a:t> </a:t>
            </a:r>
            <a:r>
              <a:rPr lang="el-GR" sz="3600" b="0" dirty="0"/>
              <a:t>από </a:t>
            </a:r>
            <a:r>
              <a:rPr lang="el-GR" sz="3600" b="0" dirty="0" smtClean="0"/>
              <a:t>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graphicFrame>
        <p:nvGraphicFramePr>
          <p:cNvPr id="5" name="Object 7"/>
          <p:cNvGraphicFramePr>
            <a:graphicFrameLocks noGrp="1" noChangeAspect="1"/>
          </p:cNvGraphicFramePr>
          <p:nvPr>
            <p:ph idx="1"/>
            <p:extLst>
              <p:ext uri="{D42A27DB-BD31-4B8C-83A1-F6EECF244321}">
                <p14:modId xmlns:p14="http://schemas.microsoft.com/office/powerpoint/2010/main" val="1419547407"/>
              </p:ext>
            </p:extLst>
          </p:nvPr>
        </p:nvGraphicFramePr>
        <p:xfrm>
          <a:off x="2123728" y="1412776"/>
          <a:ext cx="4590306" cy="3142930"/>
        </p:xfrm>
        <a:graphic>
          <a:graphicData uri="http://schemas.openxmlformats.org/presentationml/2006/ole">
            <mc:AlternateContent xmlns:mc="http://schemas.openxmlformats.org/markup-compatibility/2006">
              <mc:Choice xmlns:v="urn:schemas-microsoft-com:vml" Requires="v">
                <p:oleObj spid="_x0000_s1041" name="Εικόνα bitmap" r:id="rId3" imgW="7163800" imgH="4904762" progId="PBrush">
                  <p:embed/>
                </p:oleObj>
              </mc:Choice>
              <mc:Fallback>
                <p:oleObj name="Εικόνα bitmap" r:id="rId3" imgW="7163800" imgH="4904762" progId="PBrush">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412776"/>
                        <a:ext cx="4590306" cy="3142930"/>
                      </a:xfrm>
                      <a:prstGeom prst="rect">
                        <a:avLst/>
                      </a:prstGeom>
                      <a:noFill/>
                      <a:ln w="9525">
                        <a:solidFill>
                          <a:srgbClr val="00FFFF"/>
                        </a:solidFill>
                        <a:miter lim="800000"/>
                        <a:headEnd/>
                        <a:tailEnd/>
                      </a:ln>
                    </p:spPr>
                  </p:pic>
                </p:oleObj>
              </mc:Fallback>
            </mc:AlternateContent>
          </a:graphicData>
        </a:graphic>
      </p:graphicFrame>
      <p:sp>
        <p:nvSpPr>
          <p:cNvPr id="6" name="Ορθογώνιο 5"/>
          <p:cNvSpPr/>
          <p:nvPr/>
        </p:nvSpPr>
        <p:spPr>
          <a:xfrm>
            <a:off x="765920" y="4787208"/>
            <a:ext cx="7920880" cy="1354217"/>
          </a:xfrm>
          <a:prstGeom prst="rect">
            <a:avLst/>
          </a:prstGeom>
        </p:spPr>
        <p:txBody>
          <a:bodyPr wrap="square">
            <a:spAutoFit/>
          </a:bodyPr>
          <a:lstStyle/>
          <a:p>
            <a:pPr marL="457200" indent="-457200">
              <a:buFont typeface="+mj-lt"/>
              <a:buAutoNum type="arabicPeriod" startAt="3"/>
            </a:pPr>
            <a:r>
              <a:rPr lang="el-GR" sz="2400" b="1" dirty="0" smtClean="0">
                <a:solidFill>
                  <a:srgbClr val="820000"/>
                </a:solidFill>
                <a:latin typeface="+mn-lt"/>
              </a:rPr>
              <a:t>Πλαίσιο </a:t>
            </a:r>
            <a:r>
              <a:rPr lang="el-GR" sz="2400" b="1" dirty="0">
                <a:solidFill>
                  <a:srgbClr val="820000"/>
                </a:solidFill>
                <a:latin typeface="+mn-lt"/>
              </a:rPr>
              <a:t>αναφοράς</a:t>
            </a:r>
          </a:p>
          <a:p>
            <a:pPr>
              <a:spcBef>
                <a:spcPts val="1200"/>
              </a:spcBef>
            </a:pPr>
            <a:r>
              <a:rPr lang="el-GR" sz="2400" dirty="0" smtClean="0">
                <a:latin typeface="+mn-lt"/>
              </a:rPr>
              <a:t>Tα </a:t>
            </a:r>
            <a:r>
              <a:rPr lang="el-GR" sz="2400" dirty="0">
                <a:latin typeface="+mn-lt"/>
              </a:rPr>
              <a:t>ερεθίσματα που πλαισιώνουν ένα ερέθισμα μπορούν να επηρεάσουν την ερμηνεία αυτού του ερεθίσματος.</a:t>
            </a:r>
          </a:p>
        </p:txBody>
      </p:sp>
    </p:spTree>
    <p:extLst>
      <p:ext uri="{BB962C8B-B14F-4D97-AF65-F5344CB8AC3E}">
        <p14:creationId xmlns:p14="http://schemas.microsoft.com/office/powerpoint/2010/main" val="15317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 Παράγοντες που επηρεάζουν την αντίληψη </a:t>
            </a:r>
            <a:r>
              <a:rPr lang="el-GR" sz="3600" b="0" dirty="0" smtClean="0"/>
              <a:t>(</a:t>
            </a:r>
            <a:r>
              <a:rPr lang="en-US" sz="3600" b="0" dirty="0"/>
              <a:t>4</a:t>
            </a:r>
            <a:r>
              <a:rPr lang="el-GR" sz="3600" b="0" dirty="0" smtClean="0"/>
              <a:t> </a:t>
            </a:r>
            <a:r>
              <a:rPr lang="el-GR" sz="3600" b="0" dirty="0"/>
              <a:t>από </a:t>
            </a:r>
            <a:r>
              <a:rPr lang="el-GR" sz="3600" b="0" dirty="0" smtClean="0"/>
              <a:t>6)</a:t>
            </a:r>
            <a:endParaRPr lang="el-GR" dirty="0"/>
          </a:p>
        </p:txBody>
      </p:sp>
      <p:sp>
        <p:nvSpPr>
          <p:cNvPr id="3" name="Θέση περιεχομένου 2"/>
          <p:cNvSpPr>
            <a:spLocks noGrp="1"/>
          </p:cNvSpPr>
          <p:nvPr>
            <p:ph idx="1"/>
          </p:nvPr>
        </p:nvSpPr>
        <p:spPr>
          <a:xfrm>
            <a:off x="467544" y="1628800"/>
            <a:ext cx="8229600" cy="3528392"/>
          </a:xfrm>
        </p:spPr>
        <p:txBody>
          <a:bodyPr/>
          <a:lstStyle/>
          <a:p>
            <a:pPr marL="457200" indent="-457200">
              <a:buFont typeface="+mj-lt"/>
              <a:buAutoNum type="arabicPeriod" startAt="4"/>
            </a:pPr>
            <a:r>
              <a:rPr lang="el-GR" b="1" dirty="0" smtClean="0">
                <a:solidFill>
                  <a:srgbClr val="820000"/>
                </a:solidFill>
              </a:rPr>
              <a:t>Προσδοκίες</a:t>
            </a:r>
            <a:r>
              <a:rPr lang="el-GR" b="1" dirty="0">
                <a:solidFill>
                  <a:srgbClr val="820000"/>
                </a:solidFill>
              </a:rPr>
              <a:t>: </a:t>
            </a:r>
            <a:r>
              <a:rPr lang="el-GR" dirty="0"/>
              <a:t>Αντιλαμβανόμαστε ευκολότερα αυτό που περιμένουμε να αντιληφθούμε</a:t>
            </a:r>
            <a:r>
              <a:rPr lang="el-GR" dirty="0" smtClean="0"/>
              <a:t>.</a:t>
            </a:r>
            <a:endParaRPr lang="el-GR" dirty="0"/>
          </a:p>
          <a:p>
            <a:pPr lvl="1"/>
            <a:r>
              <a:rPr lang="el-GR" dirty="0" smtClean="0"/>
              <a:t>Είναι </a:t>
            </a:r>
            <a:r>
              <a:rPr lang="el-GR" dirty="0"/>
              <a:t>ευκολότερο να αναγνωρίσουμε ένα γνωστό μας πρόσωπο μέσα στο πλήθος όταν έχουμε ραντεβού μαζί του παρά όταν δεν το περιμένουμε</a:t>
            </a:r>
            <a:r>
              <a:rPr lang="el-GR" dirty="0" smtClean="0"/>
              <a:t>.</a:t>
            </a:r>
            <a:endParaRPr lang="el-GR" dirty="0"/>
          </a:p>
          <a:p>
            <a:pPr marL="457200" indent="-457200">
              <a:spcBef>
                <a:spcPts val="1200"/>
              </a:spcBef>
              <a:buFont typeface="+mj-lt"/>
              <a:buAutoNum type="arabicPeriod" startAt="4"/>
            </a:pPr>
            <a:r>
              <a:rPr lang="el-GR" b="1" dirty="0" smtClean="0">
                <a:solidFill>
                  <a:srgbClr val="820000"/>
                </a:solidFill>
              </a:rPr>
              <a:t>Συναισθήματα</a:t>
            </a:r>
            <a:r>
              <a:rPr lang="el-GR" b="1" dirty="0">
                <a:solidFill>
                  <a:srgbClr val="820000"/>
                </a:solidFill>
              </a:rPr>
              <a:t>:</a:t>
            </a:r>
            <a:r>
              <a:rPr lang="el-GR" dirty="0"/>
              <a:t> Αντιλαμβανόμαστε γρηγορότερα ερεθίσματα που έχουν ορισμένη συναισθηματική αξία για μας.</a:t>
            </a:r>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40477456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 Παράγοντες που επηρεάζουν την αντίληψη </a:t>
            </a:r>
            <a:r>
              <a:rPr lang="el-GR" sz="3600" b="0" dirty="0" smtClean="0"/>
              <a:t>(</a:t>
            </a:r>
            <a:r>
              <a:rPr lang="en-US" sz="3600" b="0" dirty="0" smtClean="0"/>
              <a:t>5</a:t>
            </a:r>
            <a:r>
              <a:rPr lang="el-GR" sz="3600" b="0" dirty="0" smtClean="0"/>
              <a:t> </a:t>
            </a:r>
            <a:r>
              <a:rPr lang="el-GR" sz="3600" b="0" dirty="0"/>
              <a:t>από </a:t>
            </a:r>
            <a:r>
              <a:rPr lang="el-GR" sz="3600" b="0" dirty="0" smtClean="0"/>
              <a:t>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graphicFrame>
        <p:nvGraphicFramePr>
          <p:cNvPr id="5" name="Object 12"/>
          <p:cNvGraphicFramePr>
            <a:graphicFrameLocks noGrp="1" noChangeAspect="1"/>
          </p:cNvGraphicFramePr>
          <p:nvPr>
            <p:ph idx="1"/>
            <p:extLst>
              <p:ext uri="{D42A27DB-BD31-4B8C-83A1-F6EECF244321}">
                <p14:modId xmlns:p14="http://schemas.microsoft.com/office/powerpoint/2010/main" val="2055276434"/>
              </p:ext>
            </p:extLst>
          </p:nvPr>
        </p:nvGraphicFramePr>
        <p:xfrm>
          <a:off x="2411760" y="1412776"/>
          <a:ext cx="4032448" cy="3024336"/>
        </p:xfrm>
        <a:graphic>
          <a:graphicData uri="http://schemas.openxmlformats.org/presentationml/2006/ole">
            <mc:AlternateContent xmlns:mc="http://schemas.openxmlformats.org/markup-compatibility/2006">
              <mc:Choice xmlns:v="urn:schemas-microsoft-com:vml" Requires="v">
                <p:oleObj spid="_x0000_s2065" name="Φωτογραφία του Photo Editor" r:id="rId4" imgW="4571429" imgH="3428571" progId="">
                  <p:embed/>
                </p:oleObj>
              </mc:Choice>
              <mc:Fallback>
                <p:oleObj name="Φωτογραφία του Photo Editor" r:id="rId4" imgW="4571429" imgH="342857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1412776"/>
                        <a:ext cx="4032448" cy="3024336"/>
                      </a:xfrm>
                      <a:prstGeom prst="rect">
                        <a:avLst/>
                      </a:prstGeom>
                      <a:noFill/>
                      <a:ln>
                        <a:noFill/>
                      </a:ln>
                      <a:effectLst/>
                    </p:spPr>
                  </p:pic>
                </p:oleObj>
              </mc:Fallback>
            </mc:AlternateContent>
          </a:graphicData>
        </a:graphic>
      </p:graphicFrame>
      <p:sp>
        <p:nvSpPr>
          <p:cNvPr id="6" name="Ορθογώνιο 5"/>
          <p:cNvSpPr/>
          <p:nvPr/>
        </p:nvSpPr>
        <p:spPr>
          <a:xfrm>
            <a:off x="693912" y="5002133"/>
            <a:ext cx="7992888" cy="1354217"/>
          </a:xfrm>
          <a:prstGeom prst="rect">
            <a:avLst/>
          </a:prstGeom>
        </p:spPr>
        <p:txBody>
          <a:bodyPr wrap="square">
            <a:spAutoFit/>
          </a:bodyPr>
          <a:lstStyle/>
          <a:p>
            <a:pPr marL="342900" indent="-342900">
              <a:buFont typeface="+mj-lt"/>
              <a:buAutoNum type="arabicPeriod" startAt="6"/>
            </a:pPr>
            <a:r>
              <a:rPr lang="el-GR" sz="2400" b="1" dirty="0">
                <a:solidFill>
                  <a:srgbClr val="820000"/>
                </a:solidFill>
                <a:latin typeface="+mn-lt"/>
              </a:rPr>
              <a:t>Πολιτισμικοί παράγοντες</a:t>
            </a:r>
          </a:p>
          <a:p>
            <a:pPr>
              <a:spcBef>
                <a:spcPts val="1200"/>
              </a:spcBef>
            </a:pPr>
            <a:r>
              <a:rPr lang="el-GR" sz="2400" dirty="0" smtClean="0">
                <a:latin typeface="+mn-lt"/>
              </a:rPr>
              <a:t>Η </a:t>
            </a:r>
            <a:r>
              <a:rPr lang="el-GR" sz="2400" dirty="0">
                <a:latin typeface="+mn-lt"/>
              </a:rPr>
              <a:t>αντίληψη περισσότερων αποχρώσεων του λευκού από τους Εσκιμώους.</a:t>
            </a:r>
          </a:p>
        </p:txBody>
      </p:sp>
      <p:sp>
        <p:nvSpPr>
          <p:cNvPr id="3" name="TextBox 2"/>
          <p:cNvSpPr txBox="1"/>
          <p:nvPr/>
        </p:nvSpPr>
        <p:spPr>
          <a:xfrm>
            <a:off x="3641068" y="4401573"/>
            <a:ext cx="1573832" cy="276999"/>
          </a:xfrm>
          <a:prstGeom prst="rect">
            <a:avLst/>
          </a:prstGeom>
          <a:noFill/>
        </p:spPr>
        <p:txBody>
          <a:bodyPr wrap="square" rtlCol="0">
            <a:spAutoFit/>
          </a:bodyPr>
          <a:lstStyle/>
          <a:p>
            <a:r>
              <a:rPr lang="el-GR" sz="1200" dirty="0" smtClean="0">
                <a:latin typeface="+mn-lt"/>
              </a:rPr>
              <a:t>Κατερίνα Μανιαδάκη</a:t>
            </a:r>
            <a:endParaRPr lang="el-GR" sz="1200" dirty="0">
              <a:latin typeface="+mn-lt"/>
            </a:endParaRPr>
          </a:p>
        </p:txBody>
      </p:sp>
      <p:sp>
        <p:nvSpPr>
          <p:cNvPr id="7" name="TextBox 6"/>
          <p:cNvSpPr txBox="1"/>
          <p:nvPr/>
        </p:nvSpPr>
        <p:spPr>
          <a:xfrm>
            <a:off x="1331640" y="4575101"/>
            <a:ext cx="6984776" cy="400110"/>
          </a:xfrm>
          <a:prstGeom prst="rect">
            <a:avLst/>
          </a:prstGeom>
          <a:noFill/>
        </p:spPr>
        <p:txBody>
          <a:bodyPr wrap="square" rtlCol="0">
            <a:spAutoFit/>
          </a:bodyPr>
          <a:lstStyle/>
          <a:p>
            <a:r>
              <a:rPr lang="el-GR" sz="2000" dirty="0" smtClean="0">
                <a:latin typeface="+mn-lt"/>
              </a:rPr>
              <a:t>Χριστιανική θρησκευτική τελετή στη Σεβίλλη, εν όψει του Πάσχα</a:t>
            </a:r>
            <a:endParaRPr lang="el-GR" sz="2000" dirty="0">
              <a:latin typeface="+mn-lt"/>
            </a:endParaRPr>
          </a:p>
        </p:txBody>
      </p:sp>
    </p:spTree>
    <p:extLst>
      <p:ext uri="{BB962C8B-B14F-4D97-AF65-F5344CB8AC3E}">
        <p14:creationId xmlns:p14="http://schemas.microsoft.com/office/powerpoint/2010/main" val="373956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 Παράγοντες που επηρεάζουν την αντίληψη </a:t>
            </a:r>
            <a:r>
              <a:rPr lang="el-GR" sz="3600" b="0" dirty="0" smtClean="0"/>
              <a:t>(6 </a:t>
            </a:r>
            <a:r>
              <a:rPr lang="el-GR" sz="3600" b="0" dirty="0"/>
              <a:t>από </a:t>
            </a:r>
            <a:r>
              <a:rPr lang="el-GR" sz="3600" b="0" dirty="0" smtClean="0"/>
              <a:t>6)</a:t>
            </a:r>
            <a:endParaRPr lang="el-GR" dirty="0"/>
          </a:p>
        </p:txBody>
      </p:sp>
      <p:sp>
        <p:nvSpPr>
          <p:cNvPr id="3" name="Θέση περιεχομένου 2"/>
          <p:cNvSpPr>
            <a:spLocks noGrp="1"/>
          </p:cNvSpPr>
          <p:nvPr>
            <p:ph idx="1"/>
          </p:nvPr>
        </p:nvSpPr>
        <p:spPr/>
        <p:txBody>
          <a:bodyPr>
            <a:normAutofit/>
          </a:bodyPr>
          <a:lstStyle/>
          <a:p>
            <a:pPr marL="457200" indent="-457200">
              <a:spcBef>
                <a:spcPts val="1200"/>
              </a:spcBef>
              <a:buFont typeface="+mj-lt"/>
              <a:buAutoNum type="arabicPeriod" startAt="7"/>
            </a:pPr>
            <a:r>
              <a:rPr lang="el-GR" b="1" dirty="0" smtClean="0">
                <a:solidFill>
                  <a:srgbClr val="820000"/>
                </a:solidFill>
              </a:rPr>
              <a:t>Εμπειρία</a:t>
            </a:r>
            <a:r>
              <a:rPr lang="el-GR" b="1" dirty="0">
                <a:solidFill>
                  <a:srgbClr val="820000"/>
                </a:solidFill>
              </a:rPr>
              <a:t>:</a:t>
            </a:r>
            <a:r>
              <a:rPr lang="el-GR" dirty="0"/>
              <a:t> Η προηγούμενη εμπειρία μας επηρεάζει την αντιληπτική προσδιοριστική τάση</a:t>
            </a:r>
            <a:r>
              <a:rPr lang="el-GR" dirty="0" smtClean="0"/>
              <a:t>.</a:t>
            </a:r>
            <a:endParaRPr lang="el-GR" dirty="0"/>
          </a:p>
          <a:p>
            <a:pPr marL="457200" indent="-457200">
              <a:spcBef>
                <a:spcPts val="1200"/>
              </a:spcBef>
              <a:buFont typeface="+mj-lt"/>
              <a:buAutoNum type="arabicPeriod" startAt="7"/>
            </a:pPr>
            <a:r>
              <a:rPr lang="el-GR" b="1" dirty="0" smtClean="0">
                <a:solidFill>
                  <a:srgbClr val="820000"/>
                </a:solidFill>
              </a:rPr>
              <a:t>Αμοιβή </a:t>
            </a:r>
            <a:r>
              <a:rPr lang="el-GR" b="1" dirty="0">
                <a:solidFill>
                  <a:srgbClr val="820000"/>
                </a:solidFill>
              </a:rPr>
              <a:t>και τιμωρία: </a:t>
            </a:r>
            <a:r>
              <a:rPr lang="el-GR" dirty="0"/>
              <a:t>Αντιλαμβανόμαστε ευκολότερα ερεθίσματα τα οποία οδηγούν σε αμοιβή</a:t>
            </a:r>
            <a:r>
              <a:rPr lang="el-GR" dirty="0" smtClean="0"/>
              <a:t>.</a:t>
            </a:r>
            <a:endParaRPr lang="el-GR" dirty="0"/>
          </a:p>
          <a:p>
            <a:pPr marL="457200" indent="-457200">
              <a:spcBef>
                <a:spcPts val="1200"/>
              </a:spcBef>
              <a:buFont typeface="+mj-lt"/>
              <a:buAutoNum type="arabicPeriod" startAt="7"/>
            </a:pPr>
            <a:r>
              <a:rPr lang="el-GR" b="1" dirty="0" smtClean="0">
                <a:solidFill>
                  <a:srgbClr val="820000"/>
                </a:solidFill>
              </a:rPr>
              <a:t>Ατομικές </a:t>
            </a:r>
            <a:r>
              <a:rPr lang="el-GR" b="1" dirty="0">
                <a:solidFill>
                  <a:srgbClr val="820000"/>
                </a:solidFill>
              </a:rPr>
              <a:t>διαφορές: </a:t>
            </a:r>
            <a:r>
              <a:rPr lang="el-GR" dirty="0"/>
              <a:t>Εξάρτηση ή μη από το πεδίο</a:t>
            </a:r>
            <a:r>
              <a:rPr lang="el-GR" dirty="0" smtClean="0"/>
              <a:t>.</a:t>
            </a:r>
            <a:endParaRPr lang="el-GR" dirty="0"/>
          </a:p>
          <a:p>
            <a:r>
              <a:rPr lang="el-GR" dirty="0" smtClean="0"/>
              <a:t>Οι </a:t>
            </a:r>
            <a:r>
              <a:rPr lang="el-GR" dirty="0"/>
              <a:t>αντιληπτικοί τύποι που εξαρτώνται από το πεδίο είναι πιο πιθανό ότι θα επηρεαστούν από άσχετα χαρακτηριστικά, όταν προσπαθούν να αντιληφθούν αντικείμενα, απ’ ότι οι άνθρωποι που δεν εξαρτώνται από το πεδίο (Witkin et al., 1954).</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28121336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Εφαρμογές </a:t>
            </a:r>
            <a:r>
              <a:rPr lang="el-GR" sz="3200" b="0" dirty="0" smtClean="0"/>
              <a:t>(1 από 3)</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pic>
        <p:nvPicPr>
          <p:cNvPr id="5" name="Picture 5" descr="http://4.bp.blogspot.com/_e3BsDt7_O88/Scp3BuDpntI/AAAAAAAAhKg/kL4n0tq050s/s800/TAT+1.jpg"/>
          <p:cNvPicPr>
            <a:picLocks noGrp="1" noChangeAspect="1" noChangeArrowheads="1"/>
          </p:cNvPicPr>
          <p:nvPr>
            <p:ph idx="1"/>
          </p:nvPr>
        </p:nvPicPr>
        <p:blipFill>
          <a:blip r:embed="rId3" cstate="print"/>
          <a:srcRect/>
          <a:stretch>
            <a:fillRect/>
          </a:stretch>
        </p:blipFill>
        <p:spPr bwMode="auto">
          <a:xfrm>
            <a:off x="2843808" y="1412776"/>
            <a:ext cx="3208985" cy="2448272"/>
          </a:xfrm>
          <a:prstGeom prst="rect">
            <a:avLst/>
          </a:prstGeom>
          <a:noFill/>
        </p:spPr>
      </p:pic>
      <p:sp>
        <p:nvSpPr>
          <p:cNvPr id="6" name="Ορθογώνιο 5"/>
          <p:cNvSpPr/>
          <p:nvPr/>
        </p:nvSpPr>
        <p:spPr>
          <a:xfrm>
            <a:off x="3835312" y="3853748"/>
            <a:ext cx="1316451" cy="276999"/>
          </a:xfrm>
          <a:prstGeom prst="rect">
            <a:avLst/>
          </a:prstGeom>
        </p:spPr>
        <p:txBody>
          <a:bodyPr wrap="none">
            <a:spAutoFit/>
          </a:bodyPr>
          <a:lstStyle/>
          <a:p>
            <a:r>
              <a:rPr lang="en-US" sz="1200" dirty="0" smtClean="0">
                <a:latin typeface="+mn-lt"/>
                <a:hlinkClick r:id="rId4"/>
              </a:rPr>
              <a:t>nknau.blogspot.gr</a:t>
            </a:r>
            <a:endParaRPr lang="el-GR" sz="1200" dirty="0">
              <a:latin typeface="+mn-lt"/>
            </a:endParaRPr>
          </a:p>
        </p:txBody>
      </p:sp>
      <p:sp>
        <p:nvSpPr>
          <p:cNvPr id="8" name="Ορθογώνιο 7"/>
          <p:cNvSpPr/>
          <p:nvPr/>
        </p:nvSpPr>
        <p:spPr>
          <a:xfrm>
            <a:off x="611560" y="4418885"/>
            <a:ext cx="7357614" cy="1200329"/>
          </a:xfrm>
          <a:prstGeom prst="rect">
            <a:avLst/>
          </a:prstGeom>
        </p:spPr>
        <p:txBody>
          <a:bodyPr wrap="square">
            <a:spAutoFit/>
          </a:bodyPr>
          <a:lstStyle/>
          <a:p>
            <a:pPr algn="ctr"/>
            <a:r>
              <a:rPr lang="el-GR" sz="2400" dirty="0">
                <a:latin typeface="+mn-lt"/>
              </a:rPr>
              <a:t>Τα προβολικά τεστ (Rorschach, T.A.T., C.A.T.), για τη διάγνωση των χαρακτηριστικών προσωπικότητας και των διαταραχών στη ψυχοπαθολογία. </a:t>
            </a:r>
          </a:p>
        </p:txBody>
      </p:sp>
    </p:spTree>
    <p:extLst>
      <p:ext uri="{BB962C8B-B14F-4D97-AF65-F5344CB8AC3E}">
        <p14:creationId xmlns:p14="http://schemas.microsoft.com/office/powerpoint/2010/main" val="2109799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λειτουργία των αισθητηριακών συστημάτων </a:t>
            </a:r>
            <a:r>
              <a:rPr lang="el-GR" sz="3600" b="0" dirty="0" smtClean="0"/>
              <a:t>(1 από 2)</a:t>
            </a:r>
            <a:endParaRPr lang="el-GR" sz="3600" b="0"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5030" y="3045816"/>
            <a:ext cx="1224136" cy="1224136"/>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
        <p:nvSpPr>
          <p:cNvPr id="6" name="Rectangle 6"/>
          <p:cNvSpPr/>
          <p:nvPr/>
        </p:nvSpPr>
        <p:spPr>
          <a:xfrm>
            <a:off x="18946" y="4341960"/>
            <a:ext cx="2736304"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coffee </a:t>
            </a:r>
            <a:r>
              <a:rPr lang="en-US" sz="1200" dirty="0" smtClean="0">
                <a:latin typeface="+mn-lt"/>
                <a:hlinkClick r:id="rId3"/>
              </a:rPr>
              <a:t>machine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speciwoman</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
        <p:nvSpPr>
          <p:cNvPr id="7" name="TextBox 6"/>
          <p:cNvSpPr txBox="1"/>
          <p:nvPr/>
        </p:nvSpPr>
        <p:spPr>
          <a:xfrm>
            <a:off x="775030" y="1599266"/>
            <a:ext cx="1512168" cy="1446550"/>
          </a:xfrm>
          <a:prstGeom prst="rect">
            <a:avLst/>
          </a:prstGeom>
          <a:noFill/>
        </p:spPr>
        <p:txBody>
          <a:bodyPr wrap="square" rtlCol="0">
            <a:spAutoFit/>
          </a:bodyPr>
          <a:lstStyle/>
          <a:p>
            <a:r>
              <a:rPr lang="el-GR" sz="2200" b="1" dirty="0" smtClean="0">
                <a:latin typeface="+mn-lt"/>
              </a:rPr>
              <a:t>Ερέθισμα </a:t>
            </a:r>
          </a:p>
          <a:p>
            <a:r>
              <a:rPr lang="el-GR" sz="2200" dirty="0" smtClean="0">
                <a:latin typeface="+mn-lt"/>
              </a:rPr>
              <a:t>Φως, ήχος, μυρωδιά, κλπ</a:t>
            </a:r>
            <a:endParaRPr lang="el-GR" sz="2200" dirty="0">
              <a:latin typeface="+mn-lt"/>
            </a:endParaRPr>
          </a:p>
        </p:txBody>
      </p:sp>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54" y="3148577"/>
            <a:ext cx="1044498" cy="1044498"/>
          </a:xfrm>
          <a:prstGeom prst="rect">
            <a:avLst/>
          </a:prstGeom>
        </p:spPr>
      </p:pic>
      <p:sp>
        <p:nvSpPr>
          <p:cNvPr id="9" name="Rectangle 6"/>
          <p:cNvSpPr/>
          <p:nvPr/>
        </p:nvSpPr>
        <p:spPr>
          <a:xfrm>
            <a:off x="2499297" y="4270865"/>
            <a:ext cx="2384113"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6"/>
              </a:rPr>
              <a:t>Male head silhouette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7"/>
              </a:rPr>
              <a:t>SimonWaldherr</a:t>
            </a:r>
            <a:r>
              <a:rPr lang="el-GR" sz="1200" dirty="0" smtClean="0">
                <a:solidFill>
                  <a:schemeClr val="tx1">
                    <a:lumMod val="65000"/>
                    <a:lumOff val="35000"/>
                  </a:schemeClr>
                </a:solidFill>
                <a:latin typeface="+mn-lt"/>
              </a:rPr>
              <a:t> διαθέσιμο με άδεια </a:t>
            </a:r>
            <a:r>
              <a:rPr lang="en-US" sz="1200" dirty="0" smtClean="0">
                <a:solidFill>
                  <a:schemeClr val="tx1">
                    <a:lumMod val="65000"/>
                    <a:lumOff val="35000"/>
                  </a:schemeClr>
                </a:solidFill>
                <a:latin typeface="+mn-lt"/>
              </a:rPr>
              <a:t>CC </a:t>
            </a:r>
            <a:r>
              <a:rPr lang="en-US" sz="1200" dirty="0">
                <a:solidFill>
                  <a:schemeClr val="tx1">
                    <a:lumMod val="65000"/>
                    <a:lumOff val="35000"/>
                  </a:schemeClr>
                </a:solidFill>
                <a:latin typeface="+mn-lt"/>
              </a:rPr>
              <a:t>BY-SA 3.0</a:t>
            </a:r>
            <a:r>
              <a:rPr lang="el-GR" sz="1200" dirty="0" smtClean="0">
                <a:solidFill>
                  <a:schemeClr val="tx1">
                    <a:lumMod val="65000"/>
                    <a:lumOff val="35000"/>
                  </a:schemeClr>
                </a:solidFill>
                <a:latin typeface="+mn-lt"/>
              </a:rPr>
              <a:t>  </a:t>
            </a:r>
            <a:endParaRPr lang="en-US" sz="1200" dirty="0">
              <a:solidFill>
                <a:schemeClr val="tx1">
                  <a:lumMod val="65000"/>
                  <a:lumOff val="35000"/>
                </a:schemeClr>
              </a:solidFill>
              <a:latin typeface="+mn-lt"/>
            </a:endParaRPr>
          </a:p>
        </p:txBody>
      </p:sp>
      <p:sp>
        <p:nvSpPr>
          <p:cNvPr id="10" name="TextBox 9"/>
          <p:cNvSpPr txBox="1"/>
          <p:nvPr/>
        </p:nvSpPr>
        <p:spPr>
          <a:xfrm>
            <a:off x="3079286" y="1599266"/>
            <a:ext cx="1948141" cy="1446550"/>
          </a:xfrm>
          <a:prstGeom prst="rect">
            <a:avLst/>
          </a:prstGeom>
          <a:noFill/>
        </p:spPr>
        <p:txBody>
          <a:bodyPr wrap="square" rtlCol="0">
            <a:spAutoFit/>
          </a:bodyPr>
          <a:lstStyle/>
          <a:p>
            <a:r>
              <a:rPr lang="el-GR" sz="2200" b="1" dirty="0" smtClean="0">
                <a:latin typeface="+mn-lt"/>
              </a:rPr>
              <a:t>Αισθητηριακά συστήματα</a:t>
            </a:r>
          </a:p>
          <a:p>
            <a:r>
              <a:rPr lang="el-GR" sz="2200" dirty="0" smtClean="0">
                <a:latin typeface="+mn-lt"/>
              </a:rPr>
              <a:t>Μάτια, αυτιά, μύτη κλπ</a:t>
            </a:r>
            <a:endParaRPr lang="el-GR" sz="2200" dirty="0">
              <a:latin typeface="+mn-lt"/>
            </a:endParaRPr>
          </a:p>
        </p:txBody>
      </p:sp>
      <p:pic>
        <p:nvPicPr>
          <p:cNvPr id="11" name="Εικόνα 10"/>
          <p:cNvPicPr>
            <a:picLocks noChangeAspect="1"/>
          </p:cNvPicPr>
          <p:nvPr/>
        </p:nvPicPr>
        <p:blipFill rotWithShape="1">
          <a:blip r:embed="rId8" cstate="print">
            <a:extLst>
              <a:ext uri="{28A0092B-C50C-407E-A947-70E740481C1C}">
                <a14:useLocalDpi xmlns:a14="http://schemas.microsoft.com/office/drawing/2010/main" val="0"/>
              </a:ext>
            </a:extLst>
          </a:blip>
          <a:srcRect l="5615" t="8593" r="7000" b="28599"/>
          <a:stretch/>
        </p:blipFill>
        <p:spPr>
          <a:xfrm>
            <a:off x="5383542" y="3390104"/>
            <a:ext cx="1224137" cy="879848"/>
          </a:xfrm>
          <a:prstGeom prst="rect">
            <a:avLst/>
          </a:prstGeom>
        </p:spPr>
      </p:pic>
      <p:sp>
        <p:nvSpPr>
          <p:cNvPr id="12" name="Rectangle 6"/>
          <p:cNvSpPr/>
          <p:nvPr/>
        </p:nvSpPr>
        <p:spPr>
          <a:xfrm>
            <a:off x="5023501" y="4341960"/>
            <a:ext cx="2164165"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9"/>
              </a:rPr>
              <a:t>Blausen 0672 NeuralTissue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10"/>
              </a:rPr>
              <a:t>BruceBlaus</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11"/>
              </a:rPr>
              <a:t>CC BY 3.0</a:t>
            </a:r>
            <a:endParaRPr lang="en-US" sz="1200" dirty="0">
              <a:solidFill>
                <a:schemeClr val="tx1">
                  <a:lumMod val="65000"/>
                  <a:lumOff val="35000"/>
                </a:schemeClr>
              </a:solidFill>
              <a:latin typeface="+mn-lt"/>
            </a:endParaRPr>
          </a:p>
        </p:txBody>
      </p:sp>
      <p:sp>
        <p:nvSpPr>
          <p:cNvPr id="13" name="TextBox 12"/>
          <p:cNvSpPr txBox="1"/>
          <p:nvPr/>
        </p:nvSpPr>
        <p:spPr>
          <a:xfrm>
            <a:off x="5401117" y="1935762"/>
            <a:ext cx="1512168" cy="769441"/>
          </a:xfrm>
          <a:prstGeom prst="rect">
            <a:avLst/>
          </a:prstGeom>
          <a:noFill/>
        </p:spPr>
        <p:txBody>
          <a:bodyPr wrap="square" rtlCol="0">
            <a:spAutoFit/>
          </a:bodyPr>
          <a:lstStyle/>
          <a:p>
            <a:r>
              <a:rPr lang="el-GR" sz="2200" b="1" dirty="0" smtClean="0">
                <a:latin typeface="+mn-lt"/>
              </a:rPr>
              <a:t>Ηλεκτρικές ώσεις</a:t>
            </a:r>
          </a:p>
        </p:txBody>
      </p:sp>
      <p:pic>
        <p:nvPicPr>
          <p:cNvPr id="14" name="Εικόνα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99766" y="3371171"/>
            <a:ext cx="965172" cy="821904"/>
          </a:xfrm>
          <a:prstGeom prst="rect">
            <a:avLst/>
          </a:prstGeom>
        </p:spPr>
      </p:pic>
      <p:sp>
        <p:nvSpPr>
          <p:cNvPr id="15" name="Rectangle 6"/>
          <p:cNvSpPr/>
          <p:nvPr/>
        </p:nvSpPr>
        <p:spPr>
          <a:xfrm>
            <a:off x="7187666" y="4270865"/>
            <a:ext cx="1738399"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13"/>
              </a:rPr>
              <a:t>brain human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14"/>
            </a:endParaRPr>
          </a:p>
          <a:p>
            <a:pPr algn="ctr"/>
            <a:r>
              <a:rPr lang="en-US" sz="1200" dirty="0">
                <a:solidFill>
                  <a:prstClr val="black"/>
                </a:solidFill>
                <a:latin typeface="Calibri"/>
                <a:hlinkClick r:id="rId15"/>
              </a:rPr>
              <a:t>OpenClips</a:t>
            </a:r>
            <a:r>
              <a:rPr lang="en-US" sz="1200" dirty="0">
                <a:solidFill>
                  <a:prstClr val="black"/>
                </a:solidFill>
                <a:latin typeface="Calibri"/>
              </a:rPr>
              <a:t> </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16" name="TextBox 15"/>
          <p:cNvSpPr txBox="1"/>
          <p:nvPr/>
        </p:nvSpPr>
        <p:spPr>
          <a:xfrm>
            <a:off x="7177050" y="1597207"/>
            <a:ext cx="1832134" cy="1446550"/>
          </a:xfrm>
          <a:prstGeom prst="rect">
            <a:avLst/>
          </a:prstGeom>
          <a:noFill/>
        </p:spPr>
        <p:txBody>
          <a:bodyPr wrap="square" rtlCol="0">
            <a:spAutoFit/>
          </a:bodyPr>
          <a:lstStyle/>
          <a:p>
            <a:r>
              <a:rPr lang="el-GR" sz="2200" b="1" dirty="0" smtClean="0">
                <a:latin typeface="+mn-lt"/>
              </a:rPr>
              <a:t>Εγκέφαλος</a:t>
            </a:r>
          </a:p>
          <a:p>
            <a:r>
              <a:rPr lang="el-GR" sz="2200" dirty="0" smtClean="0">
                <a:latin typeface="+mn-lt"/>
              </a:rPr>
              <a:t>Οπτικές, ακουστικές περιοχές, κλπ.</a:t>
            </a:r>
            <a:endParaRPr lang="el-GR" sz="2200" dirty="0">
              <a:latin typeface="+mn-lt"/>
            </a:endParaRPr>
          </a:p>
        </p:txBody>
      </p:sp>
      <p:sp>
        <p:nvSpPr>
          <p:cNvPr id="17" name="TextBox 16"/>
          <p:cNvSpPr txBox="1"/>
          <p:nvPr/>
        </p:nvSpPr>
        <p:spPr>
          <a:xfrm>
            <a:off x="2605240" y="5505289"/>
            <a:ext cx="1512168" cy="430887"/>
          </a:xfrm>
          <a:prstGeom prst="rect">
            <a:avLst/>
          </a:prstGeom>
          <a:noFill/>
        </p:spPr>
        <p:txBody>
          <a:bodyPr wrap="square" rtlCol="0">
            <a:spAutoFit/>
          </a:bodyPr>
          <a:lstStyle/>
          <a:p>
            <a:r>
              <a:rPr lang="el-GR" sz="2200" b="1" dirty="0" smtClean="0">
                <a:latin typeface="+mn-lt"/>
              </a:rPr>
              <a:t>Αίσθηση </a:t>
            </a:r>
            <a:endParaRPr lang="el-GR" sz="2200" dirty="0">
              <a:latin typeface="+mn-lt"/>
            </a:endParaRPr>
          </a:p>
        </p:txBody>
      </p:sp>
      <p:sp>
        <p:nvSpPr>
          <p:cNvPr id="18" name="TextBox 17"/>
          <p:cNvSpPr txBox="1"/>
          <p:nvPr/>
        </p:nvSpPr>
        <p:spPr>
          <a:xfrm>
            <a:off x="5675498" y="5505289"/>
            <a:ext cx="1512168" cy="430887"/>
          </a:xfrm>
          <a:prstGeom prst="rect">
            <a:avLst/>
          </a:prstGeom>
          <a:noFill/>
        </p:spPr>
        <p:txBody>
          <a:bodyPr wrap="square" rtlCol="0">
            <a:spAutoFit/>
          </a:bodyPr>
          <a:lstStyle/>
          <a:p>
            <a:r>
              <a:rPr lang="el-GR" sz="2200" b="1" dirty="0" smtClean="0">
                <a:latin typeface="+mn-lt"/>
              </a:rPr>
              <a:t>Αντίληψη </a:t>
            </a:r>
            <a:endParaRPr lang="el-GR" sz="2200" dirty="0">
              <a:latin typeface="+mn-lt"/>
            </a:endParaRPr>
          </a:p>
        </p:txBody>
      </p:sp>
      <p:cxnSp>
        <p:nvCxnSpPr>
          <p:cNvPr id="20" name="Ευθύγραμμο βέλος σύνδεσης 19"/>
          <p:cNvCxnSpPr>
            <a:stCxn id="7" idx="3"/>
            <a:endCxn id="10" idx="1"/>
          </p:cNvCxnSpPr>
          <p:nvPr/>
        </p:nvCxnSpPr>
        <p:spPr>
          <a:xfrm>
            <a:off x="2287198" y="2322541"/>
            <a:ext cx="7920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a:stCxn id="10" idx="3"/>
            <a:endCxn id="13" idx="1"/>
          </p:cNvCxnSpPr>
          <p:nvPr/>
        </p:nvCxnSpPr>
        <p:spPr>
          <a:xfrm flipV="1">
            <a:off x="5027427" y="2320483"/>
            <a:ext cx="373690" cy="20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a:stCxn id="13" idx="3"/>
            <a:endCxn id="16" idx="1"/>
          </p:cNvCxnSpPr>
          <p:nvPr/>
        </p:nvCxnSpPr>
        <p:spPr>
          <a:xfrm flipV="1">
            <a:off x="6913285" y="2320482"/>
            <a:ext cx="26376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a:endCxn id="17" idx="1"/>
          </p:cNvCxnSpPr>
          <p:nvPr/>
        </p:nvCxnSpPr>
        <p:spPr>
          <a:xfrm>
            <a:off x="322504" y="5720732"/>
            <a:ext cx="228273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a:stCxn id="17" idx="3"/>
            <a:endCxn id="18" idx="1"/>
          </p:cNvCxnSpPr>
          <p:nvPr/>
        </p:nvCxnSpPr>
        <p:spPr>
          <a:xfrm>
            <a:off x="4117408" y="5720733"/>
            <a:ext cx="15580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a:stCxn id="18" idx="3"/>
          </p:cNvCxnSpPr>
          <p:nvPr/>
        </p:nvCxnSpPr>
        <p:spPr>
          <a:xfrm flipV="1">
            <a:off x="7187666" y="5720732"/>
            <a:ext cx="1180280"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1884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Εφαρμογές </a:t>
            </a:r>
            <a:r>
              <a:rPr lang="el-GR" sz="3200" b="0" dirty="0" smtClean="0"/>
              <a:t>(2 </a:t>
            </a:r>
            <a:r>
              <a:rPr lang="el-GR" sz="3200" b="0" dirty="0"/>
              <a:t>από </a:t>
            </a:r>
            <a:r>
              <a:rPr lang="el-GR" sz="32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graphicFrame>
        <p:nvGraphicFramePr>
          <p:cNvPr id="5" name="Object 7"/>
          <p:cNvGraphicFramePr>
            <a:graphicFrameLocks noGrp="1" noChangeAspect="1"/>
          </p:cNvGraphicFramePr>
          <p:nvPr>
            <p:ph idx="1"/>
            <p:extLst>
              <p:ext uri="{D42A27DB-BD31-4B8C-83A1-F6EECF244321}">
                <p14:modId xmlns:p14="http://schemas.microsoft.com/office/powerpoint/2010/main" val="3909107668"/>
              </p:ext>
            </p:extLst>
          </p:nvPr>
        </p:nvGraphicFramePr>
        <p:xfrm>
          <a:off x="323529" y="1340768"/>
          <a:ext cx="3672408" cy="3476547"/>
        </p:xfrm>
        <a:graphic>
          <a:graphicData uri="http://schemas.openxmlformats.org/presentationml/2006/ole">
            <mc:AlternateContent xmlns:mc="http://schemas.openxmlformats.org/markup-compatibility/2006">
              <mc:Choice xmlns:v="urn:schemas-microsoft-com:vml" Requires="v">
                <p:oleObj spid="_x0000_s4113" name="Φωτογραφία του Photo Editor" r:id="rId3" imgW="11428571" imgH="10821911" progId="">
                  <p:embed/>
                </p:oleObj>
              </mc:Choice>
              <mc:Fallback>
                <p:oleObj name="Φωτογραφία του Photo Editor" r:id="rId3" imgW="11428571" imgH="10821911"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1340768"/>
                        <a:ext cx="3672408" cy="3476547"/>
                      </a:xfrm>
                      <a:prstGeom prst="rect">
                        <a:avLst/>
                      </a:prstGeom>
                      <a:noFill/>
                    </p:spPr>
                  </p:pic>
                </p:oleObj>
              </mc:Fallback>
            </mc:AlternateContent>
          </a:graphicData>
        </a:graphic>
      </p:graphicFrame>
      <p:pic>
        <p:nvPicPr>
          <p:cNvPr id="6" name="Picture 4" descr="http://oiko.files.wordpress.com/2010/02/751px-rorschach_blot_10.jpg"/>
          <p:cNvPicPr>
            <a:picLocks noChangeAspect="1" noChangeArrowheads="1"/>
          </p:cNvPicPr>
          <p:nvPr/>
        </p:nvPicPr>
        <p:blipFill>
          <a:blip r:embed="rId5" cstate="print"/>
          <a:srcRect/>
          <a:stretch>
            <a:fillRect/>
          </a:stretch>
        </p:blipFill>
        <p:spPr bwMode="auto">
          <a:xfrm>
            <a:off x="4355976" y="1534292"/>
            <a:ext cx="3869673" cy="3089498"/>
          </a:xfrm>
          <a:prstGeom prst="rect">
            <a:avLst/>
          </a:prstGeom>
          <a:noFill/>
        </p:spPr>
      </p:pic>
      <p:sp>
        <p:nvSpPr>
          <p:cNvPr id="7" name="Rectangle 6"/>
          <p:cNvSpPr/>
          <p:nvPr/>
        </p:nvSpPr>
        <p:spPr>
          <a:xfrm>
            <a:off x="359533" y="4817315"/>
            <a:ext cx="3600400"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6"/>
              </a:rPr>
              <a:t>Rorschach blot 02</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7"/>
              </a:rPr>
              <a:t>Bryan Derksen</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
        <p:nvSpPr>
          <p:cNvPr id="8" name="Rectangle 6"/>
          <p:cNvSpPr/>
          <p:nvPr/>
        </p:nvSpPr>
        <p:spPr>
          <a:xfrm>
            <a:off x="4490612" y="4816550"/>
            <a:ext cx="3600400"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8"/>
              </a:rPr>
              <a:t>Rorschach blot 10</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7"/>
              </a:rPr>
              <a:t>Bryan Derksen</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
        <p:nvSpPr>
          <p:cNvPr id="9" name="Ορθογώνιο 8"/>
          <p:cNvSpPr/>
          <p:nvPr/>
        </p:nvSpPr>
        <p:spPr>
          <a:xfrm>
            <a:off x="2287910" y="5470975"/>
            <a:ext cx="4136132" cy="461665"/>
          </a:xfrm>
          <a:prstGeom prst="rect">
            <a:avLst/>
          </a:prstGeom>
        </p:spPr>
        <p:txBody>
          <a:bodyPr wrap="none">
            <a:spAutoFit/>
          </a:bodyPr>
          <a:lstStyle/>
          <a:p>
            <a:r>
              <a:rPr lang="el-GR" sz="2400" dirty="0">
                <a:latin typeface="+mn-lt"/>
              </a:rPr>
              <a:t>Εικόνες από το Rorschach </a:t>
            </a:r>
            <a:r>
              <a:rPr lang="el-GR" sz="2400" dirty="0" smtClean="0">
                <a:latin typeface="+mn-lt"/>
              </a:rPr>
              <a:t>τεστ </a:t>
            </a:r>
            <a:endParaRPr lang="el-GR" sz="2400" dirty="0">
              <a:latin typeface="+mn-lt"/>
            </a:endParaRPr>
          </a:p>
        </p:txBody>
      </p:sp>
    </p:spTree>
    <p:extLst>
      <p:ext uri="{BB962C8B-B14F-4D97-AF65-F5344CB8AC3E}">
        <p14:creationId xmlns:p14="http://schemas.microsoft.com/office/powerpoint/2010/main" val="15081653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Εφαρμογές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r>
              <a:rPr lang="el-GR" dirty="0"/>
              <a:t>Ορισμένες μορφές παθολογικής συμπεριφοράς είναι πιθανό να αποτελούν στη βάση τους διαταραχές της αντίληψης </a:t>
            </a:r>
            <a:r>
              <a:rPr lang="el-GR" dirty="0" smtClean="0"/>
              <a:t>(</a:t>
            </a:r>
            <a:r>
              <a:rPr lang="el-GR" dirty="0"/>
              <a:t>π.χ., τραυλισμός, φοβίες, ιδεοψυχαναγκαστικές διαταραχές).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pic>
        <p:nvPicPr>
          <p:cNvPr id="5" name="Picture 16" descr="C:\Users\Katerina\Documents\ΚΑΤΕΡΙΝΑ\ΤΕΙ\Ποικίλο υλικό\Psychopathology\Εικόνες\stress.gif"/>
          <p:cNvPicPr>
            <a:picLocks noChangeAspect="1" noChangeArrowheads="1"/>
          </p:cNvPicPr>
          <p:nvPr/>
        </p:nvPicPr>
        <p:blipFill>
          <a:blip r:embed="rId3" cstate="print"/>
          <a:srcRect/>
          <a:stretch>
            <a:fillRect/>
          </a:stretch>
        </p:blipFill>
        <p:spPr bwMode="auto">
          <a:xfrm>
            <a:off x="3562230" y="2765685"/>
            <a:ext cx="2040227" cy="2448272"/>
          </a:xfrm>
          <a:prstGeom prst="rect">
            <a:avLst/>
          </a:prstGeom>
          <a:noFill/>
        </p:spPr>
      </p:pic>
      <p:sp>
        <p:nvSpPr>
          <p:cNvPr id="6" name="Ορθογώνιο 5"/>
          <p:cNvSpPr/>
          <p:nvPr/>
        </p:nvSpPr>
        <p:spPr>
          <a:xfrm>
            <a:off x="3924270" y="5558752"/>
            <a:ext cx="1463478" cy="276999"/>
          </a:xfrm>
          <a:prstGeom prst="rect">
            <a:avLst/>
          </a:prstGeom>
        </p:spPr>
        <p:txBody>
          <a:bodyPr wrap="none">
            <a:spAutoFit/>
          </a:bodyPr>
          <a:lstStyle/>
          <a:p>
            <a:r>
              <a:rPr lang="en-US" sz="1200" dirty="0" smtClean="0">
                <a:latin typeface="+mn-lt"/>
                <a:hlinkClick r:id="rId4"/>
              </a:rPr>
              <a:t>ylaww.blogspot.com</a:t>
            </a:r>
            <a:endParaRPr lang="el-GR" sz="1200" dirty="0">
              <a:latin typeface="+mn-lt"/>
            </a:endParaRPr>
          </a:p>
        </p:txBody>
      </p:sp>
    </p:spTree>
    <p:extLst>
      <p:ext uri="{BB962C8B-B14F-4D97-AF65-F5344CB8AC3E}">
        <p14:creationId xmlns:p14="http://schemas.microsoft.com/office/powerpoint/2010/main" val="11048885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Κατερίνα </a:t>
            </a:r>
            <a:r>
              <a:rPr lang="el-GR" sz="2000" dirty="0" smtClean="0"/>
              <a:t>Μανιαδάκη 2014. </a:t>
            </a:r>
            <a:r>
              <a:rPr lang="el-GR" sz="2000" dirty="0"/>
              <a:t>Κατερίνα Μανιαδάκη. «Εισαγωγή στην Ψυχολογία. </a:t>
            </a:r>
            <a:r>
              <a:rPr lang="el-GR" sz="2000" dirty="0" smtClean="0"/>
              <a:t>Ενότητα </a:t>
            </a:r>
            <a:r>
              <a:rPr lang="en-US" sz="2000" dirty="0" smtClean="0"/>
              <a:t>6:</a:t>
            </a:r>
            <a:r>
              <a:rPr lang="el-GR" sz="2000" dirty="0"/>
              <a:t> Η αισθητηριακή αντίληψη </a:t>
            </a:r>
            <a:r>
              <a:rPr lang="el-GR" sz="2000" dirty="0" smtClean="0"/>
              <a:t>του </a:t>
            </a:r>
            <a:r>
              <a:rPr lang="el-GR" sz="2000" dirty="0"/>
              <a:t>εξωτερικού </a:t>
            </a:r>
            <a:r>
              <a:rPr lang="el-GR" sz="2000" dirty="0" smtClean="0"/>
              <a:t>κόσμου».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679447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813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015755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50599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λειτουργία των αισθητηριακών συστημάτων </a:t>
            </a: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p:txBody>
          <a:bodyPr>
            <a:normAutofit lnSpcReduction="10000"/>
          </a:bodyPr>
          <a:lstStyle/>
          <a:p>
            <a:r>
              <a:rPr lang="el-GR" dirty="0"/>
              <a:t>Κάθε αισθητηριακό σύστημα διεγείρεται από </a:t>
            </a:r>
            <a:r>
              <a:rPr lang="el-GR" b="1" dirty="0">
                <a:solidFill>
                  <a:srgbClr val="820000"/>
                </a:solidFill>
              </a:rPr>
              <a:t>ορισμένης ποιότητας</a:t>
            </a:r>
            <a:r>
              <a:rPr lang="el-GR" dirty="0"/>
              <a:t> ερεθίσματα και σαν συνέπεια έχουμε την παραγωγή μιας ορισμένης εμπειρίας η οποία λέγεται </a:t>
            </a:r>
            <a:r>
              <a:rPr lang="el-GR" b="1" dirty="0">
                <a:solidFill>
                  <a:srgbClr val="820000"/>
                </a:solidFill>
              </a:rPr>
              <a:t>αίσθημα.</a:t>
            </a:r>
          </a:p>
          <a:p>
            <a:r>
              <a:rPr lang="el-GR" dirty="0"/>
              <a:t>Το αίσθημα είναι η αντίδραση του εγκεφάλου στο ερέθισμα και αποτελεί το πιο απλό στοιχείο συνειδητής εμπειρίας.</a:t>
            </a:r>
          </a:p>
          <a:p>
            <a:r>
              <a:rPr lang="el-GR" dirty="0"/>
              <a:t>Η δομή των αισθητηρίων οργάνων είναι τέτοια ώστε να διεγείρονται μόνο από ορισμένης ποιότητας ερεθίσματα, π.χ. το όργανο της όρασης διεγείρεται μόνο από τα φωτεινά κύματα.</a:t>
            </a:r>
          </a:p>
          <a:p>
            <a:r>
              <a:rPr lang="el-GR" dirty="0"/>
              <a:t>Το φαινόμενο όπου διαφορετικού είδους εξωτερικά ερεθίσματα όταν επιδρούν στο ίδιο αισθητήριο όργανο προκαλούν ίδιας ποιότητας αισθήματα, λέγεται </a:t>
            </a:r>
            <a:r>
              <a:rPr lang="el-GR" b="1" dirty="0">
                <a:solidFill>
                  <a:srgbClr val="820000"/>
                </a:solidFill>
              </a:rPr>
              <a:t>«νόμος της ειδικής ενέργειας των αισθητηρίων οργάνων»   </a:t>
            </a:r>
            <a:r>
              <a:rPr lang="el-GR" dirty="0"/>
              <a:t>(J. Muller).</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168016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σχέση αναμεσά στη φυσική ενέργεια</a:t>
            </a:r>
            <a:br>
              <a:rPr lang="el-GR" dirty="0" smtClean="0"/>
            </a:br>
            <a:r>
              <a:rPr lang="el-GR" dirty="0" smtClean="0"/>
              <a:t> και στην εμπειρία</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811782366"/>
              </p:ext>
            </p:extLst>
          </p:nvPr>
        </p:nvGraphicFramePr>
        <p:xfrm>
          <a:off x="611560" y="1189355"/>
          <a:ext cx="8229600" cy="5303520"/>
        </p:xfrm>
        <a:graphic>
          <a:graphicData uri="http://schemas.openxmlformats.org/drawingml/2006/table">
            <a:tbl>
              <a:tblPr firstRow="1" bandRow="1">
                <a:tableStyleId>{5940675A-B579-460E-94D1-54222C63F5DA}</a:tableStyleId>
              </a:tblPr>
              <a:tblGrid>
                <a:gridCol w="2458616"/>
                <a:gridCol w="5770984"/>
              </a:tblGrid>
              <a:tr h="370840">
                <a:tc>
                  <a:txBody>
                    <a:bodyPr/>
                    <a:lstStyle/>
                    <a:p>
                      <a:r>
                        <a:rPr lang="el-GR" sz="2200" dirty="0" smtClean="0"/>
                        <a:t>Πρώτοι πειραματικοί ψυχολόγοι</a:t>
                      </a:r>
                    </a:p>
                  </a:txBody>
                  <a:tcPr/>
                </a:tc>
                <a:tc>
                  <a:txBody>
                    <a:bodyPr/>
                    <a:lstStyle/>
                    <a:p>
                      <a:r>
                        <a:rPr lang="el-GR" sz="2200" dirty="0" smtClean="0"/>
                        <a:t>Επιχείρησαν τη διερεύνηση της σχέσης ανάμεσα στη φυσική ενέργεια (δηλ. το ερέθισμα) και την εμπειρία (δηλ. το αίσθημα) που προκύπτει από αυτήν.</a:t>
                      </a:r>
                    </a:p>
                  </a:txBody>
                  <a:tcPr/>
                </a:tc>
              </a:tr>
              <a:tr h="370840">
                <a:tc>
                  <a:txBody>
                    <a:bodyPr/>
                    <a:lstStyle/>
                    <a:p>
                      <a:r>
                        <a:rPr lang="el-GR" sz="2200" dirty="0" smtClean="0"/>
                        <a:t>Απόλυτο κατώφλι</a:t>
                      </a:r>
                    </a:p>
                  </a:txBody>
                  <a:tcPr/>
                </a:tc>
                <a:tc>
                  <a:txBody>
                    <a:bodyPr/>
                    <a:lstStyle/>
                    <a:p>
                      <a:r>
                        <a:rPr lang="el-GR" sz="2200" dirty="0" smtClean="0"/>
                        <a:t>Για κάθε αίσθηση υπάρχει ένας ελάχιστος βαθμός έντασης της φυσικής ενέργειας (δηλ. του ερεθίσματος) ο οποίος απαιτείται για τη διέγερση του αισθητηριακού συστήματος. Αυτό αποτελεί στην ουσία το μέτρο  ευαισθησίας του κάθε αισθητηρίου οργάνου.</a:t>
                      </a:r>
                    </a:p>
                  </a:txBody>
                  <a:tcPr/>
                </a:tc>
              </a:tr>
              <a:tr h="370840">
                <a:tc>
                  <a:txBody>
                    <a:bodyPr/>
                    <a:lstStyle/>
                    <a:p>
                      <a:r>
                        <a:rPr lang="el-GR" sz="2200" dirty="0" smtClean="0"/>
                        <a:t>Κατώφλι διαφοράς</a:t>
                      </a:r>
                    </a:p>
                  </a:txBody>
                  <a:tcPr/>
                </a:tc>
                <a:tc>
                  <a:txBody>
                    <a:bodyPr/>
                    <a:lstStyle/>
                    <a:p>
                      <a:r>
                        <a:rPr lang="el-GR" sz="2200" dirty="0" smtClean="0"/>
                        <a:t>Η ικανότητα διάκρισης μεταξύ δύο ερεθισμάτων ίδιας ποιότητας αλλά διαφορετικής έντασης. Το κατώφλι αυτό είναι το μεταβατικό σημείο όπου γίνεται αισθητή η αύξηση  της έντασης του ερεθίσματος.</a:t>
                      </a:r>
                    </a:p>
                  </a:txBody>
                  <a:tcPr/>
                </a:tc>
              </a:tr>
            </a:tbl>
          </a:graphicData>
        </a:graphic>
      </p:graphicFrame>
      <p:sp>
        <p:nvSpPr>
          <p:cNvPr id="4" name="Θέση αριθμού διαφάνειας 3"/>
          <p:cNvSpPr>
            <a:spLocks noGrp="1"/>
          </p:cNvSpPr>
          <p:nvPr>
            <p:ph type="sldNum" sz="quarter" idx="12"/>
          </p:nvPr>
        </p:nvSpPr>
        <p:spPr>
          <a:xfrm>
            <a:off x="7010400" y="6492875"/>
            <a:ext cx="2133600" cy="365125"/>
          </a:xfrm>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719523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Ερωτήματα σχετικά με τη διαδικασία προσαρμογής των αισθήσεων (εθισμός) </a:t>
            </a:r>
            <a:endParaRPr lang="el-GR" dirty="0"/>
          </a:p>
        </p:txBody>
      </p:sp>
      <p:sp>
        <p:nvSpPr>
          <p:cNvPr id="3" name="Θέση περιεχομένου 2"/>
          <p:cNvSpPr>
            <a:spLocks noGrp="1"/>
          </p:cNvSpPr>
          <p:nvPr>
            <p:ph idx="1"/>
          </p:nvPr>
        </p:nvSpPr>
        <p:spPr>
          <a:xfrm>
            <a:off x="457200" y="1772816"/>
            <a:ext cx="8229600" cy="4464496"/>
          </a:xfrm>
        </p:spPr>
        <p:txBody>
          <a:bodyPr/>
          <a:lstStyle/>
          <a:p>
            <a:pPr>
              <a:spcBef>
                <a:spcPts val="1200"/>
              </a:spcBef>
            </a:pPr>
            <a:r>
              <a:rPr lang="el-GR" dirty="0" smtClean="0"/>
              <a:t>Γιατί συνηθίζουμε τα στενά παπούτσια;</a:t>
            </a:r>
          </a:p>
          <a:p>
            <a:pPr>
              <a:spcBef>
                <a:spcPts val="1200"/>
              </a:spcBef>
            </a:pPr>
            <a:r>
              <a:rPr lang="el-GR" dirty="0" smtClean="0"/>
              <a:t>Γιατί συνηθίζουμε το άρωμα που φοράμε ή τις άσχημες μυρωδιές;</a:t>
            </a:r>
          </a:p>
          <a:p>
            <a:pPr>
              <a:spcBef>
                <a:spcPts val="1200"/>
              </a:spcBef>
            </a:pPr>
            <a:r>
              <a:rPr lang="el-GR" dirty="0" smtClean="0"/>
              <a:t>Γιατί τρώμε περισσότερο όταν η ποικιλία των φαγητών είναι μεγαλύτερη;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22787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διαδικασία προσαρμογής των αισθήσεων</a:t>
            </a:r>
            <a:endParaRPr lang="el-GR" dirty="0"/>
          </a:p>
        </p:txBody>
      </p:sp>
      <p:sp>
        <p:nvSpPr>
          <p:cNvPr id="3" name="Θέση περιεχομένου 2"/>
          <p:cNvSpPr>
            <a:spLocks noGrp="1"/>
          </p:cNvSpPr>
          <p:nvPr>
            <p:ph idx="1"/>
          </p:nvPr>
        </p:nvSpPr>
        <p:spPr/>
        <p:txBody>
          <a:bodyPr/>
          <a:lstStyle/>
          <a:p>
            <a:r>
              <a:rPr lang="el-GR" dirty="0"/>
              <a:t>Όταν ένα ερέθισμα επιδρά για παρατεταμένο χρονικό διάστημα σε ένα αισθητήριο όργανο, τότε η αίσθηση που προκαλεί τείνει να εξαφανιστεί γιατί το αισθητήριο προσαρμόζεται στο συγκεκριμένο ερέθισμα.</a:t>
            </a:r>
          </a:p>
          <a:p>
            <a:r>
              <a:rPr lang="el-GR" dirty="0"/>
              <a:t>Αυτό δεν συμβαίνει στο αισθητήριο της όρασης, επειδή πρακτικά δεν μπορεί να δέχεται σταθερά το ίδιο ερέθισμα – αφού αυτό κινείται. </a:t>
            </a:r>
            <a:r>
              <a:rPr lang="el-GR" dirty="0" smtClean="0"/>
              <a:t>Όλες </a:t>
            </a:r>
            <a:r>
              <a:rPr lang="el-GR" dirty="0"/>
              <a:t>οι υπόλοιπες αισθήσεις προσαρμόζονται κατά κάποιο τρόπο και γι΄ αυτό ένα νέο ερέθισμα δημιουργεί αμέσως μια νέα αίσθηση.</a:t>
            </a:r>
          </a:p>
          <a:p>
            <a:r>
              <a:rPr lang="el-GR" dirty="0"/>
              <a:t>Η αρχή της προσαρμογής των αισθήσεων μας εξασφαλίζει τη δυνατότητα να πληροφορούμαστε κάθε καινούργια αλλαγή στο περιβάλλον μας.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662947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27d6f0bafb54aa589da35792445c1abe8a22a7c"/>
</p:tagLst>
</file>

<file path=ppt/theme/theme1.xml><?xml version="1.0" encoding="utf-8"?>
<a:theme xmlns:a="http://schemas.openxmlformats.org/drawingml/2006/main" name="OC_template_updated">
  <a:themeElements>
    <a:clrScheme name="Προσαρμοσμένο 1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TotalTime>
  <Words>2669</Words>
  <Application>Microsoft Office PowerPoint</Application>
  <PresentationFormat>Προβολή στην οθόνη (4:3)</PresentationFormat>
  <Paragraphs>320</Paragraphs>
  <Slides>58</Slides>
  <Notes>13</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2</vt:i4>
      </vt:variant>
      <vt:variant>
        <vt:lpstr>Τίτλοι διαφανειών</vt:lpstr>
      </vt:variant>
      <vt:variant>
        <vt:i4>58</vt:i4>
      </vt:variant>
    </vt:vector>
  </HeadingPairs>
  <TitlesOfParts>
    <vt:vector size="62" baseType="lpstr">
      <vt:lpstr>OC_template_updated</vt:lpstr>
      <vt:lpstr>1_OC_template_updated</vt:lpstr>
      <vt:lpstr>Εικόνα bitmap</vt:lpstr>
      <vt:lpstr>Φωτογραφία του Photo Editor</vt:lpstr>
      <vt:lpstr>Εισαγωγή στην Ψυχολογία</vt:lpstr>
      <vt:lpstr>Α. Αισθήσεις</vt:lpstr>
      <vt:lpstr>Τα αισθητηριακά συστήματα</vt:lpstr>
      <vt:lpstr>Η δομή και λειτουργία των αισθητηριακών συστημάτων</vt:lpstr>
      <vt:lpstr>Η λειτουργία των αισθητηριακών συστημάτων (1 από 2)</vt:lpstr>
      <vt:lpstr>Η λειτουργία των αισθητηριακών συστημάτων (2 από 2)</vt:lpstr>
      <vt:lpstr>Η σχέση αναμεσά στη φυσική ενέργεια  και στην εμπειρία</vt:lpstr>
      <vt:lpstr>Ερωτήματα σχετικά με τη διαδικασία προσαρμογής των αισθήσεων (εθισμός) </vt:lpstr>
      <vt:lpstr>Η διαδικασία προσαρμογής των αισθήσεων</vt:lpstr>
      <vt:lpstr>Β. Από τις αισθήσεις στην αντίληψη</vt:lpstr>
      <vt:lpstr>Βασικές αρχές σχετικά με την αίσθηση  και την αντίληψη</vt:lpstr>
      <vt:lpstr>Γ. Αρχές της αντιληπτικής οργάνωσης σύμφωνα με τη μορφολογική ψυχολογία (1 από 2)</vt:lpstr>
      <vt:lpstr>Γ. Αρχές της αντιληπτικής οργάνωσης σύμφωνα με τη μορφολογική ψυχολογία (2 από 2)</vt:lpstr>
      <vt:lpstr>1. Η σχέση μορφής – φόντου (1 από 4)</vt:lpstr>
      <vt:lpstr>1. Η σχέση μορφής – φόντου (2 από 4)</vt:lpstr>
      <vt:lpstr>1. Η σχέση μορφής – φόντου (3 από 4)</vt:lpstr>
      <vt:lpstr>1. Η σχέση μορφής – φόντου (4 από 4)</vt:lpstr>
      <vt:lpstr>2. Νομός της ομοιότητας</vt:lpstr>
      <vt:lpstr>3. Νόμος της εγγύτητας</vt:lpstr>
      <vt:lpstr>4. Νόμος του εγκλεισμού</vt:lpstr>
      <vt:lpstr>5. Νόμος της καλής συνέχειας</vt:lpstr>
      <vt:lpstr>Δ. Αντιληπτικές πλάνες (1 από 10)</vt:lpstr>
      <vt:lpstr>Δ. Αντιληπτικές πλάνες (2 από 10)</vt:lpstr>
      <vt:lpstr>Δ. Αντιληπτικές πλάνες (3 από 10)</vt:lpstr>
      <vt:lpstr>Δ. Αντιληπτικές πλάνες (4 από 10)</vt:lpstr>
      <vt:lpstr>Δ. Αντιληπτικές πλάνες (5 από 10)</vt:lpstr>
      <vt:lpstr>Δ. Αντιληπτικές πλάνες (6 από 10)</vt:lpstr>
      <vt:lpstr>Δ. Αντιληπτικές πλάνες (7 από 10)</vt:lpstr>
      <vt:lpstr>Δ. Αντιληπτικές πλάνες (8 από 10)</vt:lpstr>
      <vt:lpstr>Δ. Αντιληπτικές πλάνες (9 από 10)</vt:lpstr>
      <vt:lpstr>Γεωμετρικές πλάνες (10 από 10)</vt:lpstr>
      <vt:lpstr>Γεωμετρικές πλάνες (1 από 8)</vt:lpstr>
      <vt:lpstr>Γεωμετρικές πλάνες (2 από 8)</vt:lpstr>
      <vt:lpstr>Γεωμετρικές πλάνες (3 από 8)</vt:lpstr>
      <vt:lpstr>Γεωμετρικές πλάνες (4 από 8)</vt:lpstr>
      <vt:lpstr>Γεωμετρικές πλάνες (5 από 8)</vt:lpstr>
      <vt:lpstr>Γεωμετρικές πλάνες (6 από 8)</vt:lpstr>
      <vt:lpstr>Γεωμετρικές πλάνες (7 από 8)</vt:lpstr>
      <vt:lpstr>Γεωμετρικές πλάνες (8 από 8)</vt:lpstr>
      <vt:lpstr>Παράδοξες μορφές</vt:lpstr>
      <vt:lpstr>Φανταστικές μορφές</vt:lpstr>
      <vt:lpstr>Αμφίσημες μορφές</vt:lpstr>
      <vt:lpstr>Ε. Παράγοντες που επηρεάζουν την αντίληψη (1 από 6)</vt:lpstr>
      <vt:lpstr>Ε. Παράγοντες που επηρεάζουν την αντίληψη (2 από 6)</vt:lpstr>
      <vt:lpstr>Ε. Παράγοντες που επηρεάζουν την αντίληψη (3 από 6)</vt:lpstr>
      <vt:lpstr>Ε. Παράγοντες που επηρεάζουν την αντίληψη (4 από 6)</vt:lpstr>
      <vt:lpstr>Ε. Παράγοντες που επηρεάζουν την αντίληψη (5 από 6)</vt:lpstr>
      <vt:lpstr>Ε. Παράγοντες που επηρεάζουν την αντίληψη (6 από 6)</vt:lpstr>
      <vt:lpstr>Εφαρμογές (1 από 3)</vt:lpstr>
      <vt:lpstr>Εφαρμογές (2 από 3)</vt:lpstr>
      <vt:lpstr>Εφαρμογές (3 από 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86</cp:revision>
  <dcterms:created xsi:type="dcterms:W3CDTF">2013-03-04T13:35:19Z</dcterms:created>
  <dcterms:modified xsi:type="dcterms:W3CDTF">2015-04-14T08:44:38Z</dcterms:modified>
</cp:coreProperties>
</file>