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6"/>
  </p:notesMasterIdLst>
  <p:handoutMasterIdLst>
    <p:handoutMasterId r:id="rId17"/>
  </p:handoutMasterIdLst>
  <p:sldIdLst>
    <p:sldId id="256" r:id="rId2"/>
    <p:sldId id="268" r:id="rId3"/>
    <p:sldId id="269" r:id="rId4"/>
    <p:sldId id="270" r:id="rId5"/>
    <p:sldId id="271" r:id="rId6"/>
    <p:sldId id="272" r:id="rId7"/>
    <p:sldId id="273" r:id="rId8"/>
    <p:sldId id="274" r:id="rId9"/>
    <p:sldId id="257" r:id="rId10"/>
    <p:sldId id="262" r:id="rId11"/>
    <p:sldId id="264" r:id="rId12"/>
    <p:sldId id="265" r:id="rId13"/>
    <p:sldId id="266" r:id="rId14"/>
    <p:sldId id="261" r:id="rId15"/>
  </p:sldIdLst>
  <p:sldSz cx="9144000" cy="6858000" type="screen4x3"/>
  <p:notesSz cx="7104063" cy="10234613"/>
  <p:custDataLst>
    <p:tags r:id="rId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2322"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b="1" dirty="0" smtClean="0"/>
              <a:t>3</a:t>
            </a:r>
            <a:r>
              <a:rPr lang="el-GR" sz="2800" dirty="0" smtClean="0"/>
              <a:t>:</a:t>
            </a:r>
            <a:r>
              <a:rPr lang="en-US" sz="2800" dirty="0" smtClean="0"/>
              <a:t> </a:t>
            </a:r>
            <a:r>
              <a:rPr lang="el-GR" sz="2800" dirty="0" smtClean="0"/>
              <a:t>Κριτική κοινωνική εργασία</a:t>
            </a:r>
            <a:endParaRPr lang="en-US" sz="2800" dirty="0" smtClean="0"/>
          </a:p>
          <a:p>
            <a:pPr>
              <a:spcBef>
                <a:spcPts val="0"/>
              </a:spcBef>
            </a:pPr>
            <a:r>
              <a:rPr lang="el-GR" sz="2400" dirty="0" smtClean="0"/>
              <a:t>Ελένη </a:t>
            </a:r>
            <a:r>
              <a:rPr lang="el-GR" sz="2400" dirty="0" smtClean="0"/>
              <a:t>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13: Κριτική </a:t>
            </a:r>
            <a:r>
              <a:rPr lang="el-GR" sz="2000"/>
              <a:t>κοινωνική </a:t>
            </a:r>
            <a:r>
              <a:rPr lang="el-GR" sz="2000" smtClean="0"/>
              <a:t>εργασία</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Κριτική κοινοτική εργασία </a:t>
            </a:r>
            <a:r>
              <a:rPr lang="el-GR" sz="3100" b="0" dirty="0" smtClean="0"/>
              <a:t>(1/7)</a:t>
            </a:r>
            <a:endParaRPr lang="el-GR" sz="3100" b="0" dirty="0"/>
          </a:p>
        </p:txBody>
      </p:sp>
      <p:sp>
        <p:nvSpPr>
          <p:cNvPr id="3" name="2 - Θέση περιεχομένου"/>
          <p:cNvSpPr>
            <a:spLocks noGrp="1"/>
          </p:cNvSpPr>
          <p:nvPr>
            <p:ph idx="1"/>
          </p:nvPr>
        </p:nvSpPr>
        <p:spPr/>
        <p:txBody>
          <a:bodyPr>
            <a:normAutofit/>
          </a:bodyPr>
          <a:lstStyle/>
          <a:p>
            <a:pPr marL="0" indent="0">
              <a:buNone/>
            </a:pPr>
            <a:r>
              <a:rPr lang="el-GR" dirty="0" smtClean="0"/>
              <a:t>Η </a:t>
            </a:r>
            <a:r>
              <a:rPr lang="en-US" dirty="0" smtClean="0"/>
              <a:t> “</a:t>
            </a:r>
            <a:r>
              <a:rPr lang="el-GR" dirty="0" smtClean="0"/>
              <a:t>Κριτική θεωρία</a:t>
            </a:r>
            <a:r>
              <a:rPr lang="en-US" dirty="0" smtClean="0"/>
              <a:t>” </a:t>
            </a:r>
            <a:r>
              <a:rPr lang="el-GR" dirty="0" smtClean="0"/>
              <a:t>καθορίζει αρκετές γενιές Γερμανών φιλοσόφων και θεωρητικών των κοινωνικών επιστημών της Δυτικοευρωπαϊκής παράδοσης γνωστής ως «Σχολή της Φρανκφούρτης»</a:t>
            </a:r>
            <a:r>
              <a:rPr lang="en-US" dirty="0" smtClean="0"/>
              <a:t>. </a:t>
            </a:r>
            <a:endParaRPr lang="el-GR" dirty="0" smtClean="0"/>
          </a:p>
          <a:p>
            <a:pPr marL="0" indent="0">
              <a:buNone/>
            </a:pPr>
            <a:r>
              <a:rPr lang="el-GR" dirty="0" smtClean="0"/>
              <a:t>Σύμφωνα με αυτούς τους θεωρητικούς μια </a:t>
            </a:r>
            <a:r>
              <a:rPr lang="en-US" dirty="0" smtClean="0"/>
              <a:t>“</a:t>
            </a:r>
            <a:r>
              <a:rPr lang="el-GR" dirty="0" smtClean="0"/>
              <a:t>κριτική</a:t>
            </a:r>
            <a:r>
              <a:rPr lang="en-US" dirty="0" smtClean="0"/>
              <a:t>” </a:t>
            </a:r>
            <a:r>
              <a:rPr lang="el-GR" dirty="0" smtClean="0"/>
              <a:t>θεωρία ξεχωρίζει από μία</a:t>
            </a:r>
            <a:r>
              <a:rPr lang="en-US" dirty="0" smtClean="0"/>
              <a:t>“</a:t>
            </a:r>
            <a:r>
              <a:rPr lang="el-GR" dirty="0" smtClean="0"/>
              <a:t>παραδοσιακή</a:t>
            </a:r>
            <a:r>
              <a:rPr lang="en-US" dirty="0" smtClean="0"/>
              <a:t> </a:t>
            </a:r>
            <a:r>
              <a:rPr lang="el-GR" dirty="0" smtClean="0"/>
              <a:t>θεωρία ως προς ένα συγκεκριμένο πρακτικό σκοπό</a:t>
            </a:r>
            <a:r>
              <a:rPr lang="en-US" dirty="0" smtClean="0"/>
              <a:t>: </a:t>
            </a:r>
            <a:r>
              <a:rPr lang="el-GR" dirty="0" smtClean="0"/>
              <a:t>μια θεωρία είναι κριτική στο βαθμό που στοχεύει στην ανθρώπινη «χειραφέτηση», δρα ως «απελευθερωτική επιρροή» και εργάζεται με στόχο </a:t>
            </a:r>
            <a:r>
              <a:rPr lang="en-US" dirty="0" smtClean="0"/>
              <a:t>“</a:t>
            </a:r>
            <a:r>
              <a:rPr lang="el-GR" dirty="0" smtClean="0"/>
              <a:t>να δημιουργήσει ένα κόσμο που θα καλύπτει τις ανάγκες των ανθρώπων</a:t>
            </a:r>
            <a:r>
              <a:rPr lang="en-US" dirty="0" smtClean="0"/>
              <a:t>” (</a:t>
            </a:r>
            <a:r>
              <a:rPr lang="en-US" dirty="0" err="1" smtClean="0"/>
              <a:t>Horkheimer</a:t>
            </a:r>
            <a:r>
              <a:rPr lang="en-US" dirty="0" smtClean="0"/>
              <a:t> 1972, 246)</a:t>
            </a:r>
            <a:endParaRPr lang="el-GR" dirty="0" smtClean="0">
              <a:solidFill>
                <a:schemeClr val="tx1">
                  <a:lumMod val="85000"/>
                  <a:lumOff val="15000"/>
                </a:schemeClr>
              </a:solidFill>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503470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Κριτική κοινοτική εργασία </a:t>
            </a:r>
            <a:r>
              <a:rPr lang="el-GR" sz="3100" b="0" dirty="0" smtClean="0"/>
              <a:t>(2/7</a:t>
            </a:r>
            <a:r>
              <a:rPr lang="el-GR" sz="3100" b="0" dirty="0"/>
              <a:t>)</a:t>
            </a:r>
            <a:endParaRPr lang="el-GR"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dirty="0" smtClean="0"/>
              <a:t>Η κριτική θεωρία μπορεί να είναι επαρκής, μόνον εφόσον απαντά σε τρία κριτήρια</a:t>
            </a:r>
            <a:r>
              <a:rPr lang="en-US" dirty="0" smtClean="0"/>
              <a:t>: </a:t>
            </a:r>
            <a:r>
              <a:rPr lang="el-GR" dirty="0" smtClean="0"/>
              <a:t>πρέπει να είναι ταυτόχρονα επεξηγηματική</a:t>
            </a:r>
            <a:r>
              <a:rPr lang="en-US" dirty="0" smtClean="0"/>
              <a:t>, </a:t>
            </a:r>
            <a:r>
              <a:rPr lang="el-GR" dirty="0" smtClean="0"/>
              <a:t>χρήσιμη</a:t>
            </a:r>
            <a:r>
              <a:rPr lang="en-US" dirty="0" smtClean="0"/>
              <a:t>, </a:t>
            </a:r>
            <a:r>
              <a:rPr lang="el-GR" dirty="0" smtClean="0"/>
              <a:t>και κανονιστική</a:t>
            </a:r>
            <a:r>
              <a:rPr lang="en-US" dirty="0" smtClean="0"/>
              <a:t>. </a:t>
            </a:r>
            <a:r>
              <a:rPr lang="el-GR" dirty="0" smtClean="0"/>
              <a:t>Δηλαδή</a:t>
            </a:r>
            <a:r>
              <a:rPr lang="en-US" dirty="0" smtClean="0"/>
              <a:t>, </a:t>
            </a:r>
            <a:r>
              <a:rPr lang="el-GR" dirty="0" smtClean="0"/>
              <a:t>πρέπει να εξηγεί τι είναι λάθος στην τρέχουσα κοινωνική πραγματικότητα</a:t>
            </a:r>
            <a:r>
              <a:rPr lang="en-US" dirty="0" smtClean="0"/>
              <a:t>, </a:t>
            </a:r>
            <a:r>
              <a:rPr lang="el-GR" dirty="0" smtClean="0"/>
              <a:t>να αναγνωρίζει </a:t>
            </a:r>
            <a:r>
              <a:rPr lang="en-US" dirty="0" smtClean="0"/>
              <a:t> </a:t>
            </a:r>
            <a:r>
              <a:rPr lang="el-GR" dirty="0" smtClean="0"/>
              <a:t>τους πρωταγωνιστές για την επιθυμητή αλλαγή</a:t>
            </a:r>
            <a:r>
              <a:rPr lang="en-US" dirty="0" smtClean="0"/>
              <a:t>, </a:t>
            </a:r>
            <a:r>
              <a:rPr lang="el-GR" dirty="0" smtClean="0"/>
              <a:t>και να παρέχει, αφενός σαφείς κανόνες για κριτική και αφετέρου  επιτεύξιμους και πρακτικούς στόχους </a:t>
            </a:r>
            <a:r>
              <a:rPr lang="en-US" dirty="0" smtClean="0"/>
              <a:t> </a:t>
            </a:r>
            <a:r>
              <a:rPr lang="el-GR" dirty="0" smtClean="0"/>
              <a:t>για κοινωνικό μετασχηματισμό</a:t>
            </a:r>
            <a:r>
              <a:rPr lang="en-US" dirty="0" smtClean="0"/>
              <a:t>. </a:t>
            </a:r>
            <a:r>
              <a:rPr lang="el-GR" dirty="0" smtClean="0"/>
              <a:t>Ο </a:t>
            </a:r>
            <a:r>
              <a:rPr lang="en-US" dirty="0" err="1" smtClean="0"/>
              <a:t>Horkheimer</a:t>
            </a:r>
            <a:r>
              <a:rPr lang="en-US" dirty="0" smtClean="0"/>
              <a:t> </a:t>
            </a:r>
            <a:r>
              <a:rPr lang="el-GR" dirty="0" smtClean="0"/>
              <a:t>το </a:t>
            </a:r>
            <a:r>
              <a:rPr lang="en-US" dirty="0" smtClean="0"/>
              <a:t>1972 </a:t>
            </a:r>
            <a:r>
              <a:rPr lang="el-GR" dirty="0" smtClean="0"/>
              <a:t>μιλάει στην ουσία για μετασχηματισμό του καπιταλισμού σε μια </a:t>
            </a:r>
            <a:r>
              <a:rPr lang="en-US" dirty="0" smtClean="0"/>
              <a:t>“</a:t>
            </a:r>
            <a:r>
              <a:rPr lang="el-GR" dirty="0" smtClean="0"/>
              <a:t>πραγματική δημοκρατία</a:t>
            </a:r>
            <a:r>
              <a:rPr lang="en-US" dirty="0" smtClean="0"/>
              <a:t>”</a:t>
            </a:r>
            <a:r>
              <a:rPr lang="el-GR" dirty="0" smtClean="0"/>
              <a:t> (Δυτικός Μαρξισμός).</a:t>
            </a:r>
          </a:p>
          <a:p>
            <a:pPr marL="0" indent="0">
              <a:buNone/>
            </a:pPr>
            <a:r>
              <a:rPr lang="el-GR" dirty="0" smtClean="0"/>
              <a:t>Η επικέντρωση στη δημοκρατία ως το πλαίσιο για ανάπτυξη συνεργατικής, πρακτικής και μετασχηματιστικής δράσης, συνεχίζεται και στο έργο του </a:t>
            </a:r>
            <a:r>
              <a:rPr lang="en-US" dirty="0" smtClean="0"/>
              <a:t>Jürgen </a:t>
            </a:r>
            <a:r>
              <a:rPr lang="en-US" dirty="0" err="1" smtClean="0"/>
              <a:t>Habermas</a:t>
            </a:r>
            <a:r>
              <a:rPr lang="en-US" dirty="0" smtClean="0"/>
              <a:t>, </a:t>
            </a:r>
            <a:r>
              <a:rPr lang="el-GR" dirty="0" smtClean="0"/>
              <a:t>όπως για παράδειγμα η προσπάθεια προσδιορισμού της φύσης και των ορίων της </a:t>
            </a:r>
            <a:r>
              <a:rPr lang="en-US" dirty="0" smtClean="0"/>
              <a:t>“</a:t>
            </a:r>
            <a:r>
              <a:rPr lang="el-GR" dirty="0" smtClean="0"/>
              <a:t>πραγματικής δημοκρατίας</a:t>
            </a:r>
            <a:r>
              <a:rPr lang="en-US" dirty="0" smtClean="0"/>
              <a:t>” </a:t>
            </a:r>
            <a:r>
              <a:rPr lang="el-GR" dirty="0" smtClean="0"/>
              <a:t>σε σύνθετες, πλουραλιστικές και </a:t>
            </a:r>
            <a:r>
              <a:rPr lang="el-GR" dirty="0" err="1" smtClean="0"/>
              <a:t>παγκοσμιοποιημένες</a:t>
            </a:r>
            <a:r>
              <a:rPr lang="el-GR" dirty="0" smtClean="0"/>
              <a:t> κοινωνίες. </a:t>
            </a:r>
            <a:r>
              <a:rPr lang="en-US" dirty="0" smtClean="0"/>
              <a:t> </a:t>
            </a:r>
            <a:endParaRPr lang="el-GR" dirty="0" smtClean="0"/>
          </a:p>
          <a:p>
            <a:pPr>
              <a:buNone/>
            </a:pPr>
            <a:endParaRPr lang="el-GR" dirty="0" smtClean="0">
              <a:solidFill>
                <a:schemeClr val="tx1">
                  <a:lumMod val="85000"/>
                  <a:lumOff val="15000"/>
                </a:schemeClr>
              </a:solidFill>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54349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Κριτική κοινοτική εργασία </a:t>
            </a:r>
            <a:r>
              <a:rPr lang="el-GR" sz="3100" b="0" dirty="0" smtClean="0"/>
              <a:t>(3/7</a:t>
            </a:r>
            <a:r>
              <a:rPr lang="el-GR" sz="3100" b="0" dirty="0"/>
              <a:t>)</a:t>
            </a:r>
            <a:endParaRPr lang="el-GR" dirty="0"/>
          </a:p>
        </p:txBody>
      </p:sp>
      <p:sp>
        <p:nvSpPr>
          <p:cNvPr id="3" name="2 - Θέση περιεχομένου"/>
          <p:cNvSpPr>
            <a:spLocks noGrp="1"/>
          </p:cNvSpPr>
          <p:nvPr>
            <p:ph idx="1"/>
          </p:nvPr>
        </p:nvSpPr>
        <p:spPr/>
        <p:txBody>
          <a:bodyPr>
            <a:normAutofit/>
          </a:bodyPr>
          <a:lstStyle/>
          <a:p>
            <a:r>
              <a:rPr lang="el-GR" sz="2800" dirty="0" smtClean="0">
                <a:solidFill>
                  <a:schemeClr val="tx1">
                    <a:lumMod val="85000"/>
                    <a:lumOff val="15000"/>
                  </a:schemeClr>
                </a:solidFill>
              </a:rPr>
              <a:t>Οι κριτικοί θεωρητικοί  δίνουν έμφαση στη σημασία που οι λαοί</a:t>
            </a:r>
            <a:r>
              <a:rPr lang="en-US" sz="2800" dirty="0" smtClean="0">
                <a:solidFill>
                  <a:schemeClr val="tx1">
                    <a:lumMod val="85000"/>
                    <a:lumOff val="15000"/>
                  </a:schemeClr>
                </a:solidFill>
              </a:rPr>
              <a:t> </a:t>
            </a:r>
            <a:r>
              <a:rPr lang="el-GR" sz="2800" dirty="0" smtClean="0">
                <a:solidFill>
                  <a:schemeClr val="tx1">
                    <a:lumMod val="85000"/>
                    <a:lumOff val="15000"/>
                  </a:schemeClr>
                </a:solidFill>
              </a:rPr>
              <a:t>μπορούν να παίξουν και ιδιαίτερα η ικανότητά τους  για ενεργό συμμετοχή στη διαδικασία της κοινωνικής αλλαγής</a:t>
            </a:r>
          </a:p>
          <a:p>
            <a:r>
              <a:rPr lang="el-GR" sz="2800" dirty="0" smtClean="0">
                <a:solidFill>
                  <a:schemeClr val="tx1">
                    <a:lumMod val="85000"/>
                    <a:lumOff val="15000"/>
                  </a:schemeClr>
                </a:solidFill>
              </a:rPr>
              <a:t>Οι περισσότεροι κριτικοί θεωρητικοί υποστηρίζουν την εκπαίδευση χειραφέτησης </a:t>
            </a:r>
            <a:r>
              <a:rPr lang="en-US" sz="2800" dirty="0" smtClean="0">
                <a:solidFill>
                  <a:schemeClr val="tx1">
                    <a:lumMod val="85000"/>
                    <a:lumOff val="15000"/>
                  </a:schemeClr>
                </a:solidFill>
              </a:rPr>
              <a:t> </a:t>
            </a:r>
            <a:r>
              <a:rPr lang="el-GR" sz="2800" dirty="0" smtClean="0">
                <a:solidFill>
                  <a:schemeClr val="tx1">
                    <a:lumMod val="85000"/>
                    <a:lumOff val="15000"/>
                  </a:schemeClr>
                </a:solidFill>
              </a:rPr>
              <a:t>η οποία διευκολύνει τα άτομα να διακρίνουν τη σύνδεση που υπάρχει ανάμεσα στις συνθήκες της ζωής τους και στις κυρίαρχες ιδεολογίες στην κοινωνία.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007449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Κριτική κοινοτική εργασία </a:t>
            </a:r>
            <a:r>
              <a:rPr lang="el-GR" sz="3100" b="0" dirty="0" smtClean="0"/>
              <a:t>(4/7</a:t>
            </a:r>
            <a:r>
              <a:rPr lang="el-GR" sz="3100" b="0" dirty="0"/>
              <a:t>)</a:t>
            </a:r>
            <a:endParaRPr lang="el-GR" dirty="0"/>
          </a:p>
        </p:txBody>
      </p:sp>
      <p:sp>
        <p:nvSpPr>
          <p:cNvPr id="3" name="2 - Θέση περιεχομένου"/>
          <p:cNvSpPr>
            <a:spLocks noGrp="1"/>
          </p:cNvSpPr>
          <p:nvPr>
            <p:ph idx="1"/>
          </p:nvPr>
        </p:nvSpPr>
        <p:spPr/>
        <p:txBody>
          <a:bodyPr/>
          <a:lstStyle/>
          <a:p>
            <a:pPr marL="0" indent="0">
              <a:buNone/>
            </a:pPr>
            <a:r>
              <a:rPr lang="el-GR" dirty="0" smtClean="0">
                <a:solidFill>
                  <a:schemeClr val="tx1">
                    <a:lumMod val="85000"/>
                    <a:lumOff val="15000"/>
                  </a:schemeClr>
                </a:solidFill>
              </a:rPr>
              <a:t>Κριτική Κοινοτική Εργασία είναι η δράση που βασίζεται σε κριτική θεωρητική ανάλυση, αντανάκλαση και σαφή δέσμευση για προάσπιση της κοινωνικής δικαιοσύνης μέσα από ενδυναμωτικές και μετασχηματιστικές πρακτικές (</a:t>
            </a:r>
            <a:r>
              <a:rPr lang="en-US" dirty="0" smtClean="0">
                <a:solidFill>
                  <a:schemeClr val="tx1">
                    <a:lumMod val="85000"/>
                    <a:lumOff val="15000"/>
                  </a:schemeClr>
                </a:solidFill>
              </a:rPr>
              <a:t>Henderson, 2007, p.1)</a:t>
            </a:r>
            <a:r>
              <a:rPr lang="el-GR" dirty="0" smtClean="0">
                <a:solidFill>
                  <a:schemeClr val="tx1">
                    <a:lumMod val="85000"/>
                    <a:lumOff val="15000"/>
                  </a:schemeClr>
                </a:solidFill>
              </a:rPr>
              <a:t>.</a:t>
            </a:r>
            <a:endParaRPr lang="en-US" dirty="0" smtClean="0">
              <a:solidFill>
                <a:schemeClr val="tx1">
                  <a:lumMod val="85000"/>
                  <a:lumOff val="15000"/>
                </a:schemeClr>
              </a:solidFill>
            </a:endParaRPr>
          </a:p>
          <a:p>
            <a:r>
              <a:rPr lang="el-GR" dirty="0" smtClean="0">
                <a:solidFill>
                  <a:schemeClr val="tx1">
                    <a:lumMod val="85000"/>
                    <a:lumOff val="15000"/>
                  </a:schemeClr>
                </a:solidFill>
              </a:rPr>
              <a:t>Βασίζεται στα ιδανικά της κοινωνικής δικαιοσύνης</a:t>
            </a:r>
            <a:r>
              <a:rPr lang="en-US" dirty="0" smtClean="0">
                <a:solidFill>
                  <a:schemeClr val="tx1">
                    <a:lumMod val="85000"/>
                    <a:lumOff val="15000"/>
                  </a:schemeClr>
                </a:solidFill>
              </a:rPr>
              <a:t>, </a:t>
            </a:r>
            <a:r>
              <a:rPr lang="el-GR" dirty="0" smtClean="0">
                <a:solidFill>
                  <a:schemeClr val="tx1">
                    <a:lumMod val="85000"/>
                    <a:lumOff val="15000"/>
                  </a:schemeClr>
                </a:solidFill>
              </a:rPr>
              <a:t>της κοινωνικής ένταξης, του αυτοπροσδιορισμού, της αλληλεγγύης και της συλλογικής ευμάρειας.</a:t>
            </a:r>
            <a:endParaRPr lang="en-US" dirty="0" smtClean="0">
              <a:solidFill>
                <a:schemeClr val="tx1">
                  <a:lumMod val="85000"/>
                  <a:lumOff val="15000"/>
                </a:schemeClr>
              </a:solidFill>
            </a:endParaRPr>
          </a:p>
          <a:p>
            <a:r>
              <a:rPr lang="el-GR" dirty="0" smtClean="0">
                <a:solidFill>
                  <a:schemeClr val="tx1">
                    <a:lumMod val="85000"/>
                    <a:lumOff val="15000"/>
                  </a:schemeClr>
                </a:solidFill>
              </a:rPr>
              <a:t>Θεωρεί ότι πολλά κοινοτικά προβλήματα προέρχονται από </a:t>
            </a:r>
            <a:r>
              <a:rPr lang="el-GR" dirty="0" err="1" smtClean="0">
                <a:solidFill>
                  <a:schemeClr val="tx1">
                    <a:lumMod val="85000"/>
                    <a:lumOff val="15000"/>
                  </a:schemeClr>
                </a:solidFill>
              </a:rPr>
              <a:t>συστημική</a:t>
            </a:r>
            <a:r>
              <a:rPr lang="el-GR" dirty="0" smtClean="0">
                <a:solidFill>
                  <a:schemeClr val="tx1">
                    <a:lumMod val="85000"/>
                    <a:lumOff val="15000"/>
                  </a:schemeClr>
                </a:solidFill>
              </a:rPr>
              <a:t> υλική φτώχεια, κοινωνικό αποκλεισμό και θεσμοθετημένη καταπίεση που φανερώνουν δομικές ανισότητες στη κοινωνία.</a:t>
            </a:r>
            <a:r>
              <a:rPr lang="en-US" dirty="0" smtClean="0">
                <a:solidFill>
                  <a:schemeClr val="tx1">
                    <a:lumMod val="85000"/>
                    <a:lumOff val="15000"/>
                  </a:schemeClr>
                </a:solidFill>
              </a:rPr>
              <a:t> </a:t>
            </a:r>
            <a:endParaRPr lang="el-GR" dirty="0" smtClean="0">
              <a:solidFill>
                <a:schemeClr val="tx1">
                  <a:lumMod val="85000"/>
                  <a:lumOff val="15000"/>
                </a:schemeClr>
              </a:solidFill>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67646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Κριτική κοινοτική εργασία </a:t>
            </a:r>
            <a:r>
              <a:rPr lang="el-GR" sz="3100" b="0" dirty="0" smtClean="0"/>
              <a:t>(5/7</a:t>
            </a:r>
            <a:r>
              <a:rPr lang="el-GR" sz="3100" b="0" dirty="0"/>
              <a:t>)</a:t>
            </a:r>
            <a:endParaRPr lang="el-GR"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sz="2800" dirty="0" smtClean="0">
                <a:solidFill>
                  <a:schemeClr val="tx1">
                    <a:lumMod val="85000"/>
                    <a:lumOff val="15000"/>
                  </a:schemeClr>
                </a:solidFill>
              </a:rPr>
              <a:t>Η </a:t>
            </a:r>
            <a:r>
              <a:rPr lang="el-GR" sz="2800" b="1" dirty="0" smtClean="0">
                <a:solidFill>
                  <a:schemeClr val="tx1">
                    <a:lumMod val="85000"/>
                    <a:lumOff val="15000"/>
                  </a:schemeClr>
                </a:solidFill>
              </a:rPr>
              <a:t>κριτική επαγγελματική πρακτική </a:t>
            </a:r>
            <a:r>
              <a:rPr lang="el-GR" sz="2800" dirty="0" smtClean="0">
                <a:solidFill>
                  <a:schemeClr val="tx1">
                    <a:lumMod val="85000"/>
                    <a:lumOff val="15000"/>
                  </a:schemeClr>
                </a:solidFill>
              </a:rPr>
              <a:t>συνεπάγεται:</a:t>
            </a:r>
          </a:p>
          <a:p>
            <a:r>
              <a:rPr lang="el-GR" sz="2800" dirty="0" smtClean="0">
                <a:solidFill>
                  <a:schemeClr val="tx1">
                    <a:lumMod val="85000"/>
                    <a:lumOff val="15000"/>
                  </a:schemeClr>
                </a:solidFill>
              </a:rPr>
              <a:t>Να λειτουργούμε ταυτόχρονα και στις τρείς στις  διαστάσεις: ανάλυση, δράση και </a:t>
            </a:r>
            <a:r>
              <a:rPr lang="el-GR" sz="2800" dirty="0" err="1" smtClean="0">
                <a:solidFill>
                  <a:schemeClr val="tx1">
                    <a:lumMod val="85000"/>
                    <a:lumOff val="15000"/>
                  </a:schemeClr>
                </a:solidFill>
              </a:rPr>
              <a:t>αναστοχασμός</a:t>
            </a:r>
            <a:endParaRPr lang="el-GR" sz="2800" dirty="0" smtClean="0">
              <a:solidFill>
                <a:schemeClr val="tx1">
                  <a:lumMod val="85000"/>
                  <a:lumOff val="15000"/>
                </a:schemeClr>
              </a:solidFill>
            </a:endParaRPr>
          </a:p>
          <a:p>
            <a:r>
              <a:rPr lang="el-GR" sz="2800" dirty="0" smtClean="0">
                <a:solidFill>
                  <a:schemeClr val="tx1">
                    <a:lumMod val="85000"/>
                    <a:lumOff val="15000"/>
                  </a:schemeClr>
                </a:solidFill>
              </a:rPr>
              <a:t>Να εργαζόμαστε έχοντας ως βάση την αξία του σεβασμού των άλλων ως ίσων</a:t>
            </a:r>
          </a:p>
          <a:p>
            <a:r>
              <a:rPr lang="el-GR" sz="2800" dirty="0" smtClean="0">
                <a:solidFill>
                  <a:schemeClr val="tx1">
                    <a:lumMod val="85000"/>
                    <a:lumOff val="15000"/>
                  </a:schemeClr>
                </a:solidFill>
              </a:rPr>
              <a:t>Να υιοθετούμε μια ανοιχτή προσέγγιση της δουλειάς μας αποδεχόμενοι ότι υπάρχουν πολλά που δεν γνωρίζουμε</a:t>
            </a:r>
          </a:p>
          <a:p>
            <a:r>
              <a:rPr lang="el-GR" sz="2800" dirty="0" smtClean="0">
                <a:solidFill>
                  <a:schemeClr val="tx1">
                    <a:lumMod val="85000"/>
                    <a:lumOff val="15000"/>
                  </a:schemeClr>
                </a:solidFill>
              </a:rPr>
              <a:t>Να αντιλαμβανόμαστε το άτομο (και τον εαυτό μας) σε σχέση με το </a:t>
            </a:r>
            <a:r>
              <a:rPr lang="el-GR" sz="2800" dirty="0" err="1" smtClean="0">
                <a:solidFill>
                  <a:schemeClr val="tx1">
                    <a:lumMod val="85000"/>
                    <a:lumOff val="15000"/>
                  </a:schemeClr>
                </a:solidFill>
              </a:rPr>
              <a:t>κοινωνικο</a:t>
            </a:r>
            <a:r>
              <a:rPr lang="el-GR" sz="2800" dirty="0" smtClean="0">
                <a:solidFill>
                  <a:schemeClr val="tx1">
                    <a:lumMod val="85000"/>
                    <a:lumOff val="15000"/>
                  </a:schemeClr>
                </a:solidFill>
              </a:rPr>
              <a:t> πολιτικό και ιδεολογικό πλαίσιο μέσα στο οποίο οι έννοιες είναι κοινωνικά κατασκευασμένες.</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01893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Κριτική κοινοτική εργασία </a:t>
            </a:r>
            <a:r>
              <a:rPr lang="el-GR" sz="3100" b="0" dirty="0" smtClean="0"/>
              <a:t>(6/7</a:t>
            </a:r>
            <a:r>
              <a:rPr lang="el-GR" sz="3100" b="0" dirty="0"/>
              <a:t>)</a:t>
            </a:r>
            <a:endParaRPr lang="el-GR" dirty="0"/>
          </a:p>
        </p:txBody>
      </p:sp>
      <p:sp>
        <p:nvSpPr>
          <p:cNvPr id="3" name="2 - Θέση περιεχομένου"/>
          <p:cNvSpPr>
            <a:spLocks noGrp="1"/>
          </p:cNvSpPr>
          <p:nvPr>
            <p:ph idx="1"/>
          </p:nvPr>
        </p:nvSpPr>
        <p:spPr/>
        <p:txBody>
          <a:bodyPr>
            <a:normAutofit/>
          </a:bodyPr>
          <a:lstStyle/>
          <a:p>
            <a:r>
              <a:rPr lang="el-GR" b="1" i="1" dirty="0" smtClean="0">
                <a:solidFill>
                  <a:schemeClr val="tx1">
                    <a:lumMod val="85000"/>
                    <a:lumOff val="15000"/>
                  </a:schemeClr>
                </a:solidFill>
              </a:rPr>
              <a:t>Κριτική ανάλυση</a:t>
            </a:r>
            <a:r>
              <a:rPr lang="el-GR" i="1" dirty="0" smtClean="0">
                <a:solidFill>
                  <a:schemeClr val="tx1">
                    <a:lumMod val="85000"/>
                    <a:lumOff val="15000"/>
                  </a:schemeClr>
                </a:solidFill>
              </a:rPr>
              <a:t>: </a:t>
            </a:r>
            <a:r>
              <a:rPr lang="el-GR" dirty="0" smtClean="0">
                <a:solidFill>
                  <a:schemeClr val="tx1">
                    <a:lumMod val="85000"/>
                    <a:lumOff val="15000"/>
                  </a:schemeClr>
                </a:solidFill>
              </a:rPr>
              <a:t>περιλαμβάνει μια συνεχή κριτική αξιολόγηση των απόψεων, των αξιών, των γνώσεων, των υφιστάμενων πολιτικών και παρεμβάσεων</a:t>
            </a:r>
          </a:p>
          <a:p>
            <a:r>
              <a:rPr lang="el-GR" b="1" i="1" dirty="0" smtClean="0">
                <a:solidFill>
                  <a:schemeClr val="tx1">
                    <a:lumMod val="85000"/>
                    <a:lumOff val="15000"/>
                  </a:schemeClr>
                </a:solidFill>
              </a:rPr>
              <a:t>Κριτική δράση:</a:t>
            </a:r>
            <a:r>
              <a:rPr lang="el-GR" dirty="0" smtClean="0">
                <a:solidFill>
                  <a:schemeClr val="tx1">
                    <a:lumMod val="85000"/>
                    <a:lumOff val="15000"/>
                  </a:schemeClr>
                </a:solidFill>
              </a:rPr>
              <a:t> περιλαμβάνει εργασία προσανατολισμένη στην ενδυνάμωση χρησιμοποιώντας ως μέσα τις πολύ καλές δεξιότητες και την αναγνώριση των κοινωνικών και πολιτικών ανισοτήτων και των δομικών ανεπαρκειών</a:t>
            </a:r>
          </a:p>
          <a:p>
            <a:r>
              <a:rPr lang="el-GR" b="1" i="1" dirty="0" smtClean="0">
                <a:solidFill>
                  <a:schemeClr val="tx1">
                    <a:lumMod val="85000"/>
                    <a:lumOff val="15000"/>
                  </a:schemeClr>
                </a:solidFill>
              </a:rPr>
              <a:t>Κριτικός </a:t>
            </a:r>
            <a:r>
              <a:rPr lang="el-GR" b="1" i="1" dirty="0" err="1" smtClean="0">
                <a:solidFill>
                  <a:schemeClr val="tx1">
                    <a:lumMod val="85000"/>
                    <a:lumOff val="15000"/>
                  </a:schemeClr>
                </a:solidFill>
              </a:rPr>
              <a:t>αναστοχασμός</a:t>
            </a:r>
            <a:r>
              <a:rPr lang="el-GR" b="1" i="1" dirty="0" smtClean="0">
                <a:solidFill>
                  <a:schemeClr val="tx1">
                    <a:lumMod val="85000"/>
                    <a:lumOff val="15000"/>
                  </a:schemeClr>
                </a:solidFill>
              </a:rPr>
              <a:t>: </a:t>
            </a:r>
            <a:r>
              <a:rPr lang="el-GR" dirty="0" smtClean="0">
                <a:solidFill>
                  <a:schemeClr val="tx1">
                    <a:lumMod val="85000"/>
                    <a:lumOff val="15000"/>
                  </a:schemeClr>
                </a:solidFill>
              </a:rPr>
              <a:t>αφορά σε έναν ενήμερο, ανακλαστικό και εμπλεκόμενο εαυτό ο οποίος αναγνωρίζει τις απόψεις και τις αξίες που φέρει καθώς και τον τρόπο που αυτές καθορίζουν το ρόλο του στο πλαίσιο της συνεργασίας του με εξυπηρετούμενους, συναδέλφους, την ιεραρχία, κλπ.</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92332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Κριτική κοινοτική εργασία </a:t>
            </a:r>
            <a:r>
              <a:rPr lang="el-GR" sz="3100" b="0" dirty="0" smtClean="0"/>
              <a:t>(7/7</a:t>
            </a:r>
            <a:r>
              <a:rPr lang="el-GR" sz="3100" b="0" dirty="0"/>
              <a:t>)</a:t>
            </a:r>
            <a:endParaRPr lang="el-GR" dirty="0"/>
          </a:p>
        </p:txBody>
      </p:sp>
      <p:sp>
        <p:nvSpPr>
          <p:cNvPr id="3" name="2 - Θέση περιεχομένου"/>
          <p:cNvSpPr>
            <a:spLocks noGrp="1"/>
          </p:cNvSpPr>
          <p:nvPr>
            <p:ph idx="1"/>
          </p:nvPr>
        </p:nvSpPr>
        <p:spPr/>
        <p:txBody>
          <a:bodyPr>
            <a:noAutofit/>
          </a:bodyPr>
          <a:lstStyle/>
          <a:p>
            <a:r>
              <a:rPr lang="el-GR" smtClean="0">
                <a:solidFill>
                  <a:schemeClr val="tx1">
                    <a:lumMod val="85000"/>
                    <a:lumOff val="15000"/>
                  </a:schemeClr>
                </a:solidFill>
              </a:rPr>
              <a:t>Η κριτική κοινωνική εργασία</a:t>
            </a:r>
            <a:r>
              <a:rPr lang="en-US" smtClean="0">
                <a:solidFill>
                  <a:schemeClr val="tx1">
                    <a:lumMod val="85000"/>
                    <a:lumOff val="15000"/>
                  </a:schemeClr>
                </a:solidFill>
              </a:rPr>
              <a:t>, </a:t>
            </a:r>
            <a:r>
              <a:rPr lang="el-GR" smtClean="0">
                <a:solidFill>
                  <a:schemeClr val="tx1">
                    <a:lumMod val="85000"/>
                    <a:lumOff val="15000"/>
                  </a:schemeClr>
                </a:solidFill>
              </a:rPr>
              <a:t>όπως συνοπτικά παρουσιάστηκε, βασίζεται στις αξίες της κοινωνικής δικαιοσύνης, των ανθρωπίνων δικαιωμάτων, της ισότητας ενώ ταυτόχρονα αντιτίθεται σε καταπιεστικές και ρατσιστικές πολιτικές σε εθνικό αλλά και υπερεθνικό επίπεδο. </a:t>
            </a:r>
          </a:p>
          <a:p>
            <a:r>
              <a:rPr lang="el-GR" smtClean="0">
                <a:solidFill>
                  <a:schemeClr val="tx1">
                    <a:lumMod val="85000"/>
                    <a:lumOff val="15000"/>
                  </a:schemeClr>
                </a:solidFill>
              </a:rPr>
              <a:t>Δεδομένου ότι η κοινωνική εργασία αποτελεί εφαρμοσμένη κοινωνική επιστήμη, δεν θα αρκεστούμε στη θεωρητική διαπραγμάτευση αυτών των θεμάτων. Παράλληλα, με το συνεχή επαναπροσδιορισμό του θεωρητικού και ιδεολογικού μας πλαισίου στις νέες κοινωνικές, πολιτικές και πολιτισμικές συνθήκες, θα πρέπει να προσανατολιστούμε άμεσα σε νέες πρακτικές.</a:t>
            </a:r>
            <a:endParaRPr lang="el-GR" dirty="0" smtClean="0">
              <a:solidFill>
                <a:schemeClr val="tx1">
                  <a:lumMod val="85000"/>
                  <a:lumOff val="15000"/>
                </a:schemeClr>
              </a:solidFill>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2275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502ec357f96c92db59335c36a97d616fa2332a"/>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1005</Words>
  <Application>Microsoft Office PowerPoint</Application>
  <PresentationFormat>On-screen Show (4:3)</PresentationFormat>
  <Paragraphs>72</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OC_template_updated</vt:lpstr>
      <vt:lpstr>Μεθοδολογία Κοινωνικής Εργασίας με Κοινότητα</vt:lpstr>
      <vt:lpstr>Κριτική κοινοτική εργασία (1/7)</vt:lpstr>
      <vt:lpstr>Κριτική κοινοτική εργασία (2/7)</vt:lpstr>
      <vt:lpstr>Κριτική κοινοτική εργασία (3/7)</vt:lpstr>
      <vt:lpstr>Κριτική κοινοτική εργασία (4/7)</vt:lpstr>
      <vt:lpstr>Κριτική κοινοτική εργασία (5/7)</vt:lpstr>
      <vt:lpstr>Κριτική κοινοτική εργασία (6/7)</vt:lpstr>
      <vt:lpstr>Κριτική κοινοτική εργασία (7/7)</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154</cp:revision>
  <dcterms:created xsi:type="dcterms:W3CDTF">2013-03-04T13:35:19Z</dcterms:created>
  <dcterms:modified xsi:type="dcterms:W3CDTF">2015-07-07T08:34:05Z</dcterms:modified>
</cp:coreProperties>
</file>