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theme/theme4.xml" ContentType="application/vnd.openxmlformats-officedocument.theme+xml"/>
  <Override PartName="/ppt/theme/themeOverride1.xml" ContentType="application/vnd.openxmlformats-officedocument.themeOverrid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707" r:id="rId1"/>
    <p:sldMasterId id="2147483684" r:id="rId2"/>
    <p:sldMasterId id="2147483696" r:id="rId3"/>
    <p:sldMasterId id="2147483719" r:id="rId4"/>
  </p:sldMasterIdLst>
  <p:notesMasterIdLst>
    <p:notesMasterId r:id="rId36"/>
  </p:notesMasterIdLst>
  <p:handoutMasterIdLst>
    <p:handoutMasterId r:id="rId37"/>
  </p:handoutMasterIdLst>
  <p:sldIdLst>
    <p:sldId id="256" r:id="rId5"/>
    <p:sldId id="271" r:id="rId6"/>
    <p:sldId id="272" r:id="rId7"/>
    <p:sldId id="273" r:id="rId8"/>
    <p:sldId id="274" r:id="rId9"/>
    <p:sldId id="275" r:id="rId10"/>
    <p:sldId id="276" r:id="rId11"/>
    <p:sldId id="277" r:id="rId12"/>
    <p:sldId id="278" r:id="rId13"/>
    <p:sldId id="279" r:id="rId14"/>
    <p:sldId id="280" r:id="rId15"/>
    <p:sldId id="281" r:id="rId16"/>
    <p:sldId id="282" r:id="rId17"/>
    <p:sldId id="283" r:id="rId18"/>
    <p:sldId id="284" r:id="rId19"/>
    <p:sldId id="285" r:id="rId20"/>
    <p:sldId id="286" r:id="rId21"/>
    <p:sldId id="287" r:id="rId22"/>
    <p:sldId id="288" r:id="rId23"/>
    <p:sldId id="289" r:id="rId24"/>
    <p:sldId id="290" r:id="rId25"/>
    <p:sldId id="291" r:id="rId26"/>
    <p:sldId id="293" r:id="rId27"/>
    <p:sldId id="294" r:id="rId28"/>
    <p:sldId id="257" r:id="rId29"/>
    <p:sldId id="262" r:id="rId30"/>
    <p:sldId id="264" r:id="rId31"/>
    <p:sldId id="269" r:id="rId32"/>
    <p:sldId id="270" r:id="rId33"/>
    <p:sldId id="266" r:id="rId34"/>
    <p:sldId id="261" r:id="rId35"/>
  </p:sldIdLst>
  <p:sldSz cx="9144000" cy="6858000" type="screen4x3"/>
  <p:notesSz cx="7104063" cy="10234613"/>
  <p:custDataLst>
    <p:tags r:id="rId38"/>
  </p:custDataLst>
  <p:defaultTextStyle>
    <a:defPPr>
      <a:defRPr lang="el-G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223">
          <p15:clr>
            <a:srgbClr val="A4A3A4"/>
          </p15:clr>
        </p15:guide>
        <p15:guide id="2" pos="2237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99"/>
    <a:srgbClr val="4545C3"/>
    <a:srgbClr val="C00000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135" autoAdjust="0"/>
    <p:restoredTop sz="94660"/>
  </p:normalViewPr>
  <p:slideViewPr>
    <p:cSldViewPr>
      <p:cViewPr varScale="1">
        <p:scale>
          <a:sx n="105" d="100"/>
          <a:sy n="105" d="100"/>
        </p:scale>
        <p:origin x="-19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3978" y="-108"/>
      </p:cViewPr>
      <p:guideLst>
        <p:guide orient="horz" pos="3223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presProps" Target="presProps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tableStyles" Target="tableStyles.xml"/><Relationship Id="rId7" Type="http://schemas.openxmlformats.org/officeDocument/2006/relationships/slide" Target="slides/slide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handoutMaster" Target="handoutMasters/handoutMaster1.xml"/><Relationship Id="rId40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8" Type="http://schemas.openxmlformats.org/officeDocument/2006/relationships/slide" Target="slides/slide4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tags" Target="tags/tag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defTabSz="990600" eaLnBrk="0" hangingPunct="0">
              <a:defRPr sz="130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4313" y="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algn="r" defTabSz="990600" eaLnBrk="0" hangingPunct="0">
              <a:defRPr sz="1300"/>
            </a:lvl1pPr>
          </a:lstStyle>
          <a:p>
            <a:pPr>
              <a:defRPr/>
            </a:pPr>
            <a:fld id="{84A79048-66B1-475A-B924-F459D231C4C3}" type="datetimeFigureOut">
              <a:rPr lang="el-GR"/>
              <a:pPr>
                <a:defRPr/>
              </a:pPr>
              <a:t>7/8/2015</a:t>
            </a:fld>
            <a:endParaRPr lang="el-GR"/>
          </a:p>
        </p:txBody>
      </p:sp>
      <p:sp>
        <p:nvSpPr>
          <p:cNvPr id="921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defTabSz="990600" eaLnBrk="0" hangingPunct="0">
              <a:defRPr sz="130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921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4313" y="972185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algn="r" defTabSz="990600" eaLnBrk="0" hangingPunct="0">
              <a:defRPr sz="1300"/>
            </a:lvl1pPr>
          </a:lstStyle>
          <a:p>
            <a:pPr>
              <a:defRPr/>
            </a:pPr>
            <a:fld id="{2EBCFCCB-10BB-4121-80C8-1E5058FD1454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9600949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 bwMode="auto">
          <a:xfrm>
            <a:off x="4024313" y="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pPr>
              <a:defRPr/>
            </a:pPr>
            <a:fld id="{19B0F716-1969-45AD-B426-D0CBFDF13F46}" type="datetimeFigureOut">
              <a:rPr lang="el-GR"/>
              <a:pPr>
                <a:defRPr/>
              </a:pPr>
              <a:t>7/8/2015</a:t>
            </a:fld>
            <a:endParaRPr lang="el-GR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993775" y="768350"/>
            <a:ext cx="5116513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l-GR" noProof="0" smtClean="0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 bwMode="auto">
          <a:xfrm>
            <a:off x="711200" y="4860925"/>
            <a:ext cx="5683250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noProof="0" smtClean="0"/>
              <a:t>Kλικ για επεξεργασία των στυλ του υποδείγματος</a:t>
            </a:r>
          </a:p>
          <a:p>
            <a:pPr lvl="1"/>
            <a:r>
              <a:rPr lang="el-GR" noProof="0" smtClean="0"/>
              <a:t>Δεύτερου επιπέδου</a:t>
            </a:r>
          </a:p>
          <a:p>
            <a:pPr lvl="2"/>
            <a:r>
              <a:rPr lang="el-GR" noProof="0" smtClean="0"/>
              <a:t>Τρίτου επιπέδου</a:t>
            </a:r>
          </a:p>
          <a:p>
            <a:pPr lvl="3"/>
            <a:r>
              <a:rPr lang="el-GR" noProof="0" smtClean="0"/>
              <a:t>Τέταρτου επιπέδου</a:t>
            </a:r>
          </a:p>
          <a:p>
            <a:pPr lvl="4"/>
            <a:r>
              <a:rPr lang="el-GR" noProof="0" smtClean="0"/>
              <a:t>Πέμπτου επιπέδου</a:t>
            </a:r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 bwMode="auto">
          <a:xfrm>
            <a:off x="0" y="972185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 bwMode="auto">
          <a:xfrm>
            <a:off x="4024313" y="972185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pPr>
              <a:defRPr/>
            </a:pPr>
            <a:fld id="{71016A41-0609-40C7-9E3E-89C33107DF6A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3665844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85766" indent="-185766">
              <a:buFont typeface="Arial" pitchFamily="34" charset="0"/>
              <a:buChar char="•"/>
            </a:pPr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0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928127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24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17940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25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497211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26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375097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>
                <a:solidFill>
                  <a:prstClr val="black"/>
                </a:solidFill>
              </a:rPr>
              <a:pPr/>
              <a:t>27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01659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29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753707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85766" indent="-185766">
              <a:buFont typeface="Arial" pitchFamily="34" charset="0"/>
              <a:buChar char="•"/>
            </a:pP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30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459846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4.xml"/><Relationship Id="rId1" Type="http://schemas.openxmlformats.org/officeDocument/2006/relationships/themeOverride" Target="../theme/themeOverride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Ορθογώνιο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9 - Ορθογώνιο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10 - Ορθογώνιο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7 - Τίτλος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9" name="8 - Υπότιτλος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Στυλ κύριου υπότιτλου</a:t>
            </a:r>
            <a:endParaRPr kumimoji="0" lang="en-US"/>
          </a:p>
        </p:txBody>
      </p:sp>
      <p:sp>
        <p:nvSpPr>
          <p:cNvPr id="28" name="27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C2DD44A3-3B30-46BD-971D-9263F0B849A4}" type="datetimeFigureOut">
              <a:rPr lang="el-GR" smtClean="0"/>
              <a:pPr/>
              <a:t>7/8/2015</a:t>
            </a:fld>
            <a:endParaRPr lang="el-GR"/>
          </a:p>
        </p:txBody>
      </p:sp>
      <p:sp>
        <p:nvSpPr>
          <p:cNvPr id="17" name="16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l-GR">
              <a:solidFill>
                <a:srgbClr val="EBDDC3"/>
              </a:solidFill>
            </a:endParaRPr>
          </a:p>
        </p:txBody>
      </p:sp>
      <p:sp>
        <p:nvSpPr>
          <p:cNvPr id="29" name="28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DF384C6-F399-438E-BA89-7BE1FC33607B}" type="slidenum">
              <a:rPr lang="el-GR" smtClean="0">
                <a:solidFill>
                  <a:srgbClr val="EBDDC3"/>
                </a:solidFill>
              </a:rPr>
              <a:pPr/>
              <a:t>‹#›</a:t>
            </a:fld>
            <a:endParaRPr lang="el-GR">
              <a:solidFill>
                <a:srgbClr val="EBDDC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610380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D44A3-3B30-46BD-971D-9263F0B849A4}" type="datetimeFigureOut">
              <a:rPr lang="el-GR" smtClean="0">
                <a:solidFill>
                  <a:srgbClr val="775F55"/>
                </a:solidFill>
              </a:rPr>
              <a:pPr/>
              <a:t>7/8/2015</a:t>
            </a:fld>
            <a:endParaRPr lang="el-GR">
              <a:solidFill>
                <a:srgbClr val="775F55"/>
              </a:solidFill>
            </a:endParaRPr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srgbClr val="775F55"/>
              </a:solidFill>
            </a:endParaRPr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384C6-F399-438E-BA89-7BE1FC33607B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793602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Κατακόρυφος τίτλος και Κείμενο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C2DD44A3-3B30-46BD-971D-9263F0B849A4}" type="datetimeFigureOut">
              <a:rPr lang="el-GR" smtClean="0">
                <a:solidFill>
                  <a:srgbClr val="775F55"/>
                </a:solidFill>
              </a:rPr>
              <a:pPr/>
              <a:t>7/8/2015</a:t>
            </a:fld>
            <a:endParaRPr lang="el-GR">
              <a:solidFill>
                <a:srgbClr val="775F55"/>
              </a:solidFill>
            </a:endParaRPr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l-GR">
              <a:solidFill>
                <a:srgbClr val="775F55"/>
              </a:solidFill>
            </a:endParaRPr>
          </a:p>
        </p:txBody>
      </p:sp>
      <p:sp>
        <p:nvSpPr>
          <p:cNvPr id="7" name="6 - Ορθογώνιο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7 - Ορθογώνιο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8 - Ορθογώνιο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2DF384C6-F399-438E-BA89-7BE1FC33607B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1388915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992313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464160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453610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384025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4040188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96752"/>
            <a:ext cx="4041775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473453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613680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271341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 smtClean="0"/>
              <a:t>Κάντε κλικ στο εικονίδιο για να προσθέσετε μια εικόνα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020766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>
            <a:normAutofit/>
          </a:bodyPr>
          <a:lstStyle>
            <a:lvl1pPr>
              <a:defRPr sz="3600" b="1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kumimoji="0" lang="el-GR" smtClean="0"/>
              <a:t>Στυλ κύριου τίτλου</a:t>
            </a:r>
            <a:endParaRPr kumimoji="0" lang="en-US" dirty="0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D44A3-3B30-46BD-971D-9263F0B849A4}" type="datetimeFigureOut">
              <a:rPr lang="el-GR" smtClean="0">
                <a:solidFill>
                  <a:srgbClr val="775F55"/>
                </a:solidFill>
              </a:rPr>
              <a:pPr/>
              <a:t>7/8/2015</a:t>
            </a:fld>
            <a:endParaRPr lang="el-GR">
              <a:solidFill>
                <a:srgbClr val="775F55"/>
              </a:solidFill>
            </a:endParaRPr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srgbClr val="775F55"/>
              </a:solidFill>
            </a:endParaRPr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DF384C6-F399-438E-BA89-7BE1FC33607B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8" name="7 - Θέση περιεχομένου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>
            <a:normAutofit/>
          </a:bodyPr>
          <a:lstStyle>
            <a:lvl1pPr>
              <a:lnSpc>
                <a:spcPct val="110000"/>
              </a:lnSpc>
              <a:spcBef>
                <a:spcPts val="1200"/>
              </a:spcBef>
              <a:defRPr sz="2400"/>
            </a:lvl1pPr>
            <a:lvl2pPr>
              <a:lnSpc>
                <a:spcPct val="110000"/>
              </a:lnSpc>
              <a:spcBef>
                <a:spcPts val="1200"/>
              </a:spcBef>
              <a:defRPr sz="2400"/>
            </a:lvl2pPr>
            <a:lvl3pPr>
              <a:lnSpc>
                <a:spcPct val="110000"/>
              </a:lnSpc>
              <a:spcBef>
                <a:spcPts val="1200"/>
              </a:spcBef>
              <a:defRPr sz="2400"/>
            </a:lvl3pPr>
            <a:lvl4pPr>
              <a:lnSpc>
                <a:spcPct val="110000"/>
              </a:lnSpc>
              <a:spcBef>
                <a:spcPts val="1200"/>
              </a:spcBef>
              <a:defRPr sz="2400"/>
            </a:lvl4pPr>
            <a:lvl5pPr>
              <a:lnSpc>
                <a:spcPct val="110000"/>
              </a:lnSpc>
              <a:spcBef>
                <a:spcPts val="1200"/>
              </a:spcBef>
              <a:defRPr sz="2400"/>
            </a:lvl5pPr>
          </a:lstStyle>
          <a:p>
            <a:pPr lvl="0" eaLnBrk="1" latinLnBrk="0" hangingPunct="1"/>
            <a:r>
              <a:rPr lang="el-GR" dirty="0" smtClean="0"/>
              <a:t>Στυλ υποδείγματος κειμένου</a:t>
            </a:r>
          </a:p>
          <a:p>
            <a:pPr lvl="1" eaLnBrk="1" latinLnBrk="0" hangingPunct="1"/>
            <a:r>
              <a:rPr lang="el-GR" dirty="0" smtClean="0"/>
              <a:t>Δεύτερου επιπέδου</a:t>
            </a:r>
          </a:p>
          <a:p>
            <a:pPr lvl="2" eaLnBrk="1" latinLnBrk="0" hangingPunct="1"/>
            <a:r>
              <a:rPr lang="el-GR" dirty="0" smtClean="0"/>
              <a:t>Τρίτου επιπέδου</a:t>
            </a:r>
          </a:p>
          <a:p>
            <a:pPr lvl="3" eaLnBrk="1" latinLnBrk="0" hangingPunct="1"/>
            <a:r>
              <a:rPr lang="el-GR" dirty="0" smtClean="0"/>
              <a:t>Τέταρτου επιπέδου</a:t>
            </a:r>
          </a:p>
          <a:p>
            <a:pPr lvl="4" eaLnBrk="1" latinLnBrk="0" hangingPunct="1"/>
            <a:r>
              <a:rPr lang="el-GR" dirty="0" smtClean="0"/>
              <a:t>Πέμπτου επιπέδου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9519995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679694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236224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05877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87519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19397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39242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4040188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96752"/>
            <a:ext cx="4041775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78971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02185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63556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71660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  <p:sp>
        <p:nvSpPr>
          <p:cNvPr id="7" name="6 - Ορθογώνιο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7 - Ορθογώνιο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8 - Ορθογώνιο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12" name="1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D44A3-3B30-46BD-971D-9263F0B849A4}" type="datetimeFigureOut">
              <a:rPr lang="el-GR" smtClean="0">
                <a:solidFill>
                  <a:srgbClr val="775F55"/>
                </a:solidFill>
              </a:rPr>
              <a:pPr/>
              <a:t>7/8/2015</a:t>
            </a:fld>
            <a:endParaRPr lang="el-GR">
              <a:solidFill>
                <a:srgbClr val="775F55"/>
              </a:solidFill>
            </a:endParaRPr>
          </a:p>
        </p:txBody>
      </p:sp>
      <p:sp>
        <p:nvSpPr>
          <p:cNvPr id="13" name="12 - Θέση αριθμού διαφάνειας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2DF384C6-F399-438E-BA89-7BE1FC33607B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4" name="13 - Θέση υποσέλιδου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l-GR">
              <a:solidFill>
                <a:srgbClr val="775F5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331853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57441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09546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9 - Ορθογώνιο"/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10 - Ορθογώνιο"/>
          <p:cNvSpPr/>
          <p:nvPr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11 - Ορθογώνιο"/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7 - Τίτλος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9" name="8 - Υπότιτλος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n-US"/>
          </a:p>
        </p:txBody>
      </p:sp>
      <p:sp>
        <p:nvSpPr>
          <p:cNvPr id="7" name="27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76200" y="6069013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7CAA54FA-BDF9-4D26-972F-8EA4F411F676}" type="datetime1">
              <a:rPr lang="el-GR" smtClean="0"/>
              <a:pPr>
                <a:defRPr/>
              </a:pPr>
              <a:t>7/8/2015</a:t>
            </a:fld>
            <a:endParaRPr lang="el-GR"/>
          </a:p>
        </p:txBody>
      </p:sp>
      <p:sp>
        <p:nvSpPr>
          <p:cNvPr id="10" name="16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2085975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l-GR">
              <a:solidFill>
                <a:srgbClr val="EBDDC3"/>
              </a:solidFill>
            </a:endParaRPr>
          </a:p>
        </p:txBody>
      </p:sp>
      <p:sp>
        <p:nvSpPr>
          <p:cNvPr id="11" name="28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D53AD385-9BEF-49B3-BD9D-8B5FFA88DB1E}" type="slidenum">
              <a:rPr lang="el-GR">
                <a:solidFill>
                  <a:srgbClr val="EBDDC3"/>
                </a:solidFill>
              </a:rPr>
              <a:pPr>
                <a:defRPr/>
              </a:pPr>
              <a:t>‹#›</a:t>
            </a:fld>
            <a:endParaRPr lang="el-GR">
              <a:solidFill>
                <a:srgbClr val="EBDDC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594234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>
            <a:lvl1pPr>
              <a:defRPr sz="3200" b="1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el-GR" dirty="0" err="1" smtClean="0"/>
              <a:t>Kλικ</a:t>
            </a:r>
            <a:r>
              <a:rPr lang="el-GR" dirty="0" smtClean="0"/>
              <a:t> για επεξεργασία του τίτλου</a:t>
            </a:r>
            <a:endParaRPr lang="en-US" dirty="0"/>
          </a:p>
        </p:txBody>
      </p:sp>
      <p:sp>
        <p:nvSpPr>
          <p:cNvPr id="8" name="7 - Θέση περιεχομένου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>
            <a:lvl1pPr>
              <a:lnSpc>
                <a:spcPct val="110000"/>
              </a:lnSpc>
              <a:spcBef>
                <a:spcPts val="1000"/>
              </a:spcBef>
              <a:defRPr sz="2400"/>
            </a:lvl1pPr>
            <a:lvl2pPr>
              <a:lnSpc>
                <a:spcPct val="110000"/>
              </a:lnSpc>
              <a:spcBef>
                <a:spcPts val="1000"/>
              </a:spcBef>
              <a:defRPr sz="2400"/>
            </a:lvl2pPr>
            <a:lvl3pPr>
              <a:lnSpc>
                <a:spcPct val="110000"/>
              </a:lnSpc>
              <a:spcBef>
                <a:spcPts val="1000"/>
              </a:spcBef>
              <a:defRPr sz="2400"/>
            </a:lvl3pPr>
            <a:lvl4pPr>
              <a:lnSpc>
                <a:spcPct val="110000"/>
              </a:lnSpc>
              <a:spcBef>
                <a:spcPts val="1000"/>
              </a:spcBef>
              <a:defRPr sz="2400"/>
            </a:lvl4pPr>
            <a:lvl5pPr>
              <a:lnSpc>
                <a:spcPct val="110000"/>
              </a:lnSpc>
              <a:spcBef>
                <a:spcPts val="1000"/>
              </a:spcBef>
              <a:defRPr sz="2400"/>
            </a:lvl5pPr>
          </a:lstStyle>
          <a:p>
            <a:pPr lvl="0"/>
            <a:r>
              <a:rPr lang="el-GR" dirty="0" smtClean="0"/>
              <a:t>Kλικ για επεξεργασία των στυλ του υποδείγματος</a:t>
            </a:r>
          </a:p>
          <a:p>
            <a:pPr lvl="1"/>
            <a:r>
              <a:rPr lang="el-GR" dirty="0" smtClean="0"/>
              <a:t>Δεύτερου επιπέδου</a:t>
            </a:r>
          </a:p>
          <a:p>
            <a:pPr lvl="2"/>
            <a:r>
              <a:rPr lang="el-GR" dirty="0" smtClean="0"/>
              <a:t>Τρίτου επιπέδου</a:t>
            </a:r>
          </a:p>
          <a:p>
            <a:pPr lvl="3"/>
            <a:r>
              <a:rPr lang="el-GR" dirty="0" smtClean="0"/>
              <a:t>Τέταρτου επιπέδου</a:t>
            </a:r>
          </a:p>
          <a:p>
            <a:pPr lvl="4"/>
            <a:r>
              <a:rPr lang="el-GR" dirty="0" smtClean="0"/>
              <a:t>Πέμπτου επιπέδου</a:t>
            </a:r>
            <a:endParaRPr lang="en-US" dirty="0"/>
          </a:p>
        </p:txBody>
      </p:sp>
      <p:sp>
        <p:nvSpPr>
          <p:cNvPr id="4" name="1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BEF4EA-E4C4-4D5E-9D9F-B0E4179538CE}" type="datetime1">
              <a:rPr lang="el-GR" smtClean="0">
                <a:solidFill>
                  <a:srgbClr val="775F55"/>
                </a:solidFill>
              </a:rPr>
              <a:pPr>
                <a:defRPr/>
              </a:pPr>
              <a:t>7/8/2015</a:t>
            </a:fld>
            <a:endParaRPr lang="el-GR">
              <a:solidFill>
                <a:srgbClr val="775F55"/>
              </a:solidFill>
            </a:endParaRPr>
          </a:p>
        </p:txBody>
      </p:sp>
      <p:sp>
        <p:nvSpPr>
          <p:cNvPr id="5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>
              <a:solidFill>
                <a:srgbClr val="775F55"/>
              </a:solidFill>
            </a:endParaRPr>
          </a:p>
        </p:txBody>
      </p:sp>
      <p:sp>
        <p:nvSpPr>
          <p:cNvPr id="6" name="22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1E353E-AF69-4E85-BE93-62288240FB9D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535332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9 - Ορθογώνιο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10 - Ορθογώνιο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11 - Ορθογώνιο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7" name="1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A0CA46-4BE6-48DC-B5FB-4904D263556D}" type="datetime1">
              <a:rPr lang="el-GR" smtClean="0">
                <a:solidFill>
                  <a:srgbClr val="775F55"/>
                </a:solidFill>
              </a:rPr>
              <a:pPr>
                <a:defRPr/>
              </a:pPr>
              <a:t>7/8/2015</a:t>
            </a:fld>
            <a:endParaRPr lang="el-GR">
              <a:solidFill>
                <a:srgbClr val="775F55"/>
              </a:solidFill>
            </a:endParaRPr>
          </a:p>
        </p:txBody>
      </p:sp>
      <p:sp>
        <p:nvSpPr>
          <p:cNvPr id="8" name="12 - Θέση αριθμού διαφάνειας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5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BC92111D-3447-421F-A7A2-A9EEDD4D966C}" type="slidenum">
              <a:rPr lang="el-GR"/>
              <a:pPr>
                <a:defRPr/>
              </a:pPr>
              <a:t>‹#›</a:t>
            </a:fld>
            <a:endParaRPr lang="el-GR"/>
          </a:p>
        </p:txBody>
      </p:sp>
      <p:sp>
        <p:nvSpPr>
          <p:cNvPr id="9" name="13 - Θέση υποσέλιδου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>
              <a:solidFill>
                <a:srgbClr val="775F5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364392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9" name="8 - Θέση περιεχομένου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11" name="10 - Θέση περιεχομένου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5" name="7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73F7560D-22F3-4428-AEA1-E673A49CE4EC}" type="datetime1">
              <a:rPr lang="el-GR" smtClean="0">
                <a:solidFill>
                  <a:srgbClr val="775F55"/>
                </a:solidFill>
              </a:rPr>
              <a:pPr>
                <a:defRPr/>
              </a:pPr>
              <a:t>7/8/2015</a:t>
            </a:fld>
            <a:endParaRPr lang="el-GR">
              <a:solidFill>
                <a:srgbClr val="775F55"/>
              </a:solidFill>
            </a:endParaRPr>
          </a:p>
        </p:txBody>
      </p:sp>
      <p:sp>
        <p:nvSpPr>
          <p:cNvPr id="6" name="9 - Θέση αριθμού διαφάνειας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35304148-FCFF-4036-AFDB-839BA79D4306}" type="slidenum">
              <a:rPr lang="el-GR"/>
              <a:pPr>
                <a:defRPr/>
              </a:pPr>
              <a:t>‹#›</a:t>
            </a:fld>
            <a:endParaRPr lang="el-GR"/>
          </a:p>
        </p:txBody>
      </p:sp>
      <p:sp>
        <p:nvSpPr>
          <p:cNvPr id="7" name="11 - Θέση υποσέλιδου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l-GR">
              <a:solidFill>
                <a:srgbClr val="775F5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8327943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11" name="10 - Θέση περιεχομένου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13" name="12 - Θέση περιεχομένου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16" name="15 - Θέση κειμένου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15" name="1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7" name="9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D99C204D-DE9C-4CC9-A6A1-A694F816042E}" type="datetime1">
              <a:rPr lang="el-GR" smtClean="0">
                <a:solidFill>
                  <a:srgbClr val="775F55"/>
                </a:solidFill>
              </a:rPr>
              <a:pPr>
                <a:defRPr/>
              </a:pPr>
              <a:t>7/8/2015</a:t>
            </a:fld>
            <a:endParaRPr lang="el-GR">
              <a:solidFill>
                <a:srgbClr val="775F55"/>
              </a:solidFill>
            </a:endParaRPr>
          </a:p>
        </p:txBody>
      </p:sp>
      <p:sp>
        <p:nvSpPr>
          <p:cNvPr id="8" name="11 - Θέση αριθμού διαφάνειας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D5A4B056-85C8-41DD-93B5-8B3C405C6D98}" type="slidenum">
              <a:rPr lang="el-GR"/>
              <a:pPr>
                <a:defRPr/>
              </a:pPr>
              <a:t>‹#›</a:t>
            </a:fld>
            <a:endParaRPr lang="el-GR"/>
          </a:p>
        </p:txBody>
      </p:sp>
      <p:sp>
        <p:nvSpPr>
          <p:cNvPr id="9" name="13 - Θέση υποσέλιδου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l-GR">
              <a:solidFill>
                <a:srgbClr val="775F5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2288739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1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88DDCC-B64A-4B60-B1C0-FB8AD38D38C1}" type="datetime1">
              <a:rPr lang="el-GR" smtClean="0">
                <a:solidFill>
                  <a:srgbClr val="775F55"/>
                </a:solidFill>
              </a:rPr>
              <a:pPr>
                <a:defRPr/>
              </a:pPr>
              <a:t>7/8/2015</a:t>
            </a:fld>
            <a:endParaRPr lang="el-GR">
              <a:solidFill>
                <a:srgbClr val="775F55"/>
              </a:solidFill>
            </a:endParaRPr>
          </a:p>
        </p:txBody>
      </p:sp>
      <p:sp>
        <p:nvSpPr>
          <p:cNvPr id="4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>
              <a:solidFill>
                <a:srgbClr val="775F55"/>
              </a:solidFill>
            </a:endParaRPr>
          </a:p>
        </p:txBody>
      </p:sp>
      <p:sp>
        <p:nvSpPr>
          <p:cNvPr id="5" name="22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64A9A8-A239-432F-9892-A43AEB2A819F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19424160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28E9D6-A1EA-461F-88EF-EE1E3E5F0F44}" type="datetime1">
              <a:rPr lang="el-GR" smtClean="0">
                <a:solidFill>
                  <a:srgbClr val="775F55"/>
                </a:solidFill>
              </a:rPr>
              <a:pPr>
                <a:defRPr/>
              </a:pPr>
              <a:t>7/8/2015</a:t>
            </a:fld>
            <a:endParaRPr lang="el-GR">
              <a:solidFill>
                <a:srgbClr val="775F55"/>
              </a:solidFill>
            </a:endParaRPr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>
              <a:solidFill>
                <a:srgbClr val="775F55"/>
              </a:solidFill>
            </a:endParaRPr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4E18D883-1BF3-463C-A027-AC70B292468C}" type="slidenum">
              <a:rPr lang="el-GR">
                <a:solidFill>
                  <a:srgbClr val="775F55"/>
                </a:solidFill>
              </a:rPr>
              <a:pPr>
                <a:defRPr/>
              </a:pPr>
              <a:t>‹#›</a:t>
            </a:fld>
            <a:endParaRPr lang="el-GR">
              <a:solidFill>
                <a:srgbClr val="775F5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937418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9" name="8 - Θέση περιεχομένου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5" name="1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15CAC2-2A06-4B87-B7C0-61A849C5D4DC}" type="datetime1">
              <a:rPr lang="el-GR" smtClean="0">
                <a:solidFill>
                  <a:srgbClr val="775F55"/>
                </a:solidFill>
              </a:rPr>
              <a:pPr>
                <a:defRPr/>
              </a:pPr>
              <a:t>7/8/2015</a:t>
            </a:fld>
            <a:endParaRPr lang="el-GR">
              <a:solidFill>
                <a:srgbClr val="775F55"/>
              </a:solidFill>
            </a:endParaRPr>
          </a:p>
        </p:txBody>
      </p:sp>
      <p:sp>
        <p:nvSpPr>
          <p:cNvPr id="6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>
              <a:solidFill>
                <a:srgbClr val="775F55"/>
              </a:solidFill>
            </a:endParaRPr>
          </a:p>
        </p:txBody>
      </p:sp>
      <p:sp>
        <p:nvSpPr>
          <p:cNvPr id="7" name="22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BEE209-EEA4-4984-B422-85A81ECCF11C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083270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9" name="8 - Θέση περιεχομένου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1" name="10 - Θέση περιεχομένου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8" name="7 - Θέση ημερομηνίας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C2DD44A3-3B30-46BD-971D-9263F0B849A4}" type="datetimeFigureOut">
              <a:rPr lang="el-GR" smtClean="0">
                <a:solidFill>
                  <a:srgbClr val="775F55"/>
                </a:solidFill>
              </a:rPr>
              <a:pPr/>
              <a:t>7/8/2015</a:t>
            </a:fld>
            <a:endParaRPr lang="el-GR">
              <a:solidFill>
                <a:srgbClr val="775F55"/>
              </a:solidFill>
            </a:endParaRPr>
          </a:p>
        </p:txBody>
      </p:sp>
      <p:sp>
        <p:nvSpPr>
          <p:cNvPr id="10" name="9 - Θέση αριθμού διαφάνειας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2DF384C6-F399-438E-BA89-7BE1FC33607B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2" name="11 - Θέση υποσέλιδου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l-GR">
              <a:solidFill>
                <a:srgbClr val="775F5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4911841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9 - Ορθογώνιο"/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10 - Ορθογώνιο"/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11 - Ορθογώνιο"/>
          <p:cNvSpPr/>
          <p:nvPr/>
        </p:nvSpPr>
        <p:spPr>
          <a:xfrm>
            <a:off x="1544638" y="4654550"/>
            <a:ext cx="7599362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12 - Ορθογώνιο"/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l-GR" noProof="0" smtClean="0"/>
              <a:t>Κάντε κλικ στο εικονίδιο για να προσθέσετε μια εικόνα</a:t>
            </a:r>
            <a:endParaRPr lang="en-US" noProof="0" dirty="0"/>
          </a:p>
        </p:txBody>
      </p:sp>
      <p:sp>
        <p:nvSpPr>
          <p:cNvPr id="9" name="11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370F3E1E-C631-4E97-9535-B7CB950220A0}" type="datetime1">
              <a:rPr lang="el-GR" smtClean="0">
                <a:solidFill>
                  <a:srgbClr val="775F55"/>
                </a:solidFill>
              </a:rPr>
              <a:pPr>
                <a:defRPr/>
              </a:pPr>
              <a:t>7/8/2015</a:t>
            </a:fld>
            <a:endParaRPr lang="el-GR">
              <a:solidFill>
                <a:srgbClr val="775F55"/>
              </a:solidFill>
            </a:endParaRPr>
          </a:p>
        </p:txBody>
      </p:sp>
      <p:sp>
        <p:nvSpPr>
          <p:cNvPr id="10" name="12 - Θέση αριθμού διαφάνειας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5"/>
          </a:xfrm>
        </p:spPr>
        <p:txBody>
          <a:bodyPr rtlCol="0"/>
          <a:lstStyle>
            <a:lvl1pPr>
              <a:defRPr sz="2800"/>
            </a:lvl1pPr>
          </a:lstStyle>
          <a:p>
            <a:pPr>
              <a:defRPr/>
            </a:pPr>
            <a:fld id="{0458DD6E-210A-425A-B9FB-3EBBDCFCDC95}" type="slidenum">
              <a:rPr lang="el-GR"/>
              <a:pPr>
                <a:defRPr/>
              </a:pPr>
              <a:t>‹#›</a:t>
            </a:fld>
            <a:endParaRPr lang="el-GR"/>
          </a:p>
        </p:txBody>
      </p:sp>
      <p:sp>
        <p:nvSpPr>
          <p:cNvPr id="11" name="13 - Θέση υποσέλιδου"/>
          <p:cNvSpPr>
            <a:spLocks noGrp="1"/>
          </p:cNvSpPr>
          <p:nvPr>
            <p:ph type="ftr" sz="quarter" idx="12"/>
          </p:nvPr>
        </p:nvSpPr>
        <p:spPr>
          <a:xfrm>
            <a:off x="1600200" y="6248400"/>
            <a:ext cx="4572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l-GR">
              <a:solidFill>
                <a:srgbClr val="775F5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109753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1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0AC37B-ADFE-44FB-9021-83190D54D5D6}" type="datetime1">
              <a:rPr lang="el-GR" smtClean="0">
                <a:solidFill>
                  <a:srgbClr val="775F55"/>
                </a:solidFill>
              </a:rPr>
              <a:pPr>
                <a:defRPr/>
              </a:pPr>
              <a:t>7/8/2015</a:t>
            </a:fld>
            <a:endParaRPr lang="el-GR">
              <a:solidFill>
                <a:srgbClr val="775F55"/>
              </a:solidFill>
            </a:endParaRPr>
          </a:p>
        </p:txBody>
      </p:sp>
      <p:sp>
        <p:nvSpPr>
          <p:cNvPr id="5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>
              <a:solidFill>
                <a:srgbClr val="775F55"/>
              </a:solidFill>
            </a:endParaRPr>
          </a:p>
        </p:txBody>
      </p:sp>
      <p:sp>
        <p:nvSpPr>
          <p:cNvPr id="6" name="22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FE7142-186C-49CD-9D41-8887B499763A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52242973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9 - Ορθογώνιο"/>
          <p:cNvSpPr/>
          <p:nvPr/>
        </p:nvSpPr>
        <p:spPr bwMode="white">
          <a:xfrm>
            <a:off x="6096000" y="0"/>
            <a:ext cx="320675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10 - Ορθογώνιο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11 - Ορθογώνιο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7" name="3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6553200" y="6248400"/>
            <a:ext cx="2209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00D564-970E-45A4-9FFA-07C1BAA00849}" type="datetime1">
              <a:rPr lang="el-GR" smtClean="0">
                <a:solidFill>
                  <a:srgbClr val="775F55"/>
                </a:solidFill>
              </a:rPr>
              <a:pPr>
                <a:defRPr/>
              </a:pPr>
              <a:t>7/8/2015</a:t>
            </a:fld>
            <a:endParaRPr lang="el-GR">
              <a:solidFill>
                <a:srgbClr val="775F55"/>
              </a:solidFill>
            </a:endParaRPr>
          </a:p>
        </p:txBody>
      </p:sp>
      <p:sp>
        <p:nvSpPr>
          <p:cNvPr id="8" name="4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55737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>
              <a:solidFill>
                <a:srgbClr val="775F55"/>
              </a:solidFill>
            </a:endParaRPr>
          </a:p>
        </p:txBody>
      </p:sp>
      <p:sp>
        <p:nvSpPr>
          <p:cNvPr id="9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B3DCD1-7415-40DF-8232-5492887B81F6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48191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11" name="10 - Θέση περιεχομένου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3" name="12 - Θέση περιεχομένου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0" name="9 - Θέση ημερομηνίας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C2DD44A3-3B30-46BD-971D-9263F0B849A4}" type="datetimeFigureOut">
              <a:rPr lang="el-GR" smtClean="0">
                <a:solidFill>
                  <a:srgbClr val="775F55"/>
                </a:solidFill>
              </a:rPr>
              <a:pPr/>
              <a:t>7/8/2015</a:t>
            </a:fld>
            <a:endParaRPr lang="el-GR">
              <a:solidFill>
                <a:srgbClr val="775F55"/>
              </a:solidFill>
            </a:endParaRPr>
          </a:p>
        </p:txBody>
      </p:sp>
      <p:sp>
        <p:nvSpPr>
          <p:cNvPr id="12" name="11 - Θέση αριθμού διαφάνειας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2DF384C6-F399-438E-BA89-7BE1FC33607B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4" name="13 - Θέση υποσέλιδου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l-GR">
              <a:solidFill>
                <a:srgbClr val="775F55"/>
              </a:solidFill>
            </a:endParaRPr>
          </a:p>
        </p:txBody>
      </p:sp>
      <p:sp>
        <p:nvSpPr>
          <p:cNvPr id="16" name="15 - Θέση κειμένου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  <p:sp>
        <p:nvSpPr>
          <p:cNvPr id="15" name="1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</p:spTree>
    <p:extLst>
      <p:ext uri="{BB962C8B-B14F-4D97-AF65-F5344CB8AC3E}">
        <p14:creationId xmlns:p14="http://schemas.microsoft.com/office/powerpoint/2010/main" val="31180025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D44A3-3B30-46BD-971D-9263F0B849A4}" type="datetimeFigureOut">
              <a:rPr lang="el-GR" smtClean="0">
                <a:solidFill>
                  <a:srgbClr val="775F55"/>
                </a:solidFill>
              </a:rPr>
              <a:pPr/>
              <a:t>7/8/2015</a:t>
            </a:fld>
            <a:endParaRPr lang="el-GR">
              <a:solidFill>
                <a:srgbClr val="775F55"/>
              </a:solidFill>
            </a:endParaRPr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srgbClr val="775F55"/>
              </a:solidFill>
            </a:endParaRPr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DF384C6-F399-438E-BA89-7BE1FC33607B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633779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D44A3-3B30-46BD-971D-9263F0B849A4}" type="datetimeFigureOut">
              <a:rPr lang="el-GR" smtClean="0">
                <a:solidFill>
                  <a:srgbClr val="775F55"/>
                </a:solidFill>
              </a:rPr>
              <a:pPr/>
              <a:t>7/8/2015</a:t>
            </a:fld>
            <a:endParaRPr lang="el-GR">
              <a:solidFill>
                <a:srgbClr val="775F55"/>
              </a:solidFill>
            </a:endParaRPr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srgbClr val="775F55"/>
              </a:solidFill>
            </a:endParaRPr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DF384C6-F399-438E-BA89-7BE1FC33607B}" type="slidenum">
              <a:rPr lang="el-GR" smtClean="0">
                <a:solidFill>
                  <a:srgbClr val="775F55"/>
                </a:solidFill>
              </a:rPr>
              <a:pPr/>
              <a:t>‹#›</a:t>
            </a:fld>
            <a:endParaRPr lang="el-GR">
              <a:solidFill>
                <a:srgbClr val="775F5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62139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D44A3-3B30-46BD-971D-9263F0B849A4}" type="datetimeFigureOut">
              <a:rPr lang="el-GR" smtClean="0">
                <a:solidFill>
                  <a:srgbClr val="775F55"/>
                </a:solidFill>
              </a:rPr>
              <a:pPr/>
              <a:t>7/8/2015</a:t>
            </a:fld>
            <a:endParaRPr lang="el-GR">
              <a:solidFill>
                <a:srgbClr val="775F55"/>
              </a:solidFill>
            </a:endParaRPr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srgbClr val="775F55"/>
              </a:solidFill>
            </a:endParaRPr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DF384C6-F399-438E-BA89-7BE1FC33607B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  <p:sp>
        <p:nvSpPr>
          <p:cNvPr id="9" name="8 - Θέση περιεχομένου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3899669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  <p:sp>
        <p:nvSpPr>
          <p:cNvPr id="8" name="7 - Ορθογώνιο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8 - Ορθογώνιο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9 - Ορθογώνιο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11" name="10 - Ορθογώνιο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11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C2DD44A3-3B30-46BD-971D-9263F0B849A4}" type="datetimeFigureOut">
              <a:rPr lang="el-GR" smtClean="0">
                <a:solidFill>
                  <a:srgbClr val="775F55"/>
                </a:solidFill>
              </a:rPr>
              <a:pPr/>
              <a:t>7/8/2015</a:t>
            </a:fld>
            <a:endParaRPr lang="el-GR">
              <a:solidFill>
                <a:srgbClr val="775F55"/>
              </a:solidFill>
            </a:endParaRPr>
          </a:p>
        </p:txBody>
      </p:sp>
      <p:sp>
        <p:nvSpPr>
          <p:cNvPr id="13" name="12 - Θέση αριθμού διαφάνειας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2DF384C6-F399-438E-BA89-7BE1FC33607B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4" name="13 - Θέση υποσέλιδου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l-GR">
              <a:solidFill>
                <a:srgbClr val="775F55"/>
              </a:solidFill>
            </a:endParaRPr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79373903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31.xml"/><Relationship Id="rId4" Type="http://schemas.openxmlformats.org/officeDocument/2006/relationships/slideLayout" Target="../slideLayouts/slideLayout25.xml"/><Relationship Id="rId9" Type="http://schemas.openxmlformats.org/officeDocument/2006/relationships/slideLayout" Target="../slideLayouts/slideLayout30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9.xml"/><Relationship Id="rId3" Type="http://schemas.openxmlformats.org/officeDocument/2006/relationships/slideLayout" Target="../slideLayouts/slideLayout34.xml"/><Relationship Id="rId7" Type="http://schemas.openxmlformats.org/officeDocument/2006/relationships/slideLayout" Target="../slideLayouts/slideLayout38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3.xml"/><Relationship Id="rId1" Type="http://schemas.openxmlformats.org/officeDocument/2006/relationships/slideLayout" Target="../slideLayouts/slideLayout32.xml"/><Relationship Id="rId6" Type="http://schemas.openxmlformats.org/officeDocument/2006/relationships/slideLayout" Target="../slideLayouts/slideLayout37.xml"/><Relationship Id="rId11" Type="http://schemas.openxmlformats.org/officeDocument/2006/relationships/slideLayout" Target="../slideLayouts/slideLayout42.xml"/><Relationship Id="rId5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41.xml"/><Relationship Id="rId4" Type="http://schemas.openxmlformats.org/officeDocument/2006/relationships/slideLayout" Target="../slideLayouts/slideLayout35.xml"/><Relationship Id="rId9" Type="http://schemas.openxmlformats.org/officeDocument/2006/relationships/slideLayout" Target="../slideLayouts/slideLayout4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- Θέση τίτλου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3" name="12 - Θέση κειμένου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4" name="1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C2DD44A3-3B30-46BD-971D-9263F0B849A4}" type="datetimeFigureOut">
              <a:rPr lang="el-GR" smtClean="0">
                <a:solidFill>
                  <a:srgbClr val="775F55"/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7/8/2015</a:t>
            </a:fld>
            <a:endParaRPr lang="el-GR">
              <a:solidFill>
                <a:srgbClr val="775F55"/>
              </a:solidFill>
              <a:latin typeface="Calibri"/>
            </a:endParaRPr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l-GR">
              <a:solidFill>
                <a:srgbClr val="775F55"/>
              </a:solidFill>
              <a:latin typeface="Calibri"/>
            </a:endParaRPr>
          </a:p>
        </p:txBody>
      </p:sp>
      <p:sp>
        <p:nvSpPr>
          <p:cNvPr id="7" name="6 - Ορθογώνιο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7 - Ορθογώνιο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8 - Ορθογώνιο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3" name="22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2DF384C6-F399-438E-BA89-7BE1FC33607B}" type="slidenum">
              <a:rPr lang="el-GR" smtClean="0"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l-GR"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293434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</p:sldLayoutIdLs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87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8229600" cy="5040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46972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2" r:id="rId7"/>
    <p:sldLayoutId id="2147483693" r:id="rId8"/>
    <p:sldLayoutId id="2147483694" r:id="rId9"/>
    <p:sldLayoutId id="2147483695" r:id="rId10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87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8229600" cy="5040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2171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21 - Θέση τίτλου"/>
          <p:cNvSpPr>
            <a:spLocks noGrp="1"/>
          </p:cNvSpPr>
          <p:nvPr>
            <p:ph type="title"/>
          </p:nvPr>
        </p:nvSpPr>
        <p:spPr bwMode="auto">
          <a:xfrm>
            <a:off x="609600" y="228600"/>
            <a:ext cx="8153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l-GR" altLang="el-GR" smtClean="0"/>
              <a:t>Kλικ για επεξεργασία του τίτλου</a:t>
            </a:r>
            <a:endParaRPr lang="en-US" altLang="el-GR" smtClean="0"/>
          </a:p>
        </p:txBody>
      </p:sp>
      <p:sp>
        <p:nvSpPr>
          <p:cNvPr id="1027" name="12 - Θέση κειμένου"/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altLang="el-GR" smtClean="0"/>
              <a:t>Kλικ για επεξεργασία των στυλ του υποδείγματος</a:t>
            </a:r>
          </a:p>
          <a:p>
            <a:pPr lvl="1"/>
            <a:r>
              <a:rPr lang="el-GR" altLang="el-GR" smtClean="0"/>
              <a:t>Δεύτερου επιπέδου</a:t>
            </a:r>
          </a:p>
          <a:p>
            <a:pPr lvl="2"/>
            <a:r>
              <a:rPr lang="el-GR" altLang="el-GR" smtClean="0"/>
              <a:t>Τρίτου επιπέδου</a:t>
            </a:r>
          </a:p>
          <a:p>
            <a:pPr lvl="3"/>
            <a:r>
              <a:rPr lang="el-GR" altLang="el-GR" smtClean="0"/>
              <a:t>Τέταρτου επιπέδου</a:t>
            </a:r>
          </a:p>
          <a:p>
            <a:pPr lvl="4"/>
            <a:r>
              <a:rPr lang="el-GR" altLang="el-GR" smtClean="0"/>
              <a:t>Πέμπτου επιπέδου</a:t>
            </a:r>
            <a:endParaRPr lang="en-US" altLang="el-GR" smtClean="0"/>
          </a:p>
        </p:txBody>
      </p:sp>
      <p:sp>
        <p:nvSpPr>
          <p:cNvPr id="14" name="1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CE6FFDFD-577F-4533-A97C-89FB59E361A3}" type="datetime1">
              <a:rPr lang="el-GR" smtClean="0">
                <a:solidFill>
                  <a:srgbClr val="775F55"/>
                </a:solidFill>
              </a:rPr>
              <a:pPr>
                <a:defRPr/>
              </a:pPr>
              <a:t>7/8/2015</a:t>
            </a:fld>
            <a:endParaRPr lang="el-GR">
              <a:solidFill>
                <a:srgbClr val="775F55"/>
              </a:solidFill>
            </a:endParaRPr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l-GR">
              <a:solidFill>
                <a:srgbClr val="775F55"/>
              </a:solidFill>
            </a:endParaRPr>
          </a:p>
        </p:txBody>
      </p:sp>
      <p:sp>
        <p:nvSpPr>
          <p:cNvPr id="7" name="6 - Ορθογώνιο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7 - Ορθογώνιο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8 - Ορθογώνιο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3" name="22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F1B8DF27-6409-417C-A995-F2C489BC1EF6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697300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21" r:id="rId2"/>
    <p:sldLayoutId id="2147483722" r:id="rId3"/>
    <p:sldLayoutId id="2147483723" r:id="rId4"/>
    <p:sldLayoutId id="2147483724" r:id="rId5"/>
    <p:sldLayoutId id="2147483725" r:id="rId6"/>
    <p:sldLayoutId id="2147483726" r:id="rId7"/>
    <p:sldLayoutId id="2147483727" r:id="rId8"/>
    <p:sldLayoutId id="2147483728" r:id="rId9"/>
    <p:sldLayoutId id="2147483729" r:id="rId10"/>
    <p:sldLayoutId id="2147483730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9pPr>
    </p:titleStyle>
    <p:bodyStyle>
      <a:lvl1pPr marL="319088" indent="-319088" algn="l" rtl="0" eaLnBrk="0" fontAlgn="base" hangingPunct="0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0" fontAlgn="base" hangingPunct="0">
        <a:spcBef>
          <a:spcPts val="400"/>
        </a:spcBef>
        <a:spcAft>
          <a:spcPct val="0"/>
        </a:spcAft>
        <a:buClr>
          <a:srgbClr val="A5AB81"/>
        </a:buClr>
        <a:buSzPct val="7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0" fontAlgn="base" hangingPunct="0">
        <a:spcBef>
          <a:spcPts val="400"/>
        </a:spcBef>
        <a:spcAft>
          <a:spcPct val="0"/>
        </a:spcAft>
        <a:buClr>
          <a:srgbClr val="D8B25C"/>
        </a:buClr>
        <a:buSzPct val="6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3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8.png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s://ocp.teiath.gr/modules/document/document.php?course=STEF100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%5b1%5d%20http:/creativecommons.org/licenses/by-nc-sa/4.0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3.xml"/><Relationship Id="rId4" Type="http://schemas.openxmlformats.org/officeDocument/2006/relationships/image" Target="../media/image7.pn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0" y="1340768"/>
            <a:ext cx="9144000" cy="1470025"/>
          </a:xfrm>
        </p:spPr>
        <p:txBody>
          <a:bodyPr>
            <a:normAutofit/>
          </a:bodyPr>
          <a:lstStyle/>
          <a:p>
            <a:pPr lvl="1" algn="ctr"/>
            <a:r>
              <a:rPr lang="el-GR" sz="3600" b="1" dirty="0" smtClean="0">
                <a:solidFill>
                  <a:schemeClr val="tx1"/>
                </a:solidFill>
                <a:latin typeface="+mn-lt"/>
              </a:rPr>
              <a:t>Κοινωνική Εργασία με Παιδιά και Εφήβους</a:t>
            </a:r>
            <a:endParaRPr lang="el-GR" sz="36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0" y="2996952"/>
            <a:ext cx="9144000" cy="1852191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l-GR" sz="2600" b="1" dirty="0" smtClean="0"/>
              <a:t>Ενότητα </a:t>
            </a:r>
            <a:r>
              <a:rPr lang="en-US" sz="2600" b="1" dirty="0" smtClean="0"/>
              <a:t>11</a:t>
            </a:r>
            <a:r>
              <a:rPr lang="el-GR" sz="2600" dirty="0" smtClean="0"/>
              <a:t>:</a:t>
            </a:r>
            <a:r>
              <a:rPr lang="en-US" sz="2600" dirty="0" smtClean="0"/>
              <a:t> </a:t>
            </a:r>
            <a:r>
              <a:rPr lang="el-GR" sz="2600" dirty="0"/>
              <a:t>Παιδική κακοποίηση</a:t>
            </a:r>
            <a:endParaRPr lang="en-US" sz="2600" dirty="0" smtClean="0"/>
          </a:p>
          <a:p>
            <a:pPr>
              <a:spcBef>
                <a:spcPts val="0"/>
              </a:spcBef>
            </a:pPr>
            <a:r>
              <a:rPr lang="el-GR" sz="2200" dirty="0"/>
              <a:t>Χάρης</a:t>
            </a:r>
            <a:r>
              <a:rPr lang="en-US" sz="2200" dirty="0"/>
              <a:t> </a:t>
            </a:r>
            <a:r>
              <a:rPr lang="el-GR" sz="2200"/>
              <a:t>Ασημόπουλος, </a:t>
            </a:r>
            <a:r>
              <a:rPr lang="el-GR" sz="2200" dirty="0" err="1" smtClean="0"/>
              <a:t>Ph.D</a:t>
            </a:r>
            <a:r>
              <a:rPr lang="el-GR" sz="2200" dirty="0" smtClean="0"/>
              <a:t>., Επίκουρος Καθηγητής</a:t>
            </a:r>
          </a:p>
          <a:p>
            <a:pPr>
              <a:spcBef>
                <a:spcPts val="0"/>
              </a:spcBef>
            </a:pPr>
            <a:r>
              <a:rPr lang="el-GR" sz="2200" dirty="0" smtClean="0"/>
              <a:t>Τμήμα Κοινωνικής Εργασίας</a:t>
            </a:r>
            <a:endParaRPr lang="el-GR" sz="2200" dirty="0"/>
          </a:p>
        </p:txBody>
      </p:sp>
      <p:pic>
        <p:nvPicPr>
          <p:cNvPr id="6" name="Picture 5" descr="Λογότυπο έργου Ανοικτών Ακαδημαϊκών Μαθημάτων" title="Λογότυπο έργου Ανοικτών Ακαδημαϊκών Μαθημάτων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2318" y="476672"/>
            <a:ext cx="854197" cy="648072"/>
          </a:xfrm>
          <a:prstGeom prst="rect">
            <a:avLst/>
          </a:prstGeom>
        </p:spPr>
      </p:pic>
      <p:pic>
        <p:nvPicPr>
          <p:cNvPr id="1027" name="Picture 3" descr="Λογότυπο Τεχνολογικού Ιδρύματος Αθήνας" title="Λογότυπο Τεχνολογικού Ιδρύματος Αθήνας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76673"/>
            <a:ext cx="682943" cy="694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9"/>
          <p:cNvSpPr/>
          <p:nvPr/>
        </p:nvSpPr>
        <p:spPr>
          <a:xfrm>
            <a:off x="1241425" y="631431"/>
            <a:ext cx="6661150" cy="33855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l-GR" sz="1600" dirty="0">
                <a:latin typeface="+mn-lt"/>
              </a:rPr>
              <a:t>Ανοικτά Ακαδημαϊκά </a:t>
            </a:r>
            <a:r>
              <a:rPr lang="el-GR" sz="1600" dirty="0" smtClean="0">
                <a:latin typeface="+mn-lt"/>
              </a:rPr>
              <a:t>Μαθήματα στο ΤΕΙ Αθήνας</a:t>
            </a:r>
            <a:endParaRPr lang="el-GR" sz="1600" dirty="0">
              <a:latin typeface="+mn-lt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8144402"/>
              </p:ext>
            </p:extLst>
          </p:nvPr>
        </p:nvGraphicFramePr>
        <p:xfrm>
          <a:off x="1759817" y="6087984"/>
          <a:ext cx="5695950" cy="792088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2138838"/>
                <a:gridCol w="3557112"/>
              </a:tblGrid>
              <a:tr h="79208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000" dirty="0" smtClean="0">
                          <a:effectLst/>
                        </a:rPr>
                        <a:t>Το </a:t>
                      </a:r>
                      <a:r>
                        <a:rPr lang="el-GR" sz="1000" dirty="0">
                          <a:effectLst/>
                        </a:rPr>
                        <a:t>περιεχόμενο του μαθήματος διατίθεται με άδεια </a:t>
                      </a:r>
                      <a:r>
                        <a:rPr lang="en-US" sz="1000" dirty="0">
                          <a:effectLst/>
                        </a:rPr>
                        <a:t>Creative Commons </a:t>
                      </a:r>
                      <a:r>
                        <a:rPr lang="el-GR" sz="1000" dirty="0">
                          <a:effectLst/>
                        </a:rPr>
                        <a:t>εκτός και αν αναφέρεται διαφορετικά</a:t>
                      </a:r>
                      <a:endParaRPr lang="el-GR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1112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000" dirty="0" smtClean="0">
                          <a:effectLst/>
                        </a:rPr>
                        <a:t>Το </a:t>
                      </a:r>
                      <a:r>
                        <a:rPr lang="el-GR" sz="1000" dirty="0">
                          <a:effectLst/>
                        </a:rPr>
                        <a:t>έργο υλοποιείται στο πλαίσιο του Επιχειρησιακού Προγράμματος «Εκπαίδευση και Δια Βίου Μάθηση» και συγχρηματοδοτείται από την Ευρωπαϊκή Ένωση (Ευρωπαϊκό Κοινωνικό Ταμείο) και από εθνικούς πόρους.</a:t>
                      </a:r>
                      <a:endParaRPr lang="el-GR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12" name="Picture 11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3792" y="5367126"/>
            <a:ext cx="1971675" cy="702000"/>
          </a:xfrm>
          <a:prstGeom prst="rect">
            <a:avLst/>
          </a:prstGeom>
          <a:noFill/>
        </p:spPr>
      </p:pic>
      <p:pic>
        <p:nvPicPr>
          <p:cNvPr id="11" name="Picture 2" descr="C:\Users\alex\Desktop\logo.png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214"/>
          <a:stretch/>
        </p:blipFill>
        <p:spPr bwMode="auto">
          <a:xfrm>
            <a:off x="4045866" y="5368483"/>
            <a:ext cx="3348000" cy="7006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76507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Τα χαρακτηριστικά του παιδιού </a:t>
            </a:r>
            <a:br>
              <a:rPr lang="el-GR" dirty="0" smtClean="0"/>
            </a:br>
            <a:r>
              <a:rPr lang="el-GR" dirty="0" smtClean="0"/>
              <a:t>που κακοποιείται </a:t>
            </a:r>
            <a:endParaRPr lang="el-GR" dirty="0"/>
          </a:p>
        </p:txBody>
      </p:sp>
      <p:sp>
        <p:nvSpPr>
          <p:cNvPr id="19459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279832" cy="5069160"/>
          </a:xfrm>
        </p:spPr>
        <p:txBody>
          <a:bodyPr/>
          <a:lstStyle/>
          <a:p>
            <a:pPr eaLnBrk="1" hangingPunct="1"/>
            <a:r>
              <a:rPr lang="el-GR" altLang="el-GR" dirty="0" err="1" smtClean="0"/>
              <a:t>Προωρότητα</a:t>
            </a:r>
            <a:r>
              <a:rPr lang="el-GR" altLang="el-GR" dirty="0" smtClean="0"/>
              <a:t>.</a:t>
            </a:r>
          </a:p>
          <a:p>
            <a:pPr eaLnBrk="1" hangingPunct="1"/>
            <a:r>
              <a:rPr lang="el-GR" altLang="el-GR" dirty="0" smtClean="0"/>
              <a:t>Πρώιμος αποχωρισμός από την μητέρα (π.χ. εισαγωγή σε ΜΕΘ).</a:t>
            </a:r>
          </a:p>
          <a:p>
            <a:pPr eaLnBrk="1" hangingPunct="1"/>
            <a:r>
              <a:rPr lang="el-GR" altLang="el-GR" dirty="0" smtClean="0"/>
              <a:t>Γέννηση εκτός γάμου.</a:t>
            </a:r>
          </a:p>
          <a:p>
            <a:pPr eaLnBrk="1" hangingPunct="1"/>
            <a:r>
              <a:rPr lang="el-GR" altLang="el-GR" dirty="0" err="1" smtClean="0"/>
              <a:t>Νευροαναπτυξιακή</a:t>
            </a:r>
            <a:r>
              <a:rPr lang="el-GR" altLang="el-GR" dirty="0" smtClean="0"/>
              <a:t> ανωριμότητα, χρόνια νόσος.</a:t>
            </a:r>
          </a:p>
          <a:p>
            <a:pPr eaLnBrk="1" hangingPunct="1"/>
            <a:r>
              <a:rPr lang="el-GR" altLang="el-GR" dirty="0" smtClean="0"/>
              <a:t>«Δύσκολο παιδί»  (ευερέθιστα, διαρκές κλάμα, απαιτητικά ως προς την προσοχή και την φροντίδα, με δυσκολίες ύπνου και τροφής).</a:t>
            </a:r>
          </a:p>
          <a:p>
            <a:pPr eaLnBrk="1" hangingPunct="1"/>
            <a:r>
              <a:rPr lang="el-GR" altLang="el-GR" dirty="0" smtClean="0"/>
              <a:t>Προβλήματα συμπεριφοράς (</a:t>
            </a:r>
            <a:r>
              <a:rPr lang="el-GR" altLang="el-GR" dirty="0" err="1" smtClean="0"/>
              <a:t>υπερκινητικότητα</a:t>
            </a:r>
            <a:r>
              <a:rPr lang="el-GR" altLang="el-GR" dirty="0" smtClean="0"/>
              <a:t>, αντιδραστική </a:t>
            </a:r>
            <a:r>
              <a:rPr lang="el-GR" altLang="el-GR" dirty="0" err="1" smtClean="0"/>
              <a:t>ενεντιωματική</a:t>
            </a:r>
            <a:r>
              <a:rPr lang="el-GR" altLang="el-GR" dirty="0" smtClean="0"/>
              <a:t> συμπεριφορά, κρίσεις θυμού και πείσματος).</a:t>
            </a:r>
          </a:p>
        </p:txBody>
      </p:sp>
      <p:sp>
        <p:nvSpPr>
          <p:cNvPr id="3" name="Θέση αριθμού διαφάνειας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441E353E-AF69-4E85-BE93-62288240FB9D}" type="slidenum">
              <a:rPr lang="el-GR" smtClean="0"/>
              <a:pPr>
                <a:defRPr/>
              </a:pPr>
              <a:t>9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66161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Τα χαρακτηριστικά της οικογένειας</a:t>
            </a:r>
            <a:endParaRPr lang="el-GR" dirty="0"/>
          </a:p>
        </p:txBody>
      </p:sp>
      <p:sp>
        <p:nvSpPr>
          <p:cNvPr id="2048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el-GR" altLang="el-GR" dirty="0" smtClean="0"/>
              <a:t>Η σύνθεση της οικογένειας και οι ενδοοικογενειακές σχέσεις συνδέονται με την παιδική κακοποίηση. Είναι συχνότερη σε οικογένειες: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el-GR" altLang="el-GR" dirty="0" err="1" smtClean="0"/>
              <a:t>Μονογονε</a:t>
            </a:r>
            <a:r>
              <a:rPr lang="el-GR" altLang="el-GR" dirty="0" err="1"/>
              <a:t>ϊ</a:t>
            </a:r>
            <a:r>
              <a:rPr lang="el-GR" altLang="el-GR" dirty="0" err="1" smtClean="0"/>
              <a:t>κές</a:t>
            </a:r>
            <a:r>
              <a:rPr lang="el-GR" altLang="el-GR" dirty="0" smtClean="0"/>
              <a:t>, πολυμελείς ή χαοτικές,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el-GR" altLang="el-GR" dirty="0" smtClean="0"/>
              <a:t>με μητέρα κακοποιημένη ή πολύ νεαρής ηλικίας,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el-GR" altLang="el-GR" dirty="0" smtClean="0"/>
              <a:t>δίχως υποστήριξη από την ευρύτερη οικογένεια  ή κοινωνικά απομονωμένη,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el-GR" altLang="el-GR" dirty="0" smtClean="0"/>
              <a:t>με ενδοοικογενειακές σχέσεις  συγκρούσεων, βίας και θυμού, φόβου και άγχους,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el-GR" altLang="el-GR" dirty="0" smtClean="0"/>
              <a:t>ή που χαρακτηρίζονται από ψυχρότητα, αδιαφορία, έλλειψη αγάπης και ενδιαφέροντος.</a:t>
            </a:r>
          </a:p>
        </p:txBody>
      </p:sp>
      <p:sp>
        <p:nvSpPr>
          <p:cNvPr id="3" name="Θέση αριθμού διαφάνειας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441E353E-AF69-4E85-BE93-62288240FB9D}" type="slidenum">
              <a:rPr lang="el-GR" smtClean="0"/>
              <a:pPr>
                <a:defRPr/>
              </a:pPr>
              <a:t>10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54862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Κοινωνικοοικονομικοί παράγοντες παιδικής κακοποίησης</a:t>
            </a:r>
            <a:endParaRPr lang="el-GR" dirty="0"/>
          </a:p>
        </p:txBody>
      </p:sp>
      <p:sp>
        <p:nvSpPr>
          <p:cNvPr id="21507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el-GR" altLang="el-GR" dirty="0" smtClean="0"/>
              <a:t>Η σημασία των κοινωνικοοικονομικών παραγόντων αναγνωρίζεται. Είναι γεγονός ότι η παιδική κακοποίηση εκδηλώνεται πιο συχνά σε οικογένειες: 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el-GR" altLang="el-GR" dirty="0" smtClean="0"/>
              <a:t>με οικονομικές δυσκολίες (π.χ. ανεργία, στέρηση υλικών αγαθών),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el-GR" altLang="el-GR" dirty="0" smtClean="0"/>
              <a:t>με περιορισμένες κοινωνικές παροχές,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el-GR" altLang="el-GR" dirty="0" smtClean="0"/>
              <a:t>με  περιορισμένες πηγές υποστήριξης, και 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el-GR" altLang="el-GR" dirty="0" smtClean="0"/>
              <a:t>κοινωνικά απομονωμένες.</a:t>
            </a:r>
          </a:p>
          <a:p>
            <a:pPr eaLnBrk="1" hangingPunct="1"/>
            <a:r>
              <a:rPr lang="el-GR" altLang="el-GR" dirty="0" smtClean="0"/>
              <a:t>Είναι παράγοντες που αυξάνουν και επιτείνουν το στρες και μειώνουν τις ανοχές και αντοχές των γονέων. </a:t>
            </a:r>
          </a:p>
          <a:p>
            <a:pPr eaLnBrk="1" hangingPunct="1">
              <a:buFont typeface="Arial" pitchFamily="34" charset="0"/>
              <a:buChar char="•"/>
            </a:pPr>
            <a:endParaRPr lang="el-GR" altLang="el-GR" dirty="0" smtClean="0"/>
          </a:p>
        </p:txBody>
      </p:sp>
      <p:sp>
        <p:nvSpPr>
          <p:cNvPr id="3" name="Θέση αριθμού διαφάνειας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441E353E-AF69-4E85-BE93-62288240FB9D}" type="slidenum">
              <a:rPr lang="el-GR" smtClean="0"/>
              <a:pPr>
                <a:defRPr/>
              </a:pPr>
              <a:t>11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20294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Κοινωνικές στάσεις και παιδική κακοποίηση</a:t>
            </a:r>
            <a:endParaRPr lang="el-GR" dirty="0"/>
          </a:p>
        </p:txBody>
      </p:sp>
      <p:sp>
        <p:nvSpPr>
          <p:cNvPr id="22531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el-GR" altLang="el-GR" dirty="0" smtClean="0"/>
              <a:t>Οι κυρίαρχες κοινωνικές στάσεις είναι δυνατόν να λειτουργούν </a:t>
            </a:r>
            <a:r>
              <a:rPr lang="el-GR" altLang="el-GR" dirty="0" err="1" smtClean="0"/>
              <a:t>διευκολυντικά</a:t>
            </a:r>
            <a:r>
              <a:rPr lang="el-GR" altLang="el-GR" dirty="0" smtClean="0"/>
              <a:t> ή αποτρεπτικά ως προς την παιδική κακοποίηση. 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el-GR" altLang="el-GR" dirty="0" smtClean="0"/>
              <a:t>Η αποδοχή της σωματικής τιμωρίας στα παιδιά ως μέσο πειθαρχίας διευκολύνει την εμφάνιση ακραίας βίας. 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el-GR" altLang="el-GR" dirty="0" smtClean="0"/>
              <a:t>Οι αντιλήψεις περί της «μη παρέμβασης στα </a:t>
            </a:r>
            <a:r>
              <a:rPr lang="el-GR" altLang="el-GR" dirty="0" err="1" smtClean="0"/>
              <a:t>ενδο</a:t>
            </a:r>
            <a:r>
              <a:rPr lang="el-GR" altLang="el-GR" dirty="0" smtClean="0"/>
              <a:t>-οικογενειακά ζητήματα των άλλων» υποστηρίζουν την απόκρυψη της κακοποίησης και δεν ενισχύουν παρεμβάσεις προστασίας ενός κακοποιημένου παιδιού μίας γνωστής ή γειτονικής οικογένειας.</a:t>
            </a:r>
          </a:p>
          <a:p>
            <a:pPr eaLnBrk="1" hangingPunct="1">
              <a:buFont typeface="Arial" pitchFamily="34" charset="0"/>
              <a:buChar char="•"/>
            </a:pPr>
            <a:endParaRPr lang="el-GR" altLang="el-GR" dirty="0" smtClean="0"/>
          </a:p>
        </p:txBody>
      </p:sp>
      <p:sp>
        <p:nvSpPr>
          <p:cNvPr id="3" name="Θέση αριθμού διαφάνειας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441E353E-AF69-4E85-BE93-62288240FB9D}" type="slidenum">
              <a:rPr lang="el-GR" smtClean="0"/>
              <a:pPr>
                <a:defRPr/>
              </a:pPr>
              <a:t>12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96495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Η ψυχοδυναμική της παιδικής κακοποίησης</a:t>
            </a:r>
            <a:endParaRPr lang="el-GR" dirty="0"/>
          </a:p>
        </p:txBody>
      </p:sp>
      <p:sp>
        <p:nvSpPr>
          <p:cNvPr id="23555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l-GR" altLang="el-GR" dirty="0" smtClean="0"/>
              <a:t>Οι γονείς προβάλουν στο παιδί αρνητικά τους χαρακτηριστικά. Ειδικότερα:</a:t>
            </a:r>
          </a:p>
          <a:p>
            <a:pPr>
              <a:buFont typeface="Wingdings" pitchFamily="2" charset="2"/>
              <a:buChar char="ü"/>
            </a:pPr>
            <a:r>
              <a:rPr lang="el-GR" altLang="el-GR" dirty="0" smtClean="0"/>
              <a:t>ο γονιός αναβιώνει παθητικά με το παιδί  την απόρριψη και ταπείνωση από τον δικό του γονιό,</a:t>
            </a:r>
          </a:p>
          <a:p>
            <a:pPr>
              <a:buFont typeface="Wingdings" pitchFamily="2" charset="2"/>
              <a:buChar char="ü"/>
            </a:pPr>
            <a:r>
              <a:rPr lang="el-GR" altLang="el-GR" dirty="0" smtClean="0"/>
              <a:t>η ενοχή και η μείωση της αυτοεκτίμησής του από αυτό αποδιοργανώνουν της </a:t>
            </a:r>
            <a:r>
              <a:rPr lang="el-GR" altLang="el-GR" dirty="0" err="1" smtClean="0"/>
              <a:t>ναρκισιστική</a:t>
            </a:r>
            <a:r>
              <a:rPr lang="el-GR" altLang="el-GR" dirty="0" smtClean="0"/>
              <a:t> του ψυχική ισορροπία,</a:t>
            </a:r>
          </a:p>
          <a:p>
            <a:pPr>
              <a:buFont typeface="Wingdings" pitchFamily="2" charset="2"/>
              <a:buChar char="ü"/>
            </a:pPr>
            <a:r>
              <a:rPr lang="el-GR" altLang="el-GR" dirty="0" smtClean="0"/>
              <a:t>η κακή εικόνα εαυτού δεν συγκρατείται από το γονιό, μετατίθεται στο παιδί με τους μηχανισμούς άμυνας της προβολής και της εξωτερίκευσης, και</a:t>
            </a:r>
          </a:p>
          <a:p>
            <a:pPr>
              <a:buFont typeface="Wingdings" pitchFamily="2" charset="2"/>
              <a:buChar char="ü"/>
            </a:pPr>
            <a:r>
              <a:rPr lang="el-GR" altLang="el-GR" dirty="0" smtClean="0"/>
              <a:t>έτσι ταυτίζεται με τον δικό του «κακό» γονιό. </a:t>
            </a:r>
          </a:p>
          <a:p>
            <a:endParaRPr lang="el-GR" altLang="el-GR" dirty="0" smtClean="0"/>
          </a:p>
        </p:txBody>
      </p:sp>
      <p:sp>
        <p:nvSpPr>
          <p:cNvPr id="3" name="Θέση αριθμού διαφάνειας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441E353E-AF69-4E85-BE93-62288240FB9D}" type="slidenum">
              <a:rPr lang="el-GR" smtClean="0"/>
              <a:pPr>
                <a:defRPr/>
              </a:pPr>
              <a:t>13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84951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Οι ψυχοκοινωνικές επιπτώσεις της κακοποίησης στο παιδί</a:t>
            </a:r>
            <a:r>
              <a:rPr lang="en-US" dirty="0" smtClean="0"/>
              <a:t> </a:t>
            </a:r>
            <a:r>
              <a:rPr lang="en-US" sz="2800" b="0" dirty="0" smtClean="0">
                <a:latin typeface="Calibri" panose="020F0502020204030204" pitchFamily="34" charset="0"/>
              </a:rPr>
              <a:t>1/3</a:t>
            </a:r>
            <a:endParaRPr lang="el-GR" sz="2800" b="0" dirty="0">
              <a:latin typeface="Calibri" panose="020F0502020204030204" pitchFamily="34" charset="0"/>
            </a:endParaRPr>
          </a:p>
        </p:txBody>
      </p:sp>
      <p:sp>
        <p:nvSpPr>
          <p:cNvPr id="24579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351840" cy="5257800"/>
          </a:xfrm>
        </p:spPr>
        <p:txBody>
          <a:bodyPr/>
          <a:lstStyle/>
          <a:p>
            <a:pPr eaLnBrk="1" hangingPunct="1"/>
            <a:r>
              <a:rPr lang="el-GR" altLang="el-GR" sz="2300" dirty="0" smtClean="0"/>
              <a:t>Οι επιπτώσεις της κακοποίησης, εκτός του κίνδυνου θανάτου ή σωματικής βλάβης, είναι πολλές και σοβαρές για την ψυχική υγεία του παιδιού.</a:t>
            </a:r>
          </a:p>
          <a:p>
            <a:pPr eaLnBrk="1" hangingPunct="1"/>
            <a:r>
              <a:rPr lang="el-GR" altLang="el-GR" sz="2300" dirty="0" smtClean="0"/>
              <a:t>Οι επιπτώσεις εξαρτώνται από: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el-GR" altLang="el-GR" sz="2300" dirty="0" smtClean="0"/>
              <a:t>τη συχνότητα και σοβαρότητα  της κακοποίησης,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el-GR" altLang="el-GR" sz="2300" dirty="0" smtClean="0"/>
              <a:t>τις συνθήκες στις οποίες συμβαίνει,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el-GR" altLang="el-GR" sz="2300" dirty="0" smtClean="0"/>
              <a:t>τη χρονική διάρκεια της κακοποίησης,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el-GR" altLang="el-GR" sz="2300" dirty="0" smtClean="0"/>
              <a:t>το δράστη και τη σχέση του με το παιδί,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el-GR" altLang="el-GR" sz="2300" dirty="0" smtClean="0"/>
              <a:t>το στάδιο ανάπτυξης του παιδιού, και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el-GR" altLang="el-GR" sz="2300" dirty="0" smtClean="0"/>
              <a:t>τις σχέσεις εμπιστοσύνης του παιδιού με άλλους σημαντικούς ενήλικες.</a:t>
            </a:r>
          </a:p>
        </p:txBody>
      </p:sp>
      <p:sp>
        <p:nvSpPr>
          <p:cNvPr id="3" name="Θέση αριθμού διαφάνειας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441E353E-AF69-4E85-BE93-62288240FB9D}" type="slidenum">
              <a:rPr lang="el-GR" smtClean="0"/>
              <a:pPr>
                <a:defRPr/>
              </a:pPr>
              <a:t>14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38230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Τίτλο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rgbClr val="775F55">
                    <a:lumMod val="75000"/>
                  </a:srgbClr>
                </a:solidFill>
              </a:rPr>
              <a:t>Οι ψυχοκοινωνικές επιπτώσεις της κακοποίησης στο παιδί</a:t>
            </a:r>
            <a:r>
              <a:rPr lang="en-US" dirty="0">
                <a:solidFill>
                  <a:srgbClr val="775F55">
                    <a:lumMod val="75000"/>
                  </a:srgbClr>
                </a:solidFill>
              </a:rPr>
              <a:t> </a:t>
            </a:r>
            <a:r>
              <a:rPr lang="en-US" sz="2800" b="0" dirty="0" smtClean="0">
                <a:solidFill>
                  <a:srgbClr val="775F55">
                    <a:lumMod val="75000"/>
                  </a:srgbClr>
                </a:solidFill>
                <a:latin typeface="Calibri" panose="020F0502020204030204" pitchFamily="34" charset="0"/>
              </a:rPr>
              <a:t>2/3</a:t>
            </a:r>
            <a:endParaRPr lang="el-GR" dirty="0"/>
          </a:p>
        </p:txBody>
      </p:sp>
      <p:sp>
        <p:nvSpPr>
          <p:cNvPr id="2560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el-GR" altLang="el-GR" dirty="0" smtClean="0"/>
              <a:t>Το κακοποιημένο παιδί είναι δυνατόν να εκδηλώσει ψυχικές διαταραχές, προβλήματα συμπεριφοράς και προβλήματα κοινωνικής ανάπτυξης. </a:t>
            </a:r>
          </a:p>
          <a:p>
            <a:pPr eaLnBrk="1" hangingPunct="1"/>
            <a:r>
              <a:rPr lang="el-GR" altLang="el-GR" dirty="0" smtClean="0"/>
              <a:t>Ειδικότερα, το παιδί είναι δυνατόν να παρουσιάσει και να εκδηλώνει: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el-GR" altLang="el-GR" dirty="0" smtClean="0"/>
              <a:t>επιφυλακτικότητα προς τους άλλους (σήκωμα χεριού σε απότομες κινήσεις και άγγιγμα),  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el-GR" altLang="el-GR" dirty="0" smtClean="0"/>
              <a:t>έκφραση «του παγωμένου βλέμματος»,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el-GR" altLang="el-GR" dirty="0" smtClean="0"/>
              <a:t>το σύνδρομο «ψυχοκοινωνικού νανισμού»,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el-GR" altLang="el-GR" dirty="0" smtClean="0"/>
              <a:t>χαμηλή αυτοεκτίμηση και προσδοκίες, με διαρκές αίσθημα αμφιβολίας και ενοχής,</a:t>
            </a:r>
          </a:p>
        </p:txBody>
      </p:sp>
      <p:sp>
        <p:nvSpPr>
          <p:cNvPr id="2" name="Θέση αριθμού διαφάνειας 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441E353E-AF69-4E85-BE93-62288240FB9D}" type="slidenum">
              <a:rPr lang="el-GR" smtClean="0"/>
              <a:pPr>
                <a:defRPr/>
              </a:pPr>
              <a:t>15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59601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Τίτλο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rgbClr val="775F55">
                    <a:lumMod val="75000"/>
                  </a:srgbClr>
                </a:solidFill>
              </a:rPr>
              <a:t>Οι ψυχοκοινωνικές επιπτώσεις της κακοποίησης στο παιδί</a:t>
            </a:r>
            <a:r>
              <a:rPr lang="en-US" dirty="0">
                <a:solidFill>
                  <a:srgbClr val="775F55">
                    <a:lumMod val="75000"/>
                  </a:srgbClr>
                </a:solidFill>
              </a:rPr>
              <a:t> </a:t>
            </a:r>
            <a:r>
              <a:rPr lang="en-US" sz="2800" b="0" dirty="0" smtClean="0">
                <a:solidFill>
                  <a:srgbClr val="775F55">
                    <a:lumMod val="75000"/>
                  </a:srgbClr>
                </a:solidFill>
                <a:latin typeface="Calibri" panose="020F0502020204030204" pitchFamily="34" charset="0"/>
              </a:rPr>
              <a:t>3/3</a:t>
            </a:r>
            <a:endParaRPr lang="el-GR" dirty="0"/>
          </a:p>
        </p:txBody>
      </p:sp>
      <p:sp>
        <p:nvSpPr>
          <p:cNvPr id="26627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105000"/>
              </a:lnSpc>
              <a:buFont typeface="Wingdings" pitchFamily="2" charset="2"/>
              <a:buChar char="ü"/>
            </a:pPr>
            <a:r>
              <a:rPr lang="el-GR" altLang="el-GR" dirty="0" smtClean="0"/>
              <a:t>προβλήματα στις σχέσεις με συνομήλικους (απόσταση ή επιθετικότητα),</a:t>
            </a:r>
          </a:p>
          <a:p>
            <a:pPr>
              <a:lnSpc>
                <a:spcPct val="105000"/>
              </a:lnSpc>
              <a:buFont typeface="Wingdings" pitchFamily="2" charset="2"/>
              <a:buChar char="ü"/>
            </a:pPr>
            <a:r>
              <a:rPr lang="el-GR" altLang="el-GR" dirty="0" smtClean="0"/>
              <a:t>προβλήματα συμπεριφοράς στο σχολείο (</a:t>
            </a:r>
            <a:r>
              <a:rPr lang="el-GR" altLang="el-GR" dirty="0" err="1" smtClean="0"/>
              <a:t>διαταρακτικότητα</a:t>
            </a:r>
            <a:r>
              <a:rPr lang="el-GR" altLang="el-GR" dirty="0" smtClean="0"/>
              <a:t>) και στο σπίτι,</a:t>
            </a:r>
          </a:p>
          <a:p>
            <a:pPr>
              <a:lnSpc>
                <a:spcPct val="105000"/>
              </a:lnSpc>
              <a:buFont typeface="Wingdings" pitchFamily="2" charset="2"/>
              <a:buChar char="ü"/>
            </a:pPr>
            <a:r>
              <a:rPr lang="el-GR" altLang="el-GR" dirty="0" smtClean="0"/>
              <a:t>έλλειψη πρωτοβουλίας και εξάρτηση,</a:t>
            </a:r>
          </a:p>
          <a:p>
            <a:pPr>
              <a:lnSpc>
                <a:spcPct val="105000"/>
              </a:lnSpc>
              <a:buFont typeface="Wingdings" pitchFamily="2" charset="2"/>
              <a:buChar char="ü"/>
            </a:pPr>
            <a:r>
              <a:rPr lang="el-GR" altLang="el-GR" dirty="0" smtClean="0"/>
              <a:t>απόσυρση και κατάθλιψη, </a:t>
            </a:r>
          </a:p>
          <a:p>
            <a:pPr>
              <a:lnSpc>
                <a:spcPct val="105000"/>
              </a:lnSpc>
              <a:buFont typeface="Wingdings" pitchFamily="2" charset="2"/>
              <a:buChar char="ü"/>
            </a:pPr>
            <a:r>
              <a:rPr lang="el-GR" altLang="el-GR" dirty="0" err="1" smtClean="0"/>
              <a:t>υπερκινητικότητα</a:t>
            </a:r>
            <a:r>
              <a:rPr lang="el-GR" altLang="el-GR" dirty="0" smtClean="0"/>
              <a:t>, </a:t>
            </a:r>
            <a:r>
              <a:rPr lang="el-GR" altLang="el-GR" dirty="0" err="1" smtClean="0"/>
              <a:t>μετατραυματική</a:t>
            </a:r>
            <a:r>
              <a:rPr lang="el-GR" altLang="el-GR" dirty="0" smtClean="0"/>
              <a:t> αγχώδη διαταραχή, </a:t>
            </a:r>
            <a:r>
              <a:rPr lang="el-GR" altLang="el-GR" dirty="0" err="1" smtClean="0"/>
              <a:t>αυτοτραυματική</a:t>
            </a:r>
            <a:r>
              <a:rPr lang="el-GR" altLang="el-GR" dirty="0" smtClean="0"/>
              <a:t> συμπεριφορά,</a:t>
            </a:r>
          </a:p>
          <a:p>
            <a:pPr>
              <a:lnSpc>
                <a:spcPct val="105000"/>
              </a:lnSpc>
              <a:buFont typeface="Wingdings" pitchFamily="2" charset="2"/>
              <a:buChar char="ü"/>
            </a:pPr>
            <a:r>
              <a:rPr lang="el-GR" altLang="el-GR" dirty="0" err="1" smtClean="0"/>
              <a:t>ψυχωσικές</a:t>
            </a:r>
            <a:r>
              <a:rPr lang="el-GR" altLang="el-GR" dirty="0" smtClean="0"/>
              <a:t> αντιδράσεις (σε ορισμένες περιπτώσεις),</a:t>
            </a:r>
          </a:p>
          <a:p>
            <a:pPr>
              <a:lnSpc>
                <a:spcPct val="105000"/>
              </a:lnSpc>
              <a:buFont typeface="Wingdings" pitchFamily="2" charset="2"/>
              <a:buChar char="ü"/>
            </a:pPr>
            <a:r>
              <a:rPr lang="el-GR" altLang="el-GR" dirty="0" smtClean="0"/>
              <a:t>ελλιπή συμβολική ικανότητα, και</a:t>
            </a:r>
          </a:p>
          <a:p>
            <a:pPr>
              <a:lnSpc>
                <a:spcPct val="105000"/>
              </a:lnSpc>
              <a:buFont typeface="Wingdings" pitchFamily="2" charset="2"/>
              <a:buChar char="ü"/>
            </a:pPr>
            <a:r>
              <a:rPr lang="el-GR" altLang="el-GR" dirty="0" smtClean="0"/>
              <a:t>«</a:t>
            </a:r>
            <a:r>
              <a:rPr lang="el-GR" altLang="el-GR" dirty="0" err="1" smtClean="0"/>
              <a:t>ψευδοωριμότητα</a:t>
            </a:r>
            <a:r>
              <a:rPr lang="el-GR" altLang="el-GR" dirty="0" smtClean="0"/>
              <a:t>» και κοινωνική ανωριμότητα.</a:t>
            </a:r>
          </a:p>
        </p:txBody>
      </p:sp>
      <p:sp>
        <p:nvSpPr>
          <p:cNvPr id="2" name="Θέση αριθμού διαφάνειας 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441E353E-AF69-4E85-BE93-62288240FB9D}" type="slidenum">
              <a:rPr lang="el-GR" smtClean="0"/>
              <a:pPr>
                <a:defRPr/>
              </a:pPr>
              <a:t>16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0783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Αντιμετώπιση: Πρωτογενής πρόληψη</a:t>
            </a:r>
            <a:endParaRPr lang="el-GR" dirty="0"/>
          </a:p>
        </p:txBody>
      </p:sp>
      <p:sp>
        <p:nvSpPr>
          <p:cNvPr id="27651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el-GR" altLang="el-GR" dirty="0" smtClean="0"/>
              <a:t>Ανάπτυξη κοινωνικής πολιτικής για βελτίωση των συνθηκών οικονομικά αδύναμων οικογενειών (π.χ. μείωση ανεργίας, οικονομική ενίσχυση, βρεφονηπιακοί σταθμοί, κοινοτική συμβουλευτική).</a:t>
            </a:r>
          </a:p>
          <a:p>
            <a:pPr eaLnBrk="1" hangingPunct="1"/>
            <a:r>
              <a:rPr lang="el-GR" altLang="el-GR" dirty="0" smtClean="0"/>
              <a:t>Προγράμματα οικογενειακού προγραμματισμού.</a:t>
            </a:r>
          </a:p>
          <a:p>
            <a:pPr eaLnBrk="1" hangingPunct="1"/>
            <a:r>
              <a:rPr lang="el-GR" altLang="el-GR" dirty="0" smtClean="0"/>
              <a:t>Προγράμματα ευαισθητοποίησης και αλλαγής κοινωνικών στάσεων (π.χ. σωματική τιμωρία).</a:t>
            </a:r>
          </a:p>
          <a:p>
            <a:pPr eaLnBrk="1" hangingPunct="1"/>
            <a:r>
              <a:rPr lang="el-GR" altLang="el-GR" dirty="0" smtClean="0"/>
              <a:t>Προγράμματα πρόληψης για έγκυες, νεογνά, ενίσχυσης δεσμού μητέρας – βρέφους.</a:t>
            </a:r>
          </a:p>
          <a:p>
            <a:pPr eaLnBrk="1" hangingPunct="1"/>
            <a:r>
              <a:rPr lang="el-GR" altLang="el-GR" dirty="0" err="1" smtClean="0"/>
              <a:t>Ψυχοεκπαιδευτικά</a:t>
            </a:r>
            <a:r>
              <a:rPr lang="el-GR" altLang="el-GR" dirty="0" smtClean="0"/>
              <a:t> προγράμματα προαγωγής ψυχικής υγείας και ανάπτυξης </a:t>
            </a:r>
            <a:r>
              <a:rPr lang="el-GR" altLang="el-GR" dirty="0" err="1" smtClean="0"/>
              <a:t>γονεϊκών</a:t>
            </a:r>
            <a:r>
              <a:rPr lang="el-GR" altLang="el-GR" dirty="0" smtClean="0"/>
              <a:t> ικανοτήτων.</a:t>
            </a:r>
          </a:p>
          <a:p>
            <a:endParaRPr lang="el-GR" altLang="el-GR" dirty="0" smtClean="0"/>
          </a:p>
        </p:txBody>
      </p:sp>
      <p:sp>
        <p:nvSpPr>
          <p:cNvPr id="3" name="Θέση αριθμού διαφάνειας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441E353E-AF69-4E85-BE93-62288240FB9D}" type="slidenum">
              <a:rPr lang="el-GR" smtClean="0"/>
              <a:pPr>
                <a:defRPr/>
              </a:pPr>
              <a:t>17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80466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Αντιμετώπιση: Δευτερογενής πρόληψη</a:t>
            </a:r>
            <a:endParaRPr lang="el-GR" dirty="0"/>
          </a:p>
        </p:txBody>
      </p:sp>
      <p:sp>
        <p:nvSpPr>
          <p:cNvPr id="28675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el-GR" altLang="el-GR" dirty="0" smtClean="0"/>
              <a:t>Έγκαιρος εντοπισμός εγκύων που ανήκουν σε ομάδες υψηλού κινδύνου με παρακολούθηση για ορισμένο χρονικό διάστημα των νεογνών.</a:t>
            </a:r>
          </a:p>
          <a:p>
            <a:pPr eaLnBrk="1" hangingPunct="1"/>
            <a:r>
              <a:rPr lang="el-GR" altLang="el-GR" dirty="0" smtClean="0"/>
              <a:t>Αναγνώριση οικογενειών «υψηλού κινδύνου».</a:t>
            </a:r>
          </a:p>
          <a:p>
            <a:pPr eaLnBrk="1" hangingPunct="1"/>
            <a:r>
              <a:rPr lang="el-GR" altLang="el-GR" dirty="0" smtClean="0"/>
              <a:t>Παραπομπή σε προγράμματα ψυχολογικής  και κοινωνικής υποστήριξης.</a:t>
            </a:r>
          </a:p>
          <a:p>
            <a:pPr eaLnBrk="1" hangingPunct="1"/>
            <a:r>
              <a:rPr lang="el-GR" altLang="el-GR" dirty="0" err="1" smtClean="0"/>
              <a:t>Ψυχοεκπαιδευτικά</a:t>
            </a:r>
            <a:r>
              <a:rPr lang="el-GR" altLang="el-GR" dirty="0" smtClean="0"/>
              <a:t> προγράμματα προαγωγής ψυχικής υγείας και ανάπτυξης των </a:t>
            </a:r>
            <a:r>
              <a:rPr lang="el-GR" altLang="el-GR" dirty="0" err="1" smtClean="0"/>
              <a:t>γονεϊκών</a:t>
            </a:r>
            <a:r>
              <a:rPr lang="el-GR" altLang="el-GR" dirty="0" smtClean="0"/>
              <a:t> ικανοτήτων για γονείς υψηλού κινδύνου.</a:t>
            </a:r>
          </a:p>
          <a:p>
            <a:endParaRPr lang="el-GR" altLang="el-GR" dirty="0" smtClean="0"/>
          </a:p>
        </p:txBody>
      </p:sp>
      <p:sp>
        <p:nvSpPr>
          <p:cNvPr id="3" name="Θέση αριθμού διαφάνειας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441E353E-AF69-4E85-BE93-62288240FB9D}" type="slidenum">
              <a:rPr lang="el-GR" smtClean="0"/>
              <a:pPr>
                <a:defRPr/>
              </a:pPr>
              <a:t>18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87509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Τίτλο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Παιδική κακοποίηση</a:t>
            </a:r>
            <a:endParaRPr lang="el-GR" dirty="0"/>
          </a:p>
        </p:txBody>
      </p:sp>
      <p:sp>
        <p:nvSpPr>
          <p:cNvPr id="10243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853136"/>
          </a:xfrm>
        </p:spPr>
        <p:txBody>
          <a:bodyPr/>
          <a:lstStyle/>
          <a:p>
            <a:pPr eaLnBrk="1" hangingPunct="1">
              <a:lnSpc>
                <a:spcPct val="110000"/>
              </a:lnSpc>
              <a:spcBef>
                <a:spcPts val="1200"/>
              </a:spcBef>
            </a:pPr>
            <a:r>
              <a:rPr lang="el-GR" altLang="el-GR" dirty="0" smtClean="0"/>
              <a:t>Η παιδική κακοποίηση αναγνωρίστηκε για πρώτη φορά στις αρχές της δεκαετίας του ’60 από τον Αμερικανό γιατρό </a:t>
            </a:r>
            <a:r>
              <a:rPr lang="en-US" altLang="el-GR" dirty="0" smtClean="0">
                <a:latin typeface="Calibri" panose="020F0502020204030204" pitchFamily="34" charset="0"/>
              </a:rPr>
              <a:t>C</a:t>
            </a:r>
            <a:r>
              <a:rPr lang="el-GR" altLang="el-GR" dirty="0" smtClean="0">
                <a:latin typeface="Calibri" panose="020F0502020204030204" pitchFamily="34" charset="0"/>
              </a:rPr>
              <a:t>. </a:t>
            </a:r>
            <a:r>
              <a:rPr lang="en-US" altLang="el-GR" dirty="0" err="1" smtClean="0">
                <a:latin typeface="Calibri" panose="020F0502020204030204" pitchFamily="34" charset="0"/>
              </a:rPr>
              <a:t>Kempe</a:t>
            </a:r>
            <a:r>
              <a:rPr lang="el-GR" altLang="el-GR" dirty="0" smtClean="0">
                <a:latin typeface="Calibri" panose="020F0502020204030204" pitchFamily="34" charset="0"/>
              </a:rPr>
              <a:t> </a:t>
            </a:r>
            <a:r>
              <a:rPr lang="el-GR" altLang="el-GR" dirty="0" smtClean="0"/>
              <a:t>ως «σύνδρομο κακοποιημένου παιδιού». </a:t>
            </a:r>
          </a:p>
          <a:p>
            <a:pPr eaLnBrk="1" hangingPunct="1">
              <a:lnSpc>
                <a:spcPct val="110000"/>
              </a:lnSpc>
              <a:spcBef>
                <a:spcPts val="1200"/>
              </a:spcBef>
            </a:pPr>
            <a:r>
              <a:rPr lang="el-GR" altLang="el-GR" dirty="0" smtClean="0"/>
              <a:t>Στη συνέχεια πολύ  γρήγορα το πρόβλημα απασχόλησε όλες τις δυτικές χώρες</a:t>
            </a:r>
            <a:r>
              <a:rPr lang="en-US" altLang="el-GR" dirty="0" smtClean="0"/>
              <a:t>. </a:t>
            </a:r>
            <a:endParaRPr lang="el-GR" altLang="el-GR" dirty="0" smtClean="0"/>
          </a:p>
          <a:p>
            <a:pPr eaLnBrk="1" hangingPunct="1">
              <a:lnSpc>
                <a:spcPct val="110000"/>
              </a:lnSpc>
              <a:spcBef>
                <a:spcPts val="1200"/>
              </a:spcBef>
            </a:pPr>
            <a:r>
              <a:rPr lang="el-GR" altLang="el-GR" dirty="0" smtClean="0"/>
              <a:t>Άρχισαν να αναπτύσσονται προσπάθειες συστηματικής μελέτης της παιδικής κακοποίησης, δημιουργίας νομοθεσίας και διάφορα προγράμματα πρόληψης, θεραπείας και αποκατάστασης. </a:t>
            </a:r>
          </a:p>
          <a:p>
            <a:pPr>
              <a:lnSpc>
                <a:spcPct val="110000"/>
              </a:lnSpc>
              <a:spcBef>
                <a:spcPts val="1200"/>
              </a:spcBef>
            </a:pPr>
            <a:endParaRPr lang="el-GR" altLang="el-GR" dirty="0" smtClean="0"/>
          </a:p>
        </p:txBody>
      </p:sp>
      <p:sp>
        <p:nvSpPr>
          <p:cNvPr id="2" name="Θέση αριθμού διαφάνειας 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441E353E-AF69-4E85-BE93-62288240FB9D}" type="slidenum">
              <a:rPr lang="el-GR" smtClean="0"/>
              <a:pPr>
                <a:defRPr/>
              </a:pPr>
              <a:t>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14747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Αντιμετώπιση: Τριτογενής πρόληψη</a:t>
            </a:r>
            <a:endParaRPr lang="el-GR" dirty="0"/>
          </a:p>
        </p:txBody>
      </p:sp>
      <p:sp>
        <p:nvSpPr>
          <p:cNvPr id="29699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l-GR" altLang="el-GR" dirty="0" smtClean="0"/>
              <a:t>Ψυχοδιαγνωστική εκτίμηση του παιδιού που κακοποιήθηκε και της οικογένειάς του από διεπιστημονική ομάδα ψυχικής υγείας παιδιών.</a:t>
            </a:r>
          </a:p>
          <a:p>
            <a:r>
              <a:rPr lang="el-GR" altLang="el-GR" dirty="0" smtClean="0"/>
              <a:t>Απομάκρυνση του παιδιού στην αρχική φάση από τους γονείς με προσωρινή αφαίρεση επιμέλειας.</a:t>
            </a:r>
          </a:p>
          <a:p>
            <a:r>
              <a:rPr lang="el-GR" altLang="el-GR" dirty="0" smtClean="0"/>
              <a:t>Ασφαλής φιλοξενία του παιδιού σε ανάδοχες οικογένειες ή ξενώνες.</a:t>
            </a:r>
          </a:p>
          <a:p>
            <a:r>
              <a:rPr lang="el-GR" altLang="el-GR" dirty="0" smtClean="0"/>
              <a:t>Υποστήριξη της οικογένειας με βελτίωση συνθηκών  και θεραπευτική αντιμετώπιση γονέων.</a:t>
            </a:r>
          </a:p>
          <a:p>
            <a:r>
              <a:rPr lang="el-GR" altLang="el-GR" dirty="0" smtClean="0"/>
              <a:t>Ψυχοθεραπευτική αντιμετώπιση παιδιού.</a:t>
            </a:r>
          </a:p>
          <a:p>
            <a:r>
              <a:rPr lang="el-GR" altLang="el-GR" dirty="0" smtClean="0"/>
              <a:t> Έγκαιρη επίλυση υποθέσεων από τα δικαστήρια. </a:t>
            </a:r>
          </a:p>
        </p:txBody>
      </p:sp>
      <p:sp>
        <p:nvSpPr>
          <p:cNvPr id="3" name="Θέση αριθμού διαφάνειας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441E353E-AF69-4E85-BE93-62288240FB9D}" type="slidenum">
              <a:rPr lang="el-GR" smtClean="0"/>
              <a:pPr>
                <a:defRPr/>
              </a:pPr>
              <a:t>19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72135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Σύνταξη έκθεσης κοινωνικής έρευνας σε περίπτωση παιδικής κακοποίησης 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defRPr/>
            </a:pPr>
            <a:r>
              <a:rPr lang="el-GR" dirty="0" smtClean="0"/>
              <a:t>Σε μία υπόθεση παιδικής κακοποίησης ο κοινωνικός λειτουργός που καλείται να εκτιμήσει και να συντάξει έκθεση χρειάζεται να διερευνήσει:</a:t>
            </a:r>
          </a:p>
          <a:p>
            <a:pPr marL="514350" indent="-514350">
              <a:buSzPct val="100000"/>
              <a:buFont typeface="+mj-lt"/>
              <a:buAutoNum type="arabicPeriod"/>
              <a:defRPr/>
            </a:pPr>
            <a:r>
              <a:rPr lang="el-GR" dirty="0" smtClean="0"/>
              <a:t>τη γονική ικανότητα/επάρκεια/επικινδυνότητα,</a:t>
            </a:r>
          </a:p>
          <a:p>
            <a:pPr marL="514350" indent="-514350">
              <a:buSzPct val="100000"/>
              <a:buFont typeface="+mj-lt"/>
              <a:buAutoNum type="arabicPeriod"/>
              <a:defRPr/>
            </a:pPr>
            <a:r>
              <a:rPr lang="el-GR" dirty="0" smtClean="0"/>
              <a:t> την επιθυμία του γονέα,</a:t>
            </a:r>
          </a:p>
          <a:p>
            <a:pPr marL="514350" indent="-514350">
              <a:buSzPct val="100000"/>
              <a:buFont typeface="+mj-lt"/>
              <a:buAutoNum type="arabicPeriod"/>
              <a:defRPr/>
            </a:pPr>
            <a:r>
              <a:rPr lang="el-GR" dirty="0" smtClean="0"/>
              <a:t>την ποιότητα δεσμού με το παιδί,</a:t>
            </a:r>
          </a:p>
          <a:p>
            <a:pPr marL="514350" indent="-514350">
              <a:buSzPct val="100000"/>
              <a:buFont typeface="+mj-lt"/>
              <a:buAutoNum type="arabicPeriod"/>
              <a:defRPr/>
            </a:pPr>
            <a:r>
              <a:rPr lang="el-GR" dirty="0" smtClean="0"/>
              <a:t>την συνέχεια στην φροντίδα και τις συνθήκες διαβίωσης,</a:t>
            </a:r>
          </a:p>
          <a:p>
            <a:pPr marL="514350" indent="-514350">
              <a:buSzPct val="100000"/>
              <a:buFont typeface="+mj-lt"/>
              <a:buAutoNum type="arabicPeriod"/>
              <a:defRPr/>
            </a:pPr>
            <a:r>
              <a:rPr lang="el-GR" dirty="0" smtClean="0"/>
              <a:t>την οικογενειακή λειτουργικότητα,</a:t>
            </a:r>
          </a:p>
          <a:p>
            <a:pPr marL="514350" indent="-514350">
              <a:buSzPct val="100000"/>
              <a:buFont typeface="+mj-lt"/>
              <a:buAutoNum type="arabicPeriod"/>
              <a:defRPr/>
            </a:pPr>
            <a:r>
              <a:rPr lang="el-GR" dirty="0" smtClean="0"/>
              <a:t>το δίκτυο κοινωνικής υποστήριξης, και την επιθυμία του παιδιού.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441E353E-AF69-4E85-BE93-62288240FB9D}" type="slidenum">
              <a:rPr lang="el-GR" smtClean="0"/>
              <a:pPr>
                <a:defRPr/>
              </a:pPr>
              <a:t>20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34332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Η αξιολόγηση της λειτουργικότητας της οικογένειας από τον κοινωνικό λειτουργό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l-GR" dirty="0" smtClean="0"/>
              <a:t>Οι διαστάσεις οικογενειακής συναλλαγής που διερευνώνται από το κοινωνικό λειτουργό για την αξιολόγηση οικογενειακής λειτουργικότητας είναι:</a:t>
            </a:r>
          </a:p>
          <a:p>
            <a:pPr marL="514350" indent="-514350">
              <a:buSzPct val="100000"/>
              <a:buFont typeface="+mj-lt"/>
              <a:buAutoNum type="arabicPeriod"/>
              <a:defRPr/>
            </a:pPr>
            <a:r>
              <a:rPr lang="el-GR" dirty="0" smtClean="0"/>
              <a:t>το συναισθηματικό κλίμα,</a:t>
            </a:r>
          </a:p>
          <a:p>
            <a:pPr marL="514350" indent="-514350">
              <a:buSzPct val="100000"/>
              <a:buFont typeface="+mj-lt"/>
              <a:buAutoNum type="arabicPeriod"/>
              <a:defRPr/>
            </a:pPr>
            <a:r>
              <a:rPr lang="el-GR" dirty="0" smtClean="0"/>
              <a:t>η επικοινωνία,</a:t>
            </a:r>
          </a:p>
          <a:p>
            <a:pPr marL="514350" indent="-514350">
              <a:buSzPct val="100000"/>
              <a:buFont typeface="+mj-lt"/>
              <a:buAutoNum type="arabicPeriod"/>
              <a:defRPr/>
            </a:pPr>
            <a:r>
              <a:rPr lang="el-GR" dirty="0" smtClean="0"/>
              <a:t>τα όρια,</a:t>
            </a:r>
          </a:p>
          <a:p>
            <a:pPr marL="514350" indent="-514350">
              <a:buSzPct val="100000"/>
              <a:buFont typeface="+mj-lt"/>
              <a:buAutoNum type="arabicPeriod"/>
              <a:defRPr/>
            </a:pPr>
            <a:r>
              <a:rPr lang="el-GR" dirty="0" smtClean="0"/>
              <a:t>οι συμμαχίες,</a:t>
            </a:r>
          </a:p>
          <a:p>
            <a:pPr marL="514350" indent="-514350">
              <a:buSzPct val="100000"/>
              <a:buFont typeface="+mj-lt"/>
              <a:buAutoNum type="arabicPeriod"/>
              <a:defRPr/>
            </a:pPr>
            <a:r>
              <a:rPr lang="el-GR" dirty="0" smtClean="0"/>
              <a:t>η σταθερότητα και προσαρμοστικότητα,</a:t>
            </a:r>
          </a:p>
          <a:p>
            <a:pPr marL="514350" indent="-514350">
              <a:buSzPct val="100000"/>
              <a:buFont typeface="+mj-lt"/>
              <a:buAutoNum type="arabicPeriod"/>
              <a:defRPr/>
            </a:pPr>
            <a:r>
              <a:rPr lang="el-GR" dirty="0" smtClean="0"/>
              <a:t>η οικογενειακή επάρκεια (αποφάσεις, διαχείριση,),</a:t>
            </a:r>
          </a:p>
          <a:p>
            <a:pPr marL="514350" indent="-514350">
              <a:buSzPct val="100000"/>
              <a:buFont typeface="+mj-lt"/>
              <a:buAutoNum type="arabicPeriod"/>
              <a:defRPr/>
            </a:pPr>
            <a:r>
              <a:rPr lang="el-GR" dirty="0" smtClean="0"/>
              <a:t>οι σχέσεις με το εξωτερικό περιβάλλον.</a:t>
            </a:r>
          </a:p>
          <a:p>
            <a:pPr>
              <a:buSzPct val="100000"/>
              <a:buFont typeface="Wingdings" pitchFamily="2" charset="2"/>
              <a:buNone/>
              <a:defRPr/>
            </a:pP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441E353E-AF69-4E85-BE93-62288240FB9D}" type="slidenum">
              <a:rPr lang="el-GR" smtClean="0"/>
              <a:pPr>
                <a:defRPr/>
              </a:pPr>
              <a:t>21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99949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Η αντιμετώπιση του προβλήματος </a:t>
            </a:r>
            <a:br>
              <a:rPr lang="el-GR" dirty="0" smtClean="0"/>
            </a:br>
            <a:r>
              <a:rPr lang="el-GR" dirty="0" smtClean="0"/>
              <a:t>στην Ελλάδα</a:t>
            </a:r>
            <a:r>
              <a:rPr lang="en-US" dirty="0" smtClean="0"/>
              <a:t> </a:t>
            </a:r>
            <a:r>
              <a:rPr lang="en-US" sz="2800" b="0" dirty="0" smtClean="0">
                <a:latin typeface="Calibri" panose="020F0502020204030204" pitchFamily="34" charset="0"/>
              </a:rPr>
              <a:t>1/2</a:t>
            </a:r>
            <a:endParaRPr lang="el-GR" sz="2800" b="0" dirty="0">
              <a:latin typeface="Calibri" panose="020F0502020204030204" pitchFamily="34" charset="0"/>
            </a:endParaRPr>
          </a:p>
        </p:txBody>
      </p:sp>
      <p:sp>
        <p:nvSpPr>
          <p:cNvPr id="33795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l-GR" altLang="el-GR" dirty="0" smtClean="0"/>
              <a:t>Ακόμα δεν έχουν αναπτυχθεί στο σύστημα εξειδικευμένες δομές αντιμετώπισης του προβλήματος της παιδικής κακοποίησης, όπως: θεραπευτικά κέντρα και μονάδες θεραπευτικής φιλοξενίας. </a:t>
            </a:r>
          </a:p>
          <a:p>
            <a:r>
              <a:rPr lang="el-GR" altLang="el-GR" dirty="0" smtClean="0"/>
              <a:t>Συνήθως, μετά από την πρώτη διαγνωστική εκτίμηση και την αντιμετώπιση που παρέχεται στα νοσοκομεία παίδων, εμπλέκονται η εισαγγελία ανηλίκων και οι υπηρεσίες κοινωνικής προστασίας. </a:t>
            </a:r>
          </a:p>
          <a:p>
            <a:r>
              <a:rPr lang="el-GR" altLang="el-GR" dirty="0" smtClean="0"/>
              <a:t>Αφαιρείται η επιμέλεια από τους γονείς και τα παιδιά παραπέμπονται για φιλοξενία και φροντίδα σε ιδρύματα της κοινωνικής πρόνοιας. </a:t>
            </a:r>
          </a:p>
        </p:txBody>
      </p:sp>
      <p:sp>
        <p:nvSpPr>
          <p:cNvPr id="3" name="Θέση αριθμού διαφάνειας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441E353E-AF69-4E85-BE93-62288240FB9D}" type="slidenum">
              <a:rPr lang="el-GR" smtClean="0"/>
              <a:pPr>
                <a:defRPr/>
              </a:pPr>
              <a:t>22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6450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Τίτλο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rgbClr val="775F55">
                    <a:lumMod val="75000"/>
                  </a:srgbClr>
                </a:solidFill>
              </a:rPr>
              <a:t>Η αντιμετώπιση του προβλήματος </a:t>
            </a:r>
            <a:br>
              <a:rPr lang="el-GR" dirty="0">
                <a:solidFill>
                  <a:srgbClr val="775F55">
                    <a:lumMod val="75000"/>
                  </a:srgbClr>
                </a:solidFill>
              </a:rPr>
            </a:br>
            <a:r>
              <a:rPr lang="el-GR" dirty="0">
                <a:solidFill>
                  <a:srgbClr val="775F55">
                    <a:lumMod val="75000"/>
                  </a:srgbClr>
                </a:solidFill>
              </a:rPr>
              <a:t>στην Ελλάδα</a:t>
            </a:r>
            <a:r>
              <a:rPr lang="en-US" dirty="0">
                <a:solidFill>
                  <a:srgbClr val="775F55">
                    <a:lumMod val="75000"/>
                  </a:srgbClr>
                </a:solidFill>
              </a:rPr>
              <a:t> </a:t>
            </a:r>
            <a:r>
              <a:rPr lang="en-US" sz="2800" b="0" dirty="0" smtClean="0">
                <a:solidFill>
                  <a:srgbClr val="775F55">
                    <a:lumMod val="75000"/>
                  </a:srgbClr>
                </a:solidFill>
                <a:latin typeface="Calibri" panose="020F0502020204030204" pitchFamily="34" charset="0"/>
              </a:rPr>
              <a:t>2/2</a:t>
            </a:r>
            <a:endParaRPr lang="el-GR" dirty="0"/>
          </a:p>
        </p:txBody>
      </p:sp>
      <p:sp>
        <p:nvSpPr>
          <p:cNvPr id="34819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l-GR" altLang="el-GR" dirty="0" smtClean="0"/>
              <a:t>Οι ψυχοθεραπευτικές ανάγκες του κακοποιημένου παιδιού, γονέων και της οικογένειάς του καλύπτονται πλημμελώς. </a:t>
            </a:r>
          </a:p>
          <a:p>
            <a:r>
              <a:rPr lang="el-GR" altLang="el-GR" dirty="0" smtClean="0"/>
              <a:t>Επίσης, παρατηρούνται προβλήματα συνεργασίας μεταξύ των εμπλεκομένων υπηρεσιών που ασχολούνται με διαφορετικά θέματα (δικαιοσύνη, αστυνομία, υπηρεσίες παιδικής προστασίας, ψυχιατρικές υπηρεσίες ενηλίκων κ.ά.). </a:t>
            </a:r>
          </a:p>
          <a:p>
            <a:r>
              <a:rPr lang="el-GR" altLang="el-GR" dirty="0" smtClean="0"/>
              <a:t>Με τον τρόπο αυτό το πρόβλημα αντιμετωπίζεται περισσότερο σε επίπεδο </a:t>
            </a:r>
            <a:r>
              <a:rPr lang="el-GR" altLang="el-GR" dirty="0" err="1" smtClean="0"/>
              <a:t>προνοιακών</a:t>
            </a:r>
            <a:r>
              <a:rPr lang="el-GR" altLang="el-GR" dirty="0" smtClean="0"/>
              <a:t> και νομικών διευθετήσεων παρά σε επίπεδο θεραπευτικής αντιμετώπισης και παρακολούθησης.</a:t>
            </a:r>
          </a:p>
          <a:p>
            <a:endParaRPr lang="el-GR" altLang="el-GR" dirty="0" smtClean="0"/>
          </a:p>
        </p:txBody>
      </p:sp>
      <p:sp>
        <p:nvSpPr>
          <p:cNvPr id="2" name="Θέση αριθμού διαφάνειας 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441E353E-AF69-4E85-BE93-62288240FB9D}" type="slidenum">
              <a:rPr lang="el-GR" smtClean="0"/>
              <a:pPr>
                <a:defRPr/>
              </a:pPr>
              <a:t>23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6054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Τίτλος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Τέλος Ενότητας</a:t>
            </a:r>
            <a:endParaRPr lang="el-GR" dirty="0"/>
          </a:p>
        </p:txBody>
      </p:sp>
      <p:sp>
        <p:nvSpPr>
          <p:cNvPr id="8" name="Υπότιτλος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 dirty="0"/>
          </a:p>
        </p:txBody>
      </p:sp>
      <p:grpSp>
        <p:nvGrpSpPr>
          <p:cNvPr id="3" name="Ομάδα 2"/>
          <p:cNvGrpSpPr/>
          <p:nvPr/>
        </p:nvGrpSpPr>
        <p:grpSpPr>
          <a:xfrm>
            <a:off x="1767633" y="5931169"/>
            <a:ext cx="5828703" cy="768532"/>
            <a:chOff x="1767633" y="5931169"/>
            <a:chExt cx="5828703" cy="768532"/>
          </a:xfrm>
        </p:grpSpPr>
        <p:pic>
          <p:nvPicPr>
            <p:cNvPr id="9" name="Picture 5"/>
            <p:cNvPicPr/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67633" y="5931169"/>
              <a:ext cx="1971675" cy="702000"/>
            </a:xfrm>
            <a:prstGeom prst="rect">
              <a:avLst/>
            </a:prstGeom>
            <a:noFill/>
          </p:spPr>
        </p:pic>
        <p:pic>
          <p:nvPicPr>
            <p:cNvPr id="10" name="Picture 2" descr="C:\Users\alex\Desktop\logo.png"/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8214"/>
            <a:stretch/>
          </p:blipFill>
          <p:spPr bwMode="auto">
            <a:xfrm>
              <a:off x="3923928" y="5931169"/>
              <a:ext cx="3672408" cy="7685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086791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l-GR" sz="4400" cap="none" dirty="0" smtClean="0"/>
              <a:t>Σημειώματα</a:t>
            </a:r>
            <a:endParaRPr lang="el-GR" sz="4400" cap="none" dirty="0"/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81336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Αναφοράς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000" dirty="0" err="1" smtClean="0"/>
              <a:t>Copyright</a:t>
            </a:r>
            <a:r>
              <a:rPr lang="el-GR" sz="2000" dirty="0" smtClean="0"/>
              <a:t> Τεχνολογικό Εκπαιδευτικό Ίδρυμα Αθήνας</a:t>
            </a:r>
            <a:r>
              <a:rPr lang="en-US" sz="2000" dirty="0" smtClean="0"/>
              <a:t>, </a:t>
            </a:r>
            <a:r>
              <a:rPr lang="el-GR" sz="2000" dirty="0" smtClean="0"/>
              <a:t>Χάρης </a:t>
            </a:r>
            <a:r>
              <a:rPr lang="el-GR" sz="2000" dirty="0" err="1" smtClean="0"/>
              <a:t>Ασημόπουλος</a:t>
            </a:r>
            <a:r>
              <a:rPr lang="el-GR" sz="2000" dirty="0" smtClean="0"/>
              <a:t> 2014. </a:t>
            </a:r>
            <a:r>
              <a:rPr lang="el-GR" sz="2000" dirty="0"/>
              <a:t>Χάρης </a:t>
            </a:r>
            <a:r>
              <a:rPr lang="el-GR" sz="2000" dirty="0" err="1"/>
              <a:t>Ασημόπουλος</a:t>
            </a:r>
            <a:r>
              <a:rPr lang="el-GR" sz="2000" dirty="0"/>
              <a:t>. «Κοινωνική Εργασία με Παιδιά και Εφήβους. </a:t>
            </a:r>
            <a:r>
              <a:rPr lang="el-GR" sz="2000" dirty="0" smtClean="0"/>
              <a:t>Ενότητα </a:t>
            </a:r>
            <a:r>
              <a:rPr lang="en-US" sz="2000" smtClean="0"/>
              <a:t>11:</a:t>
            </a:r>
            <a:r>
              <a:rPr lang="el-GR" sz="2000" dirty="0" smtClean="0"/>
              <a:t> </a:t>
            </a:r>
            <a:r>
              <a:rPr lang="el-GR" sz="2000" dirty="0"/>
              <a:t>Παιδική κακοποίηση». </a:t>
            </a:r>
            <a:r>
              <a:rPr lang="el-GR" sz="2000" dirty="0" smtClean="0"/>
              <a:t>Έκδοση: 1.0. Αθήνα 2014. Διαθέσιμο από τη δικτυακή διεύθυνση: </a:t>
            </a:r>
            <a:r>
              <a:rPr lang="en-US" sz="2000" dirty="0" smtClean="0">
                <a:hlinkClick r:id="rId3"/>
              </a:rPr>
              <a:t>ocp.teiath.gr</a:t>
            </a:r>
            <a:r>
              <a:rPr lang="el-GR" sz="2000" dirty="0" smtClean="0"/>
              <a:t>.</a:t>
            </a:r>
          </a:p>
          <a:p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2766653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62272"/>
            <a:ext cx="8229600" cy="1143000"/>
          </a:xfrm>
        </p:spPr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Αδειοδότησης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648" y="764704"/>
            <a:ext cx="8928992" cy="2078336"/>
          </a:xfrm>
          <a:noFill/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sz="1800" dirty="0" smtClean="0"/>
              <a:t>Το </a:t>
            </a:r>
            <a:r>
              <a:rPr lang="el-GR" sz="1800" dirty="0"/>
              <a:t>παρόν υλικό διατίθεται με τους όρους της άδειας χρήσης Creative Commons Αναφορά, Μη Εμπορική Χρήση Παρόμοια Διανομή 4.0 [1] ή μεταγενέστερη, Διεθνής Έκδοση.   Εξαιρούνται τα αυτοτελή έργα τρίτων π.χ. φωτογραφίες, διαγράμματα </a:t>
            </a:r>
            <a:r>
              <a:rPr lang="el-GR" sz="1800" dirty="0" err="1"/>
              <a:t>κ.λ.π</a:t>
            </a:r>
            <a:r>
              <a:rPr lang="el-GR" sz="1800" dirty="0"/>
              <a:t>., </a:t>
            </a:r>
            <a:r>
              <a:rPr lang="el-GR" sz="1800" dirty="0" smtClean="0"/>
              <a:t>τα </a:t>
            </a:r>
            <a:r>
              <a:rPr lang="el-GR" sz="1800" dirty="0"/>
              <a:t>οποία εμπεριέχονται σε </a:t>
            </a:r>
            <a:r>
              <a:rPr lang="el-GR" sz="1800" dirty="0" smtClean="0"/>
              <a:t>αυτό. </a:t>
            </a:r>
            <a:r>
              <a:rPr lang="el-GR" sz="1800" dirty="0"/>
              <a:t>Οι όροι χρήσης των </a:t>
            </a:r>
            <a:r>
              <a:rPr lang="el-GR" sz="1800" dirty="0" smtClean="0"/>
              <a:t>έργων τρίτων </a:t>
            </a:r>
            <a:r>
              <a:rPr lang="el-GR" sz="1800" dirty="0"/>
              <a:t>επεξηγούνται στη διαφάνεια  «Επεξήγηση όρων χρήσης έργων </a:t>
            </a:r>
            <a:r>
              <a:rPr lang="el-GR" sz="1800" dirty="0" smtClean="0"/>
              <a:t>τρίτων». </a:t>
            </a:r>
          </a:p>
          <a:p>
            <a:pPr marL="0" indent="0">
              <a:buNone/>
            </a:pPr>
            <a:r>
              <a:rPr lang="el-GR" sz="1800" dirty="0" smtClean="0"/>
              <a:t>Τα έργα για τα οποία έχει ζητηθεί και δοθεί άδεια  αναφέρονται στο «Σημείωμα  </a:t>
            </a:r>
            <a:r>
              <a:rPr lang="el-GR" sz="1800" dirty="0"/>
              <a:t>Χρήσης Έργων Τρίτων</a:t>
            </a:r>
            <a:r>
              <a:rPr lang="el-GR" sz="1800" dirty="0" smtClean="0"/>
              <a:t>». </a:t>
            </a:r>
          </a:p>
        </p:txBody>
      </p:sp>
      <p:pic>
        <p:nvPicPr>
          <p:cNvPr id="2056" name="Picture 22" descr="Λογότυπο για Άδειες χρήσης Creative Commons BY-NC-ND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2843040"/>
            <a:ext cx="1648660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76648" y="3284984"/>
            <a:ext cx="9036496" cy="357301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/>
          <a:p>
            <a:pPr>
              <a:spcBef>
                <a:spcPts val="600"/>
              </a:spcBef>
            </a:pPr>
            <a:r>
              <a:rPr lang="el-GR" dirty="0">
                <a:solidFill>
                  <a:prstClr val="black"/>
                </a:solidFill>
                <a:latin typeface="Calibri"/>
              </a:rPr>
              <a:t>[1] http://creativecommons.org/licenses/by-nc-sa/4.0/ </a:t>
            </a:r>
            <a:endParaRPr lang="en-US" dirty="0" smtClean="0">
              <a:solidFill>
                <a:prstClr val="black"/>
              </a:solidFill>
              <a:latin typeface="Calibri"/>
            </a:endParaRPr>
          </a:p>
          <a:p>
            <a:pPr>
              <a:spcBef>
                <a:spcPts val="600"/>
              </a:spcBef>
            </a:pPr>
            <a:r>
              <a:rPr lang="el-GR" dirty="0" smtClean="0">
                <a:solidFill>
                  <a:prstClr val="black"/>
                </a:solidFill>
                <a:latin typeface="Calibri"/>
              </a:rPr>
              <a:t>Ως </a:t>
            </a:r>
            <a:r>
              <a:rPr lang="el-GR" b="1" dirty="0">
                <a:solidFill>
                  <a:prstClr val="black"/>
                </a:solidFill>
                <a:latin typeface="Calibri"/>
              </a:rPr>
              <a:t>Μη Εμπορική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 ορίζεται η χρήση: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l-GR" dirty="0">
                <a:solidFill>
                  <a:prstClr val="black"/>
                </a:solidFill>
                <a:latin typeface="Calibri"/>
              </a:rPr>
              <a:t>που δεν περιλαμβάνει άμεσο ή έμμεσο οικονομικό όφελος από την χρήση του έργου, για το διανομέα του έργου και </a:t>
            </a:r>
            <a:r>
              <a:rPr lang="el-GR" dirty="0" err="1">
                <a:solidFill>
                  <a:prstClr val="black"/>
                </a:solidFill>
                <a:latin typeface="Calibri"/>
              </a:rPr>
              <a:t>αδειοδόχο</a:t>
            </a:r>
            <a:endParaRPr lang="el-GR" dirty="0">
              <a:solidFill>
                <a:prstClr val="black"/>
              </a:solidFill>
              <a:latin typeface="Calibri"/>
            </a:endParaRP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l-GR" dirty="0">
                <a:solidFill>
                  <a:prstClr val="black"/>
                </a:solidFill>
                <a:latin typeface="Calibri"/>
              </a:rPr>
              <a:t>που</a:t>
            </a:r>
            <a:r>
              <a:rPr lang="en-GB" dirty="0">
                <a:solidFill>
                  <a:prstClr val="black"/>
                </a:solidFill>
                <a:latin typeface="Calibri"/>
              </a:rPr>
              <a:t> 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δεν περιλαμβάνει οικονομική συναλλαγή ως προϋπόθεση για τη χρήση ή πρόσβαση στο έργο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l-GR" dirty="0">
                <a:solidFill>
                  <a:prstClr val="black"/>
                </a:solidFill>
                <a:latin typeface="Calibri"/>
              </a:rPr>
              <a:t>που</a:t>
            </a:r>
            <a:r>
              <a:rPr lang="en-GB" dirty="0">
                <a:solidFill>
                  <a:prstClr val="black"/>
                </a:solidFill>
                <a:latin typeface="Calibri"/>
              </a:rPr>
              <a:t> 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δεν προσπορίζει στο διανομέα του έργου και</a:t>
            </a:r>
            <a:r>
              <a:rPr lang="en-GB" dirty="0">
                <a:solidFill>
                  <a:prstClr val="black"/>
                </a:solidFill>
                <a:latin typeface="Calibri"/>
              </a:rPr>
              <a:t> </a:t>
            </a:r>
            <a:r>
              <a:rPr lang="el-GR" dirty="0" err="1">
                <a:solidFill>
                  <a:prstClr val="black"/>
                </a:solidFill>
                <a:latin typeface="Calibri"/>
              </a:rPr>
              <a:t>αδειοδόχο</a:t>
            </a:r>
            <a:r>
              <a:rPr lang="en-GB" dirty="0">
                <a:solidFill>
                  <a:prstClr val="black"/>
                </a:solidFill>
                <a:latin typeface="Calibri"/>
              </a:rPr>
              <a:t> 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έμμεσο οικονομικό όφελος (π.χ. διαφημίσεις) από την προβολή του έργου σε διαδικτυακό </a:t>
            </a:r>
            <a:r>
              <a:rPr lang="el-GR" dirty="0" smtClean="0">
                <a:solidFill>
                  <a:prstClr val="black"/>
                </a:solidFill>
                <a:latin typeface="Calibri"/>
              </a:rPr>
              <a:t>τόπο</a:t>
            </a:r>
            <a:endParaRPr lang="en-US" dirty="0" smtClean="0">
              <a:solidFill>
                <a:prstClr val="black"/>
              </a:solidFill>
              <a:latin typeface="Calibri"/>
            </a:endParaRPr>
          </a:p>
          <a:p>
            <a:pPr>
              <a:spcBef>
                <a:spcPts val="600"/>
              </a:spcBef>
            </a:pPr>
            <a:r>
              <a:rPr lang="el-GR" dirty="0" smtClean="0">
                <a:solidFill>
                  <a:prstClr val="black"/>
                </a:solidFill>
                <a:latin typeface="Calibri"/>
              </a:rPr>
              <a:t>Ο 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δικαιούχος μπορεί να παρέχει στον </a:t>
            </a:r>
            <a:r>
              <a:rPr lang="el-GR" dirty="0" err="1">
                <a:solidFill>
                  <a:prstClr val="black"/>
                </a:solidFill>
                <a:latin typeface="Calibri"/>
              </a:rPr>
              <a:t>αδειοδόχο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 ξεχωριστή άδεια να χρησιμοποιεί το έργο για εμπορική χρήση, εφόσον αυτό του ζητηθεί</a:t>
            </a:r>
            <a:r>
              <a:rPr lang="el-GR" dirty="0" smtClean="0">
                <a:solidFill>
                  <a:prstClr val="black"/>
                </a:solidFill>
                <a:latin typeface="Calibri"/>
              </a:rPr>
              <a:t>.</a:t>
            </a:r>
            <a:endParaRPr lang="el-GR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80909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3366" y="0"/>
            <a:ext cx="8229600" cy="908720"/>
          </a:xfrm>
          <a:noFill/>
        </p:spPr>
        <p:txBody>
          <a:bodyPr>
            <a:normAutofit fontScale="90000"/>
          </a:bodyPr>
          <a:lstStyle/>
          <a:p>
            <a:r>
              <a:rPr lang="el-GR" dirty="0" smtClean="0"/>
              <a:t>Επεξήγηση όρων χρήσης έργων τρίτων</a:t>
            </a:r>
            <a:endParaRPr lang="el-GR" dirty="0"/>
          </a:p>
        </p:txBody>
      </p:sp>
      <p:sp>
        <p:nvSpPr>
          <p:cNvPr id="6" name="Rectangle 5"/>
          <p:cNvSpPr/>
          <p:nvPr/>
        </p:nvSpPr>
        <p:spPr>
          <a:xfrm>
            <a:off x="2088230" y="823372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επιτρέπεται η επαναχρησιμοποίηση του έργου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,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παρά μόνο εάν ζητηθεί εκ νέου άδεια από το δημιουργό.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688763" y="914631"/>
            <a:ext cx="39946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©</a:t>
            </a:r>
            <a:endParaRPr lang="el-GR" sz="2000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66552" y="1360947"/>
            <a:ext cx="142167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93932" y="1945722"/>
            <a:ext cx="179429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CC-BY-SA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06220" y="3829842"/>
            <a:ext cx="188201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</a:t>
            </a:r>
            <a:r>
              <a:rPr lang="el-GR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-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NC-SA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61245" y="3132000"/>
            <a:ext cx="182698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</a:t>
            </a:r>
            <a:r>
              <a:rPr lang="el-GR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-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NC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088000" y="1404000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και η δημιουργία παραγώγων αυτού με απλή αναφορά του δημιουργού.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088000" y="1980000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δημιουργού, και διάθεση του έργου ή του παράγωγου αυτού με την ίδια άδεια.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088000" y="3168000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δημιουργού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.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 </a:t>
            </a:r>
            <a:endParaRPr lang="el-GR" sz="1400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επιτρέπεται η εμπορική χρήση του έργου.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088230" y="3752897"/>
            <a:ext cx="662473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δημιουργού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.</a:t>
            </a:r>
          </a:p>
          <a:p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και διάθεση του έργου ή του παράγωγου αυτού με την ίδια άδεια</a:t>
            </a:r>
          </a:p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επιτρέπεται η εμπορική χρήση του έργου.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93932" y="2530497"/>
            <a:ext cx="179429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CC-BY-ND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088230" y="2561274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δημιουργού. </a:t>
            </a:r>
          </a:p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</a:t>
            </a:r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δημιουργία παραγώγων του έργου.</a:t>
            </a:r>
            <a:endParaRPr lang="el-GR" sz="1400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05954" y="4513900"/>
            <a:ext cx="168227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</a:t>
            </a:r>
            <a:r>
              <a:rPr lang="el-GR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-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NC-ND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2088230" y="4544678"/>
            <a:ext cx="706296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δημιουργού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.</a:t>
            </a:r>
          </a:p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επιτρέπεται η εμπορική χρήση του έργου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και η δημιουργία παραγώγων του.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0" y="5112000"/>
            <a:ext cx="208823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άδεια </a:t>
            </a:r>
          </a:p>
          <a:p>
            <a:pPr algn="r"/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CC0 </a:t>
            </a:r>
            <a:r>
              <a:rPr lang="en-US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Public Domain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0" y="5791105"/>
            <a:ext cx="208823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ως κοινό κτήμα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2088000" y="5112000"/>
            <a:ext cx="706296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έργου, η δημιουργία παραγώγων αυτού και η εμπορική του χρήση, χωρίς αναφορά του δημιουργού.</a:t>
            </a:r>
            <a:endParaRPr lang="en-US" sz="1400" dirty="0" smtClean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2088231" y="5688000"/>
            <a:ext cx="706296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έργου, η δημιουργία παραγώγων αυτού και η εμπορική του χρήση, χωρίς αναφορά του δημιουργού.</a:t>
            </a:r>
            <a:endParaRPr lang="en-US" sz="1400" dirty="0" smtClean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0" y="6334511"/>
            <a:ext cx="208823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χωρίς σήμανση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2088231" y="6334512"/>
            <a:ext cx="706296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Συνήθως δεν επιτρέπεται η επαναχρησιμοποίηση του έργου.</a:t>
            </a:r>
            <a:endParaRPr lang="en-US" sz="1400" dirty="0" smtClean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cxnSp>
        <p:nvCxnSpPr>
          <p:cNvPr id="31" name="Straight Connector 30"/>
          <p:cNvCxnSpPr/>
          <p:nvPr/>
        </p:nvCxnSpPr>
        <p:spPr>
          <a:xfrm>
            <a:off x="71243" y="1383775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71243" y="1968481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71243" y="2539456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71243" y="3107253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71243" y="3722806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71243" y="4514320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-1" y="5111310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71244" y="5697778"/>
            <a:ext cx="8533204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71244" y="6220998"/>
            <a:ext cx="8533204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62624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Τίτλο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Ορισμός</a:t>
            </a:r>
            <a:endParaRPr lang="el-GR" dirty="0"/>
          </a:p>
        </p:txBody>
      </p:sp>
      <p:sp>
        <p:nvSpPr>
          <p:cNvPr id="11267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eaLnBrk="1" hangingPunct="1">
              <a:lnSpc>
                <a:spcPct val="110000"/>
              </a:lnSpc>
              <a:spcBef>
                <a:spcPts val="1200"/>
              </a:spcBef>
            </a:pPr>
            <a:r>
              <a:rPr lang="el-GR" altLang="el-GR" dirty="0" smtClean="0"/>
              <a:t>Ως παιδική κακοποίηση ορίζεται: </a:t>
            </a:r>
          </a:p>
          <a:p>
            <a:pPr eaLnBrk="1" hangingPunct="1">
              <a:lnSpc>
                <a:spcPct val="110000"/>
              </a:lnSpc>
              <a:spcBef>
                <a:spcPts val="1200"/>
              </a:spcBef>
              <a:buFont typeface="Wingdings" pitchFamily="2" charset="2"/>
              <a:buChar char="ü"/>
            </a:pPr>
            <a:r>
              <a:rPr lang="el-GR" altLang="el-GR" dirty="0" smtClean="0"/>
              <a:t>«η χρησιμοποίηση βίας  ή άλλων ηθελημένων, όχι τυχαίων πράξεων, εις βάρος παιδιών (έως 18 ετών) από γονείς ή άλλα πρόσωπα, η οποία προκαλεί πόνο, τραυματισμό ή μόνιμη βλάβη, στη σωματική και κάθε άλλη λειτουργία και ανάπτυξη του παιδιού». </a:t>
            </a: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441E353E-AF69-4E85-BE93-62288240FB9D}" type="slidenum">
              <a:rPr lang="el-GR" smtClean="0"/>
              <a:pPr>
                <a:defRPr/>
              </a:pPr>
              <a:t>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09933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Διατήρηση </a:t>
            </a:r>
            <a:r>
              <a:rPr lang="el-GR" dirty="0" smtClean="0"/>
              <a:t>Σημειωμάτων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400" dirty="0" smtClean="0"/>
              <a:t>Οποιαδήποτε </a:t>
            </a:r>
            <a:r>
              <a:rPr lang="el-GR" sz="2400" dirty="0"/>
              <a:t>αναπαραγωγή ή διασκευή του υλικού θα πρέπει να συμπεριλαμβάνει: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 err="1"/>
              <a:t>τ</a:t>
            </a:r>
            <a:r>
              <a:rPr lang="en-US" sz="2000" dirty="0" smtClean="0"/>
              <a:t>ο </a:t>
            </a:r>
            <a:r>
              <a:rPr lang="en-US" sz="2000" dirty="0" err="1"/>
              <a:t>Σημείωμ</a:t>
            </a:r>
            <a:r>
              <a:rPr lang="en-US" sz="2000" dirty="0"/>
              <a:t>α Αναφοράς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 err="1"/>
              <a:t>τ</a:t>
            </a:r>
            <a:r>
              <a:rPr lang="en-US" sz="2000" dirty="0" smtClean="0"/>
              <a:t>ο </a:t>
            </a:r>
            <a:r>
              <a:rPr lang="en-US" sz="2000" dirty="0" err="1"/>
              <a:t>Σημείωμ</a:t>
            </a:r>
            <a:r>
              <a:rPr lang="en-US" sz="2000" dirty="0"/>
              <a:t>α Αδειοδότησης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 err="1"/>
              <a:t>τ</a:t>
            </a:r>
            <a:r>
              <a:rPr lang="en-US" sz="2000" dirty="0" smtClean="0"/>
              <a:t>η </a:t>
            </a:r>
            <a:r>
              <a:rPr lang="en-US" sz="2000" dirty="0" err="1"/>
              <a:t>δήλωση</a:t>
            </a:r>
            <a:r>
              <a:rPr lang="en-US" sz="2000" dirty="0"/>
              <a:t> </a:t>
            </a:r>
            <a:r>
              <a:rPr lang="el-GR" sz="2000" dirty="0" err="1"/>
              <a:t>Δ</a:t>
            </a:r>
            <a:r>
              <a:rPr lang="en-US" sz="2000" dirty="0" smtClean="0"/>
              <a:t>ια</a:t>
            </a:r>
            <a:r>
              <a:rPr lang="en-US" sz="2000" dirty="0" err="1" smtClean="0"/>
              <a:t>τήρησης</a:t>
            </a:r>
            <a:r>
              <a:rPr lang="en-US" sz="2000" dirty="0" smtClean="0"/>
              <a:t> </a:t>
            </a:r>
            <a:r>
              <a:rPr lang="en-US" sz="2000" dirty="0"/>
              <a:t>Σημειωμάτων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l-GR" sz="2000" dirty="0" smtClean="0"/>
              <a:t>ο Σημείωμα Χρήσης Έργων Τρίτων </a:t>
            </a:r>
            <a:r>
              <a:rPr lang="el-GR" sz="2000" dirty="0"/>
              <a:t>(εφόσον υπάρχει)</a:t>
            </a:r>
          </a:p>
          <a:p>
            <a:pPr marL="0" indent="0">
              <a:buNone/>
            </a:pPr>
            <a:r>
              <a:rPr lang="el-GR" sz="2400" dirty="0"/>
              <a:t>μαζί με τους συνοδευόμενους </a:t>
            </a:r>
            <a:r>
              <a:rPr lang="el-GR" sz="2400" dirty="0" err="1"/>
              <a:t>υπερσυνδέσμους</a:t>
            </a:r>
            <a:r>
              <a:rPr lang="el-GR" sz="2400" dirty="0"/>
              <a:t>.</a:t>
            </a:r>
          </a:p>
          <a:p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4171927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Χρηματοδότηση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525963"/>
          </a:xfrm>
        </p:spPr>
        <p:txBody>
          <a:bodyPr>
            <a:normAutofit/>
          </a:bodyPr>
          <a:lstStyle/>
          <a:p>
            <a:r>
              <a:rPr lang="el-GR" sz="2000" dirty="0" smtClean="0"/>
              <a:t>Το παρόν εκπαιδευτικό υλικό έχει αναπτυχθεί </a:t>
            </a:r>
            <a:r>
              <a:rPr lang="el-GR" sz="2000" dirty="0" err="1" smtClean="0"/>
              <a:t>στ</a:t>
            </a:r>
            <a:r>
              <a:rPr lang="en-US" sz="2000" dirty="0" smtClean="0"/>
              <a:t>o</a:t>
            </a:r>
            <a:r>
              <a:rPr lang="el-GR" sz="2000" dirty="0" smtClean="0"/>
              <a:t> </a:t>
            </a:r>
            <a:r>
              <a:rPr lang="el-GR" sz="2000" dirty="0" err="1" smtClean="0"/>
              <a:t>πλαίσι</a:t>
            </a:r>
            <a:r>
              <a:rPr lang="en-US" sz="2000" dirty="0" smtClean="0"/>
              <a:t>o</a:t>
            </a:r>
            <a:r>
              <a:rPr lang="el-GR" sz="2000" dirty="0" smtClean="0"/>
              <a:t> του εκπαιδευτικού έργου του διδάσκοντα.</a:t>
            </a:r>
            <a:endParaRPr lang="en-US" sz="2000" dirty="0" smtClean="0"/>
          </a:p>
          <a:p>
            <a:r>
              <a:rPr lang="el-GR" sz="2000" dirty="0" smtClean="0"/>
              <a:t>Το έργο «</a:t>
            </a:r>
            <a:r>
              <a:rPr lang="el-GR" sz="2000" b="1" dirty="0" smtClean="0"/>
              <a:t>Ανοικτά Ακαδημαϊκά Μαθήματα στο </a:t>
            </a:r>
            <a:r>
              <a:rPr lang="el-GR" sz="2000" b="1" smtClean="0"/>
              <a:t>ΤΕΙ Αθηνών</a:t>
            </a:r>
            <a:r>
              <a:rPr lang="el-GR" sz="2000" smtClean="0"/>
              <a:t>» </a:t>
            </a:r>
            <a:r>
              <a:rPr lang="el-GR" sz="2000" dirty="0" smtClean="0"/>
              <a:t>έχει χρηματοδοτήσει μόνο την αναδιαμόρφωση του εκπαιδευτικού υλικού. </a:t>
            </a:r>
            <a:endParaRPr lang="en-US" sz="2000" dirty="0" smtClean="0"/>
          </a:p>
          <a:p>
            <a:r>
              <a:rPr lang="el-GR" sz="2000" dirty="0" smtClean="0"/>
              <a:t>Το έργο υλοποιείται στο πλαίσιο του Επιχειρησιακού Προγράμματος «Εκπαίδευση και Δια Βίου Μάθηση» και συγχρηματοδοτείται από την Ευρωπαϊκή Ένωση (Ευρωπαϊκό Κοινωνικό Ταμείο) και από εθνικούς πόρους.</a:t>
            </a:r>
          </a:p>
        </p:txBody>
      </p:sp>
      <p:pic>
        <p:nvPicPr>
          <p:cNvPr id="7" name="Picture 6" descr="Λογότυπο Επιχειρησιακού Προγράμματος Εκπαίδευση και Δια βίου Μάθηση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4653136"/>
            <a:ext cx="5501640" cy="1386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9565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Επιδημιολογικά δεδομένα</a:t>
            </a:r>
            <a:endParaRPr lang="el-GR" dirty="0"/>
          </a:p>
        </p:txBody>
      </p:sp>
      <p:sp>
        <p:nvSpPr>
          <p:cNvPr id="12291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853136"/>
          </a:xfrm>
        </p:spPr>
        <p:txBody>
          <a:bodyPr/>
          <a:lstStyle/>
          <a:p>
            <a:r>
              <a:rPr lang="el-GR" altLang="el-GR" dirty="0" smtClean="0"/>
              <a:t>Το 67% των περιπτώσεων παιδικής κακοποίησης αφορά σε παιδιά κάτω του ενός έτους και το 80%  σε παιδιά κάτω των τριών ετών. </a:t>
            </a:r>
          </a:p>
          <a:p>
            <a:r>
              <a:rPr lang="el-GR" altLang="el-GR" dirty="0" smtClean="0"/>
              <a:t>Η θνησιμότητα είναι υψηλότερη σε παιδιά μικρής ηλικίας.</a:t>
            </a:r>
          </a:p>
          <a:p>
            <a:r>
              <a:rPr lang="el-GR" altLang="el-GR" dirty="0" smtClean="0"/>
              <a:t>Η πιθανότητα να κακοποιηθεί εκ νέου το παιδί φτάνει στο 60% αν δεν μεσολαβήσει θεραπευτική παρέμβαση των γονέων.</a:t>
            </a:r>
          </a:p>
          <a:p>
            <a:r>
              <a:rPr lang="el-GR" altLang="el-GR" dirty="0" smtClean="0"/>
              <a:t>Διεθνώς υπολογίζεται ότι 1 στα 200 έως 1000 παιδιά παραπέμπεται σε υπηρεσία υγείας ή παιδικής προστασίας εξαιτίας κακοποίησης.</a:t>
            </a:r>
          </a:p>
        </p:txBody>
      </p:sp>
      <p:sp>
        <p:nvSpPr>
          <p:cNvPr id="3" name="Θέση αριθμού διαφάνειας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441E353E-AF69-4E85-BE93-62288240FB9D}" type="slidenum">
              <a:rPr lang="el-GR" smtClean="0"/>
              <a:pPr>
                <a:defRPr/>
              </a:pPr>
              <a:t>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08581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Έκταση του προβλήματος διεθνώς</a:t>
            </a:r>
            <a:endParaRPr lang="el-GR" dirty="0"/>
          </a:p>
        </p:txBody>
      </p:sp>
      <p:sp>
        <p:nvSpPr>
          <p:cNvPr id="13315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997152"/>
          </a:xfrm>
        </p:spPr>
        <p:txBody>
          <a:bodyPr/>
          <a:lstStyle/>
          <a:p>
            <a:pPr>
              <a:lnSpc>
                <a:spcPct val="110000"/>
              </a:lnSpc>
              <a:spcBef>
                <a:spcPts val="1200"/>
              </a:spcBef>
            </a:pPr>
            <a:r>
              <a:rPr lang="el-GR" altLang="el-GR" dirty="0" smtClean="0"/>
              <a:t>2002: Παγκοσμίως, οι θάνατοι των παιδιών από ανθρωποκτονία υπολογίσθηκαν σε 31.000 περιστατικά.</a:t>
            </a:r>
          </a:p>
          <a:p>
            <a:pPr>
              <a:lnSpc>
                <a:spcPct val="110000"/>
              </a:lnSpc>
              <a:spcBef>
                <a:spcPts val="1200"/>
              </a:spcBef>
            </a:pPr>
            <a:r>
              <a:rPr lang="el-GR" altLang="el-GR" dirty="0" smtClean="0"/>
              <a:t>Πολλές μελέτες με διεθνή αντιπροσώπευση δείχνουν ότι το 20% των γυναικών και το 10% των ανδρών αναφέρουν ότι κακοποιήθηκαν στην παιδική τους ηλικία.</a:t>
            </a:r>
          </a:p>
          <a:p>
            <a:pPr>
              <a:lnSpc>
                <a:spcPct val="110000"/>
              </a:lnSpc>
              <a:spcBef>
                <a:spcPts val="1200"/>
              </a:spcBef>
            </a:pPr>
            <a:r>
              <a:rPr lang="el-GR" altLang="el-GR" dirty="0" smtClean="0"/>
              <a:t>Στην Αγγλία και στην Ιταλία οι περιπτώσεις κακοποίησης παιδιών υπολογίζονται ετησίως σε 16.000, ενώ στην Δανία, την Σουηδία και την Φιλανδία σε 4-5.000 περιπτώσεις.</a:t>
            </a:r>
          </a:p>
        </p:txBody>
      </p:sp>
      <p:sp>
        <p:nvSpPr>
          <p:cNvPr id="3" name="Θέση αριθμού διαφάνειας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441E353E-AF69-4E85-BE93-62288240FB9D}" type="slidenum">
              <a:rPr lang="el-GR" smtClean="0"/>
              <a:pPr>
                <a:defRPr/>
              </a:pPr>
              <a:t>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95254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Έκταση του προβλήματος στην Ελλάδα</a:t>
            </a:r>
            <a:endParaRPr lang="el-GR" dirty="0"/>
          </a:p>
        </p:txBody>
      </p:sp>
      <p:sp>
        <p:nvSpPr>
          <p:cNvPr id="14339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141168"/>
          </a:xfrm>
        </p:spPr>
        <p:txBody>
          <a:bodyPr/>
          <a:lstStyle/>
          <a:p>
            <a:pPr eaLnBrk="1" hangingPunct="1">
              <a:spcBef>
                <a:spcPts val="1200"/>
              </a:spcBef>
            </a:pPr>
            <a:r>
              <a:rPr lang="el-GR" altLang="el-GR" dirty="0" smtClean="0"/>
              <a:t>Το 0,6% των παιδιών στο Νοσοκομείο Παίδων «Αγία Σοφία» νοσηλεύονται με την ένδειξη κακοποίησης ή παραμέλησης. </a:t>
            </a:r>
          </a:p>
          <a:p>
            <a:pPr eaLnBrk="1" hangingPunct="1">
              <a:spcBef>
                <a:spcPts val="1200"/>
              </a:spcBef>
            </a:pPr>
            <a:r>
              <a:rPr lang="el-GR" altLang="el-GR" dirty="0" smtClean="0"/>
              <a:t>Το 68% περίπου των </a:t>
            </a:r>
            <a:r>
              <a:rPr lang="el-GR" altLang="el-GR" dirty="0" err="1" smtClean="0"/>
              <a:t>κρανιοεγκεφαλικών</a:t>
            </a:r>
            <a:r>
              <a:rPr lang="el-GR" altLang="el-GR" dirty="0" smtClean="0"/>
              <a:t> τραυμάτων σε παιδιά κάτω των 2 ετών οφείλονται σε κακοποίηση από τους γονείς.</a:t>
            </a:r>
          </a:p>
          <a:p>
            <a:pPr eaLnBrk="1" hangingPunct="1">
              <a:spcBef>
                <a:spcPts val="1200"/>
              </a:spcBef>
            </a:pPr>
            <a:r>
              <a:rPr lang="el-GR" altLang="el-GR" dirty="0" smtClean="0"/>
              <a:t>Μελέτη του Ινστιτούτου Υγείας του Παιδιού υπολόγισε το1993 τις περιπτώσεις παιδικής κακοποίησης σε 4.000. Από αυτά τα παιδιά:</a:t>
            </a:r>
          </a:p>
          <a:p>
            <a:pPr eaLnBrk="1" hangingPunct="1">
              <a:spcBef>
                <a:spcPts val="1200"/>
              </a:spcBef>
              <a:buFont typeface="Wingdings" pitchFamily="2" charset="2"/>
              <a:buChar char="ü"/>
            </a:pPr>
            <a:r>
              <a:rPr lang="el-GR" altLang="el-GR" dirty="0" smtClean="0"/>
              <a:t>100 πέθαναν, και</a:t>
            </a:r>
          </a:p>
          <a:p>
            <a:pPr eaLnBrk="1" hangingPunct="1">
              <a:spcBef>
                <a:spcPts val="1200"/>
              </a:spcBef>
              <a:buFont typeface="Wingdings" pitchFamily="2" charset="2"/>
              <a:buChar char="ü"/>
            </a:pPr>
            <a:r>
              <a:rPr lang="el-GR" altLang="el-GR" dirty="0" smtClean="0"/>
              <a:t>100 έμειναν ανάπηρα.</a:t>
            </a:r>
          </a:p>
        </p:txBody>
      </p:sp>
      <p:sp>
        <p:nvSpPr>
          <p:cNvPr id="3" name="Θέση αριθμού διαφάνειας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441E353E-AF69-4E85-BE93-62288240FB9D}" type="slidenum">
              <a:rPr lang="el-GR" smtClean="0"/>
              <a:pPr>
                <a:defRPr/>
              </a:pPr>
              <a:t>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91840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Αιτιολογία του προβλήματος </a:t>
            </a:r>
            <a:endParaRPr lang="el-GR" sz="3000" b="0" dirty="0"/>
          </a:p>
        </p:txBody>
      </p:sp>
      <p:sp>
        <p:nvSpPr>
          <p:cNvPr id="15363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997152"/>
          </a:xfrm>
        </p:spPr>
        <p:txBody>
          <a:bodyPr/>
          <a:lstStyle/>
          <a:p>
            <a:pPr eaLnBrk="1" hangingPunct="1">
              <a:lnSpc>
                <a:spcPct val="110000"/>
              </a:lnSpc>
              <a:spcBef>
                <a:spcPts val="1200"/>
              </a:spcBef>
            </a:pPr>
            <a:r>
              <a:rPr lang="el-GR" altLang="el-GR" dirty="0" smtClean="0"/>
              <a:t>Η αιτιολογία της κακοποίησης του παιδιού από τους γονείς είναι σύνθετη και </a:t>
            </a:r>
            <a:r>
              <a:rPr lang="el-GR" altLang="el-GR" dirty="0" err="1" smtClean="0"/>
              <a:t>πολυπαραγοντική</a:t>
            </a:r>
            <a:r>
              <a:rPr lang="el-GR" altLang="el-GR" dirty="0" smtClean="0"/>
              <a:t>. </a:t>
            </a:r>
          </a:p>
          <a:p>
            <a:pPr eaLnBrk="1" hangingPunct="1">
              <a:lnSpc>
                <a:spcPct val="110000"/>
              </a:lnSpc>
              <a:spcBef>
                <a:spcPts val="1200"/>
              </a:spcBef>
            </a:pPr>
            <a:r>
              <a:rPr lang="el-GR" altLang="el-GR" dirty="0" smtClean="0"/>
              <a:t>Είναι το αποτέλεσμα της αλληλεπίδρασης πολλών  και διαφορετικών παραγόντων που ειδικότερα σχετίζονται με:</a:t>
            </a:r>
          </a:p>
          <a:p>
            <a:pPr eaLnBrk="1" hangingPunct="1">
              <a:lnSpc>
                <a:spcPct val="110000"/>
              </a:lnSpc>
              <a:spcBef>
                <a:spcPts val="1200"/>
              </a:spcBef>
              <a:buFont typeface="Wingdings" pitchFamily="2" charset="2"/>
              <a:buChar char="ü"/>
            </a:pPr>
            <a:r>
              <a:rPr lang="el-GR" altLang="el-GR" dirty="0" smtClean="0"/>
              <a:t>τα χαρακτηριστικά των γονέων, </a:t>
            </a:r>
          </a:p>
          <a:p>
            <a:pPr eaLnBrk="1" hangingPunct="1">
              <a:lnSpc>
                <a:spcPct val="110000"/>
              </a:lnSpc>
              <a:spcBef>
                <a:spcPts val="1200"/>
              </a:spcBef>
              <a:buFont typeface="Wingdings" pitchFamily="2" charset="2"/>
              <a:buChar char="ü"/>
            </a:pPr>
            <a:r>
              <a:rPr lang="el-GR" altLang="el-GR" dirty="0" smtClean="0"/>
              <a:t>τα χαρακτηριστικά του παιδιού, </a:t>
            </a:r>
          </a:p>
          <a:p>
            <a:pPr eaLnBrk="1" hangingPunct="1">
              <a:lnSpc>
                <a:spcPct val="110000"/>
              </a:lnSpc>
              <a:spcBef>
                <a:spcPts val="1200"/>
              </a:spcBef>
              <a:buFont typeface="Wingdings" pitchFamily="2" charset="2"/>
              <a:buChar char="ü"/>
            </a:pPr>
            <a:r>
              <a:rPr lang="el-GR" altLang="el-GR" dirty="0" smtClean="0"/>
              <a:t>τη λειτουργικότητα της οικογένειας, και</a:t>
            </a:r>
          </a:p>
          <a:p>
            <a:pPr eaLnBrk="1" hangingPunct="1">
              <a:lnSpc>
                <a:spcPct val="110000"/>
              </a:lnSpc>
              <a:spcBef>
                <a:spcPts val="1200"/>
              </a:spcBef>
              <a:buFont typeface="Wingdings" pitchFamily="2" charset="2"/>
              <a:buChar char="ü"/>
            </a:pPr>
            <a:r>
              <a:rPr lang="el-GR" altLang="el-GR" dirty="0" smtClean="0"/>
              <a:t>κοινωνικοοικονομικούς παράγοντες. </a:t>
            </a:r>
          </a:p>
          <a:p>
            <a:pPr eaLnBrk="1" hangingPunct="1">
              <a:lnSpc>
                <a:spcPct val="110000"/>
              </a:lnSpc>
              <a:spcBef>
                <a:spcPts val="1200"/>
              </a:spcBef>
            </a:pPr>
            <a:endParaRPr lang="el-GR" altLang="el-GR" dirty="0" smtClean="0"/>
          </a:p>
        </p:txBody>
      </p:sp>
      <p:sp>
        <p:nvSpPr>
          <p:cNvPr id="3" name="Θέση αριθμού διαφάνειας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441E353E-AF69-4E85-BE93-62288240FB9D}" type="slidenum">
              <a:rPr lang="el-GR" smtClean="0"/>
              <a:pPr>
                <a:defRPr/>
              </a:pPr>
              <a:t>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90039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Τα χαρακτηριστικά των γονέων </a:t>
            </a:r>
            <a:br>
              <a:rPr lang="el-GR" dirty="0" smtClean="0"/>
            </a:br>
            <a:r>
              <a:rPr lang="el-GR" dirty="0" smtClean="0"/>
              <a:t>που κακοποιούν </a:t>
            </a:r>
            <a:r>
              <a:rPr lang="el-GR" sz="2800" b="0" dirty="0" smtClean="0"/>
              <a:t>1/2</a:t>
            </a:r>
            <a:endParaRPr lang="el-GR" sz="2800" b="0" dirty="0"/>
          </a:p>
        </p:txBody>
      </p:sp>
      <p:sp>
        <p:nvSpPr>
          <p:cNvPr id="17411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el-GR" altLang="el-GR" dirty="0" smtClean="0"/>
              <a:t>Χαμηλή αυτοεκτίμηση σε συνδυασμό με ανεπάρκειες που αισθάνονται ως προς τον μητρικό ή πατρικό ρόλο.</a:t>
            </a:r>
          </a:p>
          <a:p>
            <a:pPr eaLnBrk="1" hangingPunct="1"/>
            <a:r>
              <a:rPr lang="el-GR" altLang="el-GR" dirty="0" smtClean="0"/>
              <a:t>Ψυχοπαθολογία που αφορά σε άγχος, συναισθηματικές δυσκολίες - κατάθλιψη, διαταραχή προσωπικότητας, κατάχρηση ουσιών, χαμηλή νοημοσύνη.</a:t>
            </a:r>
          </a:p>
          <a:p>
            <a:pPr eaLnBrk="1" hangingPunct="1"/>
            <a:r>
              <a:rPr lang="el-GR" altLang="el-GR" dirty="0" smtClean="0"/>
              <a:t>Ανεπαρκείς δεξιότητες επίλυσης προβλημάτων με αδυναμία διαχείρισης του άγχους και έλεγχου των παρορμήσεων (κυρίως τις επιθετικές ).</a:t>
            </a:r>
          </a:p>
        </p:txBody>
      </p:sp>
      <p:sp>
        <p:nvSpPr>
          <p:cNvPr id="3" name="Θέση αριθμού διαφάνειας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441E353E-AF69-4E85-BE93-62288240FB9D}" type="slidenum">
              <a:rPr lang="el-GR" smtClean="0"/>
              <a:pPr>
                <a:defRPr/>
              </a:pPr>
              <a:t>7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79888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dirty="0">
                <a:solidFill>
                  <a:srgbClr val="775F55">
                    <a:lumMod val="75000"/>
                  </a:srgbClr>
                </a:solidFill>
              </a:rPr>
              <a:t>Τα χαρακτηριστικά των γονέων </a:t>
            </a:r>
            <a:br>
              <a:rPr lang="el-GR" dirty="0">
                <a:solidFill>
                  <a:srgbClr val="775F55">
                    <a:lumMod val="75000"/>
                  </a:srgbClr>
                </a:solidFill>
              </a:rPr>
            </a:br>
            <a:r>
              <a:rPr lang="el-GR" dirty="0">
                <a:solidFill>
                  <a:srgbClr val="775F55">
                    <a:lumMod val="75000"/>
                  </a:srgbClr>
                </a:solidFill>
              </a:rPr>
              <a:t>που κακοποιούν </a:t>
            </a:r>
            <a:r>
              <a:rPr lang="el-GR" sz="2800" b="0" dirty="0" smtClean="0">
                <a:solidFill>
                  <a:srgbClr val="775F55">
                    <a:lumMod val="75000"/>
                  </a:srgbClr>
                </a:solidFill>
              </a:rPr>
              <a:t>2/2</a:t>
            </a:r>
            <a:endParaRPr lang="el-GR" altLang="el-GR" sz="2800" dirty="0" smtClean="0"/>
          </a:p>
        </p:txBody>
      </p:sp>
      <p:sp>
        <p:nvSpPr>
          <p:cNvPr id="18435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el-GR" altLang="el-GR" dirty="0" smtClean="0"/>
              <a:t>Ελλιπείς γνώσεις της φυσιολογικής ανάπτυξης του παιδιού σε συνδυασμό με υπερβολικές προσδοκίες από το παιδί.</a:t>
            </a:r>
          </a:p>
          <a:p>
            <a:pPr eaLnBrk="1" hangingPunct="1"/>
            <a:r>
              <a:rPr lang="el-GR" altLang="el-GR" dirty="0" smtClean="0"/>
              <a:t> Έντονες (ναρκισσιστικές) ανάγκες για εξάρτηση και φροντίδα τις οποίες τείνουν να καλύπτουν χρησιμοποιώντας τα παιδιά τους ως πηγή φροντίδας και προσοχής («</a:t>
            </a:r>
            <a:r>
              <a:rPr lang="el-GR" altLang="el-GR" dirty="0" err="1" smtClean="0"/>
              <a:t>γονεοποιημένο</a:t>
            </a:r>
            <a:r>
              <a:rPr lang="el-GR" altLang="el-GR" dirty="0" smtClean="0"/>
              <a:t> παιδί»).</a:t>
            </a:r>
          </a:p>
          <a:p>
            <a:pPr eaLnBrk="1" hangingPunct="1"/>
            <a:r>
              <a:rPr lang="el-GR" altLang="el-GR" dirty="0" smtClean="0"/>
              <a:t>Παρουσία </a:t>
            </a:r>
            <a:r>
              <a:rPr lang="el-GR" altLang="el-GR" dirty="0" err="1" smtClean="0"/>
              <a:t>διαγενεακών</a:t>
            </a:r>
            <a:r>
              <a:rPr lang="el-GR" altLang="el-GR" dirty="0" smtClean="0"/>
              <a:t> παραγόντων κακοποίησης. Έχουν υπάρξει θύματα παιδικής κακοποίησης ή μάρτυρες βίας μέσα στις δικές τους οικογένειες.</a:t>
            </a:r>
          </a:p>
          <a:p>
            <a:pPr eaLnBrk="1" hangingPunct="1">
              <a:buFont typeface="Arial" pitchFamily="34" charset="0"/>
              <a:buChar char="•"/>
            </a:pPr>
            <a:endParaRPr lang="el-GR" altLang="el-GR" dirty="0" smtClean="0"/>
          </a:p>
        </p:txBody>
      </p:sp>
      <p:sp>
        <p:nvSpPr>
          <p:cNvPr id="2" name="Θέση αριθμού διαφάνειας 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441E353E-AF69-4E85-BE93-62288240FB9D}" type="slidenum">
              <a:rPr lang="el-GR" smtClean="0"/>
              <a:pPr>
                <a:defRPr/>
              </a:pPr>
              <a:t>8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56364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  <p:tag name="ISPRING_RESOURCE_PATHS_HASH_2" val="e63e9eec434b6a22ddb5216a25ec256f5ce4e1fb"/>
</p:tagLst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emplate new">
  <a:themeElements>
    <a:clrScheme name="Διάμεσος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Διάμεσος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Διάμεσος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exo-opistho_simeiomata">
  <a:themeElements>
    <a:clrScheme name="Προσαρμοσμένο 23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F3F3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C_template_updated">
  <a:themeElements>
    <a:clrScheme name="Custom 6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F3F3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Διάμεσος">
  <a:themeElements>
    <a:clrScheme name="Διάμεσος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Διάμεσος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Διάμεσος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Θέμα του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Διάμεσος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94B6D2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template new</Template>
  <TotalTime>27</TotalTime>
  <Words>2150</Words>
  <Application>Microsoft Office PowerPoint</Application>
  <PresentationFormat>Προβολή στην οθόνη (4:3)</PresentationFormat>
  <Paragraphs>224</Paragraphs>
  <Slides>31</Slides>
  <Notes>7</Notes>
  <HiddenSlides>0</HiddenSlides>
  <MMClips>0</MMClips>
  <ScaleCrop>false</ScaleCrop>
  <HeadingPairs>
    <vt:vector size="4" baseType="variant">
      <vt:variant>
        <vt:lpstr>Θέμα</vt:lpstr>
      </vt:variant>
      <vt:variant>
        <vt:i4>4</vt:i4>
      </vt:variant>
      <vt:variant>
        <vt:lpstr>Τίτλοι διαφανειών</vt:lpstr>
      </vt:variant>
      <vt:variant>
        <vt:i4>31</vt:i4>
      </vt:variant>
    </vt:vector>
  </HeadingPairs>
  <TitlesOfParts>
    <vt:vector size="35" baseType="lpstr">
      <vt:lpstr>template new</vt:lpstr>
      <vt:lpstr>exo-opistho_simeiomata</vt:lpstr>
      <vt:lpstr>OC_template_updated</vt:lpstr>
      <vt:lpstr>Διάμεσος</vt:lpstr>
      <vt:lpstr>Κοινωνική Εργασία με Παιδιά και Εφήβους</vt:lpstr>
      <vt:lpstr>Παιδική κακοποίηση</vt:lpstr>
      <vt:lpstr>Ορισμός</vt:lpstr>
      <vt:lpstr>Επιδημιολογικά δεδομένα</vt:lpstr>
      <vt:lpstr>Έκταση του προβλήματος διεθνώς</vt:lpstr>
      <vt:lpstr>Έκταση του προβλήματος στην Ελλάδα</vt:lpstr>
      <vt:lpstr>Αιτιολογία του προβλήματος </vt:lpstr>
      <vt:lpstr>Τα χαρακτηριστικά των γονέων  που κακοποιούν 1/2</vt:lpstr>
      <vt:lpstr>Τα χαρακτηριστικά των γονέων  που κακοποιούν 2/2</vt:lpstr>
      <vt:lpstr>Τα χαρακτηριστικά του παιδιού  που κακοποιείται </vt:lpstr>
      <vt:lpstr>Τα χαρακτηριστικά της οικογένειας</vt:lpstr>
      <vt:lpstr>Κοινωνικοοικονομικοί παράγοντες παιδικής κακοποίησης</vt:lpstr>
      <vt:lpstr>Κοινωνικές στάσεις και παιδική κακοποίηση</vt:lpstr>
      <vt:lpstr>Η ψυχοδυναμική της παιδικής κακοποίησης</vt:lpstr>
      <vt:lpstr>Οι ψυχοκοινωνικές επιπτώσεις της κακοποίησης στο παιδί 1/3</vt:lpstr>
      <vt:lpstr>Οι ψυχοκοινωνικές επιπτώσεις της κακοποίησης στο παιδί 2/3</vt:lpstr>
      <vt:lpstr>Οι ψυχοκοινωνικές επιπτώσεις της κακοποίησης στο παιδί 3/3</vt:lpstr>
      <vt:lpstr>Αντιμετώπιση: Πρωτογενής πρόληψη</vt:lpstr>
      <vt:lpstr>Αντιμετώπιση: Δευτερογενής πρόληψη</vt:lpstr>
      <vt:lpstr>Αντιμετώπιση: Τριτογενής πρόληψη</vt:lpstr>
      <vt:lpstr>Σύνταξη έκθεσης κοινωνικής έρευνας σε περίπτωση παιδικής κακοποίησης </vt:lpstr>
      <vt:lpstr>Η αξιολόγηση της λειτουργικότητας της οικογένειας από τον κοινωνικό λειτουργό</vt:lpstr>
      <vt:lpstr>Η αντιμετώπιση του προβλήματος  στην Ελλάδα 1/2</vt:lpstr>
      <vt:lpstr>Η αντιμετώπιση του προβλήματος  στην Ελλάδα 2/2</vt:lpstr>
      <vt:lpstr>Τέλος Ενότητας</vt:lpstr>
      <vt:lpstr>Σημειώματα</vt:lpstr>
      <vt:lpstr>Σημείωμα Αναφοράς</vt:lpstr>
      <vt:lpstr>Σημείωμα Αδειοδότησης</vt:lpstr>
      <vt:lpstr>Επεξήγηση όρων χρήσης έργων τρίτων</vt:lpstr>
      <vt:lpstr>Διατήρηση Σημειωμάτων</vt:lpstr>
      <vt:lpstr>Χρηματοδότηση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Κοινωνική Εργασία με Παιδιά και Εφήβους</dc:title>
  <dc:creator>opencourses@teiath.gr</dc:creator>
  <cp:lastModifiedBy>fkaram2</cp:lastModifiedBy>
  <cp:revision>8</cp:revision>
  <dcterms:created xsi:type="dcterms:W3CDTF">2015-05-08T07:27:08Z</dcterms:created>
  <dcterms:modified xsi:type="dcterms:W3CDTF">2015-08-07T07:19:07Z</dcterms:modified>
</cp:coreProperties>
</file>