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684" r:id="rId2"/>
    <p:sldMasterId id="2147483696" r:id="rId3"/>
  </p:sldMasterIdLst>
  <p:notesMasterIdLst>
    <p:notesMasterId r:id="rId63"/>
  </p:notesMasterIdLst>
  <p:handoutMasterIdLst>
    <p:handoutMasterId r:id="rId64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3" r:id="rId54"/>
    <p:sldId id="322" r:id="rId55"/>
    <p:sldId id="257" r:id="rId56"/>
    <p:sldId id="262" r:id="rId57"/>
    <p:sldId id="264" r:id="rId58"/>
    <p:sldId id="269" r:id="rId59"/>
    <p:sldId id="270" r:id="rId60"/>
    <p:sldId id="266" r:id="rId61"/>
    <p:sldId id="261" r:id="rId62"/>
  </p:sldIdLst>
  <p:sldSz cx="9144000" cy="6858000" type="screen4x3"/>
  <p:notesSz cx="7104063" cy="10234613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smtClean="0"/>
              <a:t>Ο εκφοβισμός μπορεί να πάρει </a:t>
            </a:r>
            <a:r>
              <a:rPr lang="el-GR" altLang="el-GR" b="1" smtClean="0"/>
              <a:t>μορφή </a:t>
            </a:r>
            <a:r>
              <a:rPr lang="el-GR" altLang="el-GR" smtClean="0"/>
              <a:t>σωματική, λεκτική, εκβιαστική, έμμεση ή κοινωνική, ηλεκτρονική, ρατσιστική και σεξουαλική </a:t>
            </a:r>
          </a:p>
        </p:txBody>
      </p:sp>
    </p:spTree>
    <p:extLst>
      <p:ext uri="{BB962C8B-B14F-4D97-AF65-F5344CB8AC3E}">
        <p14:creationId xmlns:p14="http://schemas.microsoft.com/office/powerpoint/2010/main" val="265187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dirty="0" smtClean="0"/>
              <a:t>Το γράφημα απεικονίζει το μέσο όρο της συχνότητας εκφοβισμού σε διάφορες ευρωπαϊκές χώρες όπως προκύπτει από μια σειρά μελετών. Ένα σταθερό εύρημα είναι ότι η χώρα με το μικρότερο ποσοστό είναι η Σουηδία και η χώρα με το μεγαλύτερο ποσοστό η Λιθουανία. Η Ελλάδα έχει σχετικά χαμηλό ποσοστό εκφοβισμού σε σχέση με άλλες χώρες, ωστόσο παρουσιάζει υψηλότερο ρυθμό αύξησης του φαινομένου χρόνο με το χρόνο σε σχέση με άλλες χώρες</a:t>
            </a:r>
          </a:p>
        </p:txBody>
      </p:sp>
    </p:spTree>
    <p:extLst>
      <p:ext uri="{BB962C8B-B14F-4D97-AF65-F5344CB8AC3E}">
        <p14:creationId xmlns:p14="http://schemas.microsoft.com/office/powerpoint/2010/main" val="212146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4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60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384D70-513E-42F7-8899-7BACCC03ABBD}" type="datetime1">
              <a:rPr lang="el-GR" smtClean="0"/>
              <a:t>7/8/2015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384C6-F399-438E-BA89-7BE1FC33607B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3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2034-6718-41F8-8E9E-833437167E45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3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CD2B07-F08B-4014-AE1B-4E3B9CA40C35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88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02864-A41D-4228-847C-654CFC680025}" type="datetime1">
              <a:rPr lang="el-GR" smtClean="0"/>
              <a:t>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46405-947D-48B2-BB4B-2684E6EE5B58}" type="datetime1">
              <a:rPr lang="el-GR" smtClean="0"/>
              <a:t>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AB5BE-3AEE-4E3F-8D83-B076A56A995D}" type="datetime1">
              <a:rPr lang="el-GR" smtClean="0"/>
              <a:t>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DEAA7-EE56-46E0-A03A-13C0945D875F}" type="datetime1">
              <a:rPr lang="el-GR" smtClean="0"/>
              <a:t>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80636-23B5-452C-A21B-CEF7CB4D214F}" type="datetime1">
              <a:rPr lang="el-GR" smtClean="0"/>
              <a:t>7/8/2015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C6054-BEA6-4E41-89B1-06B34E1DC0DD}" type="datetime1">
              <a:rPr lang="el-GR" smtClean="0"/>
              <a:t>7/8/2015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A1064-B460-49C2-B0A1-BB895FFE5757}" type="datetime1">
              <a:rPr lang="el-GR" smtClean="0"/>
              <a:t>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B89D3F-85CB-4FFD-9220-7710FDE62B7E}" type="datetime1">
              <a:rPr lang="el-GR" smtClean="0"/>
              <a:t>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8B4-F189-4FBE-8F18-2105AA920505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5199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4608C-F172-463C-88AF-43DA2DA089C5}" type="datetime1">
              <a:rPr lang="el-GR" smtClean="0"/>
              <a:t>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714AE-9842-48D8-B18A-88850C867DE9}" type="datetime1">
              <a:rPr lang="el-GR" smtClean="0"/>
              <a:t>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42F2-0DE9-4AEA-B945-60AAA3743A63}" type="datetime1">
              <a:rPr lang="el-GR" smtClean="0"/>
              <a:t>7/8/2015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A164-6C3C-4B9A-9FD2-38BF3DFF83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955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F875-E379-48AB-9E0B-E3053A84D7FE}" type="datetime1">
              <a:rPr lang="el-GR" smtClean="0"/>
              <a:t>7/8/2015</a:t>
            </a:fld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073D-F55F-4AC0-B53A-76333F318E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916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A38FA-5B4D-4563-A231-994D06E697E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4248E-8F72-4B81-9088-1F6A74D1B48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2CA40-5A84-433A-88EC-7DC7D549140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1EE03-F212-4499-89F5-ECA34F63EE7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11023-2AA9-4F9A-AEE9-6461CED83E6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E7C0C-DA14-48BB-9789-DB933DF22D4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9731-DE28-40A8-8642-306D950AD2B5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1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C9C161-7D4F-4B46-9E6D-FED3FD60C9C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71FA9-13F9-42D5-A287-9F5290E4566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98A42-4DDF-49C2-80AF-355549AFA7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AFEBF-A3FC-429D-932B-80114B8EA6D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08F730-802A-4E13-B149-4E9C87079DD7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F4EAC6-F8CF-42CF-B016-4DD9810B26D6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11800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1A84-0191-4FB5-BB27-F7D7EAC3A11A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37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3427-9418-41F7-B43C-7306026C2640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384C6-F399-438E-BA89-7BE1FC33607B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088-BBA5-4B61-93A4-2A7B0FE44C9E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996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12AD27E-AC2A-4082-960B-621E22066339}" type="datetime1">
              <a:rPr lang="el-GR" smtClean="0">
                <a:solidFill>
                  <a:srgbClr val="775F55"/>
                </a:solidFill>
              </a:rPr>
              <a:t>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93739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DC6CBB-406F-43C4-A2D6-5975D33FCD0A}" type="datetime1">
              <a:rPr lang="el-GR" smtClean="0">
                <a:solidFill>
                  <a:srgbClr val="775F55"/>
                </a:solidFill>
                <a:latin typeface="Calibri"/>
              </a:rPr>
              <a:t>7/8/2015</a:t>
            </a:fld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F384C6-F399-438E-BA89-7BE1FC33607B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82FED3-38E1-464F-8037-E2A6C2652239}" type="datetime1">
              <a:rPr lang="el-GR" smtClean="0"/>
              <a:t>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B658F0-D5DD-4E59-BA27-80665A467A6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Κοινωνική Εργασία με Παιδιά και Εφήβους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Εκφοβισμός μεταξύ των μαθητών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Χάρης</a:t>
            </a:r>
            <a:r>
              <a:rPr lang="en-US" sz="2200" dirty="0"/>
              <a:t> </a:t>
            </a:r>
            <a:r>
              <a:rPr lang="el-GR" sz="2200"/>
              <a:t>Ασημόπουλος, </a:t>
            </a:r>
            <a:r>
              <a:rPr lang="el-GR" sz="2200" dirty="0" err="1" smtClean="0"/>
              <a:t>Ph.D</a:t>
            </a:r>
            <a:r>
              <a:rPr lang="el-GR" sz="2200" dirty="0" smtClean="0"/>
              <a:t>.,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Κοινωνικής Εργασίας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</a:pPr>
            <a:r>
              <a:rPr lang="el-GR" altLang="el-GR" dirty="0" smtClean="0"/>
              <a:t>Τα αγόρια σε σχέση με τα κορίτσια μπλέκονται πιο συχνά σε περιστατικά εκφοβισμού και βίας: σε αναλογία 3 αγόρια προς 1 κορίτσι.</a:t>
            </a:r>
            <a:endParaRPr lang="en-US" altLang="el-GR" dirty="0" smtClean="0"/>
          </a:p>
          <a:p>
            <a:pPr eaLnBrk="1" hangingPunct="1">
              <a:lnSpc>
                <a:spcPct val="112000"/>
              </a:lnSpc>
            </a:pPr>
            <a:r>
              <a:rPr lang="el-GR" altLang="el-GR" dirty="0" smtClean="0"/>
              <a:t>Τα περιστατικά εκδηλώνονται με μεγαλύτερη συχνότητα στο Νηπιαγωγείο, έχουν πτωτική τάση στο Δημοτικό και στο Γυμνάσιο και μειώνονται στο Λύκειο.</a:t>
            </a:r>
          </a:p>
          <a:p>
            <a:pPr eaLnBrk="1" hangingPunct="1">
              <a:lnSpc>
                <a:spcPct val="112000"/>
              </a:lnSpc>
            </a:pPr>
            <a:r>
              <a:rPr lang="el-GR" altLang="el-GR" dirty="0" smtClean="0"/>
              <a:t>Οι μισοί από τους μαθητές θύματα βίας δεν αναφέρουν πουθενά το γεγονός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</a:p>
          <a:p>
            <a:pPr eaLnBrk="1" hangingPunct="1">
              <a:lnSpc>
                <a:spcPct val="112000"/>
              </a:lnSpc>
              <a:buFont typeface="Wingdings" pitchFamily="2" charset="2"/>
              <a:buChar char="ü"/>
            </a:pPr>
            <a:r>
              <a:rPr lang="en-US" altLang="el-GR" dirty="0" smtClean="0"/>
              <a:t>O</a:t>
            </a:r>
            <a:r>
              <a:rPr lang="el-GR" altLang="el-GR" dirty="0" smtClean="0"/>
              <a:t>ι υπόλοιποι μισοί το αναφέρουν συνήθως σε φίλους τους και λιγότερο στους εκπαιδευτικούς ή τους γονείς.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Εκφοβισμός και βία: Άλλα δεδομένα</a:t>
            </a:r>
          </a:p>
        </p:txBody>
      </p:sp>
    </p:spTree>
    <p:extLst>
      <p:ext uri="{BB962C8B-B14F-4D97-AF65-F5344CB8AC3E}">
        <p14:creationId xmlns:p14="http://schemas.microsoft.com/office/powerpoint/2010/main" val="3632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 εκφοβισμός είναι ομαδικό φαινόμενο.</a:t>
            </a:r>
          </a:p>
          <a:p>
            <a:r>
              <a:rPr lang="el-GR" altLang="el-GR" dirty="0" smtClean="0"/>
              <a:t>Σύμφωνα με τα χαρακτηριστικά της φύσης του εκφοβισμού (συλλογικότητα του φαινομένου και στο ότι βασίζεται στις κοινωνικές σχέσεις της ομάδας ) εμπλέκει συνολικά το σχολείο σαν οργανισμό. </a:t>
            </a:r>
          </a:p>
          <a:p>
            <a:r>
              <a:rPr lang="el-GR" altLang="el-GR" dirty="0" smtClean="0"/>
              <a:t>Δεν αφορά μόνο στο ρόλο του θύματος και του θύτη, αλλά και όλους όσους  βρίσκονται παρόντες ή γνωρίζουν την ύπαρξη του, δηλαδή και τους παρατηρητές.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συλλογική συμμετοχική φύση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του </a:t>
            </a:r>
            <a:r>
              <a:rPr lang="el-GR" dirty="0"/>
              <a:t>προβλήματος</a:t>
            </a:r>
          </a:p>
        </p:txBody>
      </p:sp>
    </p:spTree>
    <p:extLst>
      <p:ext uri="{BB962C8B-B14F-4D97-AF65-F5344CB8AC3E}">
        <p14:creationId xmlns:p14="http://schemas.microsoft.com/office/powerpoint/2010/main" val="41137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Autofit/>
          </a:bodyPr>
          <a:lstStyle/>
          <a:p>
            <a:r>
              <a:rPr lang="el-GR" altLang="el-GR" sz="2200" dirty="0" smtClean="0"/>
              <a:t>Οι </a:t>
            </a:r>
            <a:r>
              <a:rPr lang="el-GR" altLang="el-GR" sz="2200" dirty="0" err="1" smtClean="0"/>
              <a:t>Salmivalli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et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al</a:t>
            </a:r>
            <a:r>
              <a:rPr lang="el-GR" altLang="el-GR" sz="2200" dirty="0" smtClean="0"/>
              <a:t> (1996) περιγράφουν 50 συμπεριφορές που ένας μαθητής μπορεί να εκδηλώσει σε ένα περιστατικό εκφοβισμού. Υπάρχουν </a:t>
            </a:r>
            <a:r>
              <a:rPr lang="el-GR" altLang="el-GR" sz="2200" b="1" dirty="0" smtClean="0">
                <a:solidFill>
                  <a:srgbClr val="004A82"/>
                </a:solidFill>
              </a:rPr>
              <a:t>διαφορετικοί ρόλοι </a:t>
            </a:r>
            <a:r>
              <a:rPr lang="el-GR" altLang="el-GR" sz="2200" dirty="0" smtClean="0"/>
              <a:t>που υιοθετούνται από τους μαθητές: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>
                <a:solidFill>
                  <a:srgbClr val="004A82"/>
                </a:solidFill>
              </a:rPr>
              <a:t>θύμα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>
                <a:solidFill>
                  <a:srgbClr val="004A82"/>
                </a:solidFill>
              </a:rPr>
              <a:t>Υπερασπιστές του θύματος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>
                <a:solidFill>
                  <a:srgbClr val="004A82"/>
                </a:solidFill>
              </a:rPr>
              <a:t>αμέτοχοι παρατηρητές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>
                <a:solidFill>
                  <a:srgbClr val="004A82"/>
                </a:solidFill>
              </a:rPr>
              <a:t>θύτης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>
                <a:solidFill>
                  <a:srgbClr val="004A82"/>
                </a:solidFill>
              </a:rPr>
              <a:t>ενισχυτές των θυτών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>
                <a:solidFill>
                  <a:srgbClr val="004A82"/>
                </a:solidFill>
              </a:rPr>
              <a:t>θύμα-θύτης </a:t>
            </a:r>
          </a:p>
          <a:p>
            <a:endParaRPr lang="el-GR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ρόλοι των παιδιών στα περιστατικά εκφοβισμού και </a:t>
            </a:r>
            <a:r>
              <a:rPr lang="el-GR" dirty="0" err="1"/>
              <a:t>ενδοσχολικής</a:t>
            </a:r>
            <a:r>
              <a:rPr lang="el-GR" dirty="0"/>
              <a:t> βίας</a:t>
            </a:r>
          </a:p>
        </p:txBody>
      </p:sp>
    </p:spTree>
    <p:extLst>
      <p:ext uri="{BB962C8B-B14F-4D97-AF65-F5344CB8AC3E}">
        <p14:creationId xmlns:p14="http://schemas.microsoft.com/office/powerpoint/2010/main" val="358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sz="2300" dirty="0" smtClean="0"/>
              <a:t>Δεν υπάρχει συμφωνία στο τι ακριβώς συνιστά ήπιες, ενδιάμεσες και ακραίες μορφές εκφοβισμού και βίας. </a:t>
            </a:r>
            <a:r>
              <a:rPr lang="el-GR" altLang="el-GR" sz="2300" b="1" dirty="0" smtClean="0"/>
              <a:t>Οι συνέπειες διαφέρουν από παιδί σε παιδί.</a:t>
            </a:r>
            <a:r>
              <a:rPr lang="en-US" altLang="el-GR" sz="2300" b="1" dirty="0" smtClean="0"/>
              <a:t> </a:t>
            </a:r>
            <a:r>
              <a:rPr lang="el-GR" altLang="el-GR" sz="2300" dirty="0" smtClean="0"/>
              <a:t>Όμως στην ανάγκη αξιολόγησης της σοβαρότητας των περιστατικών παίρνουμε υπόψη:</a:t>
            </a:r>
          </a:p>
          <a:p>
            <a:pPr marL="914400" lvl="1" indent="-514350">
              <a:buClr>
                <a:srgbClr val="C00000"/>
              </a:buClr>
              <a:buSzPct val="100000"/>
              <a:buFont typeface="Calibri" pitchFamily="34" charset="0"/>
              <a:buAutoNum type="arabicPeriod"/>
            </a:pPr>
            <a:r>
              <a:rPr lang="el-GR" altLang="el-GR" sz="2300" dirty="0" smtClean="0"/>
              <a:t>Τη φύση της πράξης (πείραγμα ή επίθεση),</a:t>
            </a:r>
          </a:p>
          <a:p>
            <a:pPr marL="914400" lvl="1" indent="-514350">
              <a:buClr>
                <a:srgbClr val="C00000"/>
              </a:buClr>
              <a:buSzPct val="100000"/>
              <a:buFont typeface="Calibri" pitchFamily="34" charset="0"/>
              <a:buAutoNum type="arabicPeriod"/>
            </a:pPr>
            <a:r>
              <a:rPr lang="el-GR" altLang="el-GR" sz="2300" dirty="0" smtClean="0"/>
              <a:t>Τη διάρκεια του εκφοβισμού (εάν διαρκεί για μεγάλο ή μικρό διάστημα), και</a:t>
            </a:r>
          </a:p>
          <a:p>
            <a:pPr marL="914400" lvl="1" indent="-514350">
              <a:buClr>
                <a:srgbClr val="C00000"/>
              </a:buClr>
              <a:buSzPct val="100000"/>
              <a:buFont typeface="Calibri" pitchFamily="34" charset="0"/>
              <a:buAutoNum type="arabicPeriod"/>
            </a:pPr>
            <a:r>
              <a:rPr lang="el-GR" altLang="el-GR" sz="2300" dirty="0" smtClean="0"/>
              <a:t>Την συχνότητα των πράξεων εκφοβισμού (καθημερινή, εβδομαδιαία ή λιγότερο συχνή). </a:t>
            </a:r>
          </a:p>
          <a:p>
            <a:pPr>
              <a:buSzPct val="100000"/>
            </a:pPr>
            <a:endParaRPr lang="el-GR" altLang="el-GR" sz="23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Αξιολόγηση της σοβαρότητας και </a:t>
            </a:r>
            <a:br>
              <a:rPr lang="el-GR" dirty="0"/>
            </a:br>
            <a:r>
              <a:rPr lang="el-GR" dirty="0"/>
              <a:t>της έντασης του εκφοβισμού και της βίας</a:t>
            </a:r>
          </a:p>
        </p:txBody>
      </p:sp>
    </p:spTree>
    <p:extLst>
      <p:ext uri="{BB962C8B-B14F-4D97-AF65-F5344CB8AC3E}">
        <p14:creationId xmlns:p14="http://schemas.microsoft.com/office/powerpoint/2010/main" val="20586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l-GR" altLang="el-GR" sz="2200" dirty="0" smtClean="0"/>
              <a:t>Το φαινόμενο της </a:t>
            </a:r>
            <a:r>
              <a:rPr lang="el-GR" altLang="el-GR" sz="2200" dirty="0" err="1" smtClean="0"/>
              <a:t>ενδοσχολικής</a:t>
            </a:r>
            <a:r>
              <a:rPr lang="el-GR" altLang="el-GR" sz="2200" dirty="0" smtClean="0"/>
              <a:t> βίας και του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εκφοβισμού είναι σύνθετο. Για την εμφάνισή του συμβάλλει η δυναμική αλληλεπίδραση διάφορων παραγόντων. Ειδικότερα, συμβάλουν παράγοντες: </a:t>
            </a:r>
          </a:p>
          <a:p>
            <a:pPr eaLnBrk="1" hangingPunct="1">
              <a:lnSpc>
                <a:spcPct val="100000"/>
              </a:lnSpc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/>
              <a:t>Ατομικοί</a:t>
            </a:r>
            <a:r>
              <a:rPr lang="el-GR" altLang="el-GR" sz="2200" dirty="0" smtClean="0"/>
              <a:t> (ιδιοσυγκρασία παιδιού, εξελικτική πορεία, τραυματικές εμπειρίες κ.α.), </a:t>
            </a:r>
          </a:p>
          <a:p>
            <a:pPr eaLnBrk="1" hangingPunct="1">
              <a:lnSpc>
                <a:spcPct val="100000"/>
              </a:lnSpc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/>
              <a:t>Οικογενειακοί</a:t>
            </a:r>
            <a:r>
              <a:rPr lang="el-GR" altLang="el-GR" sz="2200" dirty="0" smtClean="0"/>
              <a:t> (πολύ αυστηρές ή ελαστικές μέθοδοι ανατροφής, πρότυπα επιθετικής συμπεριφοράς, βία ανάμεσα στους γονείς ή από τους γονείς προς τα παιδιά, ανασφαλής δεσμός παιδιού με γονείς, κ.α.), </a:t>
            </a:r>
          </a:p>
          <a:p>
            <a:pPr eaLnBrk="1" hangingPunct="1">
              <a:lnSpc>
                <a:spcPct val="100000"/>
              </a:lnSpc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/>
              <a:t>Σχολικοί</a:t>
            </a:r>
            <a:r>
              <a:rPr lang="el-GR" altLang="el-GR" sz="2200" dirty="0" smtClean="0"/>
              <a:t> (πλευρές του σχολικού περιβάλλοντος, πολιτικές του εκπαιδευτικού συστήματος, κλίμα), </a:t>
            </a:r>
          </a:p>
          <a:p>
            <a:pPr eaLnBrk="1" hangingPunct="1">
              <a:lnSpc>
                <a:spcPct val="100000"/>
              </a:lnSpc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b="1" dirty="0" smtClean="0"/>
              <a:t>Κοινωνικοί</a:t>
            </a:r>
            <a:r>
              <a:rPr lang="el-GR" altLang="el-GR" sz="2200" dirty="0" smtClean="0"/>
              <a:t> (στάσεις, προβολή της βίας από ΜΜΕ, γενικότερα κοινωνικά ζητήματα).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Αιτιολογικοί παράγοντες του εκφοβισμού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και </a:t>
            </a:r>
            <a:r>
              <a:rPr lang="el-GR" dirty="0"/>
              <a:t>της βίας μεταξύ των μαθητών</a:t>
            </a:r>
          </a:p>
        </p:txBody>
      </p:sp>
    </p:spTree>
    <p:extLst>
      <p:ext uri="{BB962C8B-B14F-4D97-AF65-F5344CB8AC3E}">
        <p14:creationId xmlns:p14="http://schemas.microsoft.com/office/powerpoint/2010/main" val="5301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l-GR" altLang="el-GR" sz="2200" b="1" dirty="0" smtClean="0">
                <a:solidFill>
                  <a:srgbClr val="004A82"/>
                </a:solidFill>
              </a:rPr>
              <a:t>Τα παιδιά και έφηβοι θύματα:</a:t>
            </a:r>
          </a:p>
          <a:p>
            <a:pPr algn="just" eaLnBrk="1" hangingPunct="1"/>
            <a:r>
              <a:rPr lang="el-GR" altLang="el-GR" sz="2200" dirty="0" smtClean="0"/>
              <a:t>Έχουν χαμηλή αυτοεκτίμηση,</a:t>
            </a:r>
          </a:p>
          <a:p>
            <a:pPr algn="just" eaLnBrk="1" hangingPunct="1"/>
            <a:r>
              <a:rPr lang="el-GR" altLang="el-GR" sz="2200" dirty="0" smtClean="0"/>
              <a:t>Είναι μη διεκδικητικά,</a:t>
            </a:r>
          </a:p>
          <a:p>
            <a:pPr algn="just" eaLnBrk="1" hangingPunct="1"/>
            <a:r>
              <a:rPr lang="el-GR" altLang="el-GR" sz="2200" dirty="0" smtClean="0"/>
              <a:t>Δεν διαθέτουν κοινωνικές δεξιότητες,</a:t>
            </a:r>
          </a:p>
          <a:p>
            <a:pPr algn="just" eaLnBrk="1" hangingPunct="1"/>
            <a:r>
              <a:rPr lang="el-GR" altLang="el-GR" sz="2200" dirty="0" smtClean="0"/>
              <a:t>Κατατάσσονται ψυχολογικά ως εσωστρεφείς,</a:t>
            </a:r>
          </a:p>
          <a:p>
            <a:pPr algn="just" eaLnBrk="1" hangingPunct="1"/>
            <a:r>
              <a:rPr lang="el-GR" altLang="el-GR" sz="2200" dirty="0" smtClean="0"/>
              <a:t>Είναι σχετικά μη συνεργάσιμα και δεν διαθέτουν ομαδική νοοτροπία,</a:t>
            </a:r>
          </a:p>
          <a:p>
            <a:pPr algn="just" eaLnBrk="1" hangingPunct="1"/>
            <a:r>
              <a:rPr lang="el-GR" altLang="el-GR" sz="2200" dirty="0" smtClean="0"/>
              <a:t>Δεν είναι ανταγωνιστικά,</a:t>
            </a:r>
          </a:p>
          <a:p>
            <a:pPr algn="just" eaLnBrk="1" hangingPunct="1"/>
            <a:r>
              <a:rPr lang="el-GR" altLang="el-GR" sz="2200" dirty="0" smtClean="0"/>
              <a:t>Τους λείπει η αυτοκυριαρχία, και</a:t>
            </a:r>
          </a:p>
          <a:p>
            <a:pPr algn="just" eaLnBrk="1" hangingPunct="1"/>
            <a:r>
              <a:rPr lang="el-GR" altLang="el-GR" sz="2200" dirty="0" smtClean="0"/>
              <a:t>Είναι μοναχικά και απομονωμένα.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Ατομικοί παράγοντες: </a:t>
            </a:r>
            <a:br>
              <a:rPr lang="el-GR" dirty="0"/>
            </a:br>
            <a:r>
              <a:rPr lang="el-GR" dirty="0"/>
              <a:t>Ατομικά χαρακτηριστικά των εμπλεκομένων</a:t>
            </a:r>
          </a:p>
        </p:txBody>
      </p:sp>
    </p:spTree>
    <p:extLst>
      <p:ext uri="{BB962C8B-B14F-4D97-AF65-F5344CB8AC3E}">
        <p14:creationId xmlns:p14="http://schemas.microsoft.com/office/powerpoint/2010/main" val="40823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l-GR" altLang="el-GR" sz="2200" b="1" dirty="0" smtClean="0">
                <a:solidFill>
                  <a:srgbClr val="004A82"/>
                </a:solidFill>
              </a:rPr>
              <a:t>Τα παιδιά και έφηβοι που ασκούν βία</a:t>
            </a:r>
            <a:r>
              <a:rPr lang="el-GR" altLang="el-GR" sz="2200" dirty="0" smtClean="0">
                <a:solidFill>
                  <a:srgbClr val="004A82"/>
                </a:solidFill>
              </a:rPr>
              <a:t>:</a:t>
            </a:r>
          </a:p>
          <a:p>
            <a:pPr eaLnBrk="1" hangingPunct="1"/>
            <a:r>
              <a:rPr lang="el-GR" altLang="el-GR" sz="2200" dirty="0" smtClean="0"/>
              <a:t>Είναι συναισθηματικά ανώριμα,</a:t>
            </a:r>
          </a:p>
          <a:p>
            <a:pPr eaLnBrk="1" hangingPunct="1"/>
            <a:r>
              <a:rPr lang="el-GR" altLang="el-GR" sz="2200" dirty="0" smtClean="0"/>
              <a:t>Είναι ανίκανα να αναπτύξουν οικειότητα ή να διατηρήσουν σχέσεις οικειότητας,</a:t>
            </a:r>
          </a:p>
          <a:p>
            <a:pPr eaLnBrk="1" hangingPunct="1"/>
            <a:r>
              <a:rPr lang="el-GR" altLang="el-GR" sz="2200" dirty="0" smtClean="0"/>
              <a:t>Δεν ενδιαφέρονται για τους άλλους,</a:t>
            </a:r>
          </a:p>
          <a:p>
            <a:pPr eaLnBrk="1" hangingPunct="1"/>
            <a:r>
              <a:rPr lang="el-GR" altLang="el-GR" sz="2200" dirty="0" smtClean="0"/>
              <a:t>Είναι συχνά ασυνεπή στη συμπεριφορά τους,</a:t>
            </a:r>
          </a:p>
          <a:p>
            <a:pPr eaLnBrk="1" hangingPunct="1"/>
            <a:r>
              <a:rPr lang="el-GR" altLang="el-GR" sz="2200" dirty="0" smtClean="0"/>
              <a:t>Θυμώνουν εύκολα και είναι παρορμητικά,</a:t>
            </a:r>
          </a:p>
          <a:p>
            <a:pPr eaLnBrk="1" hangingPunct="1"/>
            <a:r>
              <a:rPr lang="el-GR" altLang="el-GR" sz="2200" dirty="0" smtClean="0"/>
              <a:t>Δεν έχουν </a:t>
            </a:r>
            <a:r>
              <a:rPr lang="el-GR" altLang="el-GR" sz="2200" dirty="0" err="1" smtClean="0"/>
              <a:t>ενσυναίσθηση</a:t>
            </a:r>
            <a:r>
              <a:rPr lang="el-GR" altLang="el-GR" sz="2200" dirty="0" smtClean="0"/>
              <a:t>, δεν νοιώθουν τύψεις, και</a:t>
            </a:r>
          </a:p>
          <a:p>
            <a:pPr eaLnBrk="1" hangingPunct="1"/>
            <a:r>
              <a:rPr lang="el-GR" altLang="el-GR" sz="2200" dirty="0" smtClean="0"/>
              <a:t>Είναι χειριστικά και ικανά να ξεφεύγουν από δύσκολες καταστάσεις.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Ατομικοί παράγοντες: </a:t>
            </a:r>
            <a:br>
              <a:rPr lang="el-GR" dirty="0"/>
            </a:br>
            <a:r>
              <a:rPr lang="el-GR" dirty="0"/>
              <a:t> Ατομικά χαρακτηριστικά των εμπλεκομένων</a:t>
            </a:r>
          </a:p>
        </p:txBody>
      </p:sp>
    </p:spTree>
    <p:extLst>
      <p:ext uri="{BB962C8B-B14F-4D97-AF65-F5344CB8AC3E}">
        <p14:creationId xmlns:p14="http://schemas.microsoft.com/office/powerpoint/2010/main" val="15756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Τα παιδιά με ειδικές ανάγκες στα σχολεία γίνονται θύματα βίας από συμμαθητές τους πολύ συχνότερα από ότι τα υπόλοιπα παιδιά - «εκφοβισμός λόγω ειδικής δυσκολίας». </a:t>
            </a:r>
          </a:p>
          <a:p>
            <a:r>
              <a:rPr lang="el-GR" altLang="el-GR" dirty="0" smtClean="0"/>
              <a:t>Το 94% των παιδιών και εφήβων με αναπηρίες αναφέρουν ότι έχουν βιώσει κάποια μορφή </a:t>
            </a:r>
            <a:r>
              <a:rPr lang="el-GR" altLang="el-GR" dirty="0" err="1" smtClean="0"/>
              <a:t>θυματοποίησης</a:t>
            </a:r>
            <a:r>
              <a:rPr lang="el-GR" altLang="el-GR" dirty="0" smtClean="0"/>
              <a:t> στο σχολείο.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Ατομικοί παράγοντες: Χαρακτηριστικά διαφορετικότητας των εμπλεκομένων</a:t>
            </a:r>
          </a:p>
        </p:txBody>
      </p:sp>
    </p:spTree>
    <p:extLst>
      <p:ext uri="{BB962C8B-B14F-4D97-AF65-F5344CB8AC3E}">
        <p14:creationId xmlns:p14="http://schemas.microsoft.com/office/powerpoint/2010/main" val="4022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Η επιθετική συμπεριφορά των παιδιών προς τους συνομηλίκους συνδέεται με επιθετικότητα των γονέων.</a:t>
            </a:r>
          </a:p>
          <a:p>
            <a:r>
              <a:rPr lang="el-GR" altLang="el-GR" dirty="0" smtClean="0"/>
              <a:t>Τα παιδιά που </a:t>
            </a:r>
            <a:r>
              <a:rPr lang="el-GR" altLang="el-GR" dirty="0" err="1" smtClean="0"/>
              <a:t>θυματοποιούνται</a:t>
            </a:r>
            <a:r>
              <a:rPr lang="el-GR" altLang="el-GR" dirty="0" smtClean="0"/>
              <a:t> πιο συχνά, είναι παιδιά </a:t>
            </a:r>
            <a:r>
              <a:rPr lang="el-GR" altLang="el-GR" dirty="0" err="1" smtClean="0"/>
              <a:t>υπερπροστατευμένα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Τα παιδιά, θύματα και θύτες, τείνουν να χαρακτηρίζουν τους γονείς τους ως αυταρχικούς, </a:t>
            </a:r>
            <a:r>
              <a:rPr lang="el-GR" altLang="el-GR" dirty="0" err="1" smtClean="0"/>
              <a:t>τιμωρητικούς</a:t>
            </a:r>
            <a:r>
              <a:rPr lang="el-GR" altLang="el-GR" dirty="0" smtClean="0"/>
              <a:t> και με τάσεις διαφωνίας μεταξύ τους.</a:t>
            </a:r>
          </a:p>
          <a:p>
            <a:r>
              <a:rPr lang="el-GR" altLang="el-GR" dirty="0" smtClean="0"/>
              <a:t>Οικογένειες θυτών: αδιαφοροποίητοι ρόλοι, προβλήματα στην επικοινωνία, απολυταρχικός έλεγχος, δυσκολίες στη σύνδεση με τον έξω κόσμο.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Οικογενειακοί παράγοντες</a:t>
            </a:r>
          </a:p>
        </p:txBody>
      </p:sp>
    </p:spTree>
    <p:extLst>
      <p:ext uri="{BB962C8B-B14F-4D97-AF65-F5344CB8AC3E}">
        <p14:creationId xmlns:p14="http://schemas.microsoft.com/office/powerpoint/2010/main" val="9411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5257800"/>
          </a:xfrm>
        </p:spPr>
        <p:txBody>
          <a:bodyPr>
            <a:noAutofit/>
          </a:bodyPr>
          <a:lstStyle/>
          <a:p>
            <a:r>
              <a:rPr lang="el-GR" altLang="el-GR" sz="2300" dirty="0" smtClean="0"/>
              <a:t>Διάφορες πλευρές του σχολικού περιβάλλοντος συμβάλουν στην εμφάνιση περιστατικών εκφοβισμού και βίας μεταξύ των μαθητών, όπως: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η ανεπαρκής εποπτεία των μαθητών,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ο συνωστισμός των μαθητών,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οι ελλείψεις προσωπικού,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τα φτωχά σε ερεθίσματα σχολικά περιβάλλοντα,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οι ηθικές αξίες του σχολείου, 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το κλίμα της τάξης,</a:t>
            </a:r>
          </a:p>
          <a:p>
            <a:pPr lvl="1"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η υπερβολική χρήση τιμωρίας και της αποβολής.</a:t>
            </a:r>
          </a:p>
          <a:p>
            <a:endParaRPr lang="el-GR" altLang="el-GR" sz="23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Σχολικοί παράγοντες</a:t>
            </a:r>
          </a:p>
        </p:txBody>
      </p:sp>
    </p:spTree>
    <p:extLst>
      <p:ext uri="{BB962C8B-B14F-4D97-AF65-F5344CB8AC3E}">
        <p14:creationId xmlns:p14="http://schemas.microsoft.com/office/powerpoint/2010/main" val="37937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latin typeface="Calibri" panose="020F0502020204030204" pitchFamily="34" charset="0"/>
              </a:rPr>
              <a:t>«Ένα παιδί εκφοβίζεται ή </a:t>
            </a:r>
            <a:r>
              <a:rPr lang="el-GR" altLang="el-GR" dirty="0" err="1" smtClean="0">
                <a:latin typeface="Calibri" panose="020F0502020204030204" pitchFamily="34" charset="0"/>
              </a:rPr>
              <a:t>θυματοποιείται</a:t>
            </a:r>
            <a:r>
              <a:rPr lang="el-GR" altLang="el-GR" dirty="0" smtClean="0">
                <a:latin typeface="Calibri" panose="020F0502020204030204" pitchFamily="34" charset="0"/>
              </a:rPr>
              <a:t> όταν εκτίθεται επανειλημμένα και για αρκετό διάστημα σε αρνητικές ενέργειες</a:t>
            </a:r>
            <a:r>
              <a:rPr lang="en-US" altLang="el-GR" dirty="0" smtClean="0">
                <a:latin typeface="Calibri" panose="020F0502020204030204" pitchFamily="34" charset="0"/>
              </a:rPr>
              <a:t>,</a:t>
            </a:r>
            <a:r>
              <a:rPr lang="el-GR" altLang="el-GR" dirty="0" smtClean="0">
                <a:latin typeface="Calibri" panose="020F0502020204030204" pitchFamily="34" charset="0"/>
              </a:rPr>
              <a:t> εκ μέρους ενός ή περισσότερων μαθητών».  (</a:t>
            </a:r>
            <a:r>
              <a:rPr lang="en-US" altLang="el-GR" dirty="0" err="1" smtClean="0">
                <a:latin typeface="Calibri" panose="020F0502020204030204" pitchFamily="34" charset="0"/>
              </a:rPr>
              <a:t>Olweus</a:t>
            </a:r>
            <a:r>
              <a:rPr lang="en-US" altLang="el-GR" dirty="0" smtClean="0">
                <a:latin typeface="Calibri" panose="020F0502020204030204" pitchFamily="34" charset="0"/>
              </a:rPr>
              <a:t>, 2001)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r>
              <a:rPr lang="el-GR" altLang="el-GR" dirty="0" smtClean="0">
                <a:latin typeface="Calibri" panose="020F0502020204030204" pitchFamily="34" charset="0"/>
              </a:rPr>
              <a:t>«Ο εκφοβισμός είναι μία συστηματική κατάχρηση δύναμης».</a:t>
            </a:r>
            <a:r>
              <a:rPr lang="en-US" altLang="el-GR" dirty="0" smtClean="0">
                <a:latin typeface="Calibri" panose="020F0502020204030204" pitchFamily="34" charset="0"/>
              </a:rPr>
              <a:t> (Smith and Sharp, 1994)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r>
              <a:rPr lang="el-GR" altLang="el-GR" dirty="0" smtClean="0">
                <a:latin typeface="Calibri" panose="020F0502020204030204" pitchFamily="34" charset="0"/>
              </a:rPr>
              <a:t>Ο εκφοβισμός είναι μία χρόνια </a:t>
            </a:r>
            <a:r>
              <a:rPr lang="el-GR" altLang="el-GR" dirty="0" err="1" smtClean="0">
                <a:latin typeface="Calibri" panose="020F0502020204030204" pitchFamily="34" charset="0"/>
              </a:rPr>
              <a:t>στρεσογόνος</a:t>
            </a:r>
            <a:r>
              <a:rPr lang="el-GR" altLang="el-GR" dirty="0" smtClean="0">
                <a:latin typeface="Calibri" panose="020F0502020204030204" pitchFamily="34" charset="0"/>
              </a:rPr>
              <a:t> κατάσταση, με στοιχεία τραυματικής εμπειρίας, ανάλογα με την σοβαρότητά του.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Εκφοβισμός στο σχολείο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μεταξύ </a:t>
            </a:r>
            <a:r>
              <a:rPr lang="el-GR" dirty="0"/>
              <a:t>των </a:t>
            </a:r>
            <a:r>
              <a:rPr lang="el-GR" dirty="0" smtClean="0"/>
              <a:t>μαθητών </a:t>
            </a:r>
            <a:r>
              <a:rPr lang="el-GR" sz="3100" b="0" dirty="0" smtClean="0"/>
              <a:t>(Ορισμός)</a:t>
            </a:r>
            <a:endParaRPr lang="el-GR" sz="31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997152"/>
          </a:xfrm>
        </p:spPr>
        <p:txBody>
          <a:bodyPr>
            <a:noAutofit/>
          </a:bodyPr>
          <a:lstStyle/>
          <a:p>
            <a:r>
              <a:rPr lang="el-GR" altLang="el-GR" b="1" dirty="0" smtClean="0"/>
              <a:t>1ος μύθος</a:t>
            </a:r>
            <a:r>
              <a:rPr lang="el-GR" altLang="el-GR" dirty="0" smtClean="0"/>
              <a:t>: </a:t>
            </a:r>
            <a:r>
              <a:rPr lang="el-GR" altLang="el-GR" b="1" dirty="0" smtClean="0"/>
              <a:t>Ο εκφοβισμός αφορά και περιορίζεται αποκλειστικά μεταξύ του θύτη και του θύματος. </a:t>
            </a:r>
            <a:r>
              <a:rPr lang="el-GR" altLang="el-GR" dirty="0" smtClean="0"/>
              <a:t>Η αντίληψη αυτή αγνοεί το δυναμικό ομαδικό χαρακτήρα του φαινομένου που εμπλέκει όλους στο σχολείο με συγκεκριμένους ρόλους. </a:t>
            </a:r>
          </a:p>
          <a:p>
            <a:r>
              <a:rPr lang="el-GR" altLang="el-GR" b="1" dirty="0" smtClean="0"/>
              <a:t>2</a:t>
            </a:r>
            <a:r>
              <a:rPr lang="el-GR" altLang="el-GR" b="1" baseline="30000" dirty="0" smtClean="0"/>
              <a:t>ος</a:t>
            </a:r>
            <a:r>
              <a:rPr lang="el-GR" altLang="el-GR" b="1" dirty="0" smtClean="0"/>
              <a:t> μύθος</a:t>
            </a:r>
            <a:r>
              <a:rPr lang="el-GR" altLang="el-GR" dirty="0" smtClean="0"/>
              <a:t>: </a:t>
            </a:r>
            <a:r>
              <a:rPr lang="el-GR" altLang="el-GR" b="1" dirty="0" smtClean="0"/>
              <a:t>Ο σωματικός εκφοβισμός έχει μεγαλύτερες επιπτώσεις από τον ψυχολογικό, τον κοινωνικό ή τον ηλεκτρονικό. </a:t>
            </a:r>
            <a:r>
              <a:rPr lang="el-GR" altLang="el-GR" dirty="0" smtClean="0"/>
              <a:t>Στην πραγματικότητα όλες οι μορφές του εκφοβισμού είναι εξίσου σοβαρές από την άποψη των επιπτώσεων. Οι επιπτώσεις τους είναι δυνατόν να ακολουθούν το παιδί μέχρι και την ενηλικίωσή του.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030560"/>
          </a:xfrm>
        </p:spPr>
        <p:txBody>
          <a:bodyPr>
            <a:normAutofit fontScale="90000"/>
          </a:bodyPr>
          <a:lstStyle/>
          <a:p>
            <a:r>
              <a:rPr lang="el-GR" dirty="0"/>
              <a:t>Κοινωνικοί παράγοντες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900" b="0" dirty="0" smtClean="0"/>
              <a:t>(</a:t>
            </a:r>
            <a:r>
              <a:rPr lang="el-GR" sz="2900" b="0" dirty="0"/>
              <a:t>Λανθασμένες κοινωνικές αντιλήψεις </a:t>
            </a:r>
            <a:r>
              <a:rPr lang="el-GR" sz="2900" b="0" dirty="0" smtClean="0"/>
              <a:t>–</a:t>
            </a:r>
            <a:r>
              <a:rPr lang="en-US" sz="2900" b="0" dirty="0"/>
              <a:t> </a:t>
            </a:r>
            <a:r>
              <a:rPr lang="el-GR" sz="2900" b="0" dirty="0" smtClean="0"/>
              <a:t>Μύθοι εκφοβισμού</a:t>
            </a:r>
            <a:r>
              <a:rPr lang="en-US" sz="2900" b="0" dirty="0" smtClean="0">
                <a:latin typeface="Calibri" panose="020F0502020204030204" pitchFamily="34" charset="0"/>
              </a:rPr>
              <a:t>) 1/3</a:t>
            </a:r>
            <a:endParaRPr lang="el-GR" sz="29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sz="2800" b="1" smtClean="0"/>
              <a:t>3</a:t>
            </a:r>
            <a:r>
              <a:rPr lang="el-GR" altLang="el-GR" sz="2800" b="1" baseline="30000" smtClean="0"/>
              <a:t>ος</a:t>
            </a:r>
            <a:r>
              <a:rPr lang="el-GR" altLang="el-GR" sz="2800" b="1" smtClean="0"/>
              <a:t> μύθος</a:t>
            </a:r>
            <a:r>
              <a:rPr lang="el-GR" altLang="el-GR" sz="2800" smtClean="0"/>
              <a:t>: </a:t>
            </a:r>
            <a:r>
              <a:rPr lang="el-GR" altLang="el-GR" sz="2800" b="1" i="1" smtClean="0"/>
              <a:t>Ο εκφοβισμός μεταξύ των παιδιών είναι μέρος της φυσιολογικής αναπτυξιακής διαδικασίας, ‘τα παιδιά έτσι μεγαλώνουν’.  </a:t>
            </a:r>
            <a:r>
              <a:rPr lang="el-GR" altLang="el-GR" sz="2800" i="1" smtClean="0"/>
              <a:t>Στην</a:t>
            </a:r>
            <a:r>
              <a:rPr lang="el-GR" altLang="el-GR" sz="2800" smtClean="0"/>
              <a:t> πραγματικότητα ο εκφοβισμός είναι μία παθολογική μορφή επιθετικότητας που χρησιμοποιείται καταστροφικά και σαδιστικά σε βάρος των άλλων. </a:t>
            </a:r>
          </a:p>
          <a:p>
            <a:r>
              <a:rPr lang="el-GR" altLang="el-GR" sz="2800" b="1" smtClean="0"/>
              <a:t>4</a:t>
            </a:r>
            <a:r>
              <a:rPr lang="el-GR" altLang="el-GR" sz="2800" b="1" baseline="30000" smtClean="0"/>
              <a:t>ος</a:t>
            </a:r>
            <a:r>
              <a:rPr lang="el-GR" altLang="el-GR" sz="2800" b="1" smtClean="0"/>
              <a:t> μύθος</a:t>
            </a:r>
            <a:r>
              <a:rPr lang="el-GR" altLang="el-GR" sz="2800" smtClean="0"/>
              <a:t>: </a:t>
            </a:r>
            <a:r>
              <a:rPr lang="el-GR" altLang="el-GR" sz="2800" b="1" i="1" smtClean="0"/>
              <a:t>Το θύμα προκαλεί το θύτη και αυτό είναι δυνατόν εν μέρει να τον δικαιολογεί. </a:t>
            </a:r>
            <a:r>
              <a:rPr lang="el-GR" altLang="el-GR" sz="2800" smtClean="0"/>
              <a:t>Στην πραγματικότητα, σύμφωνα και με τον ορισμό του, ο εκφοβισμός είναι η εκδήλωση απρόκλητης, εσκεμμένης και επαναλαμβανόμενης επιθετικής συμπεριφοράς από τον θύτη στο θύμα.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030560"/>
          </a:xfrm>
        </p:spPr>
        <p:txBody>
          <a:bodyPr>
            <a:normAutofit fontScale="90000"/>
          </a:bodyPr>
          <a:lstStyle/>
          <a:p>
            <a:r>
              <a:rPr lang="el-GR" dirty="0"/>
              <a:t>Κοινωνικοί παράγοντες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900" b="0" dirty="0" smtClean="0"/>
              <a:t>(</a:t>
            </a:r>
            <a:r>
              <a:rPr lang="el-GR" sz="2900" b="0" dirty="0"/>
              <a:t>Λανθασμένες κοινωνικές αντιλήψεις </a:t>
            </a:r>
            <a:r>
              <a:rPr lang="el-GR" sz="2900" b="0" dirty="0" smtClean="0"/>
              <a:t>–</a:t>
            </a:r>
            <a:r>
              <a:rPr lang="en-US" sz="2900" b="0" dirty="0"/>
              <a:t> </a:t>
            </a:r>
            <a:r>
              <a:rPr lang="el-GR" sz="2900" b="0" dirty="0" smtClean="0"/>
              <a:t>Μύθοι εκφοβισμού</a:t>
            </a:r>
            <a:r>
              <a:rPr lang="en-US" sz="2900" b="0" dirty="0" smtClean="0">
                <a:latin typeface="Calibri" panose="020F0502020204030204" pitchFamily="34" charset="0"/>
              </a:rPr>
              <a:t>) 2/3</a:t>
            </a:r>
            <a:endParaRPr lang="el-GR" sz="29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5</a:t>
            </a:r>
            <a:r>
              <a:rPr lang="el-GR" altLang="el-GR" b="1" baseline="30000" dirty="0" smtClean="0"/>
              <a:t>ος</a:t>
            </a:r>
            <a:r>
              <a:rPr lang="el-GR" altLang="el-GR" b="1" dirty="0" smtClean="0"/>
              <a:t> μύθος</a:t>
            </a:r>
            <a:r>
              <a:rPr lang="el-GR" altLang="el-GR" dirty="0" smtClean="0"/>
              <a:t>: </a:t>
            </a:r>
            <a:r>
              <a:rPr lang="el-GR" altLang="el-GR" b="1" dirty="0" smtClean="0"/>
              <a:t>Το θύμα πρέπει να ανταποδώσει στο θύτη γιατί μόνο αν τον αντιμετωπίσει  θα σταματήσει ο εκφοβισμός. </a:t>
            </a:r>
            <a:r>
              <a:rPr lang="el-GR" altLang="el-GR" dirty="0" smtClean="0"/>
              <a:t>Στη πραγματικότητα το θύμα συνήθως αδυνατεί να υπερασπιστεί τον εαυτό του και αν ανταποδώσει κινδυνεύει από κάθε είδους αντεκδίκηση. </a:t>
            </a:r>
          </a:p>
          <a:p>
            <a:r>
              <a:rPr lang="el-GR" altLang="el-GR" b="1" dirty="0" smtClean="0"/>
              <a:t>6</a:t>
            </a:r>
            <a:r>
              <a:rPr lang="el-GR" altLang="el-GR" b="1" baseline="30000" dirty="0" smtClean="0"/>
              <a:t>ος</a:t>
            </a:r>
            <a:r>
              <a:rPr lang="el-GR" altLang="el-GR" b="1" dirty="0" smtClean="0"/>
              <a:t> μύθος</a:t>
            </a:r>
            <a:r>
              <a:rPr lang="el-GR" altLang="el-GR" dirty="0" smtClean="0"/>
              <a:t>:</a:t>
            </a:r>
            <a:r>
              <a:rPr lang="el-GR" altLang="el-GR" b="1" dirty="0" smtClean="0"/>
              <a:t> Οι ενήλικες δεν πρέπει να ενθαρρύνουν το ‘κάρφωμα’ μεταξύ των παιδιών. </a:t>
            </a:r>
            <a:r>
              <a:rPr lang="el-GR" altLang="el-GR" dirty="0" smtClean="0"/>
              <a:t>Στη πραγματικότητα οι ενήλικες θα πρέπει να κάνουν ότι είναι δυνατόν ώστε να σπάει η συνομωσία σιωπής που επιβάλει ο θύτης στο θύμα του. 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030560"/>
          </a:xfrm>
        </p:spPr>
        <p:txBody>
          <a:bodyPr>
            <a:normAutofit fontScale="90000"/>
          </a:bodyPr>
          <a:lstStyle/>
          <a:p>
            <a:r>
              <a:rPr lang="el-GR" dirty="0"/>
              <a:t>Κοινωνικοί παράγοντες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900" b="0" dirty="0" smtClean="0"/>
              <a:t>(</a:t>
            </a:r>
            <a:r>
              <a:rPr lang="el-GR" sz="2900" b="0" dirty="0"/>
              <a:t>Λανθασμένες κοινωνικές αντιλήψεις </a:t>
            </a:r>
            <a:r>
              <a:rPr lang="el-GR" sz="2900" b="0" dirty="0" smtClean="0"/>
              <a:t>–</a:t>
            </a:r>
            <a:r>
              <a:rPr lang="en-US" sz="2900" b="0" dirty="0"/>
              <a:t> </a:t>
            </a:r>
            <a:r>
              <a:rPr lang="el-GR" sz="2900" b="0" dirty="0" smtClean="0"/>
              <a:t>Μύθοι εκφοβισμού</a:t>
            </a:r>
            <a:r>
              <a:rPr lang="en-US" sz="2900" b="0" dirty="0" smtClean="0">
                <a:latin typeface="Calibri" panose="020F0502020204030204" pitchFamily="34" charset="0"/>
              </a:rPr>
              <a:t>) 3/3</a:t>
            </a:r>
            <a:endParaRPr lang="el-GR" sz="29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709120"/>
          </a:xfrm>
        </p:spPr>
        <p:txBody>
          <a:bodyPr>
            <a:noAutofit/>
          </a:bodyPr>
          <a:lstStyle/>
          <a:p>
            <a:r>
              <a:rPr lang="el-GR" altLang="el-GR" b="1" dirty="0" smtClean="0"/>
              <a:t>Η προβολή της βίας από τα Μ.Μ.Ε.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dirty="0" smtClean="0"/>
              <a:t>Η αυξημένη έκθεση σε προβολή σκηνών βίας από την τηλεόραση και τον κινηματογράφο αυξάνει τον κίνδυνο εκδήλωσης επιθετικών τρόπους έκφρασης.</a:t>
            </a:r>
          </a:p>
          <a:p>
            <a:r>
              <a:rPr lang="el-GR" altLang="el-GR" b="1" dirty="0" smtClean="0"/>
              <a:t>Κοινωνικά προβλήματα (οικονομική κρίση, μετανάστευση, ρατσισμός, κ.α.)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dirty="0" smtClean="0"/>
              <a:t>Τα παιδιά και οι έφηβοι, βιώνουν συναισθηματική ανασφάλεια - που απορρέει από κοινωνικά προβλήματα- στο άμεσο και ευρύτερο περιβάλλον τους. Σε κάποιες περιπτώσεις εκφράζουν αυτό το στρες  με επιθετικό τρόπο στο χώρο του σχολείου.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Κοινωνικοί παράγοντες</a:t>
            </a:r>
          </a:p>
        </p:txBody>
      </p:sp>
    </p:spTree>
    <p:extLst>
      <p:ext uri="{BB962C8B-B14F-4D97-AF65-F5344CB8AC3E}">
        <p14:creationId xmlns:p14="http://schemas.microsoft.com/office/powerpoint/2010/main" val="27700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 Ο σχολικός εκφοβισμός και η </a:t>
            </a:r>
            <a:r>
              <a:rPr lang="el-GR" altLang="el-GR" dirty="0" err="1" smtClean="0"/>
              <a:t>ενδοσχολική</a:t>
            </a:r>
            <a:r>
              <a:rPr lang="el-GR" altLang="el-GR" dirty="0" smtClean="0"/>
              <a:t> βία έχουν: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b="1" dirty="0" smtClean="0"/>
              <a:t>Σοβαρές</a:t>
            </a:r>
            <a:r>
              <a:rPr lang="el-GR" altLang="el-GR" dirty="0" smtClean="0"/>
              <a:t> και </a:t>
            </a:r>
            <a:r>
              <a:rPr lang="el-GR" altLang="el-GR" b="1" dirty="0" smtClean="0"/>
              <a:t>μακροχρόνιες</a:t>
            </a:r>
            <a:r>
              <a:rPr lang="el-GR" altLang="el-GR" dirty="0" smtClean="0"/>
              <a:t> συνέπειες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/>
              <a:t>Στην ψυχοκοινωνική υγεία και την ανάπτυξη 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/>
              <a:t>Τόσο των θυτών, όσο και των θυμάτων. </a:t>
            </a:r>
            <a:endParaRPr lang="en-US" altLang="el-GR" dirty="0" smtClean="0"/>
          </a:p>
          <a:p>
            <a:r>
              <a:rPr lang="el-GR" altLang="el-GR" dirty="0" smtClean="0"/>
              <a:t> Είναι ένας βασικός παράγοντας κινδύνου για την εμφάνιση ψυχικών διαταραχών στα παιδιά και τους εφήβους. 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ψυχοκοινωνικές επιπτώσεις του εκφοβισμού και </a:t>
            </a:r>
            <a:r>
              <a:rPr lang="el-GR" dirty="0" smtClean="0"/>
              <a:t>της </a:t>
            </a:r>
            <a:r>
              <a:rPr lang="el-GR" dirty="0"/>
              <a:t>βίας </a:t>
            </a:r>
          </a:p>
        </p:txBody>
      </p:sp>
    </p:spTree>
    <p:extLst>
      <p:ext uri="{BB962C8B-B14F-4D97-AF65-F5344CB8AC3E}">
        <p14:creationId xmlns:p14="http://schemas.microsoft.com/office/powerpoint/2010/main" val="15802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300" dirty="0" smtClean="0"/>
              <a:t>Τα θύματα εκφοβισμού και βίας κινδυνεύουν να εκδηλώσουν: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300" dirty="0" smtClean="0"/>
              <a:t>Έντονο αποδιοργανωτικό άγχος,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300" dirty="0" smtClean="0"/>
              <a:t>Ανασφάλεια και φοβίες,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300" dirty="0" smtClean="0"/>
              <a:t>Μαθησιακές δυσκολίες,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300" dirty="0" smtClean="0"/>
              <a:t>Σχολική άρνηση με πολλές απουσίες από το σχολείο, 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300" dirty="0" smtClean="0"/>
              <a:t>Σχολική αποτυχία,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300" dirty="0" smtClean="0"/>
              <a:t>Ψυχοσωματικά προβλήματα, και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300" dirty="0" smtClean="0"/>
              <a:t>Σοβαρές ψυχικές διαταραχές,  όπως κατάθλιψη με ιδέες και απόπειρες αυτοκτονίας.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ψυχοκοινωνικές επιπτώσεις</a:t>
            </a:r>
            <a:br>
              <a:rPr lang="el-GR" dirty="0"/>
            </a:br>
            <a:r>
              <a:rPr lang="el-GR" dirty="0"/>
              <a:t>στα παιδιά και τους εφήβους θύματα</a:t>
            </a:r>
          </a:p>
        </p:txBody>
      </p:sp>
    </p:spTree>
    <p:extLst>
      <p:ext uri="{BB962C8B-B14F-4D97-AF65-F5344CB8AC3E}">
        <p14:creationId xmlns:p14="http://schemas.microsoft.com/office/powerpoint/2010/main" val="38852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Τα παιδιά και οι έφηβοι που ασκούν τη βία και τον εκφοβισμό, κινδυνεύουν: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/>
              <a:t>Να στιγματισθούν,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/>
              <a:t>Να απομακρυνθούν από το σχολείο,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/>
              <a:t>Να διακόψουν την σχολική φοίτηση,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/>
              <a:t>Να εμφανίσουν τάσεις φυγής από το σπίτι,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/>
              <a:t>Να αναπτύξουν ψυχικά προβλήματα, και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/>
              <a:t>Να εξελιχθούν, σε ποσοστό 50%, σε ενήλικες με αντικοινωνική και </a:t>
            </a:r>
            <a:r>
              <a:rPr lang="el-GR" altLang="el-GR" dirty="0" err="1" smtClean="0"/>
              <a:t>παραβατική</a:t>
            </a:r>
            <a:r>
              <a:rPr lang="el-GR" altLang="el-GR" dirty="0" smtClean="0"/>
              <a:t> συμπεριφορά.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ψυχοκοινωνικές επιπτώσεις </a:t>
            </a:r>
            <a:br>
              <a:rPr lang="el-GR" dirty="0"/>
            </a:br>
            <a:r>
              <a:rPr lang="el-GR" dirty="0"/>
              <a:t>στα παιδιά και τους εφήβους δράστες</a:t>
            </a:r>
          </a:p>
        </p:txBody>
      </p:sp>
    </p:spTree>
    <p:extLst>
      <p:ext uri="{BB962C8B-B14F-4D97-AF65-F5344CB8AC3E}">
        <p14:creationId xmlns:p14="http://schemas.microsoft.com/office/powerpoint/2010/main" val="12049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Οι συνέπειες του εκφοβισμού είναι σοβαρές και καθοριστικές για την ψυχοκοινωνική εξέλιξη των παιδιών και των εφήβων.</a:t>
            </a:r>
          </a:p>
          <a:p>
            <a:pPr eaLnBrk="1" hangingPunct="1"/>
            <a:r>
              <a:rPr lang="el-GR" altLang="el-GR" dirty="0" smtClean="0"/>
              <a:t>Πολλές μελέτες δείχνουν ότι οι μαθητές  πληγώνονται, όχι από αυτό που έχει ήδη συμβεί, αλλά από όσα είναι πιθανόν να συμβούν στη συνέχεια.</a:t>
            </a:r>
          </a:p>
          <a:p>
            <a:pPr eaLnBrk="1" hangingPunct="1"/>
            <a:r>
              <a:rPr lang="el-GR" altLang="el-GR" dirty="0" smtClean="0"/>
              <a:t>Το γεγονός αυτό επισημαίνει ότι είναι απαραίτητο να παίρνουμε υπόψη το πόσο ασφαλή νοιώθουν τα παιδιά και οι έφηβοι στο σχολείο.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συνέπειες του εκφοβισμού και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της </a:t>
            </a:r>
            <a:r>
              <a:rPr lang="el-GR" dirty="0" err="1"/>
              <a:t>ενδοσχολικής</a:t>
            </a:r>
            <a:r>
              <a:rPr lang="el-GR" dirty="0"/>
              <a:t> βίας</a:t>
            </a:r>
          </a:p>
        </p:txBody>
      </p:sp>
    </p:spTree>
    <p:extLst>
      <p:ext uri="{BB962C8B-B14F-4D97-AF65-F5344CB8AC3E}">
        <p14:creationId xmlns:p14="http://schemas.microsoft.com/office/powerpoint/2010/main" val="23014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1317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Στοιχεία ερευνών συμφωνούν στο ότι μόνο μία μειοψηφία μαθητών πιστεύει πως το σχολείο τους είναι ένας ασφαλής χώρος για τα παιδιά που δυσκολεύονται να υπερασπιστούν τον εαυτό τους.</a:t>
            </a:r>
          </a:p>
          <a:p>
            <a:pPr eaLnBrk="1" hangingPunct="1"/>
            <a:r>
              <a:rPr lang="el-GR" altLang="el-GR" dirty="0" smtClean="0"/>
              <a:t>Για το λόγο αυτό είναι ιδιαίτερα σημαντική η συστηματική πρόληψη και η κατάλληλη αντιμετώπιση  κάθε μορφής βίας στο σχολείο. </a:t>
            </a:r>
          </a:p>
          <a:p>
            <a:pPr eaLnBrk="1" hangingPunct="1"/>
            <a:r>
              <a:rPr lang="el-GR" altLang="el-GR" dirty="0" smtClean="0"/>
              <a:t>Δεν πρέπει να ξεχνάμε ότι: </a:t>
            </a:r>
            <a:r>
              <a:rPr lang="el-GR" altLang="el-GR" b="1" dirty="0" smtClean="0"/>
              <a:t>τα παιδιά και οι έφηβοι  έχουν απόλυτο δικαίωμα σε ένα σχολικό περιβάλλον το οποίο να τους παρέχει ένα πλαίσιο ασφάλειας και προστασίας.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Εκφοβισμός και βία: </a:t>
            </a:r>
            <a:br>
              <a:rPr lang="el-GR" dirty="0"/>
            </a:br>
            <a:r>
              <a:rPr lang="el-GR" dirty="0"/>
              <a:t>Ανάγκη πρόληψης και αντιμετώπισης</a:t>
            </a:r>
          </a:p>
        </p:txBody>
      </p:sp>
    </p:spTree>
    <p:extLst>
      <p:ext uri="{BB962C8B-B14F-4D97-AF65-F5344CB8AC3E}">
        <p14:creationId xmlns:p14="http://schemas.microsoft.com/office/powerpoint/2010/main" val="8362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Από τη δεκαετία του 1970, που αναδείχθηκε το πρόβλημα από τον </a:t>
            </a:r>
            <a:r>
              <a:rPr lang="en-US" altLang="el-GR" dirty="0" smtClean="0">
                <a:latin typeface="Calibri" panose="020F0502020204030204" pitchFamily="34" charset="0"/>
              </a:rPr>
              <a:t>Dan </a:t>
            </a:r>
            <a:r>
              <a:rPr lang="en-US" altLang="el-GR" dirty="0" err="1" smtClean="0">
                <a:latin typeface="Calibri" panose="020F0502020204030204" pitchFamily="34" charset="0"/>
              </a:rPr>
              <a:t>Olweus</a:t>
            </a:r>
            <a:r>
              <a:rPr lang="el-GR" altLang="el-GR" dirty="0" smtClean="0">
                <a:latin typeface="Calibri" panose="020F0502020204030204" pitchFamily="34" charset="0"/>
              </a:rPr>
              <a:t>: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dirty="0" smtClean="0"/>
              <a:t>Έχουν υλοποιηθεί πληθώρα προγραμμάτων για την πρόληψη και την αντιμετώπισή του,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dirty="0" smtClean="0"/>
              <a:t>Με σημαντικά ή λιγότερο σημαντικά αποτελέσματα,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dirty="0" smtClean="0"/>
              <a:t>Ανάλογα με το επίπεδο ανάλυσης στο οποίο παρεμβαίνουν (μαθητής, τάξη, σχολείο), και 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dirty="0" smtClean="0"/>
              <a:t>Ανάλογα με το επίπεδο πρόληψης στο οποίο στοχεύουν (πρωτογενής, δευτερογενής, τριτογενής).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Προγράμματα πρόληψης και αντιμετώπισης του εκφοβισμού στο σχολείο</a:t>
            </a:r>
          </a:p>
        </p:txBody>
      </p:sp>
    </p:spTree>
    <p:extLst>
      <p:ext uri="{BB962C8B-B14F-4D97-AF65-F5344CB8AC3E}">
        <p14:creationId xmlns:p14="http://schemas.microsoft.com/office/powerpoint/2010/main" val="15500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 smtClean="0"/>
              <a:t>Εσκεμμένη, απρόκλητη, αδικαιολόγητη, άδικη.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 smtClean="0"/>
              <a:t>Επαναλαμβανόμενη.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 smtClean="0"/>
              <a:t>Ασκείται από ένα ισχυρότερο μαθητή (δράστης, θύτης) προς ένα ασθενέστερο (θύμα).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 smtClean="0"/>
              <a:t>Έχει στόχο να προκαλέσει φόβο, ανησυχία, πόνο.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 smtClean="0"/>
              <a:t>Το ισχυρότερο παιδί αντλεί από τη πράξη του κάποιο όφελος (ευχαρίστηση, κύρος, απόκτημα).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 smtClean="0"/>
              <a:t>Το ασθενέστερο παιδί δεν μπορεί να υπερασπιστεί τον εαυτό του.</a:t>
            </a:r>
            <a:endParaRPr lang="el-GR" sz="23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Χαρακτηριστικά της πράξης του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εκφοβισμού </a:t>
            </a:r>
            <a:r>
              <a:rPr lang="el-GR" dirty="0"/>
              <a:t>και της </a:t>
            </a:r>
            <a:r>
              <a:rPr lang="el-GR" dirty="0" err="1"/>
              <a:t>θυματοποίησης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6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Στοχεύουν στην αλλαγή κουλτούρας του σχολείου.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Περιέχουν δράσεις σε πολλά επίπεδα (μαθητές, εκπαιδευτικοί, γονείς, κοινότητα).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Βασίζονται σε θεωρία.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Εφαρμόζονται σε μικρές ηλικίες.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Έχουν διάρκεια στο χρόνο.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Έχουν τη δέσμευση όλης της σχολικής κοινότητας.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Υλοποιούνται με την υποστήριξη του διευθυντή.</a:t>
            </a:r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300" dirty="0" smtClean="0"/>
              <a:t>Συμπεριλαμβάνουν εκπαίδευση εκπαιδευτικών στη διαχείριση περιστατικών εκφοβισμού.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Τα αποτελεσματικά προγράμματα </a:t>
            </a:r>
          </a:p>
        </p:txBody>
      </p:sp>
    </p:spTree>
    <p:extLst>
      <p:ext uri="{BB962C8B-B14F-4D97-AF65-F5344CB8AC3E}">
        <p14:creationId xmlns:p14="http://schemas.microsoft.com/office/powerpoint/2010/main" val="19658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683568" y="1556792"/>
            <a:ext cx="4464496" cy="304110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Ψυχοκοινωνικό μοντέλο </a:t>
            </a:r>
            <a:endParaRPr lang="en-US" sz="2800" dirty="0">
              <a:latin typeface="Calibri" pitchFamily="34" charset="0"/>
            </a:endParaRPr>
          </a:p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11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ψυχοπαιδαγωγικών</a:t>
            </a:r>
            <a:endParaRPr lang="en-US" sz="2800" dirty="0">
              <a:latin typeface="Calibri" pitchFamily="34" charset="0"/>
            </a:endParaRPr>
          </a:p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 παρεμβάσεων</a:t>
            </a:r>
            <a:endParaRPr lang="en-US" sz="2800" dirty="0">
              <a:latin typeface="Calibri" pitchFamily="34" charset="0"/>
            </a:endParaRPr>
          </a:p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 στην σχολική τάξη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364088" y="2276872"/>
            <a:ext cx="3048000" cy="2446338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Μοντέλο </a:t>
            </a:r>
            <a:endParaRPr lang="en-US" sz="2800" dirty="0">
              <a:latin typeface="Calibri" pitchFamily="34" charset="0"/>
            </a:endParaRPr>
          </a:p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του </a:t>
            </a:r>
            <a:r>
              <a:rPr lang="en-US" sz="2800" dirty="0">
                <a:latin typeface="Calibri" pitchFamily="34" charset="0"/>
              </a:rPr>
              <a:t>Dan </a:t>
            </a:r>
            <a:r>
              <a:rPr lang="el-GR" sz="2800" dirty="0" err="1">
                <a:latin typeface="Calibri" pitchFamily="34" charset="0"/>
              </a:rPr>
              <a:t>Olweus</a:t>
            </a:r>
            <a:endParaRPr lang="el-GR" sz="2800" dirty="0">
              <a:latin typeface="Calibri" pitchFamily="34" charset="0"/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2627784" y="4028005"/>
            <a:ext cx="4075236" cy="2689746"/>
          </a:xfrm>
          <a:prstGeom prst="ellipse">
            <a:avLst/>
          </a:prstGeom>
          <a:solidFill>
            <a:srgbClr val="CC3399">
              <a:alpha val="99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Μοντέλο </a:t>
            </a:r>
            <a:endParaRPr lang="en-US" sz="2800" dirty="0">
              <a:latin typeface="Calibri" pitchFamily="34" charset="0"/>
            </a:endParaRPr>
          </a:p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σχολικής διαμεσολάβησης </a:t>
            </a:r>
          </a:p>
          <a:p>
            <a:pPr algn="ctr">
              <a:defRPr/>
            </a:pPr>
            <a:r>
              <a:rPr lang="el-GR" sz="2800" dirty="0">
                <a:latin typeface="Calibri" pitchFamily="34" charset="0"/>
              </a:rPr>
              <a:t>Ομότιμοι μεσολαβητές</a:t>
            </a: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3276600" y="304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l-GR" altLang="el-GR" sz="3200" i="1">
              <a:solidFill>
                <a:schemeClr val="tx2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Μοντέλα πρόληψης και </a:t>
            </a:r>
            <a:r>
              <a:rPr lang="el-GR" sz="3200" dirty="0" smtClean="0"/>
              <a:t>αντιμετώπισης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02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Υλοποιήθηκε το 2011-2013 από την Εταιρεία Ψυχοκοινωνικής Υγείας του Παιδιού και του Εφήβου (Ε.Ψ.Υ.Π.Ε)  σε 50 δημοτικά του νομού Αττικής. </a:t>
            </a:r>
          </a:p>
          <a:p>
            <a:r>
              <a:rPr lang="el-GR" altLang="el-GR" dirty="0" smtClean="0"/>
              <a:t>Εφαρμόστηκαν ειδικές </a:t>
            </a:r>
            <a:r>
              <a:rPr lang="el-GR" altLang="el-GR" dirty="0" err="1" smtClean="0"/>
              <a:t>ψυχοεκπαιδευτικές</a:t>
            </a:r>
            <a:r>
              <a:rPr lang="el-GR" altLang="el-GR" dirty="0" smtClean="0"/>
              <a:t> παρεμβάσεις για τους μαθητές Δ’, Ε’, ΣΤ’ τάξης, με σκοπό την πρόληψη και αντιμετώπιση του εκφοβισμού και της βίας στο σχολείο. </a:t>
            </a:r>
          </a:p>
          <a:p>
            <a:r>
              <a:rPr lang="el-GR" altLang="el-GR" dirty="0" smtClean="0"/>
              <a:t>Αποτελεί συνέχεια  διακρατικού Ευρωπαϊκού προγράμματος "ΔΑΦΝΗ" 2006-2010, στο οποίο συμμετείχαν άλλες τέσσερις Ευρωπαϊκές χώρες.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πρόγραμμα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"STOP! Στην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ενδοσχολική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βία"</a:t>
            </a:r>
          </a:p>
        </p:txBody>
      </p:sp>
    </p:spTree>
    <p:extLst>
      <p:ext uri="{BB962C8B-B14F-4D97-AF65-F5344CB8AC3E}">
        <p14:creationId xmlns:p14="http://schemas.microsoft.com/office/powerpoint/2010/main" val="6156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506916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dirty="0" smtClean="0"/>
              <a:t>Η αποτελεσματική πρόληψη και αντιμετώπιση του εκφοβισμού στο σχολείο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dirty="0" smtClean="0"/>
              <a:t>Η πρόληψη των αρνητικών ψυχοκοινωνικών επιπτώσεων στα παιδιά που εμπλέκονται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dirty="0" smtClean="0"/>
              <a:t>Η τροποποίηση των λανθασμένων αντιλήψεων των μαθητών σχετικά με το φαινόμενο του εκφοβισμού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dirty="0" smtClean="0"/>
              <a:t>Η ενίσχυση της </a:t>
            </a:r>
            <a:r>
              <a:rPr lang="el-GR" altLang="el-GR" sz="2200" dirty="0" err="1" smtClean="0"/>
              <a:t>ενσυναίσθησης</a:t>
            </a:r>
            <a:r>
              <a:rPr lang="el-GR" altLang="el-GR" sz="2200" dirty="0" smtClean="0"/>
              <a:t> των μαθητών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dirty="0" smtClean="0"/>
              <a:t>Η κινητοποίηση της ομάδας των μαθητών παρατηρητών ενάντια στον εκφοβισμό και τη βία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>
              <a:buClr>
                <a:srgbClr val="C00000"/>
              </a:buClr>
              <a:buSzPct val="75000"/>
              <a:buFont typeface="Wingdings" pitchFamily="2" charset="2"/>
              <a:buChar char="ü"/>
            </a:pPr>
            <a:r>
              <a:rPr lang="el-GR" altLang="el-GR" sz="2200" dirty="0" smtClean="0"/>
              <a:t>Η ευαισθητοποίηση, η αύξηση των γνώσεων και  η αλλαγή στάσεων των εκπαιδευτικών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>
              <a:buClr>
                <a:srgbClr val="C00000"/>
              </a:buClr>
              <a:buSzPct val="75000"/>
            </a:pPr>
            <a:endParaRPr lang="el-GR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Στόχοι του προγράμματος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της </a:t>
            </a:r>
            <a:r>
              <a:rPr lang="el-GR" dirty="0"/>
              <a:t>Ε.Ψ.Υ.Π.Ε. </a:t>
            </a:r>
          </a:p>
        </p:txBody>
      </p:sp>
    </p:spTree>
    <p:extLst>
      <p:ext uri="{BB962C8B-B14F-4D97-AF65-F5344CB8AC3E}">
        <p14:creationId xmlns:p14="http://schemas.microsoft.com/office/powerpoint/2010/main" val="29908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Το πρόγραμμα παρέμβασης περιλαμβάνει: </a:t>
            </a:r>
          </a:p>
          <a:p>
            <a:pPr marL="514350" indent="-514350">
              <a:buSzPct val="100000"/>
              <a:buFont typeface="+mj-lt"/>
              <a:buAutoNum type="arabicParenR"/>
              <a:defRPr/>
            </a:pPr>
            <a:r>
              <a:rPr lang="el-GR" dirty="0" smtClean="0"/>
              <a:t>Διερεύνηση των αναγκών μέσω έρευνας,</a:t>
            </a:r>
          </a:p>
          <a:p>
            <a:pPr marL="514350" indent="-514350">
              <a:buSzPct val="100000"/>
              <a:buFont typeface="+mj-lt"/>
              <a:buAutoNum type="arabicParenR"/>
              <a:defRPr/>
            </a:pPr>
            <a:r>
              <a:rPr lang="el-GR" dirty="0" smtClean="0"/>
              <a:t>Θεωρητική και βιωματική εκπαίδευση των εκπαιδευτικών στο φαινόμενο του εκφοβισμού και στην εφαρμογή 10 </a:t>
            </a:r>
            <a:r>
              <a:rPr lang="el-GR" dirty="0" err="1" smtClean="0"/>
              <a:t>ψυχοεκπαιδευτικών</a:t>
            </a:r>
            <a:r>
              <a:rPr lang="el-GR" dirty="0" smtClean="0"/>
              <a:t> παρεμβάσεων στην τάξη, και </a:t>
            </a:r>
          </a:p>
          <a:p>
            <a:pPr marL="514350" indent="-514350">
              <a:buSzPct val="100000"/>
              <a:buFont typeface="+mj-lt"/>
              <a:buAutoNum type="arabicParenR"/>
              <a:defRPr/>
            </a:pPr>
            <a:r>
              <a:rPr lang="el-GR" dirty="0" smtClean="0"/>
              <a:t>Υλοποίηση των 10 </a:t>
            </a:r>
            <a:r>
              <a:rPr lang="el-GR" dirty="0" err="1" smtClean="0"/>
              <a:t>ψυχοεκπαιδευτικών</a:t>
            </a:r>
            <a:r>
              <a:rPr lang="el-GR" dirty="0" smtClean="0"/>
              <a:t> παρεμβάσεων-εργαστηρίων στην τάξη με τους μαθητές στο πλαίσιο της ευέλικτης ζώνης.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Μεθοδολογία του προγράμματος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της </a:t>
            </a:r>
            <a:r>
              <a:rPr lang="el-GR" dirty="0"/>
              <a:t>Ε.Ψ.Υ.Π.Ε.</a:t>
            </a:r>
            <a:r>
              <a:rPr lang="el-GR" sz="3100" b="0" dirty="0">
                <a:latin typeface="Calibri" panose="020F0502020204030204" pitchFamily="34" charset="0"/>
              </a:rPr>
              <a:t> </a:t>
            </a:r>
            <a:r>
              <a:rPr lang="en-US" sz="3100" b="0" dirty="0" smtClean="0">
                <a:latin typeface="Calibri" panose="020F0502020204030204" pitchFamily="34" charset="0"/>
              </a:rPr>
              <a:t>1/2</a:t>
            </a:r>
            <a:endParaRPr lang="el-GR" sz="31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Μεθοδολογία του προγράμματος </a:t>
            </a:r>
            <a:r>
              <a:rPr lang="en-US" dirty="0">
                <a:solidFill>
                  <a:srgbClr val="775F55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75F55">
                    <a:lumMod val="75000"/>
                  </a:srgbClr>
                </a:solidFill>
              </a:rPr>
            </a:br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της Ε.Ψ.Υ.Π.Ε.</a:t>
            </a:r>
            <a:r>
              <a:rPr lang="el-GR" sz="3100" b="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100" b="0" dirty="0" smtClean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2/2</a:t>
            </a:r>
            <a:endParaRPr lang="el-GR" dirty="0"/>
          </a:p>
        </p:txBody>
      </p:sp>
      <p:sp>
        <p:nvSpPr>
          <p:cNvPr id="48131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διάρκεια πραγματοποίησης των εργαστηρίων είναι 90’.</a:t>
            </a:r>
          </a:p>
          <a:p>
            <a:r>
              <a:rPr lang="el-GR" altLang="el-GR" dirty="0" smtClean="0"/>
              <a:t>Στηρίζονται σε δραστηριότητες: συζητήσεων, παιχνιδιών, </a:t>
            </a:r>
            <a:r>
              <a:rPr lang="el-GR" altLang="el-GR" dirty="0" err="1" smtClean="0"/>
              <a:t>παίξιμου</a:t>
            </a:r>
            <a:r>
              <a:rPr lang="el-GR" altLang="el-GR" dirty="0" smtClean="0"/>
              <a:t> ρόλων, ταινιών, εικαστικών δημιουργιών, κ.α. </a:t>
            </a:r>
          </a:p>
          <a:p>
            <a:r>
              <a:rPr lang="el-GR" altLang="el-GR" dirty="0" smtClean="0"/>
              <a:t>Δίνεται έμφαση στις σχέσεις και στις αλληλεπιδράσεις μεταξύ των μαθητών, καθώς και μεταξύ μαθητών και εκπαιδευτικού. </a:t>
            </a:r>
          </a:p>
          <a:p>
            <a:r>
              <a:rPr lang="el-GR" altLang="el-GR" dirty="0" smtClean="0"/>
              <a:t>Δεν πρόκειται για μια τεχνική διαδικασία που εξελίσσεται στα πλαίσια των εργαστηρίων, αλλά για μια συναισθηματική εμπειρία.</a:t>
            </a:r>
          </a:p>
          <a:p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90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To </a:t>
            </a:r>
            <a:r>
              <a:rPr lang="el-GR" sz="3200" dirty="0" smtClean="0">
                <a:latin typeface="Calibri" panose="020F0502020204030204" pitchFamily="34" charset="0"/>
              </a:rPr>
              <a:t>πρόγραμμα της </a:t>
            </a:r>
            <a:r>
              <a:rPr lang="el-GR" sz="3200" dirty="0">
                <a:latin typeface="Calibri" panose="020F0502020204030204" pitchFamily="34" charset="0"/>
              </a:rPr>
              <a:t>Ε.Ψ.Υ.Π.Ε</a:t>
            </a:r>
            <a:r>
              <a:rPr lang="el-GR" sz="3200" dirty="0" smtClean="0">
                <a:latin typeface="Calibri" panose="020F0502020204030204" pitchFamily="34" charset="0"/>
              </a:rPr>
              <a:t>.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2800" b="0" dirty="0" smtClean="0">
                <a:latin typeface="Calibri" panose="020F0502020204030204" pitchFamily="34" charset="0"/>
              </a:rPr>
              <a:t>1/2</a:t>
            </a:r>
            <a:endParaRPr lang="el-GR" sz="2800" b="0" dirty="0">
              <a:latin typeface="Calibri" panose="020F0502020204030204" pitchFamily="34" charset="0"/>
            </a:endParaRP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95" y="1600200"/>
            <a:ext cx="2997211" cy="5200398"/>
          </a:xfr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8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To </a:t>
            </a:r>
            <a:r>
              <a:rPr lang="el-GR" sz="320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πρόγραμμα της Ε.Ψ.Υ.Π.Ε.</a:t>
            </a:r>
            <a:r>
              <a:rPr lang="en-US" sz="320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800" b="0" dirty="0" smtClean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2/2</a:t>
            </a:r>
            <a:endParaRPr lang="el-GR" sz="2800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3425" y="1600200"/>
            <a:ext cx="3057150" cy="5213176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7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>
                <a:solidFill>
                  <a:srgbClr val="004A82"/>
                </a:solidFill>
              </a:rPr>
              <a:t>1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Ενημέρωση για το πρόγραμμα  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υπογραφή συμβολαίου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b="1" dirty="0" smtClean="0">
                <a:solidFill>
                  <a:srgbClr val="004A82"/>
                </a:solidFill>
              </a:rPr>
              <a:t>2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Μιλώντας για τον εκφοβισμό 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να κατανοήσουν οι μαθητές το φαινόμενο, να μιλήσουν για σχετικές καταστάσεις, να εκφράσουν τα συναισθήματά τους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b="1" dirty="0" smtClean="0">
                <a:solidFill>
                  <a:srgbClr val="004A82"/>
                </a:solidFill>
              </a:rPr>
              <a:t>3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</a:t>
            </a:r>
            <a:r>
              <a:rPr lang="el-GR" altLang="el-GR" b="1" dirty="0" err="1" smtClean="0">
                <a:solidFill>
                  <a:srgbClr val="004A82"/>
                </a:solidFill>
              </a:rPr>
              <a:t>Ενσυναίσθηση</a:t>
            </a:r>
            <a:r>
              <a:rPr lang="el-GR" altLang="el-GR" b="1" dirty="0" smtClean="0">
                <a:solidFill>
                  <a:srgbClr val="004A82"/>
                </a:solidFill>
              </a:rPr>
              <a:t> και αλληλεγγύη 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να μιλήσουν για τους ρόλους σε περιστατικά </a:t>
            </a:r>
            <a:r>
              <a:rPr lang="el-GR" altLang="el-GR" dirty="0" err="1" smtClean="0"/>
              <a:t>θυματοποίησης</a:t>
            </a:r>
            <a:r>
              <a:rPr lang="el-GR" altLang="el-GR" dirty="0" smtClean="0"/>
              <a:t> και να ενισχυθεί η </a:t>
            </a:r>
            <a:r>
              <a:rPr lang="el-GR" altLang="el-GR" dirty="0" err="1" smtClean="0"/>
              <a:t>ενσυναίσθηση</a:t>
            </a:r>
            <a:r>
              <a:rPr lang="el-GR" altLang="el-GR" dirty="0" smtClean="0"/>
              <a:t> και η αλληλεγγύη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Θεματολογία και στόχοι των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10 </a:t>
            </a:r>
            <a:r>
              <a:rPr lang="el-GR" dirty="0"/>
              <a:t>εργαστηρίων του </a:t>
            </a:r>
            <a:r>
              <a:rPr lang="el-GR" dirty="0" smtClean="0"/>
              <a:t>προγράμματος</a:t>
            </a:r>
            <a:r>
              <a:rPr lang="en-US" sz="3100" b="0" dirty="0" smtClean="0">
                <a:latin typeface="Calibri" panose="020F0502020204030204" pitchFamily="34" charset="0"/>
              </a:rPr>
              <a:t> 1/7</a:t>
            </a:r>
            <a:endParaRPr lang="el-GR" sz="31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Θεματολογία και στόχοι των </a:t>
            </a:r>
            <a:r>
              <a:rPr lang="en-US" dirty="0">
                <a:solidFill>
                  <a:srgbClr val="775F55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75F55">
                    <a:lumMod val="75000"/>
                  </a:srgbClr>
                </a:solidFill>
              </a:rPr>
            </a:br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10 εργαστηρίων του προγράμματος</a:t>
            </a:r>
            <a:r>
              <a:rPr lang="en-US" sz="3100" b="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100" b="0" dirty="0" smtClean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2/7</a:t>
            </a:r>
            <a:endParaRPr lang="el-GR" dirty="0"/>
          </a:p>
        </p:txBody>
      </p:sp>
      <p:sp>
        <p:nvSpPr>
          <p:cNvPr id="5222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925144"/>
          </a:xfrm>
        </p:spPr>
        <p:txBody>
          <a:bodyPr>
            <a:noAutofit/>
          </a:bodyPr>
          <a:lstStyle/>
          <a:p>
            <a:r>
              <a:rPr lang="el-GR" altLang="el-GR" b="1" dirty="0" smtClean="0">
                <a:solidFill>
                  <a:srgbClr val="004A82"/>
                </a:solidFill>
              </a:rPr>
              <a:t>4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Διαφορετικότητα 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οι μαθητές εντοπίζουν ομοιότητες και διαφορές και ενθαρρύνεται η αποδοχή της διαφορετικότητας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b="1" dirty="0" smtClean="0">
                <a:solidFill>
                  <a:srgbClr val="004A82"/>
                </a:solidFill>
              </a:rPr>
              <a:t>5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Κατανόηση του εκφοβισμού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να κατανοηθεί το φαινόμενο του εκφοβισμού και τα χαρακτηριστικά του </a:t>
            </a:r>
            <a:r>
              <a:rPr lang="el-GR" altLang="el-GR" dirty="0" err="1" smtClean="0"/>
              <a:t>εκφοβιστή</a:t>
            </a:r>
            <a:r>
              <a:rPr lang="el-GR" altLang="el-GR" dirty="0" smtClean="0"/>
              <a:t>, του  </a:t>
            </a:r>
            <a:r>
              <a:rPr lang="el-GR" altLang="el-GR" dirty="0" err="1" smtClean="0"/>
              <a:t>εκφοβιζόμενου</a:t>
            </a:r>
            <a:r>
              <a:rPr lang="el-GR" altLang="el-GR" dirty="0" smtClean="0"/>
              <a:t> και του παρατηρητή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b="1" dirty="0" smtClean="0">
                <a:solidFill>
                  <a:srgbClr val="004A82"/>
                </a:solidFill>
              </a:rPr>
              <a:t>6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Επιπτώσεις του εκφοβισμού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να γίνουν κατανοητές οι ψυχοκοινωνικές επιπτώσεις του εκφοβισμού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6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Το χτυπούν, το σπρώχνουν, το κλωτσούν, </a:t>
            </a:r>
          </a:p>
          <a:p>
            <a:pPr eaLnBrk="1" hangingPunct="1"/>
            <a:r>
              <a:rPr lang="el-GR" altLang="el-GR" dirty="0" smtClean="0"/>
              <a:t>Το απειλούν, το εκβιάζουν, του λένε άσχημα λόγια, το κοροϊδεύουν ή το αποκαλούν με ονόματα που το πληγώνουν, </a:t>
            </a:r>
          </a:p>
          <a:p>
            <a:pPr eaLnBrk="1" hangingPunct="1"/>
            <a:r>
              <a:rPr lang="el-GR" altLang="el-GR" dirty="0" smtClean="0"/>
              <a:t>Λένε ψέματα ή διαδίδουν φήμες για αυτό και προσπαθούν να κάνουν τους άλλους να το αντιπαθήσουν, το αγνοούν ή το αποκλείουν από την ομάδα και τις δραστηριότητες των συνομήλικων,</a:t>
            </a:r>
          </a:p>
          <a:p>
            <a:pPr eaLnBrk="1" hangingPunct="1"/>
            <a:r>
              <a:rPr lang="el-GR" altLang="el-GR" dirty="0" smtClean="0"/>
              <a:t>κ.α. παρόμοια γεγονότα.</a:t>
            </a:r>
          </a:p>
          <a:p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Ένας μαθητής εκφοβίζεται όταν ένας  συμμαθητής ή ομάδα συμμαθητών: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96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Θεματολογία και στόχοι των </a:t>
            </a:r>
            <a:r>
              <a:rPr lang="en-US" dirty="0">
                <a:solidFill>
                  <a:srgbClr val="775F55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75F55">
                    <a:lumMod val="75000"/>
                  </a:srgbClr>
                </a:solidFill>
              </a:rPr>
            </a:br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10 εργαστηρίων του προγράμματος</a:t>
            </a:r>
            <a:r>
              <a:rPr lang="en-US" sz="3100" b="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100" b="0" dirty="0" smtClean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3/7</a:t>
            </a:r>
            <a:endParaRPr lang="el-GR" dirty="0"/>
          </a:p>
        </p:txBody>
      </p:sp>
      <p:sp>
        <p:nvSpPr>
          <p:cNvPr id="53251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>
                <a:solidFill>
                  <a:srgbClr val="004A82"/>
                </a:solidFill>
              </a:rPr>
              <a:t>7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Αντιμετώπιση του Εκφοβισμού Ι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να προταθούν αποτελεσματικοί τρόποι αντιμετώπισης  του εκφοβισμού, να συζητηθεί ο ρόλος των παρατηρητών, των δασκάλων και των γονέων και να δοθεί έμφαση στο ότι η κοινοποίηση περιστατικών δεν αποτελεί «κάρφωμα»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b="1" dirty="0" smtClean="0">
                <a:solidFill>
                  <a:srgbClr val="004A82"/>
                </a:solidFill>
              </a:rPr>
              <a:t>8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Αντιμετώπιση του Εκφοβισμού ΙΙ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να καλλιεργηθεί με βιωματικό τρόπο ο ρόλος που μπορεί να έχει η ομάδα των μαθητών στην αντιμετώπιση του εκφοβισμού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1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Θεματολογία και στόχοι των </a:t>
            </a:r>
            <a:r>
              <a:rPr lang="en-US" dirty="0">
                <a:solidFill>
                  <a:srgbClr val="775F55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75F55">
                    <a:lumMod val="75000"/>
                  </a:srgbClr>
                </a:solidFill>
              </a:rPr>
            </a:br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10 εργαστηρίων του προγράμματος</a:t>
            </a:r>
            <a:r>
              <a:rPr lang="en-US" sz="3100" b="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100" b="0" dirty="0" smtClean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4/7</a:t>
            </a:r>
            <a:endParaRPr lang="el-GR" dirty="0"/>
          </a:p>
        </p:txBody>
      </p:sp>
      <p:sp>
        <p:nvSpPr>
          <p:cNvPr id="5427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>
                <a:solidFill>
                  <a:srgbClr val="004A82"/>
                </a:solidFill>
              </a:rPr>
              <a:t>9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Μιλώντας στους γονείς για τον εκφοβισμό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να μετουσιωθεί η  γνώση των μαθητών για τον εκφοβισμό σε δημιουργίες και να οργανωθεί συνάντηση με τους γονείς ώστε να τους μιλήσουν οι μαθητές για το πρόβλημα</a:t>
            </a:r>
            <a:r>
              <a:rPr lang="en-US" altLang="el-GR" dirty="0" smtClean="0">
                <a:latin typeface="Calibri" panose="020F0502020204030204" pitchFamily="34" charset="0"/>
              </a:rPr>
              <a:t>.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r>
              <a:rPr lang="el-GR" altLang="el-GR" b="1" dirty="0" smtClean="0">
                <a:solidFill>
                  <a:srgbClr val="004A82"/>
                </a:solidFill>
              </a:rPr>
              <a:t>10</a:t>
            </a:r>
            <a:r>
              <a:rPr lang="el-GR" altLang="el-GR" b="1" baseline="30000" dirty="0" smtClean="0">
                <a:solidFill>
                  <a:srgbClr val="004A82"/>
                </a:solidFill>
              </a:rPr>
              <a:t>ο</a:t>
            </a:r>
            <a:r>
              <a:rPr lang="el-GR" altLang="el-GR" b="1" dirty="0" smtClean="0">
                <a:solidFill>
                  <a:srgbClr val="004A82"/>
                </a:solidFill>
              </a:rPr>
              <a:t> Εργαστήριο: Αξιολόγηση του προγράμματος 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να συζητήσουν οι μαθητές για την εμπειρία τους, να αξιολογήσουν το πρόγραμμα, να μιλήσουν για τα συναισθήματά τους</a:t>
            </a:r>
            <a:r>
              <a:rPr lang="en-US" altLang="el-GR" dirty="0" smtClean="0">
                <a:latin typeface="Calibri" panose="020F0502020204030204" pitchFamily="34" charset="0"/>
              </a:rPr>
              <a:t>.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59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Θεματολογία και στόχοι των </a:t>
            </a:r>
            <a:r>
              <a:rPr lang="en-US" dirty="0">
                <a:solidFill>
                  <a:srgbClr val="775F55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75F55">
                    <a:lumMod val="75000"/>
                  </a:srgbClr>
                </a:solidFill>
              </a:rPr>
            </a:br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10 εργαστηρίων του προγράμματος</a:t>
            </a:r>
            <a:r>
              <a:rPr lang="en-US" sz="3100" b="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100" b="0" dirty="0" smtClean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5/7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72063" y="1600200"/>
            <a:ext cx="4016995" cy="5257800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9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Θεματολογία και στόχοι των </a:t>
            </a:r>
            <a:r>
              <a:rPr lang="en-US" dirty="0">
                <a:solidFill>
                  <a:srgbClr val="775F55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75F55">
                    <a:lumMod val="75000"/>
                  </a:srgbClr>
                </a:solidFill>
              </a:rPr>
            </a:br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10 εργαστηρίων του προγράμματος</a:t>
            </a:r>
            <a:r>
              <a:rPr lang="en-US" sz="3100" b="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100" b="0" dirty="0" smtClean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6/7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47664" y="1670362"/>
            <a:ext cx="2625380" cy="5167166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9" y="1700808"/>
            <a:ext cx="3358143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6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Θεματολογία και στόχοι των </a:t>
            </a:r>
            <a:r>
              <a:rPr lang="en-US" dirty="0">
                <a:solidFill>
                  <a:srgbClr val="775F55">
                    <a:lumMod val="75000"/>
                  </a:srgbClr>
                </a:solidFill>
              </a:rPr>
              <a:t/>
            </a:r>
            <a:br>
              <a:rPr lang="en-US" dirty="0">
                <a:solidFill>
                  <a:srgbClr val="775F55">
                    <a:lumMod val="75000"/>
                  </a:srgbClr>
                </a:solidFill>
              </a:rPr>
            </a:br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10 εργαστηρίων του προγράμματος</a:t>
            </a:r>
            <a:r>
              <a:rPr lang="en-US" sz="3100" b="0" dirty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100" b="0" dirty="0" smtClean="0">
                <a:solidFill>
                  <a:srgbClr val="775F55">
                    <a:lumMod val="75000"/>
                  </a:srgbClr>
                </a:solidFill>
                <a:latin typeface="Calibri" panose="020F0502020204030204" pitchFamily="34" charset="0"/>
              </a:rPr>
              <a:t>7/7</a:t>
            </a:r>
            <a:endParaRPr lang="el-GR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793032"/>
            <a:ext cx="4574523" cy="4495800"/>
          </a:xfr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628800"/>
            <a:ext cx="3646688" cy="482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1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Έρευνα σε δείγμα 2.500 μαθητών 35 σχολείων πριν και μετά την εφαρμογή του προγράμματος με την πραγματοποίηση των εργαστηρίων έδειξε: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Μείωση % των παιδιών που δέχονται εκφοβιστικές συμπεριφορές.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Μείωση % των παιδιών που ασκούν εκφοβιστικές συμπεριφορές στους συμμαθητές τους.</a:t>
            </a:r>
          </a:p>
          <a:p>
            <a:pPr>
              <a:buFont typeface="Wingdings" pitchFamily="2" charset="2"/>
              <a:buChar char="ü"/>
            </a:pPr>
            <a:r>
              <a:rPr lang="el-GR" altLang="el-GR" dirty="0" smtClean="0"/>
              <a:t>Μείωση % των μαθητών που φοβούνται ότι θα δεχτούν εκφοβιστικές συμπεριφορές στο σχολείο.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Αξιολόγηση αποτελεσματικότητας </a:t>
            </a:r>
          </a:p>
        </p:txBody>
      </p:sp>
    </p:spTree>
    <p:extLst>
      <p:ext uri="{BB962C8B-B14F-4D97-AF65-F5344CB8AC3E}">
        <p14:creationId xmlns:p14="http://schemas.microsoft.com/office/powerpoint/2010/main" val="33591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3126829"/>
              </p:ext>
            </p:extLst>
          </p:nvPr>
        </p:nvGraphicFramePr>
        <p:xfrm>
          <a:off x="699586" y="1628800"/>
          <a:ext cx="7744829" cy="325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hart" r:id="rId3" imgW="6286663" imgH="2638477" progId="Excel.Sheet.8">
                  <p:embed/>
                </p:oleObj>
              </mc:Choice>
              <mc:Fallback>
                <p:oleObj name="Chart" r:id="rId3" imgW="6286663" imgH="263847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86" y="1628800"/>
                        <a:ext cx="7744829" cy="3250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4 - Ορθογώνιο"/>
          <p:cNvSpPr>
            <a:spLocks noChangeArrowheads="1"/>
          </p:cNvSpPr>
          <p:nvPr/>
        </p:nvSpPr>
        <p:spPr bwMode="auto">
          <a:xfrm>
            <a:off x="682823" y="5013176"/>
            <a:ext cx="79216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SzPct val="25000"/>
            </a:pPr>
            <a:r>
              <a:rPr lang="el-GR" altLang="el-GR" sz="2200" b="1">
                <a:latin typeface="Calibri" pitchFamily="34" charset="0"/>
              </a:rPr>
              <a:t>Στα σχολεία που εφαρμόστηκε η παρέμβαση το ποσοστό των παιδιών που εκφοβίζονται μειώθηκε από 16.1% σε 6.2%.</a:t>
            </a:r>
          </a:p>
          <a:p>
            <a:pPr eaLnBrk="1" hangingPunct="1">
              <a:buSzPct val="25000"/>
            </a:pPr>
            <a:r>
              <a:rPr lang="el-GR" altLang="el-GR" sz="2200" b="1">
                <a:latin typeface="Calibri" pitchFamily="34" charset="0"/>
              </a:rPr>
              <a:t>Στα σχολεία που εφαρμόστηκε η παρέμβαση το ποσοστό των παιδιών που εκφοβίζουν μειώθηκε από 5.6% σε 2.8%.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Ποσοστά Εκφοβισμού Πριν και Μετά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την </a:t>
            </a:r>
            <a:r>
              <a:rPr lang="el-GR" dirty="0"/>
              <a:t>Εφαρμογή της Παρέμβασης</a:t>
            </a:r>
          </a:p>
        </p:txBody>
      </p:sp>
    </p:spTree>
    <p:extLst>
      <p:ext uri="{BB962C8B-B14F-4D97-AF65-F5344CB8AC3E}">
        <p14:creationId xmlns:p14="http://schemas.microsoft.com/office/powerpoint/2010/main" val="24534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1489795"/>
              </p:ext>
            </p:extLst>
          </p:nvPr>
        </p:nvGraphicFramePr>
        <p:xfrm>
          <a:off x="613800" y="1844824"/>
          <a:ext cx="7916400" cy="332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art" r:id="rId3" imgW="6286663" imgH="2638477" progId="Excel.Sheet.8">
                  <p:embed/>
                </p:oleObj>
              </mc:Choice>
              <mc:Fallback>
                <p:oleObj name="Chart" r:id="rId3" imgW="6286663" imgH="263847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00" y="1844824"/>
                        <a:ext cx="7916400" cy="3322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4 - Ορθογώνιο"/>
          <p:cNvSpPr>
            <a:spLocks noChangeArrowheads="1"/>
          </p:cNvSpPr>
          <p:nvPr/>
        </p:nvSpPr>
        <p:spPr bwMode="auto">
          <a:xfrm>
            <a:off x="612651" y="5229200"/>
            <a:ext cx="83518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Clr>
                <a:srgbClr val="000000"/>
              </a:buClr>
              <a:buSzPct val="102000"/>
            </a:pPr>
            <a:r>
              <a:rPr lang="el-GR" altLang="el-GR" sz="2200" b="1" dirty="0">
                <a:latin typeface="Calibri" pitchFamily="34" charset="0"/>
              </a:rPr>
              <a:t>Στα σχολεία που εφαρμόστηκε η παρέμβαση το ποσοστό των παιδιών που ένιωθαν φόβο ότι θα υποστούν εκφοβισμό μειώθηκε σημαντικά,  από περίπου 20% σε 10</a:t>
            </a:r>
            <a:r>
              <a:rPr lang="el-GR" altLang="el-GR" sz="2200" b="1" dirty="0" smtClean="0">
                <a:latin typeface="Calibri" pitchFamily="34" charset="0"/>
              </a:rPr>
              <a:t>%.</a:t>
            </a:r>
            <a:endParaRPr lang="el-GR" altLang="el-GR" sz="2200" b="1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Φόβος </a:t>
            </a:r>
            <a:r>
              <a:rPr lang="el-GR" dirty="0" err="1"/>
              <a:t>Θυματοποίησης</a:t>
            </a:r>
            <a:r>
              <a:rPr lang="el-GR" dirty="0"/>
              <a:t> Πριν και Μετά </a:t>
            </a:r>
            <a:br>
              <a:rPr lang="el-GR" dirty="0"/>
            </a:br>
            <a:r>
              <a:rPr lang="el-GR" dirty="0"/>
              <a:t>την Εφαρμογή της Παρέμβασης</a:t>
            </a:r>
          </a:p>
        </p:txBody>
      </p:sp>
    </p:spTree>
    <p:extLst>
      <p:ext uri="{BB962C8B-B14F-4D97-AF65-F5344CB8AC3E}">
        <p14:creationId xmlns:p14="http://schemas.microsoft.com/office/powerpoint/2010/main" val="34737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altLang="el-GR" b="1" dirty="0" smtClean="0">
                <a:solidFill>
                  <a:srgbClr val="004A82"/>
                </a:solidFill>
              </a:rPr>
              <a:t>Αλλαγή του κλίματος στο σχολείο </a:t>
            </a:r>
            <a:r>
              <a:rPr lang="el-GR" altLang="el-GR" dirty="0" smtClean="0"/>
              <a:t>για το φαινόμενο του εκφοβισμού (να θεωρείται «ξενέρωτο» το να εκφοβίζει κάποιος και «ωραίο» το να δέχεται βοήθεια κάποιος μαθητής). </a:t>
            </a:r>
          </a:p>
          <a:p>
            <a:pPr marL="514350" indent="-514350" eaLnBrk="1" hangingPunct="1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altLang="el-GR" b="1" dirty="0" smtClean="0">
                <a:solidFill>
                  <a:srgbClr val="004A82"/>
                </a:solidFill>
              </a:rPr>
              <a:t>Εκτίμηση της κατάστασης </a:t>
            </a:r>
            <a:r>
              <a:rPr lang="el-GR" altLang="el-GR" dirty="0" smtClean="0"/>
              <a:t>με διερεύνηση (με ερωτηματολόγια ή συνεντεύξεις και συζητήσεις). </a:t>
            </a:r>
          </a:p>
          <a:p>
            <a:pPr marL="514350" indent="-514350" eaLnBrk="1" hangingPunct="1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altLang="el-GR" b="1" dirty="0" smtClean="0">
                <a:solidFill>
                  <a:srgbClr val="004A82"/>
                </a:solidFill>
              </a:rPr>
              <a:t>Εξασφάλιση της υποστήριξης όλων </a:t>
            </a:r>
            <a:r>
              <a:rPr lang="el-GR" altLang="el-GR" dirty="0" smtClean="0"/>
              <a:t>(του εκπαιδευτικού προσωπικού, των γονέων και όλης της σχολικής κοινότητας).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10 καλές πρακτικές για τη πρόληψη και αντιμετώπιση του εκφοβισμού στο </a:t>
            </a:r>
            <a:r>
              <a:rPr lang="el-GR" dirty="0" smtClean="0"/>
              <a:t>σχολείο </a:t>
            </a:r>
            <a:r>
              <a:rPr lang="el-GR" sz="3100" b="0" dirty="0" smtClean="0"/>
              <a:t>1/3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21653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10 καλές πρακτικές για τη πρόληψη και αντιμετώπιση του εκφοβισμού στο σχολείο </a:t>
            </a:r>
            <a:r>
              <a:rPr lang="el-GR" sz="3100" b="0" dirty="0" smtClean="0">
                <a:solidFill>
                  <a:srgbClr val="775F55">
                    <a:lumMod val="75000"/>
                  </a:srgbClr>
                </a:solidFill>
              </a:rPr>
              <a:t>2/3</a:t>
            </a:r>
            <a:endParaRPr lang="el-GR" dirty="0"/>
          </a:p>
        </p:txBody>
      </p:sp>
      <p:sp>
        <p:nvSpPr>
          <p:cNvPr id="60419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4"/>
            </a:pPr>
            <a:r>
              <a:rPr lang="el-GR" altLang="el-GR" b="1" dirty="0" smtClean="0">
                <a:solidFill>
                  <a:srgbClr val="004A82"/>
                </a:solidFill>
              </a:rPr>
              <a:t>Συγκρότηση ομάδας </a:t>
            </a:r>
            <a:r>
              <a:rPr lang="el-GR" altLang="el-GR" dirty="0" smtClean="0"/>
              <a:t>που θα συντονίζει  δράσεις του σχολείου για την πρόληψη.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4"/>
            </a:pPr>
            <a:r>
              <a:rPr lang="el-GR" altLang="el-GR" b="1" dirty="0" smtClean="0">
                <a:solidFill>
                  <a:srgbClr val="004A82"/>
                </a:solidFill>
              </a:rPr>
              <a:t>Εκπαίδευση όλου του προσωπικού </a:t>
            </a:r>
            <a:r>
              <a:rPr lang="el-GR" altLang="el-GR" dirty="0" smtClean="0"/>
              <a:t>του σχολείου στην πρόληψη και αντιμετώπιση του εκφοβισμού (ημερίδα στην αρχή της σχολικής χρονιάς, εκπαιδευτικό υλικό, συζήτηση άρθρων στην ομάδα διδασκόντων, κ.α.).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4"/>
            </a:pPr>
            <a:r>
              <a:rPr lang="el-GR" altLang="el-GR" b="1" dirty="0" smtClean="0">
                <a:solidFill>
                  <a:srgbClr val="004A82"/>
                </a:solidFill>
              </a:rPr>
              <a:t>Ανάπτυξη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/>
              <a:t>συγκεκριμένων </a:t>
            </a:r>
            <a:r>
              <a:rPr lang="el-GR" altLang="el-GR" b="1" dirty="0" smtClean="0">
                <a:solidFill>
                  <a:srgbClr val="004A82"/>
                </a:solidFill>
              </a:rPr>
              <a:t>κανόνων  </a:t>
            </a:r>
            <a:r>
              <a:rPr lang="el-GR" altLang="el-GR" dirty="0" smtClean="0"/>
              <a:t>που βοηθούν τους μαθητές να κατανοήσουν πως να απέχουν από τον εκφοβισμό και να βοηθούν τους μαθητές που εκφοβίζονται.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3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0" y="1676400"/>
            <a:ext cx="9144000" cy="4810125"/>
            <a:chOff x="0" y="1676400"/>
            <a:chExt cx="9144000" cy="4810125"/>
          </a:xfrm>
        </p:grpSpPr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5791200" y="2590800"/>
              <a:ext cx="3124200" cy="466725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latin typeface="+mn-lt"/>
                </a:rPr>
                <a:t>Λεκτικός Εκφοβισμός</a:t>
              </a:r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381000" y="2514600"/>
              <a:ext cx="3581400" cy="466725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latin typeface="+mn-lt"/>
                </a:rPr>
                <a:t>Σωματικός Εκφοβισμός</a:t>
              </a: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4953000" y="6019800"/>
              <a:ext cx="3581400" cy="466725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latin typeface="+mn-lt"/>
                </a:rPr>
                <a:t>Εκφοβισμός με εκβιασμό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0" y="5943600"/>
              <a:ext cx="3962400" cy="466725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latin typeface="+mn-lt"/>
                </a:rPr>
                <a:t>Ηλεκτρονικός Εκφοβισμός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7010400" y="4724400"/>
              <a:ext cx="2133600" cy="831850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latin typeface="+mn-lt"/>
                </a:rPr>
                <a:t>Σεξουαλικός Εκφοβισμός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0" y="3429000"/>
              <a:ext cx="1981200" cy="1014413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latin typeface="+mn-lt"/>
                </a:rPr>
                <a:t>Ρατσιστικός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latin typeface="+mn-lt"/>
                </a:rPr>
                <a:t>Εκφοβισμός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1943100" y="1676400"/>
              <a:ext cx="5257800" cy="466725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latin typeface="+mn-lt"/>
                </a:rPr>
                <a:t>Έμμεσος ή Κοινωνικός Εκφοβισμός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2971800" y="3810000"/>
              <a:ext cx="2971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l-GR" altLang="el-GR" sz="2400">
                <a:latin typeface="+mn-lt"/>
              </a:endParaRPr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3162300" y="3733800"/>
              <a:ext cx="2819400" cy="1295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l-GR" altLang="el-GR" sz="2400">
                <a:latin typeface="+mn-lt"/>
              </a:endParaRP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352800" y="4114800"/>
              <a:ext cx="24384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2400" b="1" dirty="0">
                  <a:latin typeface="+mn-lt"/>
                </a:rPr>
                <a:t>ΕΚΦΟΒΙΣΜΟΣ</a:t>
              </a:r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H="1" flipV="1">
              <a:off x="1981200" y="2971800"/>
              <a:ext cx="15240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400">
                <a:latin typeface="+mn-lt"/>
              </a:endParaRPr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V="1">
              <a:off x="5715000" y="3124200"/>
              <a:ext cx="1371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400">
                <a:latin typeface="+mn-lt"/>
              </a:endParaRP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H="1">
              <a:off x="1905000" y="4800600"/>
              <a:ext cx="152400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400">
                <a:latin typeface="+mn-lt"/>
              </a:endParaRPr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638800" y="4876800"/>
              <a:ext cx="9906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400">
                <a:latin typeface="+mn-lt"/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H="1" flipV="1">
              <a:off x="4572000" y="2133600"/>
              <a:ext cx="0" cy="1600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400">
                <a:latin typeface="+mn-lt"/>
              </a:endParaRP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1981200" y="3810000"/>
              <a:ext cx="12192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400">
                <a:latin typeface="+mn-lt"/>
              </a:endParaRPr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>
              <a:off x="5943600" y="4343400"/>
              <a:ext cx="10668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400">
                <a:latin typeface="+mn-lt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Μορφές εκφοβισμού και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err="1" smtClean="0"/>
              <a:t>ενδοσχολικής</a:t>
            </a:r>
            <a:r>
              <a:rPr lang="el-GR" dirty="0" smtClean="0"/>
              <a:t> </a:t>
            </a:r>
            <a:r>
              <a:rPr lang="el-GR" dirty="0"/>
              <a:t>βίας</a:t>
            </a:r>
          </a:p>
        </p:txBody>
      </p:sp>
    </p:spTree>
    <p:extLst>
      <p:ext uri="{BB962C8B-B14F-4D97-AF65-F5344CB8AC3E}">
        <p14:creationId xmlns:p14="http://schemas.microsoft.com/office/powerpoint/2010/main" val="17750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10 καλές πρακτικές για τη πρόληψη και αντιμετώπιση του εκφοβισμού στο σχολείο </a:t>
            </a:r>
            <a:r>
              <a:rPr lang="el-GR" sz="3100" b="0" dirty="0" smtClean="0">
                <a:solidFill>
                  <a:srgbClr val="775F55">
                    <a:lumMod val="75000"/>
                  </a:srgbClr>
                </a:solidFill>
              </a:rPr>
              <a:t>3/3</a:t>
            </a:r>
            <a:endParaRPr lang="el-GR" dirty="0"/>
          </a:p>
        </p:txBody>
      </p:sp>
      <p:sp>
        <p:nvSpPr>
          <p:cNvPr id="6144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Autofit/>
          </a:bodyPr>
          <a:lstStyle/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7"/>
            </a:pPr>
            <a:r>
              <a:rPr lang="el-GR" altLang="el-GR" b="1" dirty="0" smtClean="0">
                <a:solidFill>
                  <a:srgbClr val="004A82"/>
                </a:solidFill>
              </a:rPr>
              <a:t>Αύξηση της επίβλεψης </a:t>
            </a:r>
            <a:r>
              <a:rPr lang="el-GR" altLang="el-GR" dirty="0" smtClean="0"/>
              <a:t>στα «επικίνδυνα» σημεία. 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7"/>
            </a:pPr>
            <a:r>
              <a:rPr lang="el-GR" altLang="el-GR" b="1" dirty="0" smtClean="0">
                <a:solidFill>
                  <a:srgbClr val="004A82"/>
                </a:solidFill>
              </a:rPr>
              <a:t>Παρεμβάσεις με συνέπεια και καταλληλότητα </a:t>
            </a:r>
            <a:r>
              <a:rPr lang="el-GR" altLang="el-GR" dirty="0" smtClean="0"/>
              <a:t>σε περιστατικά εκφοβισμού (να γίνονται συναντήσεις με τα παιδιά και τους γονείς και να καταγράφονται οι ενέργειες για παρακολούθηση του προβλήματος). 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7"/>
            </a:pPr>
            <a:r>
              <a:rPr lang="el-GR" altLang="el-GR" b="1" dirty="0" smtClean="0">
                <a:solidFill>
                  <a:srgbClr val="004A82"/>
                </a:solidFill>
              </a:rPr>
              <a:t>Θεσμοθέτηση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/>
              <a:t>κάθε εβδομάδα </a:t>
            </a:r>
            <a:r>
              <a:rPr lang="el-GR" altLang="el-GR" b="1" dirty="0" smtClean="0">
                <a:solidFill>
                  <a:srgbClr val="004A82"/>
                </a:solidFill>
              </a:rPr>
              <a:t>συζήτησης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smtClean="0"/>
              <a:t>20-30 λεπτών στη τάξη για τις σχέσεις των παιδιών. </a:t>
            </a:r>
          </a:p>
          <a:p>
            <a:pPr marL="514350" indent="-514350" eaLnBrk="1" hangingPunct="1">
              <a:buClr>
                <a:srgbClr val="C00000"/>
              </a:buClr>
              <a:buSzPct val="100000"/>
              <a:buFont typeface="+mj-lt"/>
              <a:buAutoNum type="arabicPeriod" startAt="7"/>
            </a:pPr>
            <a:r>
              <a:rPr lang="el-GR" altLang="el-GR" b="1" dirty="0" smtClean="0">
                <a:solidFill>
                  <a:srgbClr val="004A82"/>
                </a:solidFill>
              </a:rPr>
              <a:t>Εξασφάλιση της συνέχειας </a:t>
            </a:r>
            <a:r>
              <a:rPr lang="el-GR" altLang="el-GR" dirty="0" smtClean="0"/>
              <a:t>αυτών </a:t>
            </a:r>
            <a:r>
              <a:rPr lang="el-GR" altLang="el-GR" b="1" dirty="0" smtClean="0">
                <a:solidFill>
                  <a:srgbClr val="004A82"/>
                </a:solidFill>
              </a:rPr>
              <a:t>των προσπαθειών </a:t>
            </a:r>
            <a:r>
              <a:rPr lang="el-GR" altLang="el-GR" dirty="0" smtClean="0"/>
              <a:t>στο χρόνο (δεν πρέπει να υπάρχει ημερομηνία λήξης των δραστηριοτήτων πρόληψη).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4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2484438" y="2349500"/>
            <a:ext cx="3671887" cy="158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sy="50000" kx="2453608" algn="b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Συστατικά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ολιστικών </a:t>
            </a:r>
          </a:p>
          <a:p>
            <a:pPr algn="ctr">
              <a:defRPr/>
            </a:pPr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προγραμμάτων</a:t>
            </a:r>
          </a:p>
          <a:p>
            <a:pPr algn="ctr">
              <a:defRPr/>
            </a:pPr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παρέμβασης στο σχολείου</a:t>
            </a:r>
          </a:p>
        </p:txBody>
      </p:sp>
      <p:sp>
        <p:nvSpPr>
          <p:cNvPr id="99360" name="Rectangle 32"/>
          <p:cNvSpPr>
            <a:spLocks noChangeArrowheads="1"/>
          </p:cNvSpPr>
          <p:nvPr/>
        </p:nvSpPr>
        <p:spPr bwMode="auto">
          <a:xfrm rot="9297615" flipV="1">
            <a:off x="811213" y="720725"/>
            <a:ext cx="482600" cy="539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sy="50000" kx="2453608" algn="br" rotWithShape="0">
              <a:schemeClr val="bg2">
                <a:alpha val="50000"/>
              </a:schemeClr>
            </a:outerShdw>
          </a:effectLst>
        </p:spPr>
        <p:txBody>
          <a:bodyPr rot="10800000" wrap="none" anchor="ctr"/>
          <a:lstStyle/>
          <a:p>
            <a:pPr algn="ctr">
              <a:defRPr/>
            </a:pPr>
            <a:endParaRPr lang="el-GR" dirty="0">
              <a:solidFill>
                <a:srgbClr val="775F5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Diagram 5"/>
          <p:cNvGrpSpPr>
            <a:grpSpLocks/>
          </p:cNvGrpSpPr>
          <p:nvPr/>
        </p:nvGrpSpPr>
        <p:grpSpPr bwMode="auto">
          <a:xfrm>
            <a:off x="179512" y="404813"/>
            <a:ext cx="8442325" cy="6161087"/>
            <a:chOff x="1606" y="886"/>
            <a:chExt cx="2547" cy="2545"/>
          </a:xfrm>
        </p:grpSpPr>
        <p:sp>
          <p:nvSpPr>
            <p:cNvPr id="5" name="_s5142"/>
            <p:cNvSpPr>
              <a:spLocks noChangeArrowheads="1" noTextEdit="1"/>
            </p:cNvSpPr>
            <p:nvPr/>
          </p:nvSpPr>
          <p:spPr bwMode="auto">
            <a:xfrm>
              <a:off x="2461" y="995"/>
              <a:ext cx="838" cy="838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600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0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" name="_s5143"/>
            <p:cNvSpPr>
              <a:spLocks noChangeArrowheads="1" noTextEdit="1"/>
            </p:cNvSpPr>
            <p:nvPr/>
          </p:nvSpPr>
          <p:spPr bwMode="auto">
            <a:xfrm rot="2700000">
              <a:off x="2987" y="1213"/>
              <a:ext cx="838" cy="838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600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0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" name="_s5144"/>
            <p:cNvSpPr>
              <a:spLocks noChangeArrowheads="1" noTextEdit="1"/>
            </p:cNvSpPr>
            <p:nvPr/>
          </p:nvSpPr>
          <p:spPr bwMode="auto">
            <a:xfrm rot="5400000">
              <a:off x="3205" y="1739"/>
              <a:ext cx="838" cy="838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600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0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_s5145"/>
            <p:cNvSpPr>
              <a:spLocks noChangeArrowheads="1" noTextEdit="1"/>
            </p:cNvSpPr>
            <p:nvPr/>
          </p:nvSpPr>
          <p:spPr bwMode="auto">
            <a:xfrm rot="8100000">
              <a:off x="2988" y="2265"/>
              <a:ext cx="838" cy="838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600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0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_s5146"/>
            <p:cNvSpPr>
              <a:spLocks noChangeArrowheads="1" noTextEdit="1"/>
            </p:cNvSpPr>
            <p:nvPr/>
          </p:nvSpPr>
          <p:spPr bwMode="auto">
            <a:xfrm rot="10800000">
              <a:off x="2462" y="2484"/>
              <a:ext cx="838" cy="838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600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0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_s5147"/>
            <p:cNvSpPr>
              <a:spLocks noChangeArrowheads="1" noTextEdit="1"/>
            </p:cNvSpPr>
            <p:nvPr/>
          </p:nvSpPr>
          <p:spPr bwMode="auto">
            <a:xfrm rot="13500000">
              <a:off x="1935" y="2267"/>
              <a:ext cx="838" cy="838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600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0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_s5148"/>
            <p:cNvSpPr>
              <a:spLocks noChangeArrowheads="1" noTextEdit="1"/>
            </p:cNvSpPr>
            <p:nvPr/>
          </p:nvSpPr>
          <p:spPr bwMode="auto">
            <a:xfrm rot="16200000">
              <a:off x="1716" y="1740"/>
              <a:ext cx="838" cy="838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600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0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_s5149"/>
            <p:cNvSpPr>
              <a:spLocks noChangeArrowheads="1" noTextEdit="1"/>
            </p:cNvSpPr>
            <p:nvPr/>
          </p:nvSpPr>
          <p:spPr bwMode="auto">
            <a:xfrm rot="18900000">
              <a:off x="1934" y="1213"/>
              <a:ext cx="838" cy="838"/>
            </a:xfrm>
            <a:custGeom>
              <a:avLst/>
              <a:gdLst>
                <a:gd name="G0" fmla="+- -5636096 0 0"/>
                <a:gd name="G1" fmla="+- -6881280 0 0"/>
                <a:gd name="G2" fmla="+- -5636096 0 -6881280"/>
                <a:gd name="G3" fmla="+- 10800 0 0"/>
                <a:gd name="G4" fmla="+- 0 0 -56360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6881280"/>
                <a:gd name="G10" fmla="+- 7200 0 2700"/>
                <a:gd name="G11" fmla="cos G10 -5636096"/>
                <a:gd name="G12" fmla="sin G10 -5636096"/>
                <a:gd name="G13" fmla="cos 13500 -5636096"/>
                <a:gd name="G14" fmla="sin 13500 -5636096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636096"/>
                <a:gd name="G22" fmla="sin G20 -5636096"/>
                <a:gd name="G23" fmla="+- G21 10800 0"/>
                <a:gd name="G24" fmla="+- G12 G23 G22"/>
                <a:gd name="G25" fmla="+- G22 G23 G11"/>
                <a:gd name="G26" fmla="cos 10800 -5636096"/>
                <a:gd name="G27" fmla="sin 10800 -5636096"/>
                <a:gd name="G28" fmla="cos 7200 -5636096"/>
                <a:gd name="G29" fmla="sin 7200 -56360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881280"/>
                <a:gd name="G36" fmla="sin G34 -6881280"/>
                <a:gd name="G37" fmla="+/ -6881280 -56360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764 w 21600"/>
                <a:gd name="T5" fmla="*/ 49 h 21600"/>
                <a:gd name="T6" fmla="*/ 8470 w 21600"/>
                <a:gd name="T7" fmla="*/ 2106 h 21600"/>
                <a:gd name="T8" fmla="*/ 10109 w 21600"/>
                <a:gd name="T9" fmla="*/ 3633 h 21600"/>
                <a:gd name="T10" fmla="*/ 11741 w 21600"/>
                <a:gd name="T11" fmla="*/ -2668 h 21600"/>
                <a:gd name="T12" fmla="*/ 15916 w 21600"/>
                <a:gd name="T13" fmla="*/ 2135 h 21600"/>
                <a:gd name="T14" fmla="*/ 11113 w 21600"/>
                <a:gd name="T15" fmla="*/ 631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302" y="3617"/>
                  </a:moveTo>
                  <a:cubicBezTo>
                    <a:pt x="11135" y="3605"/>
                    <a:pt x="10967" y="3600"/>
                    <a:pt x="10800" y="3600"/>
                  </a:cubicBezTo>
                  <a:cubicBezTo>
                    <a:pt x="10170" y="3600"/>
                    <a:pt x="9544" y="3682"/>
                    <a:pt x="8936" y="3845"/>
                  </a:cubicBezTo>
                  <a:lnTo>
                    <a:pt x="8004" y="368"/>
                  </a:lnTo>
                  <a:cubicBezTo>
                    <a:pt x="8916" y="123"/>
                    <a:pt x="9856" y="0"/>
                    <a:pt x="10800" y="0"/>
                  </a:cubicBezTo>
                  <a:cubicBezTo>
                    <a:pt x="11051" y="0"/>
                    <a:pt x="11302" y="8"/>
                    <a:pt x="11553" y="26"/>
                  </a:cubicBezTo>
                  <a:lnTo>
                    <a:pt x="11741" y="-2668"/>
                  </a:lnTo>
                  <a:lnTo>
                    <a:pt x="15916" y="2135"/>
                  </a:lnTo>
                  <a:lnTo>
                    <a:pt x="11113" y="6310"/>
                  </a:lnTo>
                  <a:lnTo>
                    <a:pt x="11302" y="3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_s5150"/>
            <p:cNvSpPr>
              <a:spLocks noChangeArrowheads="1"/>
            </p:cNvSpPr>
            <p:nvPr/>
          </p:nvSpPr>
          <p:spPr bwMode="auto">
            <a:xfrm>
              <a:off x="2282" y="2983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Αυξημένη επίβλεψη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Των μαθητών,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αναδιάρθρωση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Του προαύλιου χώρου</a:t>
              </a:r>
            </a:p>
          </p:txBody>
        </p:sp>
        <p:sp>
          <p:nvSpPr>
            <p:cNvPr id="15" name="_s5151"/>
            <p:cNvSpPr>
              <a:spLocks noChangeArrowheads="1"/>
            </p:cNvSpPr>
            <p:nvPr/>
          </p:nvSpPr>
          <p:spPr bwMode="auto">
            <a:xfrm>
              <a:off x="3116" y="2983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Κοινοποίηση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των ευρημάτων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με ημερίδα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στο σχολείο</a:t>
              </a:r>
            </a:p>
          </p:txBody>
        </p:sp>
        <p:sp>
          <p:nvSpPr>
            <p:cNvPr id="16" name="_s5152"/>
            <p:cNvSpPr>
              <a:spLocks noChangeArrowheads="1"/>
            </p:cNvSpPr>
            <p:nvPr/>
          </p:nvSpPr>
          <p:spPr bwMode="auto">
            <a:xfrm>
              <a:off x="3706" y="2393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Έρευνα για την καταγραφή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της έκτασης και της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σοβαρότητας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και τον εντοπισμό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των «επικίνδυνων»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σημείων /χώρων/ωρών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altLang="el-G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7" name="_s5153"/>
            <p:cNvSpPr>
              <a:spLocks noChangeArrowheads="1"/>
            </p:cNvSpPr>
            <p:nvPr/>
          </p:nvSpPr>
          <p:spPr bwMode="auto">
            <a:xfrm>
              <a:off x="3706" y="1559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Σχολική επιτροπή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κατά του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εκφοβισμού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8" name="_s5154"/>
            <p:cNvSpPr>
              <a:spLocks noChangeArrowheads="1"/>
            </p:cNvSpPr>
            <p:nvPr/>
          </p:nvSpPr>
          <p:spPr bwMode="auto">
            <a:xfrm>
              <a:off x="3116" y="969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Επιμόρφωση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του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προσωπικού</a:t>
              </a:r>
            </a:p>
          </p:txBody>
        </p:sp>
        <p:sp>
          <p:nvSpPr>
            <p:cNvPr id="19" name="_s5155"/>
            <p:cNvSpPr>
              <a:spLocks noChangeArrowheads="1"/>
            </p:cNvSpPr>
            <p:nvPr/>
          </p:nvSpPr>
          <p:spPr bwMode="auto">
            <a:xfrm>
              <a:off x="1692" y="2393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Τακτικές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παιδαγωγικές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συγκεντρώσεις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των εκπαιδευτικών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για την αξιολόγηση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των παρεμβάσεων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0" name="_s5156"/>
            <p:cNvSpPr>
              <a:spLocks noChangeArrowheads="1"/>
            </p:cNvSpPr>
            <p:nvPr/>
          </p:nvSpPr>
          <p:spPr bwMode="auto">
            <a:xfrm>
              <a:off x="1692" y="1559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Ηγετικός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ρόλος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του διευθυντή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altLang="el-G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" name="_s5157"/>
            <p:cNvSpPr>
              <a:spLocks noChangeArrowheads="1"/>
            </p:cNvSpPr>
            <p:nvPr/>
          </p:nvSpPr>
          <p:spPr bwMode="auto">
            <a:xfrm>
              <a:off x="2282" y="969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Ολιστική συστηματική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πολιτική κατά του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εκφοβισμού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300" dirty="0" smtClean="0"/>
              <a:t>Ο εκφοβισμός και η βία  μεταξύ των μαθητών είναι ένα υπαρκτό πρόβλημα στα σχολεία της χώρας μας, που επιφέρει σοβαρές ψυχοκοινωνικές επιπτώσεις.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300" b="1" dirty="0" smtClean="0"/>
              <a:t>Πρέπει και μπορεί να αντιμετωπισθεί.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300" dirty="0" smtClean="0"/>
              <a:t>Για αυτό χρειάζεται να αναπτύσσονται παρεμβάσεις στα σχολεία, σταθερά και συστηματικά, που να επιδιώκουν: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l-GR" altLang="el-GR" sz="2300" dirty="0" smtClean="0"/>
              <a:t>να ελαχιστοποιούν τους κινδύνους,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l-GR" altLang="el-GR" sz="2300" dirty="0" smtClean="0"/>
              <a:t>να αυξάνουν τους προστατευτικούς παράγοντες,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l-GR" altLang="el-GR" sz="2300" dirty="0" smtClean="0"/>
              <a:t>να διευκολύνουν την πρόσβαση σε πηγές υποστήριξης, και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l-GR" altLang="el-GR" sz="2300" dirty="0" smtClean="0"/>
              <a:t>να προωθούν δράσεις σε πολλά επίπεδα.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Σύνοψη</a:t>
            </a:r>
          </a:p>
        </p:txBody>
      </p:sp>
    </p:spTree>
    <p:extLst>
      <p:ext uri="{BB962C8B-B14F-4D97-AF65-F5344CB8AC3E}">
        <p14:creationId xmlns:p14="http://schemas.microsoft.com/office/powerpoint/2010/main" val="1859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Χάρης </a:t>
            </a:r>
            <a:r>
              <a:rPr lang="el-GR" sz="2000" dirty="0" err="1" smtClean="0"/>
              <a:t>Ασημόπουλος</a:t>
            </a:r>
            <a:r>
              <a:rPr lang="el-GR" sz="2000" dirty="0" smtClean="0"/>
              <a:t> 2014. </a:t>
            </a:r>
            <a:r>
              <a:rPr lang="el-GR" sz="2000" dirty="0"/>
              <a:t>Χάρης </a:t>
            </a:r>
            <a:r>
              <a:rPr lang="el-GR" sz="2000" dirty="0" err="1"/>
              <a:t>Ασημόπουλος</a:t>
            </a:r>
            <a:r>
              <a:rPr lang="el-GR" sz="2000" dirty="0"/>
              <a:t>. «Κοινωνική Εργασία με Παιδιά και Εφήβους.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Εκφοβισμός μεταξύ των μαθητών».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762000" y="2743200"/>
            <a:ext cx="0" cy="289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762000" y="5638800"/>
            <a:ext cx="685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827088" y="60198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/>
              <a:t>Σουηδία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835150" y="60198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/>
              <a:t>Φιλανδία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971800" y="60198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/>
              <a:t>Ελλάδα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962400" y="6019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/>
              <a:t>Αγγλία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953000" y="60198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/>
              <a:t>Γερμανία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6096000" y="60198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/>
              <a:t>Λιθουανία</a:t>
            </a:r>
          </a:p>
        </p:txBody>
      </p:sp>
      <p:sp>
        <p:nvSpPr>
          <p:cNvPr id="19467" name="Rectangle 22" descr="Wide downward diagonal"/>
          <p:cNvSpPr>
            <a:spLocks noChangeArrowheads="1"/>
          </p:cNvSpPr>
          <p:nvPr/>
        </p:nvSpPr>
        <p:spPr bwMode="auto">
          <a:xfrm>
            <a:off x="3962400" y="4267200"/>
            <a:ext cx="762000" cy="12954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468" name="Rectangle 23" descr="Dashed upward diagonal"/>
          <p:cNvSpPr>
            <a:spLocks noChangeArrowheads="1"/>
          </p:cNvSpPr>
          <p:nvPr/>
        </p:nvSpPr>
        <p:spPr bwMode="auto">
          <a:xfrm>
            <a:off x="2971800" y="4495800"/>
            <a:ext cx="762000" cy="1066800"/>
          </a:xfrm>
          <a:prstGeom prst="rect">
            <a:avLst/>
          </a:prstGeom>
          <a:pattFill prst="dashUpDiag">
            <a:fgClr>
              <a:srgbClr val="F8C9A6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469" name="Rectangle 24" descr="Wide downward diagonal"/>
          <p:cNvSpPr>
            <a:spLocks noChangeArrowheads="1"/>
          </p:cNvSpPr>
          <p:nvPr/>
        </p:nvSpPr>
        <p:spPr bwMode="auto">
          <a:xfrm>
            <a:off x="1981200" y="4648200"/>
            <a:ext cx="762000" cy="9144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470" name="Rectangle 25" descr="Wide downward diagonal"/>
          <p:cNvSpPr>
            <a:spLocks noChangeArrowheads="1"/>
          </p:cNvSpPr>
          <p:nvPr/>
        </p:nvSpPr>
        <p:spPr bwMode="auto">
          <a:xfrm>
            <a:off x="914400" y="5029200"/>
            <a:ext cx="762000" cy="5334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471" name="Rectangle 26" descr="Wide downward diagonal"/>
          <p:cNvSpPr>
            <a:spLocks noChangeArrowheads="1"/>
          </p:cNvSpPr>
          <p:nvPr/>
        </p:nvSpPr>
        <p:spPr bwMode="auto">
          <a:xfrm>
            <a:off x="5029200" y="4114800"/>
            <a:ext cx="762000" cy="14478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472" name="Rectangle 28" descr="Wide downward diagonal"/>
          <p:cNvSpPr>
            <a:spLocks noChangeArrowheads="1"/>
          </p:cNvSpPr>
          <p:nvPr/>
        </p:nvSpPr>
        <p:spPr bwMode="auto">
          <a:xfrm>
            <a:off x="6156325" y="2276475"/>
            <a:ext cx="762000" cy="3313113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9473" name="Text Box 30"/>
          <p:cNvSpPr txBox="1">
            <a:spLocks noChangeArrowheads="1"/>
          </p:cNvSpPr>
          <p:nvPr/>
        </p:nvSpPr>
        <p:spPr bwMode="auto">
          <a:xfrm>
            <a:off x="1116013" y="47244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b="1"/>
              <a:t>5</a:t>
            </a:r>
            <a:r>
              <a:rPr lang="el-GR" altLang="el-GR" sz="1400" b="1"/>
              <a:t> %</a:t>
            </a:r>
          </a:p>
        </p:txBody>
      </p:sp>
      <p:sp>
        <p:nvSpPr>
          <p:cNvPr id="19474" name="Text Box 31"/>
          <p:cNvSpPr txBox="1">
            <a:spLocks noChangeArrowheads="1"/>
          </p:cNvSpPr>
          <p:nvPr/>
        </p:nvSpPr>
        <p:spPr bwMode="auto">
          <a:xfrm>
            <a:off x="2195513" y="4343400"/>
            <a:ext cx="7000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b="1"/>
              <a:t>7%</a:t>
            </a:r>
            <a:endParaRPr lang="el-GR" altLang="el-GR" sz="1400" b="1"/>
          </a:p>
        </p:txBody>
      </p:sp>
      <p:sp>
        <p:nvSpPr>
          <p:cNvPr id="19475" name="Text Box 32"/>
          <p:cNvSpPr txBox="1">
            <a:spLocks noChangeArrowheads="1"/>
          </p:cNvSpPr>
          <p:nvPr/>
        </p:nvSpPr>
        <p:spPr bwMode="auto">
          <a:xfrm>
            <a:off x="2971800" y="4114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1400" b="1"/>
              <a:t>8%</a:t>
            </a:r>
            <a:endParaRPr lang="el-GR" altLang="el-GR" sz="1400" b="1"/>
          </a:p>
        </p:txBody>
      </p:sp>
      <p:sp>
        <p:nvSpPr>
          <p:cNvPr id="19476" name="Text Box 33"/>
          <p:cNvSpPr txBox="1">
            <a:spLocks noChangeArrowheads="1"/>
          </p:cNvSpPr>
          <p:nvPr/>
        </p:nvSpPr>
        <p:spPr bwMode="auto">
          <a:xfrm>
            <a:off x="4067175" y="3933825"/>
            <a:ext cx="809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b="1"/>
              <a:t>10</a:t>
            </a:r>
            <a:r>
              <a:rPr lang="el-GR" altLang="el-GR" sz="1400" b="1"/>
              <a:t>%</a:t>
            </a:r>
          </a:p>
        </p:txBody>
      </p:sp>
      <p:sp>
        <p:nvSpPr>
          <p:cNvPr id="19477" name="Text Box 34"/>
          <p:cNvSpPr txBox="1">
            <a:spLocks noChangeArrowheads="1"/>
          </p:cNvSpPr>
          <p:nvPr/>
        </p:nvSpPr>
        <p:spPr bwMode="auto">
          <a:xfrm>
            <a:off x="5148263" y="3733800"/>
            <a:ext cx="79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400" b="1"/>
              <a:t>1</a:t>
            </a:r>
            <a:r>
              <a:rPr lang="en-US" altLang="el-GR" sz="1400" b="1"/>
              <a:t>1</a:t>
            </a:r>
            <a:r>
              <a:rPr lang="el-GR" altLang="el-GR" sz="1400" b="1"/>
              <a:t> %</a:t>
            </a:r>
          </a:p>
        </p:txBody>
      </p:sp>
      <p:sp>
        <p:nvSpPr>
          <p:cNvPr id="19478" name="Text Box 36"/>
          <p:cNvSpPr txBox="1">
            <a:spLocks noChangeArrowheads="1"/>
          </p:cNvSpPr>
          <p:nvPr/>
        </p:nvSpPr>
        <p:spPr bwMode="auto">
          <a:xfrm>
            <a:off x="6096000" y="191611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400" b="1"/>
              <a:t>3</a:t>
            </a:r>
            <a:r>
              <a:rPr lang="en-US" altLang="el-GR" sz="1400" b="1"/>
              <a:t>2</a:t>
            </a:r>
            <a:r>
              <a:rPr lang="el-GR" altLang="el-GR" sz="1400" b="1"/>
              <a:t> %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συχνότητα </a:t>
            </a:r>
            <a:r>
              <a:rPr lang="el-GR" dirty="0" err="1"/>
              <a:t>θυματοποίησης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αγοριών 11 ετών  στην Ευρώπη </a:t>
            </a:r>
            <a:r>
              <a:rPr lang="el-GR" sz="3100" b="0" dirty="0"/>
              <a:t>(WHO, 2010)</a:t>
            </a:r>
          </a:p>
        </p:txBody>
      </p:sp>
    </p:spTree>
    <p:extLst>
      <p:ext uri="{BB962C8B-B14F-4D97-AF65-F5344CB8AC3E}">
        <p14:creationId xmlns:p14="http://schemas.microsoft.com/office/powerpoint/2010/main" val="12372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355600" indent="-355600" eaLnBrk="1" hangingPunct="1">
              <a:defRPr/>
            </a:pPr>
            <a:r>
              <a:rPr lang="el-GR" sz="2300" dirty="0" smtClean="0"/>
              <a:t>Στις χώρες της Ευρώπης:</a:t>
            </a:r>
          </a:p>
          <a:p>
            <a:pPr marL="675640" lvl="1" indent="-355600">
              <a:buClr>
                <a:srgbClr val="C00000"/>
              </a:buClr>
              <a:buSzPct val="75000"/>
              <a:buFont typeface="Wingdings" pitchFamily="2" charset="2"/>
              <a:buChar char="ü"/>
              <a:defRPr/>
            </a:pPr>
            <a:r>
              <a:rPr lang="el-GR" sz="2300" dirty="0" err="1" smtClean="0"/>
              <a:t>θυματοποίηση</a:t>
            </a:r>
            <a:r>
              <a:rPr lang="el-GR" sz="2300" dirty="0" smtClean="0"/>
              <a:t> μεταξύ των παιδιών ηλικίας 11 ετών: 2% έως 27% στα κορίτσια  - 5% έως 32% στα αγόρια,</a:t>
            </a:r>
          </a:p>
          <a:p>
            <a:pPr marL="675640" lvl="1" indent="-355600">
              <a:buClr>
                <a:srgbClr val="C00000"/>
              </a:buClr>
              <a:buSzPct val="75000"/>
              <a:buFont typeface="Wingdings" pitchFamily="2" charset="2"/>
              <a:buChar char="ü"/>
              <a:defRPr/>
            </a:pPr>
            <a:r>
              <a:rPr lang="el-GR" sz="2300" dirty="0" smtClean="0"/>
              <a:t>μικρότερα ποσοστά εμφανίζει η Αρμενία, </a:t>
            </a:r>
          </a:p>
          <a:p>
            <a:pPr marL="675640" lvl="1" indent="-355600">
              <a:buClr>
                <a:srgbClr val="C00000"/>
              </a:buClr>
              <a:buSzPct val="75000"/>
              <a:buFont typeface="Wingdings" pitchFamily="2" charset="2"/>
              <a:buChar char="ü"/>
              <a:defRPr/>
            </a:pPr>
            <a:r>
              <a:rPr lang="el-GR" sz="2300" dirty="0" smtClean="0"/>
              <a:t>μεγαλύτερα ποσοστά εμφανίζει η Λιθουανία.</a:t>
            </a:r>
          </a:p>
          <a:p>
            <a:pPr marL="355600" indent="-355600" eaLnBrk="1" hangingPunct="1">
              <a:defRPr/>
            </a:pPr>
            <a:r>
              <a:rPr lang="el-GR" sz="2300" dirty="0" smtClean="0"/>
              <a:t>Τα ποσοστά </a:t>
            </a:r>
            <a:r>
              <a:rPr lang="el-GR" sz="2300" dirty="0" err="1" smtClean="0"/>
              <a:t>θυματοποίησης</a:t>
            </a:r>
            <a:r>
              <a:rPr lang="el-GR" sz="2300" dirty="0" smtClean="0"/>
              <a:t> στην Ελλάδα είναι 7% στα κορίτσια και 8% στα αγόρια. </a:t>
            </a:r>
          </a:p>
          <a:p>
            <a:pPr marL="355600" indent="-355600" eaLnBrk="1" hangingPunct="1">
              <a:defRPr/>
            </a:pPr>
            <a:r>
              <a:rPr lang="el-GR" sz="2300" dirty="0" smtClean="0"/>
              <a:t>Συγκριτικά με τις άλλες χώρες της Ευρώπης, η Ελλάδα  είναι 6</a:t>
            </a:r>
            <a:r>
              <a:rPr lang="el-GR" sz="2300" baseline="30000" dirty="0" smtClean="0"/>
              <a:t>η</a:t>
            </a:r>
            <a:r>
              <a:rPr lang="el-GR" sz="2300" dirty="0" smtClean="0"/>
              <a:t> με τη χαμηλότερη </a:t>
            </a:r>
            <a:r>
              <a:rPr lang="el-GR" sz="2300" dirty="0" err="1" smtClean="0"/>
              <a:t>θυματοποίηση</a:t>
            </a:r>
            <a:r>
              <a:rPr lang="el-GR" sz="2300" dirty="0" smtClean="0"/>
              <a:t> στο σύνολο των 38 χωρών. </a:t>
            </a:r>
          </a:p>
          <a:p>
            <a:pPr>
              <a:defRPr/>
            </a:pPr>
            <a:endParaRPr lang="el-GR" sz="23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συχνότητα του προβλήματος </a:t>
            </a:r>
            <a:br>
              <a:rPr lang="el-GR" dirty="0"/>
            </a:br>
            <a:r>
              <a:rPr lang="el-GR" dirty="0"/>
              <a:t>στην Ευρώπη </a:t>
            </a:r>
            <a:r>
              <a:rPr lang="el-GR" sz="3100" b="0" dirty="0"/>
              <a:t>(έκθεση WHO, 2010) </a:t>
            </a:r>
          </a:p>
        </p:txBody>
      </p:sp>
    </p:spTree>
    <p:extLst>
      <p:ext uri="{BB962C8B-B14F-4D97-AF65-F5344CB8AC3E}">
        <p14:creationId xmlns:p14="http://schemas.microsoft.com/office/powerpoint/2010/main" val="15347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9332704"/>
              </p:ext>
            </p:extLst>
          </p:nvPr>
        </p:nvGraphicFramePr>
        <p:xfrm>
          <a:off x="-60428" y="2060848"/>
          <a:ext cx="9264857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Γράφημα" r:id="rId3" imgW="6286386" imgH="2638273" progId="Excel.Chart.8">
                  <p:embed/>
                </p:oleObj>
              </mc:Choice>
              <mc:Fallback>
                <p:oleObj name="Γράφημα" r:id="rId3" imgW="6286386" imgH="263827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428" y="2060848"/>
                        <a:ext cx="9264857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Έρευνες του προβλήματος στην Ελλάδα: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b="0" dirty="0" smtClean="0"/>
              <a:t>ΕΨΥΠΕ </a:t>
            </a:r>
            <a:r>
              <a:rPr lang="el-GR" sz="3100" b="0" dirty="0"/>
              <a:t>2012 (35 δημοτικά σχολεία, 2.500 μαθητές)</a:t>
            </a:r>
          </a:p>
        </p:txBody>
      </p:sp>
    </p:spTree>
    <p:extLst>
      <p:ext uri="{BB962C8B-B14F-4D97-AF65-F5344CB8AC3E}">
        <p14:creationId xmlns:p14="http://schemas.microsoft.com/office/powerpoint/2010/main" val="21135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68000" indent="-457200" eaLnBrk="1" hangingPunct="1">
              <a:defRPr/>
            </a:pPr>
            <a:r>
              <a:rPr lang="el-GR" dirty="0" smtClean="0"/>
              <a:t>Το 7-15% των μαθητών πέφτουν θύματα διαφόρων μορφών εκφοβισμού και βίας στο σχολείο. </a:t>
            </a:r>
          </a:p>
          <a:p>
            <a:pPr marL="468000" indent="-457200" eaLnBrk="1" hangingPunct="1">
              <a:defRPr/>
            </a:pPr>
            <a:r>
              <a:rPr lang="el-GR" dirty="0" smtClean="0"/>
              <a:t>Οι μαθητές που εκφοβίζουν και ασκούν βία, οι θύτες, υπολογίζονται ότι ξεπερνούν το 5% του συνόλου των μαθητών. </a:t>
            </a:r>
          </a:p>
          <a:p>
            <a:pPr marL="468000" indent="-457200" eaLnBrk="1" hangingPunct="1">
              <a:defRPr/>
            </a:pPr>
            <a:r>
              <a:rPr lang="el-GR" dirty="0" smtClean="0"/>
              <a:t>Έχει παρατηρηθεί ότι τα αγόρια μπλέκονται περισσότερο σε περιστατικά σωματικής βίας, ενώ τα κορίτσια πιο συχνά σε περιστατικά λεκτικής και κοινωνικής βίας.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συχνότητα του προβλήματος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στην </a:t>
            </a:r>
            <a:r>
              <a:rPr lang="el-GR" dirty="0"/>
              <a:t>Ελλάδα</a:t>
            </a:r>
          </a:p>
        </p:txBody>
      </p:sp>
    </p:spTree>
    <p:extLst>
      <p:ext uri="{BB962C8B-B14F-4D97-AF65-F5344CB8AC3E}">
        <p14:creationId xmlns:p14="http://schemas.microsoft.com/office/powerpoint/2010/main" val="33600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new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Προσαρμοσμένο 2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195</TotalTime>
  <Words>3734</Words>
  <Application>Microsoft Office PowerPoint</Application>
  <PresentationFormat>Προβολή στην οθόνη (4:3)</PresentationFormat>
  <Paragraphs>421</Paragraphs>
  <Slides>59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59</vt:i4>
      </vt:variant>
    </vt:vector>
  </HeadingPairs>
  <TitlesOfParts>
    <vt:vector size="64" baseType="lpstr">
      <vt:lpstr>template new</vt:lpstr>
      <vt:lpstr>exo-opistho_simeiomata</vt:lpstr>
      <vt:lpstr>OC_template_updated</vt:lpstr>
      <vt:lpstr>Γράφημα</vt:lpstr>
      <vt:lpstr>Chart</vt:lpstr>
      <vt:lpstr>Κοινωνική Εργασία με Παιδιά και Εφήβους</vt:lpstr>
      <vt:lpstr>Εκφοβισμός στο σχολείο  μεταξύ των μαθητών (Ορισμός)</vt:lpstr>
      <vt:lpstr>Χαρακτηριστικά της πράξης του  εκφοβισμού και της θυματοποίησης </vt:lpstr>
      <vt:lpstr>Ένας μαθητής εκφοβίζεται όταν ένας  συμμαθητής ή ομάδα συμμαθητών: </vt:lpstr>
      <vt:lpstr>Μορφές εκφοβισμού και  ενδοσχολικής βίας</vt:lpstr>
      <vt:lpstr>Η συχνότητα θυματοποίησης  αγοριών 11 ετών  στην Ευρώπη (WHO, 2010)</vt:lpstr>
      <vt:lpstr>Η συχνότητα του προβλήματος  στην Ευρώπη (έκθεση WHO, 2010) </vt:lpstr>
      <vt:lpstr>Έρευνες του προβλήματος στην Ελλάδα:  ΕΨΥΠΕ 2012 (35 δημοτικά σχολεία, 2.500 μαθητές)</vt:lpstr>
      <vt:lpstr>Η συχνότητα του προβλήματος  στην Ελλάδα</vt:lpstr>
      <vt:lpstr>Εκφοβισμός και βία: Άλλα δεδομένα</vt:lpstr>
      <vt:lpstr>Η συλλογική συμμετοχική φύση  του προβλήματος</vt:lpstr>
      <vt:lpstr>Οι ρόλοι των παιδιών στα περιστατικά εκφοβισμού και ενδοσχολικής βίας</vt:lpstr>
      <vt:lpstr>Αξιολόγηση της σοβαρότητας και  της έντασης του εκφοβισμού και της βίας</vt:lpstr>
      <vt:lpstr>Αιτιολογικοί παράγοντες του εκφοβισμού  και της βίας μεταξύ των μαθητών</vt:lpstr>
      <vt:lpstr>Ατομικοί παράγοντες:  Ατομικά χαρακτηριστικά των εμπλεκομένων</vt:lpstr>
      <vt:lpstr>Ατομικοί παράγοντες:   Ατομικά χαρακτηριστικά των εμπλεκομένων</vt:lpstr>
      <vt:lpstr>Ατομικοί παράγοντες: Χαρακτηριστικά διαφορετικότητας των εμπλεκομένων</vt:lpstr>
      <vt:lpstr>Οικογενειακοί παράγοντες</vt:lpstr>
      <vt:lpstr>Σχολικοί παράγοντες</vt:lpstr>
      <vt:lpstr>Κοινωνικοί παράγοντες  (Λανθασμένες κοινωνικές αντιλήψεις – Μύθοι εκφοβισμού) 1/3</vt:lpstr>
      <vt:lpstr>Κοινωνικοί παράγοντες  (Λανθασμένες κοινωνικές αντιλήψεις – Μύθοι εκφοβισμού) 2/3</vt:lpstr>
      <vt:lpstr>Κοινωνικοί παράγοντες  (Λανθασμένες κοινωνικές αντιλήψεις – Μύθοι εκφοβισμού) 3/3</vt:lpstr>
      <vt:lpstr>Κοινωνικοί παράγοντες</vt:lpstr>
      <vt:lpstr>Οι ψυχοκοινωνικές επιπτώσεις του εκφοβισμού και της βίας </vt:lpstr>
      <vt:lpstr>Οι ψυχοκοινωνικές επιπτώσεις στα παιδιά και τους εφήβους θύματα</vt:lpstr>
      <vt:lpstr>Οι ψυχοκοινωνικές επιπτώσεις  στα παιδιά και τους εφήβους δράστες</vt:lpstr>
      <vt:lpstr>Οι συνέπειες του εκφοβισμού και  της ενδοσχολικής βίας</vt:lpstr>
      <vt:lpstr>Εκφοβισμός και βία:  Ανάγκη πρόληψης και αντιμετώπισης</vt:lpstr>
      <vt:lpstr>Προγράμματα πρόληψης και αντιμετώπισης του εκφοβισμού στο σχολείο</vt:lpstr>
      <vt:lpstr>Τα αποτελεσματικά προγράμματα </vt:lpstr>
      <vt:lpstr>Μοντέλα πρόληψης και αντιμετώπισης</vt:lpstr>
      <vt:lpstr>Το πρόγραμμα "STOP! Στην ενδοσχολική βία"</vt:lpstr>
      <vt:lpstr>Στόχοι του προγράμματος  της Ε.Ψ.Υ.Π.Ε. </vt:lpstr>
      <vt:lpstr>Μεθοδολογία του προγράμματος  της Ε.Ψ.Υ.Π.Ε. 1/2</vt:lpstr>
      <vt:lpstr>Μεθοδολογία του προγράμματος  της Ε.Ψ.Υ.Π.Ε. 2/2</vt:lpstr>
      <vt:lpstr>To πρόγραμμα της Ε.Ψ.Υ.Π.Ε. 1/2</vt:lpstr>
      <vt:lpstr>To πρόγραμμα της Ε.Ψ.Υ.Π.Ε. 2/2</vt:lpstr>
      <vt:lpstr>Θεματολογία και στόχοι των  10 εργαστηρίων του προγράμματος 1/7</vt:lpstr>
      <vt:lpstr>Θεματολογία και στόχοι των  10 εργαστηρίων του προγράμματος 2/7</vt:lpstr>
      <vt:lpstr>Θεματολογία και στόχοι των  10 εργαστηρίων του προγράμματος 3/7</vt:lpstr>
      <vt:lpstr>Θεματολογία και στόχοι των  10 εργαστηρίων του προγράμματος 4/7</vt:lpstr>
      <vt:lpstr>Θεματολογία και στόχοι των  10 εργαστηρίων του προγράμματος 5/7</vt:lpstr>
      <vt:lpstr>Θεματολογία και στόχοι των  10 εργαστηρίων του προγράμματος 6/7</vt:lpstr>
      <vt:lpstr>Θεματολογία και στόχοι των  10 εργαστηρίων του προγράμματος 7/7</vt:lpstr>
      <vt:lpstr>Αξιολόγηση αποτελεσματικότητας </vt:lpstr>
      <vt:lpstr>Ποσοστά Εκφοβισμού Πριν και Μετά  την Εφαρμογή της Παρέμβασης</vt:lpstr>
      <vt:lpstr>Φόβος Θυματοποίησης Πριν και Μετά  την Εφαρμογή της Παρέμβασης</vt:lpstr>
      <vt:lpstr>10 καλές πρακτικές για τη πρόληψη και αντιμετώπιση του εκφοβισμού στο σχολείο 1/3</vt:lpstr>
      <vt:lpstr>10 καλές πρακτικές για τη πρόληψη και αντιμετώπιση του εκφοβισμού στο σχολείο 2/3</vt:lpstr>
      <vt:lpstr>10 καλές πρακτικές για τη πρόληψη και αντιμετώπιση του εκφοβισμού στο σχολείο 3/3</vt:lpstr>
      <vt:lpstr>Παρουσίαση του PowerPoint</vt:lpstr>
      <vt:lpstr>Σύνοψη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Κοινωνική Εργασία με Παιδιά και Εφήβους</dc:title>
  <dc:creator>opencourses@teiath.gr</dc:creator>
  <cp:lastModifiedBy>fkaram2</cp:lastModifiedBy>
  <cp:revision>19</cp:revision>
  <dcterms:created xsi:type="dcterms:W3CDTF">2015-04-27T08:40:09Z</dcterms:created>
  <dcterms:modified xsi:type="dcterms:W3CDTF">2015-08-07T07:18:20Z</dcterms:modified>
</cp:coreProperties>
</file>