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257" r:id="rId13"/>
    <p:sldId id="262" r:id="rId14"/>
    <p:sldId id="264" r:id="rId15"/>
    <p:sldId id="420" r:id="rId16"/>
    <p:sldId id="421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63432" y="3096542"/>
            <a:ext cx="6817137" cy="213265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Συναισθηματικές διαταραχές, κατάθλιψη, μανιοκατάθλιψη, </a:t>
            </a:r>
            <a:r>
              <a:rPr lang="el-GR" sz="2800" dirty="0" err="1" smtClean="0"/>
              <a:t>υποστροφική</a:t>
            </a:r>
            <a:r>
              <a:rPr lang="el-GR" sz="2800" dirty="0" smtClean="0"/>
              <a:t> μελαγχολία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Άλλες μορφές κατάθλιψης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Αγχώδης</a:t>
            </a:r>
          </a:p>
          <a:p>
            <a:r>
              <a:rPr lang="el-GR" sz="2800" dirty="0" smtClean="0"/>
              <a:t>Διεγερτική</a:t>
            </a:r>
          </a:p>
          <a:p>
            <a:r>
              <a:rPr lang="el-GR" sz="2800" dirty="0" smtClean="0"/>
              <a:t>Ψυχαναγκαστική</a:t>
            </a:r>
          </a:p>
          <a:p>
            <a:r>
              <a:rPr lang="el-GR" sz="2800" dirty="0" smtClean="0"/>
              <a:t>Εξωγενής</a:t>
            </a:r>
          </a:p>
          <a:p>
            <a:r>
              <a:rPr lang="el-GR" sz="2800" dirty="0" err="1" smtClean="0"/>
              <a:t>Αρτηριοσκληριντική</a:t>
            </a:r>
            <a:endParaRPr lang="el-GR" sz="2800" dirty="0" smtClean="0"/>
          </a:p>
          <a:p>
            <a:r>
              <a:rPr lang="el-GR" sz="2800" dirty="0" smtClean="0"/>
              <a:t>Φαρμακογενής</a:t>
            </a:r>
          </a:p>
          <a:p>
            <a:r>
              <a:rPr lang="el-GR" sz="2800" dirty="0" smtClean="0"/>
              <a:t>Υστερική</a:t>
            </a:r>
          </a:p>
          <a:p>
            <a:r>
              <a:rPr lang="el-GR" sz="2800" dirty="0" err="1" smtClean="0"/>
              <a:t>Ανακλυτική</a:t>
            </a:r>
            <a:endParaRPr lang="el-GR" sz="2800" dirty="0" smtClean="0"/>
          </a:p>
          <a:p>
            <a:r>
              <a:rPr lang="el-GR" sz="2800" dirty="0" err="1"/>
              <a:t>κ</a:t>
            </a:r>
            <a:r>
              <a:rPr lang="el-GR" sz="2800" dirty="0" err="1" smtClean="0"/>
              <a:t>.α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4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1</a:t>
            </a:r>
            <a:r>
              <a:rPr lang="el-GR" sz="2000" dirty="0" smtClean="0"/>
              <a:t>: </a:t>
            </a:r>
            <a:r>
              <a:rPr lang="el-GR" sz="2000" dirty="0"/>
              <a:t>Συναισθηματικές διαταραχές, κατάθλιψη, μανιοκατάθλιψη, </a:t>
            </a:r>
            <a:r>
              <a:rPr lang="el-GR" sz="2000" dirty="0" err="1"/>
              <a:t>υποστροφική</a:t>
            </a:r>
            <a:r>
              <a:rPr lang="el-GR" sz="2000" dirty="0"/>
              <a:t> </a:t>
            </a:r>
            <a:r>
              <a:rPr lang="el-GR" sz="2000" dirty="0" smtClean="0"/>
              <a:t>μελαγχολία»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Διαταραχές της διάθεσης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Συναισθηματικές ψυχώσεις</a:t>
            </a:r>
          </a:p>
          <a:p>
            <a:r>
              <a:rPr lang="el-GR" sz="2800" dirty="0" smtClean="0"/>
              <a:t>Μανιοκατάθλιψη</a:t>
            </a:r>
          </a:p>
          <a:p>
            <a:r>
              <a:rPr lang="el-GR" sz="2800" dirty="0" err="1" smtClean="0"/>
              <a:t>Υποστροφική</a:t>
            </a:r>
            <a:r>
              <a:rPr lang="el-GR" sz="2800" dirty="0" smtClean="0"/>
              <a:t> μελαγχολία</a:t>
            </a:r>
          </a:p>
          <a:p>
            <a:r>
              <a:rPr lang="el-GR" sz="2800" dirty="0" smtClean="0"/>
              <a:t>Διάφορες μορφές κατάθλιψης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5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08" y="116632"/>
            <a:ext cx="8856984" cy="908720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>Μανιοκαταθλιπτική διαταραχή της διάθεσης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Χαρακτηριστικά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Διαταραχές του συναισθήματος που εναλλάσσονται με φάσεις, είτε παθολογικής εξάρτησης (μανιακή φάση ή μανία) είτε υποτονίας (μελαγχολική φάση ή μελαγχολία)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Διαταραχές στην αντικειμενική σχέση με την πραγματικότητα που εμφανίζεται σαν αποτέλεσμα της συναισθηματικής αλλαγής</a:t>
            </a:r>
          </a:p>
          <a:p>
            <a:pPr algn="just">
              <a:buNone/>
            </a:pPr>
            <a:endParaRPr lang="el-GR" sz="2400" dirty="0" smtClean="0"/>
          </a:p>
          <a:p>
            <a:pPr algn="just"/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3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Κριτήρια </a:t>
            </a:r>
            <a:r>
              <a:rPr lang="en-US" sz="3600" dirty="0" err="1" smtClean="0"/>
              <a:t>Kraepelin</a:t>
            </a:r>
            <a:r>
              <a:rPr lang="en-US" sz="3600" dirty="0" smtClean="0"/>
              <a:t> (1896)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dirty="0" smtClean="0"/>
              <a:t>Η ύπαρξη μεσοδιαστημάτων, μεταξύ των φάσεων, ελεύθερων συμπτωμάτων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Μετά την υποχώρηση των φάσεων, η προσωπικότητα παραμένει όπως πριν, χωρίς στοιχεία έκπτωσης της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 Έχει επεισοδιακό χαρακτήρα και συχνά εμφανίζεται με κάποια </a:t>
            </a:r>
            <a:r>
              <a:rPr lang="el-GR" sz="2400" dirty="0" err="1" smtClean="0"/>
              <a:t>εκλυτική</a:t>
            </a:r>
            <a:r>
              <a:rPr lang="el-GR" sz="2400" dirty="0" smtClean="0"/>
              <a:t> αφορμή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Χαρακτηρίζεται από την εναλλαγή συναισθηματικών φάσεων, η αλλαγή αυτή του συναισθήματος δημιουργεί και καθορίζει την κλινική εικόνα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4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Διαταραχές της διάθεσης</a:t>
            </a:r>
            <a:endParaRPr lang="el-GR" sz="3600" dirty="0"/>
          </a:p>
        </p:txBody>
      </p:sp>
      <p:sp>
        <p:nvSpPr>
          <p:cNvPr id="11" name="Rectangle 10"/>
          <p:cNvSpPr/>
          <p:nvPr/>
        </p:nvSpPr>
        <p:spPr>
          <a:xfrm>
            <a:off x="1259632" y="1630489"/>
            <a:ext cx="2522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indent="-190500">
              <a:spcAft>
                <a:spcPts val="0"/>
              </a:spcAft>
            </a:pPr>
            <a:r>
              <a:rPr lang="el-GR" sz="2000" spc="10" dirty="0" smtClean="0">
                <a:latin typeface="+mj-lt"/>
              </a:rPr>
              <a:t>α) </a:t>
            </a:r>
            <a:r>
              <a:rPr lang="el-GR" sz="2000" spc="10" dirty="0">
                <a:latin typeface="+mj-lt"/>
              </a:rPr>
              <a:t>διαλείπουσα μανία</a:t>
            </a:r>
            <a:endParaRPr lang="el-GR" sz="2000" spc="10" dirty="0">
              <a:latin typeface="+mj-lt"/>
              <a:ea typeface="Corbel"/>
              <a:cs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2779942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marR="139700" indent="-263525">
              <a:spcAft>
                <a:spcPts val="0"/>
              </a:spcAft>
            </a:pPr>
            <a:r>
              <a:rPr lang="el-GR" sz="2000" spc="10" dirty="0">
                <a:latin typeface="+mj-lt"/>
              </a:rPr>
              <a:t>γ) διπολική μορφή (μανιο­κατάθλιψη)</a:t>
            </a:r>
            <a:endParaRPr lang="el-GR" sz="2000" spc="10" dirty="0">
              <a:latin typeface="+mj-lt"/>
              <a:ea typeface="Corbel"/>
              <a:cs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9632" y="4832951"/>
            <a:ext cx="2486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indent="-190500">
              <a:spcAft>
                <a:spcPts val="0"/>
              </a:spcAft>
            </a:pPr>
            <a:r>
              <a:rPr lang="el-GR" sz="2000" spc="10" dirty="0">
                <a:latin typeface="+mj-lt"/>
              </a:rPr>
              <a:t>στ) χρόνια κατάθλιψη</a:t>
            </a:r>
            <a:endParaRPr lang="el-GR" sz="2000" spc="10" dirty="0">
              <a:latin typeface="+mj-lt"/>
              <a:ea typeface="Corbel"/>
              <a:cs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632" y="2299597"/>
            <a:ext cx="1856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indent="-190500">
              <a:spcAft>
                <a:spcPts val="0"/>
              </a:spcAft>
            </a:pPr>
            <a:r>
              <a:rPr lang="el-GR" sz="2000" spc="10" dirty="0">
                <a:latin typeface="+mj-lt"/>
              </a:rPr>
              <a:t>β) χρόνια μανία</a:t>
            </a:r>
            <a:endParaRPr lang="el-GR" sz="2000" spc="10" dirty="0">
              <a:latin typeface="+mj-lt"/>
              <a:ea typeface="Corbel"/>
              <a:cs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9632" y="3523733"/>
            <a:ext cx="3554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marR="330200" indent="-268288">
              <a:spcAft>
                <a:spcPts val="1170"/>
              </a:spcAft>
            </a:pPr>
            <a:r>
              <a:rPr lang="el-GR" sz="2000" spc="10" dirty="0">
                <a:latin typeface="+mj-lt"/>
              </a:rPr>
              <a:t>δ) διπολική μορφή χω­ρίς </a:t>
            </a:r>
            <a:r>
              <a:rPr lang="el-GR" sz="2000" spc="10" dirty="0" smtClean="0">
                <a:latin typeface="+mj-lt"/>
              </a:rPr>
              <a:t>    μεσοδιαστήματα </a:t>
            </a:r>
            <a:r>
              <a:rPr lang="el-GR" sz="2000" spc="10" dirty="0">
                <a:latin typeface="+mj-lt"/>
              </a:rPr>
              <a:t>ηρεμίας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59632" y="4271797"/>
            <a:ext cx="3020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indent="-190500">
              <a:spcAft>
                <a:spcPts val="0"/>
              </a:spcAft>
            </a:pPr>
            <a:r>
              <a:rPr lang="el-GR" sz="2000" spc="10" dirty="0">
                <a:latin typeface="+mj-lt"/>
              </a:rPr>
              <a:t>ε) διαλείπουσα κατάθλιψη</a:t>
            </a:r>
            <a:endParaRPr lang="el-GR" sz="2000" spc="10" dirty="0">
              <a:latin typeface="+mj-lt"/>
              <a:ea typeface="Corbel"/>
              <a:cs typeface="Corbel"/>
            </a:endParaRPr>
          </a:p>
        </p:txBody>
      </p:sp>
      <p:pic>
        <p:nvPicPr>
          <p:cNvPr id="2051" name="Picture 3" descr="C:\Users\alex\Desktop\26-11-2014 8-49-32 μμ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35756"/>
            <a:ext cx="3582913" cy="3729653"/>
          </a:xfrm>
          <a:prstGeom prst="rect">
            <a:avLst/>
          </a:prstGeom>
          <a:noFill/>
          <a:scene3d>
            <a:camera prst="orthographicFront">
              <a:rot lat="0" lon="0" rev="3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5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Χαρακτηριστικά καταθλιπτικής φάσης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Καταθλιπτικό συναίσθημα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Μείωση της ταχύτητας της σκέψης </a:t>
            </a:r>
          </a:p>
          <a:p>
            <a:pPr>
              <a:buNone/>
            </a:pPr>
            <a:r>
              <a:rPr lang="el-GR" sz="2400" dirty="0" smtClean="0"/>
              <a:t>	(βραδεία, κολλώδης)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Ψυχοκινητική καταστολή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Διαταραχές ζωικών συναισθημάτων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Καταθλιπτικές παραληρητικές ιδέες</a:t>
            </a:r>
          </a:p>
          <a:p>
            <a:pPr>
              <a:buNone/>
            </a:pPr>
            <a:r>
              <a:rPr lang="el-GR" sz="2400" dirty="0" smtClean="0"/>
              <a:t>	(</a:t>
            </a:r>
            <a:r>
              <a:rPr lang="el-GR" sz="2400" dirty="0" err="1" smtClean="0"/>
              <a:t>αυτομομφής</a:t>
            </a:r>
            <a:r>
              <a:rPr lang="el-GR" sz="2400" dirty="0" smtClean="0"/>
              <a:t>, αναξιότητας </a:t>
            </a:r>
            <a:r>
              <a:rPr lang="el-GR" sz="2400" dirty="0" err="1" smtClean="0"/>
              <a:t>κ.λ.π</a:t>
            </a:r>
            <a:r>
              <a:rPr lang="el-GR" sz="24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Σωματικά και ψυχοσωματικά συμπτώματα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1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Χαρακτηριστικά μανιακής φάσης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Ευφορικό συναίσθημα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Διέγερση της ταχύτητας της σκέψης (ιδεόρροια, ιδεοφυγή)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Ψυχοκινητική διέγερση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Διέγερση ζωικών συναισθημάτων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Μανιακές ιδέες μεγαλείου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Απουσία σωματικών διαταραχών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7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Μορφές κατάθλιψης</a:t>
            </a:r>
            <a:endParaRPr lang="el-GR" sz="3600" dirty="0"/>
          </a:p>
        </p:txBody>
      </p:sp>
      <p:sp>
        <p:nvSpPr>
          <p:cNvPr id="6" name="5 - Έλλειψη"/>
          <p:cNvSpPr/>
          <p:nvPr/>
        </p:nvSpPr>
        <p:spPr>
          <a:xfrm>
            <a:off x="571472" y="3813347"/>
            <a:ext cx="1285884" cy="9286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2857488" y="3884785"/>
            <a:ext cx="128588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642910" y="5170669"/>
            <a:ext cx="1285884" cy="9286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928926" y="5099231"/>
            <a:ext cx="128588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142976" y="1384455"/>
            <a:ext cx="128588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857224" y="1384455"/>
            <a:ext cx="1285884" cy="9286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Δεξιό βέλος"/>
          <p:cNvSpPr/>
          <p:nvPr/>
        </p:nvSpPr>
        <p:spPr>
          <a:xfrm>
            <a:off x="1904284" y="4036781"/>
            <a:ext cx="1000132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θυμός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6" name="15 - Καμπύλο βέλος προς τα κάτω"/>
          <p:cNvSpPr/>
          <p:nvPr/>
        </p:nvSpPr>
        <p:spPr>
          <a:xfrm rot="11171642">
            <a:off x="1772855" y="4669893"/>
            <a:ext cx="785818" cy="3593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3071802" y="1384455"/>
            <a:ext cx="142876" cy="1428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Ορθογώνιο"/>
          <p:cNvSpPr/>
          <p:nvPr/>
        </p:nvSpPr>
        <p:spPr>
          <a:xfrm>
            <a:off x="3286116" y="1313017"/>
            <a:ext cx="107157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νεογνό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3071802" y="1813083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Ορθογώνιο"/>
          <p:cNvSpPr/>
          <p:nvPr/>
        </p:nvSpPr>
        <p:spPr>
          <a:xfrm>
            <a:off x="3286116" y="1741645"/>
            <a:ext cx="157049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περιβάλλον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4788024" y="1071546"/>
            <a:ext cx="4000528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>
                <a:solidFill>
                  <a:schemeClr val="tx1"/>
                </a:solidFill>
              </a:rPr>
              <a:t>Ψυχωσική</a:t>
            </a:r>
            <a:r>
              <a:rPr lang="el-GR" dirty="0" smtClean="0">
                <a:solidFill>
                  <a:schemeClr val="tx1"/>
                </a:solidFill>
              </a:rPr>
              <a:t> κατάθλιψη – ασαφή όρια του ΕΓΩ – καταγραφή θετικών ή αρνητικών </a:t>
            </a:r>
            <a:r>
              <a:rPr lang="el-GR" dirty="0" err="1" smtClean="0">
                <a:solidFill>
                  <a:schemeClr val="tx1"/>
                </a:solidFill>
              </a:rPr>
              <a:t>εντυπωμάτων</a:t>
            </a:r>
            <a:r>
              <a:rPr lang="el-GR" dirty="0" smtClean="0">
                <a:solidFill>
                  <a:schemeClr val="tx1"/>
                </a:solidFill>
              </a:rPr>
              <a:t> από την κάλυψη ή όχι των ορμών του νεογνού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4716586" y="3929066"/>
            <a:ext cx="428628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Κατάθλιψη από αναστολή της επιθετικότητας του νεογνού στη σχέση του με το πρωτοπαθές αντικείμενο αγάπης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4716586" y="5072074"/>
            <a:ext cx="428628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Νευρωσική κατάθλιψη – σαφή όρια του ΕΓΩ – από αναστολή επιθετικών συναισθημάτων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5" name="24 - Βέλος προς τα κάτω"/>
          <p:cNvSpPr/>
          <p:nvPr/>
        </p:nvSpPr>
        <p:spPr>
          <a:xfrm>
            <a:off x="2214546" y="3313281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Ορθογώνιο"/>
          <p:cNvSpPr/>
          <p:nvPr/>
        </p:nvSpPr>
        <p:spPr>
          <a:xfrm>
            <a:off x="1714480" y="2741777"/>
            <a:ext cx="114300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αναστολή του θυμού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27" name="26 - Δεξιό βέλος"/>
          <p:cNvSpPr/>
          <p:nvPr/>
        </p:nvSpPr>
        <p:spPr>
          <a:xfrm>
            <a:off x="2071670" y="5384983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Αριστερό βέλος"/>
          <p:cNvSpPr/>
          <p:nvPr/>
        </p:nvSpPr>
        <p:spPr>
          <a:xfrm>
            <a:off x="2071670" y="5670735"/>
            <a:ext cx="642942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7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Υποστροφική</a:t>
            </a:r>
            <a:r>
              <a:rPr lang="el-GR" sz="3600" dirty="0" smtClean="0"/>
              <a:t> μελαγχολία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Χαρακτηριστικά</a:t>
            </a:r>
          </a:p>
          <a:p>
            <a:r>
              <a:rPr lang="el-GR" sz="2800" dirty="0" smtClean="0"/>
              <a:t>Ψυχοδυναμική ερμηνεία</a:t>
            </a:r>
          </a:p>
          <a:p>
            <a:r>
              <a:rPr lang="el-GR" sz="2800" dirty="0" smtClean="0"/>
              <a:t>Κλινική εικόνα</a:t>
            </a:r>
          </a:p>
          <a:p>
            <a:r>
              <a:rPr lang="el-GR" sz="2800" dirty="0" smtClean="0"/>
              <a:t>Πρόγνωση</a:t>
            </a:r>
          </a:p>
          <a:p>
            <a:pPr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2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9d167672d1564ac85d558849f070d1fb041aa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874</Words>
  <Application>Microsoft Office PowerPoint</Application>
  <PresentationFormat>Προβολή στην οθόνη (4:3)</PresentationFormat>
  <Paragraphs>135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OC_template_updated</vt:lpstr>
      <vt:lpstr>1_OC_template_updated</vt:lpstr>
      <vt:lpstr>Ψυχιατρική</vt:lpstr>
      <vt:lpstr>Διαταραχές της διάθεσης</vt:lpstr>
      <vt:lpstr>Μανιοκαταθλιπτική διαταραχή της διάθεσης</vt:lpstr>
      <vt:lpstr>Κριτήρια Kraepelin (1896)</vt:lpstr>
      <vt:lpstr>Διαταραχές της διάθεσης</vt:lpstr>
      <vt:lpstr>Χαρακτηριστικά καταθλιπτικής φάσης</vt:lpstr>
      <vt:lpstr>Χαρακτηριστικά μανιακής φάσης</vt:lpstr>
      <vt:lpstr>Μορφές κατάθλιψης</vt:lpstr>
      <vt:lpstr>Υποστροφική μελαγχολία</vt:lpstr>
      <vt:lpstr>Άλλες μορφές κατάθλιψης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169</cp:revision>
  <dcterms:created xsi:type="dcterms:W3CDTF">2013-03-04T13:35:19Z</dcterms:created>
  <dcterms:modified xsi:type="dcterms:W3CDTF">2015-08-28T10:39:53Z</dcterms:modified>
</cp:coreProperties>
</file>