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1"/>
  </p:notesMasterIdLst>
  <p:handoutMasterIdLst>
    <p:handoutMasterId r:id="rId22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57" r:id="rId14"/>
    <p:sldId id="262" r:id="rId15"/>
    <p:sldId id="264" r:id="rId16"/>
    <p:sldId id="277" r:id="rId17"/>
    <p:sldId id="278" r:id="rId18"/>
    <p:sldId id="266" r:id="rId19"/>
    <p:sldId id="261" r:id="rId20"/>
  </p:sldIdLst>
  <p:sldSz cx="9144000" cy="6858000" type="screen4x3"/>
  <p:notesSz cx="7104063" cy="10234613"/>
  <p:custDataLst>
    <p:tags r:id="rId2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13/2/2015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13/2/2015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317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523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429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96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18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FC28D5-B760-42AD-9207-4E1079F3B8C6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110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116632"/>
            <a:ext cx="8373616" cy="90872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156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363272" cy="4896544"/>
          </a:xfrm>
        </p:spPr>
        <p:txBody>
          <a:bodyPr>
            <a:normAutofit/>
          </a:bodyPr>
          <a:lstStyle>
            <a:lvl1pPr marL="342900" indent="-342900">
              <a:lnSpc>
                <a:spcPct val="110000"/>
              </a:lnSpc>
              <a:spcBef>
                <a:spcPts val="1200"/>
              </a:spcBef>
              <a:buClr>
                <a:srgbClr val="215678"/>
              </a:buClr>
              <a:buSzPct val="110000"/>
              <a:buFont typeface="Wingdings" panose="05000000000000000000" pitchFamily="2" charset="2"/>
              <a:buChar char="§"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Clr>
                <a:srgbClr val="215678"/>
              </a:buClr>
              <a:buSzPct val="70000"/>
              <a:buFont typeface="Wingdings" panose="05000000000000000000" pitchFamily="2" charset="2"/>
              <a:buChar char="¢"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rgbClr val="215678"/>
              </a:buClr>
              <a:buFont typeface="Courier New" panose="02070309020205020404" pitchFamily="49" charset="0"/>
              <a:buChar char="o"/>
              <a:defRPr sz="2400"/>
            </a:lvl3pPr>
            <a:lvl4pPr marL="1600200" indent="-228600">
              <a:buClr>
                <a:srgbClr val="215678"/>
              </a:buClr>
              <a:buFont typeface="Courier New" panose="02070309020205020404" pitchFamily="49" charset="0"/>
              <a:buChar char="o"/>
              <a:defRPr sz="2400"/>
            </a:lvl4pPr>
            <a:lvl5pPr marL="2057400" indent="-228600">
              <a:buClr>
                <a:srgbClr val="215678"/>
              </a:buClr>
              <a:buFont typeface="Courier New" panose="02070309020205020404" pitchFamily="49" charset="0"/>
              <a:buChar char="o"/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25ECC7-6654-4C96-AD3E-7F8A9DB19A39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737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21CD9F-033A-47DC-96FF-D38BCE2EE3F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205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EE14AF-2800-47CC-A443-D2119CD3A599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029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574048-D57A-499D-A47C-274C7E34AB5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039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1CC665-3C70-4E6A-BE38-0714EBAE959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54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6CB30F-D719-4C33-8428-3ED5A1C754C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505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CAAE31-39AB-4634-8A5F-8968F01A3F45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267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3E7CAD-B0B7-4C17-A4AD-3942342F28B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47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118BF7-0DA0-4CD9-B3D8-40B36D677B9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774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ίνακα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0FB3F1B-B55D-4515-A79C-5CBCBCDC3FDE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35CFDC-02F7-41F3-BA56-0E91B6DE6F01}" type="slidenum">
              <a:rPr lang="el-GR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614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3E37A65-9DD5-44C6-B4B3-9BD2E22A5EA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077FDB0-1B53-4732-BE82-E3ACA24D7F6F}" type="slidenum">
              <a:rPr lang="el-GR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4805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86A12D8-B346-44DC-8101-99A6B0E398B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B7D5079-A895-4AFE-8844-FE2BF2408FB8}" type="slidenum">
              <a:rPr lang="el-GR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5643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ημερομηνίας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1989328-B0D8-4C2E-AAD8-AE7906354E35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62190A5-4E40-4D2A-9CD4-081F90F081EA}" type="slidenum">
              <a:rPr lang="el-GR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1083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ημερομηνίας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FDFEBD5-A2BE-4A79-841F-3574AEFD080E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F06EB12-CBBC-411D-8100-B09591E328D1}" type="slidenum">
              <a:rPr lang="el-GR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155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8BE90D4-1C32-4465-B1A5-A2C50909728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47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://www2.chemistry.msu.edu/faculty/reusch/virttxtjml/intro1.ht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hemwiki.ucdavis.edu/Organic_Chemistry/Fundamentals/Introduction_to_Organic_Chemistr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hyperlink" Target="http://creativecommons.org/licenses/by-nc-sa/3.0/u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hyperlink" Target="http://creativecommons.org/licenses/by-nc-sa/3.0/us/" TargetMode="External"/><Relationship Id="rId4" Type="http://schemas.openxmlformats.org/officeDocument/2006/relationships/hyperlink" Target="http://chemwiki.ucdavis.edu/Organic_Chemistry/Fundamentals/Introduction_to_Organic_Chemistr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nc-sa/3.0/us/" TargetMode="External"/><Relationship Id="rId5" Type="http://schemas.openxmlformats.org/officeDocument/2006/relationships/hyperlink" Target="http://chemwiki.ucdavis.edu/Organic_Chemistry/Fundamentals/Introduction_to_Organic_Chemistry" TargetMode="Externa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kumimoji="0" lang="el-GR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Οργανική Χημεία - Θ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/>
          </a:bodyPr>
          <a:lstStyle/>
          <a:p>
            <a:pPr lvl="0"/>
            <a:r>
              <a:rPr lang="el-GR" sz="2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Ενότητα </a:t>
            </a:r>
            <a:r>
              <a:rPr lang="en-US" sz="2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l-GR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en-US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l-GR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Η έννοια του δεσμού</a:t>
            </a:r>
          </a:p>
          <a:p>
            <a:pPr lvl="0"/>
            <a:endParaRPr lang="el-GR" sz="2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l-GR" sz="22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Δρ. </a:t>
            </a:r>
            <a:r>
              <a:rPr lang="el-GR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Βασίλης </a:t>
            </a:r>
            <a:r>
              <a:rPr lang="el-GR" sz="22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Ντουρτόγλου</a:t>
            </a:r>
            <a:endParaRPr lang="el-GR" sz="2200" i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l-GR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Τμήμα Οινολογίας &amp; Τεχνολογίας Ποτών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Ηλεκτραρνητικότητα</a:t>
            </a:r>
          </a:p>
        </p:txBody>
      </p:sp>
      <p:graphicFrame>
        <p:nvGraphicFramePr>
          <p:cNvPr id="20743" name="Group 26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3088860"/>
              </p:ext>
            </p:extLst>
          </p:nvPr>
        </p:nvGraphicFramePr>
        <p:xfrm>
          <a:off x="323850" y="1700087"/>
          <a:ext cx="8362896" cy="3529113"/>
        </p:xfrm>
        <a:graphic>
          <a:graphicData uri="http://schemas.openxmlformats.org/drawingml/2006/table">
            <a:tbl>
              <a:tblPr firstRow="1"/>
              <a:tblGrid>
                <a:gridCol w="1195390"/>
                <a:gridCol w="1193778"/>
                <a:gridCol w="1195391"/>
                <a:gridCol w="1193778"/>
                <a:gridCol w="1195390"/>
                <a:gridCol w="1193778"/>
                <a:gridCol w="1195391"/>
              </a:tblGrid>
              <a:tr h="43943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259" marR="99259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2" gridSpan="6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Τιμές </a:t>
                      </a:r>
                      <a:r>
                        <a:rPr kumimoji="0" lang="el-GR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Ηλεκτραρνητικότητας</a:t>
                      </a: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ορισμένων Στοιχείων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9259" marR="9925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3943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2.20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259" marR="99259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6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419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Li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259" marR="99259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9259" marR="9925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259" marR="9925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259" marR="9925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259" marR="9925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259" marR="9925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259" marR="9925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80"/>
                    </a:solidFill>
                  </a:tcPr>
                </a:tc>
              </a:tr>
              <a:tr h="44067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0.98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259" marR="99259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1.57</a:t>
                      </a:r>
                    </a:p>
                  </a:txBody>
                  <a:tcPr marL="99259" marR="9925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2.04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259" marR="9925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2.55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259" marR="9925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3.04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259" marR="9925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3.44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259" marR="9925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3.98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259" marR="9925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80"/>
                    </a:solidFill>
                  </a:tcPr>
                </a:tc>
              </a:tr>
              <a:tr h="4419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Na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259" marR="99259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Mg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9259" marR="9925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Al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259" marR="9925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Si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259" marR="9925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259" marR="9925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259" marR="9925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259" marR="9925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80"/>
                    </a:solidFill>
                  </a:tcPr>
                </a:tc>
              </a:tr>
              <a:tr h="4419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0.90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259" marR="99259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1.31</a:t>
                      </a:r>
                    </a:p>
                  </a:txBody>
                  <a:tcPr marL="99259" marR="9925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1.61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259" marR="9925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1.90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259" marR="9925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2.19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259" marR="9925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2.58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259" marR="9925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3.16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259" marR="9925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80"/>
                    </a:solidFill>
                  </a:tcPr>
                </a:tc>
              </a:tr>
              <a:tr h="4419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K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259" marR="99259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9259" marR="9925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Ga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259" marR="9925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Ge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259" marR="9925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As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259" marR="9925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Se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259" marR="9925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Br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259" marR="9925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80"/>
                    </a:solidFill>
                  </a:tcPr>
                </a:tc>
              </a:tr>
              <a:tr h="4419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0.82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259" marR="99259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1.00</a:t>
                      </a:r>
                    </a:p>
                  </a:txBody>
                  <a:tcPr marL="99259" marR="9925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1.81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259" marR="9925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2.01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259" marR="9925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2.18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259" marR="9925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2.55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259" marR="9925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2.96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259" marR="9925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80"/>
                    </a:solidFill>
                  </a:tcPr>
                </a:tc>
              </a:tr>
            </a:tbl>
          </a:graphicData>
        </a:graphic>
      </p:graphicFrame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17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Δραστικές Ομάδες</a:t>
            </a:r>
          </a:p>
        </p:txBody>
      </p:sp>
      <p:sp>
        <p:nvSpPr>
          <p:cNvPr id="10" name="Ορθογώνιο 9"/>
          <p:cNvSpPr/>
          <p:nvPr/>
        </p:nvSpPr>
        <p:spPr>
          <a:xfrm>
            <a:off x="107504" y="1196752"/>
            <a:ext cx="8928992" cy="430887"/>
          </a:xfrm>
          <a:prstGeom prst="rect">
            <a:avLst/>
          </a:prstGeom>
          <a:ln>
            <a:solidFill>
              <a:srgbClr val="215678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l-GR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Ομάδες που χαρίζουν ιδιότητες χημικής και βιολογικής </a:t>
            </a:r>
            <a:r>
              <a:rPr lang="el-GR" sz="2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φύσης.</a:t>
            </a:r>
            <a:endParaRPr lang="el-GR" sz="2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2060848"/>
            <a:ext cx="3816424" cy="864096"/>
          </a:xfrm>
        </p:spPr>
        <p:txBody>
          <a:bodyPr>
            <a:noAutofit/>
          </a:bodyPr>
          <a:lstStyle/>
          <a:p>
            <a:r>
              <a:rPr lang="el-GR" dirty="0"/>
              <a:t>Ομάδες που περιέχουν ένα </a:t>
            </a:r>
            <a:r>
              <a:rPr lang="el-GR" dirty="0" err="1" smtClean="0"/>
              <a:t>ετεροάτομο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4294967295"/>
          </p:nvPr>
        </p:nvSpPr>
        <p:spPr>
          <a:xfrm>
            <a:off x="4283968" y="2059282"/>
            <a:ext cx="3324744" cy="1152128"/>
          </a:xfrm>
        </p:spPr>
        <p:txBody>
          <a:bodyPr>
            <a:normAutofit/>
          </a:bodyPr>
          <a:lstStyle/>
          <a:p>
            <a:pPr>
              <a:buClr>
                <a:srgbClr val="215678"/>
              </a:buClr>
              <a:buSzPct val="110000"/>
              <a:buFont typeface="Wingdings" panose="05000000000000000000" pitchFamily="2" charset="2"/>
              <a:buChar char="§"/>
            </a:pPr>
            <a:r>
              <a:rPr lang="el-GR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Ομάδες που περιέχουν ένα </a:t>
            </a:r>
            <a:r>
              <a:rPr lang="el-GR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διπλό δεσμό.</a:t>
            </a:r>
            <a:endParaRPr lang="el-GR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294967295"/>
          </p:nvPr>
        </p:nvSpPr>
        <p:spPr>
          <a:xfrm>
            <a:off x="4296344" y="3847380"/>
            <a:ext cx="3312368" cy="2187575"/>
          </a:xfrm>
        </p:spPr>
        <p:txBody>
          <a:bodyPr>
            <a:normAutofit/>
          </a:bodyPr>
          <a:lstStyle/>
          <a:p>
            <a:pPr>
              <a:buClr>
                <a:srgbClr val="215678"/>
              </a:buClr>
              <a:buSzPct val="110000"/>
              <a:buFont typeface="Wingdings" panose="05000000000000000000" pitchFamily="2" charset="2"/>
              <a:buChar char="§"/>
            </a:pPr>
            <a:r>
              <a:rPr lang="el-GR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Ομάδες που περιέχουν </a:t>
            </a:r>
            <a:r>
              <a:rPr lang="el-GR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μια </a:t>
            </a:r>
            <a:r>
              <a:rPr lang="el-GR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καρβονυλομαδα</a:t>
            </a:r>
            <a:r>
              <a:rPr lang="el-GR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l-GR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9615" y="1988840"/>
            <a:ext cx="1012825" cy="188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 descr="funct2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3212975"/>
            <a:ext cx="974072" cy="17281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64288" y="4075187"/>
            <a:ext cx="1464912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8" descr="funct2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3126419"/>
            <a:ext cx="1058689" cy="27363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1140904" y="6104329"/>
            <a:ext cx="19442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7"/>
              </a:rPr>
              <a:t>chemistry.msu.edu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Ορθογώνιο 15"/>
          <p:cNvSpPr/>
          <p:nvPr/>
        </p:nvSpPr>
        <p:spPr>
          <a:xfrm rot="16200000">
            <a:off x="7915736" y="4179346"/>
            <a:ext cx="19442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7"/>
              </a:rPr>
              <a:t>chemistry.msu.edu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51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0" name="Picture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2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Βασίλειος </a:t>
            </a:r>
            <a:r>
              <a:rPr lang="el-GR" sz="2000" dirty="0" err="1" smtClean="0"/>
              <a:t>Ντουρτόγλου</a:t>
            </a:r>
            <a:r>
              <a:rPr lang="el-GR" sz="2000" dirty="0" smtClean="0"/>
              <a:t> 2014. Βασίλειος </a:t>
            </a:r>
            <a:r>
              <a:rPr lang="el-GR" sz="2000" dirty="0" err="1" smtClean="0"/>
              <a:t>Ντουρτόγλου</a:t>
            </a:r>
            <a:r>
              <a:rPr lang="el-GR" sz="2000" dirty="0" smtClean="0"/>
              <a:t>. «Οργανική Χημεία – Θ . Ενότητα 2</a:t>
            </a:r>
            <a:r>
              <a:rPr lang="en-US" sz="2000" dirty="0" smtClean="0"/>
              <a:t>:</a:t>
            </a:r>
            <a:r>
              <a:rPr lang="el-GR" sz="2000" dirty="0"/>
              <a:t> Η έννοια του δεσμού».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021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48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Ηλεκτρονική </a:t>
            </a:r>
            <a:r>
              <a:rPr lang="el-GR" dirty="0" smtClean="0"/>
              <a:t>Θεωρία</a:t>
            </a:r>
            <a:endParaRPr lang="el-GR" b="0" dirty="0"/>
          </a:p>
        </p:txBody>
      </p:sp>
      <p:sp>
        <p:nvSpPr>
          <p:cNvPr id="7" name="Ορθογώνιο 6"/>
          <p:cNvSpPr/>
          <p:nvPr/>
        </p:nvSpPr>
        <p:spPr>
          <a:xfrm>
            <a:off x="323528" y="1171106"/>
            <a:ext cx="8381534" cy="769441"/>
          </a:xfrm>
          <a:prstGeom prst="rect">
            <a:avLst/>
          </a:prstGeom>
          <a:ln>
            <a:solidFill>
              <a:srgbClr val="215678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l-GR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Η έννοια των ελευθέρων ζευγών ηλεκτρονίων σε οξυγόνο, άζωτο και </a:t>
            </a:r>
            <a:r>
              <a:rPr lang="el-GR" sz="2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αλογόνα.</a:t>
            </a:r>
            <a:endParaRPr lang="el-GR" sz="2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4750" name="Group 4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3874242"/>
              </p:ext>
            </p:extLst>
          </p:nvPr>
        </p:nvGraphicFramePr>
        <p:xfrm>
          <a:off x="313888" y="2025402"/>
          <a:ext cx="8362568" cy="4643958"/>
        </p:xfrm>
        <a:graphic>
          <a:graphicData uri="http://schemas.openxmlformats.org/drawingml/2006/table">
            <a:tbl>
              <a:tblPr firstRow="1"/>
              <a:tblGrid>
                <a:gridCol w="1045321"/>
                <a:gridCol w="1045321"/>
                <a:gridCol w="1045321"/>
                <a:gridCol w="1045321"/>
                <a:gridCol w="1045321"/>
                <a:gridCol w="1045321"/>
                <a:gridCol w="1045321"/>
                <a:gridCol w="1045321"/>
              </a:tblGrid>
              <a:tr h="29729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1A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824" marR="94824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2A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824" marR="948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3A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824" marR="948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4A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824" marR="948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5A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824" marR="948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6A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824" marR="948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7A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824" marR="948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8A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824" marR="948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729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824" marR="94824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3" gridSpan="6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824" marR="948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824" marR="948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9729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824" marR="94824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6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He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824" marR="948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9729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1s2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824" marR="94824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6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1s2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824" marR="948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9729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824" marR="94824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824" marR="948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824" marR="948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824" marR="948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824" marR="948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824" marR="948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824" marR="948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824" marR="948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9729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Li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824" marR="94824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824" marR="948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Β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824" marR="948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824" marR="948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Ν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824" marR="948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Ο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824" marR="948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824" marR="948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Ne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824" marR="948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9868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1s2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824" marR="94824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1s2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824" marR="948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1s2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824" marR="948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1s2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824" marR="948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1s2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824" marR="948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1s2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824" marR="948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1s2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824" marR="948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1s2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824" marR="948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9317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2s1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824" marR="94824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2s2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824" marR="948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2s2,2p1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824" marR="948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2s2,2p2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824" marR="948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2s2,2p3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824" marR="948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2s2,2p4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824" marR="948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2s2,2p5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824" marR="948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2s2,2p6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824" marR="948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9729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11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824" marR="94824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824" marR="948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13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824" marR="948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14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824" marR="948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15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824" marR="948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16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824" marR="948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17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824" marR="948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18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824" marR="948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9729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Na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824" marR="94824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Mg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824" marR="948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Al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824" marR="948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Si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824" marR="948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824" marR="948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S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824" marR="948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824" marR="948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Ar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824" marR="948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9729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[Νe]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824" marR="94824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[Νe]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824" marR="948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[Νe]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824" marR="948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[Ne ]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824" marR="948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[Νe]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824" marR="948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[Νe]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824" marR="948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[Νe]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824" marR="948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[Νe]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824" marR="948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9317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3s1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824" marR="94824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3s2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824" marR="948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3s2,3p1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824" marR="948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3s2,3p2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824" marR="948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3s2,3p3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824" marR="948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3s2,3p4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824" marR="948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3s2,3p5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824" marR="948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3s2,3p6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824" marR="948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59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ιμένου 1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4896544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el-GR" dirty="0"/>
              <a:t>Το νερό είναι υγρό στη θερμοκρασία δωματίου το διοξείδιο του άνθρακα και ο  </a:t>
            </a:r>
            <a:r>
              <a:rPr lang="el-GR" dirty="0" err="1"/>
              <a:t>τετραφθορίουχος</a:t>
            </a:r>
            <a:r>
              <a:rPr lang="el-GR" dirty="0"/>
              <a:t> άνθρακας είναι αέρια. Καμία από αυτές τις ενώσεις δεν αποτελούνται από ιόντα. Η διαφορετική  αυτή ελκτική αλληλεπίδραση μεταξύ των ατόμων, αποκαλείται ομοιοπολικός δεσμός. Ο ομοιοπολικός δεσμός εμφανίζεται με μια </a:t>
            </a:r>
            <a:r>
              <a:rPr lang="el-GR" dirty="0" err="1" smtClean="0"/>
              <a:t>συνδιαχείριση</a:t>
            </a:r>
            <a:r>
              <a:rPr lang="el-GR" dirty="0" smtClean="0"/>
              <a:t> </a:t>
            </a:r>
            <a:r>
              <a:rPr lang="el-GR" dirty="0"/>
              <a:t>των ηλεκτρόνιων σθένους από τους πυρήνες, παρά από  μία ολοκληρωτική μεταφορά ηλεκτρονίων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Ομοιοπολικός </a:t>
            </a:r>
            <a:r>
              <a:rPr lang="el-GR" dirty="0" smtClean="0"/>
              <a:t>δεσμός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153564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716028"/>
              </p:ext>
            </p:extLst>
          </p:nvPr>
        </p:nvGraphicFramePr>
        <p:xfrm>
          <a:off x="5508104" y="3854765"/>
          <a:ext cx="1080120" cy="1590459"/>
        </p:xfrm>
        <a:graphic>
          <a:graphicData uri="http://schemas.openxmlformats.org/drawingml/2006/table">
            <a:tbl>
              <a:tblPr firstRow="1"/>
              <a:tblGrid>
                <a:gridCol w="1080120"/>
              </a:tblGrid>
              <a:tr h="28803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729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868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1s2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317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2s2,2p5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Πίνακα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413989"/>
              </p:ext>
            </p:extLst>
          </p:nvPr>
        </p:nvGraphicFramePr>
        <p:xfrm>
          <a:off x="5508104" y="2132856"/>
          <a:ext cx="1008016" cy="1590459"/>
        </p:xfrm>
        <a:graphic>
          <a:graphicData uri="http://schemas.openxmlformats.org/drawingml/2006/table">
            <a:tbl>
              <a:tblPr firstRow="1"/>
              <a:tblGrid>
                <a:gridCol w="1008016"/>
              </a:tblGrid>
              <a:tr h="29729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9729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9868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1s2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9317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2s2,2p2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Τίτλος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Ομοιοπολικός δεσμός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11" name="Θέση περιεχομένου 10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936104"/>
          </a:xfrm>
        </p:spPr>
        <p:txBody>
          <a:bodyPr/>
          <a:lstStyle/>
          <a:p>
            <a:r>
              <a:rPr lang="el-GR" dirty="0"/>
              <a:t>Αμοιβαία συνεισφορά ηλεκτρονίων σθένους άνθρακα και φθορίου.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1835696" y="5456257"/>
            <a:ext cx="3600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chemwiki.ucdavis.edu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>
                <a:solidFill>
                  <a:prstClr val="black"/>
                </a:solidFill>
                <a:latin typeface="Calibri"/>
              </a:rPr>
              <a:t>με άδεια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CC BY-NC-SA 3.0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US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74" name="Picture 2" descr="C:\Users\fkaram2\Desktop\Εικόνα2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6720" y="2564903"/>
            <a:ext cx="3519743" cy="260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80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κειμένου 8"/>
          <p:cNvSpPr>
            <a:spLocks noGrp="1"/>
          </p:cNvSpPr>
          <p:nvPr>
            <p:ph type="body" sz="quarter" idx="4294967295"/>
          </p:nvPr>
        </p:nvSpPr>
        <p:spPr>
          <a:xfrm>
            <a:off x="4716016" y="1517052"/>
            <a:ext cx="4104456" cy="955675"/>
          </a:xfrm>
          <a:noFill/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buClr>
                <a:srgbClr val="215678"/>
              </a:buClr>
              <a:buSzPct val="110000"/>
              <a:buFont typeface="Wingdings" panose="05000000000000000000" pitchFamily="2" charset="2"/>
              <a:buChar char="§"/>
            </a:pPr>
            <a:r>
              <a:rPr lang="el-GR" sz="22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Το ίδιο μόριο με μια πιθανή διάταξη του στον χώρο.</a:t>
            </a:r>
            <a:endParaRPr lang="el-GR" sz="22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6491" y="2885204"/>
            <a:ext cx="3209925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323528" y="5966507"/>
            <a:ext cx="39604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chemwiki.ucdavis.edu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με </a:t>
            </a:r>
            <a:r>
              <a:rPr lang="el-GR" sz="1200" dirty="0">
                <a:solidFill>
                  <a:prstClr val="black"/>
                </a:solidFill>
                <a:latin typeface="Calibri"/>
              </a:rPr>
              <a:t>άδεια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CC BY-NC-SA 3.0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US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1" name="Ομάδα 10"/>
          <p:cNvGrpSpPr/>
          <p:nvPr/>
        </p:nvGrpSpPr>
        <p:grpSpPr>
          <a:xfrm>
            <a:off x="971600" y="3356992"/>
            <a:ext cx="3202655" cy="2368792"/>
            <a:chOff x="467544" y="3180708"/>
            <a:chExt cx="3202655" cy="2368792"/>
          </a:xfrm>
        </p:grpSpPr>
        <p:sp>
          <p:nvSpPr>
            <p:cNvPr id="10" name="Ορθογώνιο 9"/>
            <p:cNvSpPr/>
            <p:nvPr/>
          </p:nvSpPr>
          <p:spPr>
            <a:xfrm>
              <a:off x="2195736" y="4941168"/>
              <a:ext cx="1296144" cy="36004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CF</a:t>
              </a:r>
              <a:r>
                <a:rPr lang="en-US" sz="1600" dirty="0" smtClean="0">
                  <a:solidFill>
                    <a:prstClr val="black"/>
                  </a:solidFill>
                </a:rPr>
                <a:t>4</a:t>
              </a:r>
              <a:endParaRPr lang="el-GR" dirty="0">
                <a:solidFill>
                  <a:prstClr val="black"/>
                </a:solidFill>
              </a:endParaRPr>
            </a:p>
          </p:txBody>
        </p:sp>
        <p:pic>
          <p:nvPicPr>
            <p:cNvPr id="13" name="Picture 2" descr="C:\Users\fkaram2\Desktop\Εικόνα2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3180708"/>
              <a:ext cx="3202655" cy="2368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323528" y="1517052"/>
            <a:ext cx="4320480" cy="2160240"/>
          </a:xfrm>
        </p:spPr>
        <p:txBody>
          <a:bodyPr/>
          <a:lstStyle/>
          <a:p>
            <a:r>
              <a:rPr lang="el-GR" dirty="0"/>
              <a:t>Οι γαλάζιες κουκίδες εκτός από αυτές των ηλεκτρόνιων δεσμού είναι τα ελεύθερα ζευγάρια  </a:t>
            </a:r>
            <a:r>
              <a:rPr lang="el-GR" dirty="0" smtClean="0"/>
              <a:t>ηλεκτρονίων.</a:t>
            </a:r>
            <a:endParaRPr lang="el-GR" dirty="0"/>
          </a:p>
        </p:txBody>
      </p:sp>
      <p:sp>
        <p:nvSpPr>
          <p:cNvPr id="14" name="Τίτλος 13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73616" cy="1080120"/>
          </a:xfrm>
        </p:spPr>
        <p:txBody>
          <a:bodyPr>
            <a:noAutofit/>
          </a:bodyPr>
          <a:lstStyle/>
          <a:p>
            <a:r>
              <a:rPr lang="el-GR" dirty="0"/>
              <a:t>Το μόριο του </a:t>
            </a:r>
            <a:r>
              <a:rPr lang="el-GR" dirty="0" err="1"/>
              <a:t>τετραφθοριούχου</a:t>
            </a:r>
            <a:r>
              <a:rPr lang="el-GR" dirty="0"/>
              <a:t> </a:t>
            </a:r>
            <a:r>
              <a:rPr lang="el-GR" dirty="0" smtClean="0"/>
              <a:t>άνθρακα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2593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Θέση περιεχομένου 9" descr="lewstrc1"/>
          <p:cNvPicPr>
            <a:picLocks noGrp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4556048"/>
            <a:ext cx="4248472" cy="10081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Θέση κειμένου 7"/>
          <p:cNvSpPr>
            <a:spLocks noGrp="1"/>
          </p:cNvSpPr>
          <p:nvPr>
            <p:ph type="body" sz="quarter" idx="4294967295"/>
          </p:nvPr>
        </p:nvSpPr>
        <p:spPr>
          <a:xfrm>
            <a:off x="323528" y="2132856"/>
            <a:ext cx="4248472" cy="2232248"/>
          </a:xfrm>
          <a:noFill/>
        </p:spPr>
        <p:txBody>
          <a:bodyPr>
            <a:normAutofit/>
          </a:bodyPr>
          <a:lstStyle/>
          <a:p>
            <a:pPr>
              <a:buClr>
                <a:srgbClr val="215678"/>
              </a:buClr>
              <a:buSzPct val="110000"/>
              <a:buFont typeface="Wingdings" panose="05000000000000000000" pitchFamily="2" charset="2"/>
              <a:buChar char="§"/>
            </a:pPr>
            <a:r>
              <a:rPr lang="el-GR" sz="22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Το οξυγόνο διαθέτει δυο μονήρη ζεύγη ηλεκτρονίων. Τα αλλά δυο δεσμεύονται στον δεσμό ο όποιος είναι διπλός.</a:t>
            </a:r>
            <a:endParaRPr lang="el-GR" sz="22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Θέση κειμένου 8"/>
          <p:cNvSpPr>
            <a:spLocks noGrp="1"/>
          </p:cNvSpPr>
          <p:nvPr>
            <p:ph type="body" sz="quarter" idx="4294967295"/>
          </p:nvPr>
        </p:nvSpPr>
        <p:spPr>
          <a:xfrm>
            <a:off x="4503941" y="2132856"/>
            <a:ext cx="4427984" cy="2540496"/>
          </a:xfrm>
          <a:noFill/>
        </p:spPr>
        <p:txBody>
          <a:bodyPr>
            <a:noAutofit/>
          </a:bodyPr>
          <a:lstStyle/>
          <a:p>
            <a:pPr>
              <a:buClr>
                <a:srgbClr val="215678"/>
              </a:buClr>
              <a:buSzPct val="110000"/>
              <a:buFont typeface="Wingdings" panose="05000000000000000000" pitchFamily="2" charset="2"/>
              <a:buChar char="§"/>
            </a:pPr>
            <a:r>
              <a:rPr lang="el-GR" sz="22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Η  κατανομή του φορτίου είναι διαφορετική. Η περιοχή του άνθρακα είναι θετικά φορτισμένη  σε αντίθεση με τα οξυγόνα που είναι αρνητικά.</a:t>
            </a:r>
            <a:endParaRPr lang="el-GR" sz="22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4294967295"/>
          </p:nvPr>
        </p:nvSpPr>
        <p:spPr>
          <a:xfrm>
            <a:off x="5564875" y="6309321"/>
            <a:ext cx="2592288" cy="5040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000" b="1" dirty="0" smtClean="0"/>
              <a:t>Το μόριο του </a:t>
            </a:r>
            <a:r>
              <a:rPr lang="en-US" sz="2000" b="1" dirty="0" smtClean="0"/>
              <a:t>CO2</a:t>
            </a:r>
            <a:endParaRPr lang="el-GR" sz="2000" b="1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3451" y="4308622"/>
            <a:ext cx="3335137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323528" y="1196752"/>
            <a:ext cx="8496944" cy="769441"/>
          </a:xfrm>
          <a:prstGeom prst="rect">
            <a:avLst/>
          </a:prstGeom>
          <a:ln>
            <a:solidFill>
              <a:srgbClr val="215678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l-GR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Αμοιβαία συνεισφορά ενός ζεύγους ηλεκτρόνιων από κάθε άτομο. Κίνηση των ηλεκτρονίων μεταξύ των </a:t>
            </a:r>
            <a:r>
              <a:rPr lang="el-GR" sz="2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ατόμων.</a:t>
            </a:r>
            <a:endParaRPr lang="el-GR" sz="2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Τίτλος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διπλός δεσμός</a:t>
            </a:r>
          </a:p>
        </p:txBody>
      </p:sp>
      <p:sp>
        <p:nvSpPr>
          <p:cNvPr id="14" name="Ορθογώνιο 13"/>
          <p:cNvSpPr/>
          <p:nvPr/>
        </p:nvSpPr>
        <p:spPr>
          <a:xfrm>
            <a:off x="755576" y="5819878"/>
            <a:ext cx="38164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chemwiki.ucdavis.edu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με </a:t>
            </a:r>
            <a:r>
              <a:rPr lang="el-GR" sz="1200" dirty="0">
                <a:solidFill>
                  <a:prstClr val="black"/>
                </a:solidFill>
                <a:latin typeface="Calibri"/>
              </a:rPr>
              <a:t>άδεια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CC BY-NC-SA 3.0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6"/>
              </a:rPr>
              <a:t>US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468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κειμένου 8"/>
          <p:cNvSpPr>
            <a:spLocks noGrp="1"/>
          </p:cNvSpPr>
          <p:nvPr>
            <p:ph type="body" idx="4294967295"/>
          </p:nvPr>
        </p:nvSpPr>
        <p:spPr>
          <a:xfrm>
            <a:off x="198254" y="3181412"/>
            <a:ext cx="8550210" cy="355995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marL="0" indent="0">
              <a:lnSpc>
                <a:spcPct val="114000"/>
              </a:lnSpc>
              <a:buNone/>
            </a:pPr>
            <a:r>
              <a:rPr lang="el-GR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Όταν δύο διαφορετικά άτομα συνδέονται ομοιοπολικά, τα κοινά ηλεκτρόνια έλκονται από το πιο </a:t>
            </a:r>
            <a:r>
              <a:rPr lang="el-GR" sz="2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ηλεκτροαρνητικό</a:t>
            </a:r>
            <a:r>
              <a:rPr lang="el-GR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άτομο του δεσμού, με συνέπεια μια μετατόπιση  της πυκνότητας ηλεκτρονίων προς το </a:t>
            </a:r>
            <a:r>
              <a:rPr lang="el-GR" sz="2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πιο </a:t>
            </a:r>
            <a:r>
              <a:rPr lang="el-GR" sz="2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ηλεκτροαρνητικό</a:t>
            </a:r>
            <a:r>
              <a:rPr lang="el-GR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l-GR" sz="2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άτομο.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179512" y="1309204"/>
            <a:ext cx="8568952" cy="1598130"/>
          </a:xfrm>
          <a:prstGeom prst="rect">
            <a:avLst/>
          </a:prstGeom>
          <a:ln>
            <a:solidFill>
              <a:srgbClr val="215678"/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l-GR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Στην περίπτωση που υπάρχουν κινητά ηλεκτρόνια όπως αυτά ενός διπλού δεσμού, αυτά μπορεί να βρεθούν οροθετημένα  σε ένα από τα δύο άτομα, δημιουργώντας έτσι μια κατανομή φορτίου. </a:t>
            </a:r>
          </a:p>
        </p:txBody>
      </p:sp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Κατανομή </a:t>
            </a:r>
            <a:r>
              <a:rPr lang="el-GR" dirty="0" smtClean="0"/>
              <a:t>Φορτίου </a:t>
            </a:r>
            <a:r>
              <a:rPr lang="el-GR" sz="3000" b="0" dirty="0" smtClean="0"/>
              <a:t>1/3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108428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κειμένου 8"/>
          <p:cNvSpPr>
            <a:spLocks noGrp="1"/>
          </p:cNvSpPr>
          <p:nvPr>
            <p:ph type="body" idx="4294967295"/>
          </p:nvPr>
        </p:nvSpPr>
        <p:spPr>
          <a:xfrm>
            <a:off x="198254" y="1412776"/>
            <a:ext cx="8550210" cy="514413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marL="0" indent="0">
              <a:lnSpc>
                <a:spcPct val="114000"/>
              </a:lnSpc>
              <a:buNone/>
            </a:pPr>
            <a:r>
              <a:rPr lang="el-GR" sz="2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Ένας </a:t>
            </a:r>
            <a:r>
              <a:rPr lang="el-GR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τέτοιος ομοιοπολικός δεσμός είναι πολικός, και θα έχει το α δίπολο (ένα τέλος είναι θετικό και το άλλο τέλος αρνητικό). Ο βαθμός πολικότητας και το μέγεθος του δίπολου των δεσμών  είναι ανάλογος προς τη διαφορά της </a:t>
            </a:r>
            <a:r>
              <a:rPr lang="el-GR" sz="2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ηλεκτροαρνητικότητας</a:t>
            </a:r>
            <a:r>
              <a:rPr lang="el-GR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των συνδεδεμένων </a:t>
            </a:r>
            <a:r>
              <a:rPr lang="el-GR" sz="2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ατόμων.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el-GR" sz="2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Κατά </a:t>
            </a:r>
            <a:r>
              <a:rPr lang="el-GR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συνέπεια ο δεσμός </a:t>
            </a:r>
            <a:r>
              <a:rPr lang="el-GR" sz="2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O-H</a:t>
            </a:r>
            <a:r>
              <a:rPr lang="el-GR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είναι </a:t>
            </a:r>
            <a:r>
              <a:rPr lang="el-GR" sz="2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πιο </a:t>
            </a:r>
            <a:r>
              <a:rPr lang="el-GR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πολικός από έναν δεσμό </a:t>
            </a:r>
            <a:r>
              <a:rPr lang="el-GR" sz="2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C-H,</a:t>
            </a:r>
            <a:r>
              <a:rPr lang="el-GR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με το άτομο υδρογόνου του πρώτου όντας θετικότερος από το υδρογόνο που συνδέεται με τον άνθρακα.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Κατανομή </a:t>
            </a:r>
            <a:r>
              <a:rPr lang="el-GR" dirty="0" smtClean="0"/>
              <a:t>Φορτίου </a:t>
            </a:r>
            <a:r>
              <a:rPr lang="el-GR" sz="3000" b="0" dirty="0" smtClean="0"/>
              <a:t>2/3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50297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Κατανομή </a:t>
            </a:r>
            <a:r>
              <a:rPr lang="el-GR" dirty="0" smtClean="0"/>
              <a:t>Φορτίου </a:t>
            </a:r>
            <a:r>
              <a:rPr lang="el-GR" sz="3000" b="0" dirty="0" smtClean="0"/>
              <a:t>3/3</a:t>
            </a:r>
            <a:endParaRPr lang="el-GR" sz="3000" b="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el-GR" sz="2200" dirty="0" smtClean="0"/>
              <a:t>Η  διπολική </a:t>
            </a:r>
            <a:r>
              <a:rPr lang="el-GR" sz="2200" dirty="0"/>
              <a:t>φύση αυτών των δεσμών </a:t>
            </a:r>
            <a:r>
              <a:rPr lang="el-GR" sz="2200" dirty="0" smtClean="0"/>
              <a:t>δείχνεται  </a:t>
            </a:r>
            <a:r>
              <a:rPr lang="el-GR" sz="2200" dirty="0"/>
              <a:t>συχνά από το μια μερική σημείωση φορτίων ( δ</a:t>
            </a:r>
            <a:r>
              <a:rPr lang="el-GR" sz="2200" baseline="30000" dirty="0"/>
              <a:t>+/-</a:t>
            </a:r>
            <a:r>
              <a:rPr lang="el-GR" sz="2200" dirty="0"/>
              <a:t>) ή με μια υπόδειξη βελών  προς στο αρνητικό μέρος του δεσμού.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5946" y="2924944"/>
            <a:ext cx="6346414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73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_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">
  <a:themeElements>
    <a:clrScheme name="Προσαρμοσμένο 1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OC_template_final</Template>
  <TotalTime>60</TotalTime>
  <Words>1183</Words>
  <Application>Microsoft Office PowerPoint</Application>
  <PresentationFormat>Προβολή στην οθόνη (4:3)</PresentationFormat>
  <Paragraphs>248</Paragraphs>
  <Slides>18</Slides>
  <Notes>12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18</vt:i4>
      </vt:variant>
    </vt:vector>
  </HeadingPairs>
  <TitlesOfParts>
    <vt:vector size="20" baseType="lpstr">
      <vt:lpstr>OC_template_final</vt:lpstr>
      <vt:lpstr>OC_template</vt:lpstr>
      <vt:lpstr>Οργανική Χημεία - Θ</vt:lpstr>
      <vt:lpstr>Ηλεκτρονική Θεωρία</vt:lpstr>
      <vt:lpstr>Ομοιοπολικός δεσμός 1/2</vt:lpstr>
      <vt:lpstr>Ομοιοπολικός δεσμός 2/2</vt:lpstr>
      <vt:lpstr>Το μόριο του τετραφθοριούχου άνθρακα</vt:lpstr>
      <vt:lpstr>Ο διπλός δεσμός</vt:lpstr>
      <vt:lpstr>Κατανομή Φορτίου 1/3</vt:lpstr>
      <vt:lpstr>Κατανομή Φορτίου 2/3</vt:lpstr>
      <vt:lpstr>Κατανομή Φορτίου 3/3</vt:lpstr>
      <vt:lpstr>Ηλεκτραρνητικότητα</vt:lpstr>
      <vt:lpstr>Δραστικές Ομάδες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Οργανική Χημεία - Θ</dc:title>
  <dc:creator>opencourses@teiath.gr</dc:creator>
  <cp:lastModifiedBy>fkaram2</cp:lastModifiedBy>
  <cp:revision>8</cp:revision>
  <dcterms:created xsi:type="dcterms:W3CDTF">2014-09-25T05:53:51Z</dcterms:created>
  <dcterms:modified xsi:type="dcterms:W3CDTF">2015-02-13T14:05:05Z</dcterms:modified>
</cp:coreProperties>
</file>