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57" r:id="rId35"/>
    <p:sldId id="262" r:id="rId36"/>
    <p:sldId id="264" r:id="rId37"/>
    <p:sldId id="298" r:id="rId38"/>
    <p:sldId id="299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3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2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8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8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34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5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3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4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2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3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3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28D5-B760-42AD-9207-4E1079F3B8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0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ECC7-6654-4C96-AD3E-7F8A9DB19A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8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CD9F-033A-47DC-96FF-D38BCE2EE3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E14AF-2800-47CC-A443-D2119CD3A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4048-D57A-499D-A47C-274C7E34A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9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CC665-3C70-4E6A-BE38-0714EBAE95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CB30F-D719-4C33-8428-3ED5A1C75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4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E31-39AB-4634-8A5F-8968F01A3F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E7CAD-B0B7-4C17-A4AD-3942342F28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8BF7-0DA0-4CD9-B3D8-40B36D677B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B3F1B-B55D-4515-A79C-5CBCBCDC3F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35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7A65-9DD5-44C6-B4B3-9BD2E22A5E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8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A12D8-B346-44DC-8101-99A6B0E398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989328-B0D8-4C2E-AAD8-AE7906354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6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FEBD5-A2BE-4A79-841F-3574AEFD08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E90D4-1C32-4465-B1A5-A2C509097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" TargetMode="External"/><Relationship Id="rId5" Type="http://schemas.openxmlformats.org/officeDocument/2006/relationships/hyperlink" Target="http://organicavirtuale.altervista.org/VirtualText/alcohol1.html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commons.wikimedia.org/wiki/File:Menthol_skeletal.svg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cem.msu.edu/%7Ereusch/VirtualText/Images2/menecy6.gif" TargetMode="External"/><Relationship Id="rId5" Type="http://schemas.microsoft.com/office/2007/relationships/hdphoto" Target="../media/hdphoto5.wdp"/><Relationship Id="rId10" Type="http://schemas.openxmlformats.org/officeDocument/2006/relationships/hyperlink" Target="http://www2.chemistry.msu.edu/faculty/reusch/virttxtjml/intro1.htm" TargetMode="External"/><Relationship Id="rId4" Type="http://schemas.openxmlformats.org/officeDocument/2006/relationships/image" Target="../media/image26.png"/><Relationship Id="rId9" Type="http://schemas.openxmlformats.org/officeDocument/2006/relationships/image" Target="http://www.cem.msu.edu/%7Ereusch/VirtualText/Images/cyhxone.gi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chemistry.msu.edu/faculty/reusch/virttxtjml/intro1.htm" TargetMode="External"/><Relationship Id="rId3" Type="http://schemas.openxmlformats.org/officeDocument/2006/relationships/image" Target="../media/image28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cem.msu.edu/%7Ereusch/VirtualText/Images/arrow3.gif" TargetMode="External"/><Relationship Id="rId5" Type="http://schemas.openxmlformats.org/officeDocument/2006/relationships/image" Target="../media/image29.gif"/><Relationship Id="rId4" Type="http://schemas.openxmlformats.org/officeDocument/2006/relationships/image" Target="http://www.cem.msu.edu/%7Ereusch/VirtualText/Images/arroweq2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eanMi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File:Ethanol_CPK_ani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Ethanol-3D-balls.pn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cem.msu.edu/%7Ereusch/VirtualText/Images/arroweq3.gif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commons.wikimedia.org/wiki/File:AmadoriRearrangement1.png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2.chemistry.msu.edu/faculty/reusch/virttxtjml/intro1.htm" TargetMode="External"/><Relationship Id="rId5" Type="http://schemas.openxmlformats.org/officeDocument/2006/relationships/image" Target="http://www.cem.msu.edu/%7Ereusch/VirtualText/Images/arroweq3.gif" TargetMode="Externa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cem.msu.edu/%7Ereusch/VirtualText/Images/arrow2.gif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cem.msu.edu/%7Ereusch/VirtualText/Images/arrow2.gif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Nobelium" TargetMode="External"/><Relationship Id="rId4" Type="http://schemas.openxmlformats.org/officeDocument/2006/relationships/hyperlink" Target="http://commons.wikimedia.org/wiki/File:Carboxylic-acid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www.cem.msu.edu/%7Ereusch/VirtualText/Images2/crbacrx4.gif" TargetMode="Externa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nu.org/licenses/gpl.html" TargetMode="External"/><Relationship Id="rId5" Type="http://schemas.openxmlformats.org/officeDocument/2006/relationships/hyperlink" Target="http://www.faidherbe.org/site/cours/dupuis/images3/nadnadh.gif" TargetMode="External"/><Relationship Id="rId4" Type="http://schemas.microsoft.com/office/2007/relationships/hdphoto" Target="../media/hdphoto1.wdp"/><Relationship Id="rId9" Type="http://schemas.openxmlformats.org/officeDocument/2006/relationships/hyperlink" Target="http://www.faidherbe.org/site/cours/dupuis/images3/oxyethol.gi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ischer_Esterification-Hydrolysis_Equilibrium.png" TargetMode="External"/><Relationship Id="rId3" Type="http://schemas.openxmlformats.org/officeDocument/2006/relationships/image" Target="../media/image39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cem.msu.edu/%7Ereusch/VirtualText/Images/arrow4.gif" TargetMode="External"/><Relationship Id="rId11" Type="http://schemas.openxmlformats.org/officeDocument/2006/relationships/hyperlink" Target="http://www2.chemistry.msu.edu/faculty/reusch/virttxtjml/intro1.htm" TargetMode="External"/><Relationship Id="rId5" Type="http://schemas.openxmlformats.org/officeDocument/2006/relationships/image" Target="../media/image40.gif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image" Target="http://www.cem.msu.edu/%7Ereusch/VirtualText/Images/arrow5.gif" TargetMode="External"/><Relationship Id="rId9" Type="http://schemas.openxmlformats.org/officeDocument/2006/relationships/hyperlink" Target="http://commons.wikimedia.org/wiki/User:Ckalnmal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Fischer_esterification_mechanism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article.sapub.org/image/10.5923.j.ajoc.20120203.04_002.gif" TargetMode="Externa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thanol-3D-balls.png" TargetMode="External"/><Relationship Id="rId7" Type="http://schemas.openxmlformats.org/officeDocument/2006/relationships/hyperlink" Target="http://creativecommons.org/licenses/by-nc-sa/3.0/u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hemwiki.ucdavis.edu/Organic_Chemistry/Alcohols/Properties_of_Alcohols/Introduction_to_Alcohols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commons.wikimedia.org/wiki/User:Benjah-bmm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944961"/>
            <a:ext cx="6400800" cy="2068215"/>
          </a:xfrm>
        </p:spPr>
        <p:txBody>
          <a:bodyPr>
            <a:no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n-US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Αλκοόλες – Αλδεΰδες – Κετόνες -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Καρβοξυλικά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Οξέα</a:t>
            </a:r>
          </a:p>
          <a:p>
            <a:pPr lvl="0"/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Οξείδωση </a:t>
            </a:r>
            <a:r>
              <a:rPr lang="el-GR" sz="3000" b="0" dirty="0" smtClean="0"/>
              <a:t>2/2</a:t>
            </a:r>
            <a:endParaRPr lang="el-GR" sz="3000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μηχανισμός της  οξείδωσης  μπορεί να είναι και καταλυτικός μέσω μέταλλων όπως ο χαλκός.</a:t>
            </a:r>
          </a:p>
          <a:p>
            <a:r>
              <a:rPr lang="pl-PL" sz="2400" dirty="0" smtClean="0"/>
              <a:t>2 </a:t>
            </a:r>
            <a:r>
              <a:rPr lang="pl-PL" sz="2400" dirty="0"/>
              <a:t>CH</a:t>
            </a:r>
            <a:r>
              <a:rPr lang="pl-PL" sz="2400" baseline="-25000" dirty="0"/>
              <a:t>3</a:t>
            </a:r>
            <a:r>
              <a:rPr lang="pl-PL" sz="2400" dirty="0"/>
              <a:t>-CH</a:t>
            </a:r>
            <a:r>
              <a:rPr lang="pl-PL" sz="2400" baseline="-25000" dirty="0"/>
              <a:t>2</a:t>
            </a:r>
            <a:r>
              <a:rPr lang="pl-PL" sz="2400" dirty="0"/>
              <a:t>-OH(g) + O</a:t>
            </a:r>
            <a:r>
              <a:rPr lang="pl-PL" sz="2400" baseline="-25000" dirty="0"/>
              <a:t>2</a:t>
            </a:r>
            <a:r>
              <a:rPr lang="pl-PL" sz="2400" dirty="0"/>
              <a:t>(g) → 2 CH</a:t>
            </a:r>
            <a:r>
              <a:rPr lang="pl-PL" sz="2400" baseline="-25000" dirty="0"/>
              <a:t>3</a:t>
            </a:r>
            <a:r>
              <a:rPr lang="pl-PL" sz="2400" dirty="0"/>
              <a:t>-CH=O(g) + 2 H</a:t>
            </a:r>
            <a:r>
              <a:rPr lang="pl-PL" sz="2400" baseline="-25000" dirty="0"/>
              <a:t>2</a:t>
            </a:r>
            <a:r>
              <a:rPr lang="pl-PL" sz="2400" dirty="0"/>
              <a:t>O(g</a:t>
            </a:r>
            <a:r>
              <a:rPr lang="pl-PL" sz="2400" dirty="0" smtClean="0"/>
              <a:t>)</a:t>
            </a:r>
            <a:endParaRPr lang="el-G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924944"/>
            <a:ext cx="6766702" cy="9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23528" y="4005064"/>
            <a:ext cx="8748464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2 Cu(s) + O</a:t>
            </a:r>
            <a:r>
              <a:rPr lang="pt-B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2400" dirty="0">
                <a:solidFill>
                  <a:prstClr val="black"/>
                </a:solidFill>
                <a:latin typeface="Calibri"/>
              </a:rPr>
              <a:t>(g) → 2 CuO(s)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CuO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(s) + CH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-CH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-OH(g) → Cu(s) + CH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-CH=O(g) + H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O(g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Καύση</a:t>
            </a: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l-G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CH</a:t>
            </a:r>
            <a:r>
              <a:rPr lang="pl-PL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-CH</a:t>
            </a:r>
            <a:r>
              <a:rPr lang="pl-PL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-OH(g) + 3 O</a:t>
            </a:r>
            <a:r>
              <a:rPr lang="pl-PL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(g) → 2 CO</a:t>
            </a:r>
            <a:r>
              <a:rPr lang="pl-PL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(g) + 3 H</a:t>
            </a:r>
            <a:r>
              <a:rPr lang="pl-PL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O(g)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>
            <a:normAutofit/>
          </a:bodyPr>
          <a:lstStyle/>
          <a:p>
            <a:r>
              <a:rPr lang="el-GR" dirty="0"/>
              <a:t>Υποκατάσταση στο Οξυγόνο </a:t>
            </a:r>
            <a:r>
              <a:rPr lang="el-GR" sz="3000" b="0" dirty="0" smtClean="0"/>
              <a:t>2/3</a:t>
            </a:r>
            <a:endParaRPr lang="el-GR" sz="3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340769"/>
            <a:ext cx="4038600" cy="1080120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b="1" dirty="0"/>
              <a:t>Σχηματισμός Αιθέρων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7950769" cy="376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/>
          <a:lstStyle/>
          <a:p>
            <a:r>
              <a:rPr lang="el-GR" dirty="0"/>
              <a:t>Υποκατάσταση στο Οξυγόνο </a:t>
            </a:r>
            <a:r>
              <a:rPr lang="el-GR" sz="3000" b="0" dirty="0" smtClean="0"/>
              <a:t>3/3</a:t>
            </a:r>
            <a:endParaRPr lang="el-GR" sz="3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1340769"/>
            <a:ext cx="4038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prstClr val="black"/>
                </a:solidFill>
              </a:rPr>
              <a:t>Σχηματισμός Εστέρων</a:t>
            </a:r>
            <a:endParaRPr lang="el-GR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4" descr="acideriv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02" y="2156958"/>
            <a:ext cx="8018630" cy="14299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" name="Picture 4" descr="acideriv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21" y="3933056"/>
            <a:ext cx="8041319" cy="15121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411760" y="6154271"/>
            <a:ext cx="41917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organicavirtuale.altervista.org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BY-NC-ND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2.0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Αντιδράσεις Απόσπασης </a:t>
            </a:r>
            <a:endParaRPr lang="el-GR" b="0" dirty="0"/>
          </a:p>
        </p:txBody>
      </p:sp>
      <p:pic>
        <p:nvPicPr>
          <p:cNvPr id="98308" name="Picture 4" descr="alc-hyd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772816"/>
            <a:ext cx="7832817" cy="3816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63888" y="566124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Αντιδράσεις </a:t>
            </a:r>
            <a:r>
              <a:rPr lang="el-GR" dirty="0"/>
              <a:t>Απόσπασης </a:t>
            </a:r>
            <a:r>
              <a:rPr lang="el-GR" b="0" dirty="0" smtClean="0"/>
              <a:t>– </a:t>
            </a:r>
            <a:br>
              <a:rPr lang="el-GR" b="0" dirty="0" smtClean="0"/>
            </a:br>
            <a:r>
              <a:rPr lang="el-GR" sz="3000" b="0" dirty="0" smtClean="0"/>
              <a:t>Υποκατάσταση Υδροξυλίου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56792"/>
            <a:ext cx="4680520" cy="41044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US" b="1" dirty="0" smtClean="0"/>
              <a:t>H </a:t>
            </a:r>
            <a:r>
              <a:rPr lang="el-GR" b="1" dirty="0" err="1" smtClean="0"/>
              <a:t>μενθόλη</a:t>
            </a:r>
            <a:r>
              <a:rPr lang="en-US" b="1" dirty="0" smtClean="0"/>
              <a:t> </a:t>
            </a:r>
            <a:endParaRPr lang="en-US" b="1" dirty="0"/>
          </a:p>
          <a:p>
            <a:pPr marL="442913" indent="0">
              <a:lnSpc>
                <a:spcPct val="120000"/>
              </a:lnSpc>
              <a:buNone/>
            </a:pPr>
            <a:r>
              <a:rPr lang="el-GR" dirty="0" smtClean="0"/>
              <a:t>Όταν την θερμάνουμε με αραιό θεϊκό οξύ παίρνουμε μείγμα ισομερών </a:t>
            </a:r>
            <a:r>
              <a:rPr lang="el-GR" dirty="0" err="1" smtClean="0"/>
              <a:t>μενθένης</a:t>
            </a:r>
            <a:r>
              <a:rPr lang="el-GR" dirty="0" smtClean="0"/>
              <a:t>. Η απόσπαση του υδρογόνου γίνεται από τον πιο  πλούσιο αρνητικά άνθρακα .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058584"/>
              </p:ext>
            </p:extLst>
          </p:nvPr>
        </p:nvGraphicFramePr>
        <p:xfrm>
          <a:off x="4067944" y="3068960"/>
          <a:ext cx="4536504" cy="364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SIS/Draw Sketch" r:id="rId4" imgW="4191013" imgH="3371773" progId="MDLDrawOLE.MDLDrawObject.1">
                  <p:embed/>
                </p:oleObj>
              </mc:Choice>
              <mc:Fallback>
                <p:oleObj name="ISIS/Draw Sketch" r:id="rId4" imgW="4191013" imgH="3371773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3068960"/>
                        <a:ext cx="4536504" cy="3649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1" name="Picture 43" descr="File:Menthol skeletal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680" y="1484784"/>
            <a:ext cx="1793007" cy="22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6983759" y="2082298"/>
            <a:ext cx="216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Menthol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skeletal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Ακετυλομάδα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Οι ιδιότητες της ομάδας αυτής επηρεάζονται από την ύπαρξη του διπλού δεσμού άνθρακα οξυγόνου. Το Η στον άνθρακα α είναι όξινο.</a:t>
            </a:r>
            <a:endParaRPr lang="el-GR" dirty="0"/>
          </a:p>
        </p:txBody>
      </p:sp>
      <p:sp>
        <p:nvSpPr>
          <p:cNvPr id="9" name="Έλλειψη 8"/>
          <p:cNvSpPr/>
          <p:nvPr/>
        </p:nvSpPr>
        <p:spPr>
          <a:xfrm>
            <a:off x="1979712" y="3068960"/>
            <a:ext cx="432048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275" y="2781186"/>
            <a:ext cx="6768609" cy="198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275" y="4653136"/>
            <a:ext cx="65296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Αλδεΰδες - Κετόνες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204864"/>
            <a:ext cx="5472611" cy="2592288"/>
          </a:xfrm>
          <a:prstGeom prst="rect">
            <a:avLst/>
          </a:prstGeom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/>
          <a:lstStyle/>
          <a:p>
            <a:r>
              <a:rPr lang="el-GR" dirty="0"/>
              <a:t>Φυσικές Αλδεΰδες - Κετόνες</a:t>
            </a:r>
          </a:p>
        </p:txBody>
      </p:sp>
      <p:pic>
        <p:nvPicPr>
          <p:cNvPr id="105476" name="Picture 4" descr="aknatpr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700808"/>
            <a:ext cx="4075051" cy="37472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2995619"/>
            <a:ext cx="8640960" cy="73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Τρεις φυσικές αλδεΰδες  </a:t>
            </a:r>
            <a:r>
              <a:rPr lang="el-GR" sz="22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σιναμαλδεύδη</a:t>
            </a:r>
            <a:r>
              <a:rPr lang="el-GR" sz="2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βανιλίνη, και κιτράλη</a:t>
            </a:r>
            <a:endParaRPr lang="el-GR" sz="2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319584" y="5827329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Αλδεϋδών - Κετονών</a:t>
            </a:r>
          </a:p>
        </p:txBody>
      </p:sp>
      <p:graphicFrame>
        <p:nvGraphicFramePr>
          <p:cNvPr id="107711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57967"/>
              </p:ext>
            </p:extLst>
          </p:nvPr>
        </p:nvGraphicFramePr>
        <p:xfrm>
          <a:off x="179512" y="1946683"/>
          <a:ext cx="5040560" cy="3426533"/>
        </p:xfrm>
        <a:graphic>
          <a:graphicData uri="http://schemas.openxmlformats.org/drawingml/2006/table">
            <a:tbl>
              <a:tblPr firstRow="1"/>
              <a:tblGrid>
                <a:gridCol w="2052349"/>
                <a:gridCol w="552269"/>
                <a:gridCol w="990726"/>
                <a:gridCol w="1445216"/>
              </a:tblGrid>
              <a:tr h="5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Ένωση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ΜΒ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Σ.Ζ.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Διαλυτότητα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στο νερό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C=CH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-7.0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0.04 g/100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C=O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56.5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άπειρη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CH=CH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30.0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0.03 g/100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CH=O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76.0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 g/100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103.0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αδιάλυτο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155.6 ºC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 g/100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524" name="Picture 4" descr="crbnlr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7" y="2104411"/>
            <a:ext cx="3545633" cy="2736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8" name="Picture 8" descr="http://www.cem.msu.edu/%7Ereusch/VirtualText/Images2/menecy6.gif"/>
          <p:cNvPicPr>
            <a:picLocks noChangeAspect="1" noChangeArrowheads="1"/>
          </p:cNvPicPr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19" y="4149080"/>
            <a:ext cx="91327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http://www.cem.msu.edu/%7Ereusch/VirtualText/Images/cyhxone.gif"/>
          <p:cNvPicPr>
            <a:picLocks noChangeAspect="1" noChangeArrowheads="1"/>
          </p:cNvPicPr>
          <p:nvPr/>
        </p:nvPicPr>
        <p:blipFill>
          <a:blip r:embed="rId7" r:link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11" y="4797153"/>
            <a:ext cx="716566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6228184" y="523471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0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08720"/>
          </a:xfrm>
        </p:spPr>
        <p:txBody>
          <a:bodyPr/>
          <a:lstStyle/>
          <a:p>
            <a:r>
              <a:rPr lang="el-GR" dirty="0"/>
              <a:t>Αντιστρεπτές Αντιδράσεις </a:t>
            </a:r>
            <a:r>
              <a:rPr lang="el-GR" sz="3000" b="0" dirty="0"/>
              <a:t>1/3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1782" y="1124744"/>
            <a:ext cx="7818610" cy="791518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Σχηματισμός </a:t>
            </a:r>
            <a:r>
              <a:rPr lang="el-GR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Ακετάλης</a:t>
            </a:r>
            <a:endParaRPr lang="el-G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145321" y="1762600"/>
            <a:ext cx="20185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OH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pic>
        <p:nvPicPr>
          <p:cNvPr id="109574" name="Picture 6" descr="http://www.cem.msu.edu/%7Ereusch/VirtualText/Images/arroweq2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37" y="1916262"/>
            <a:ext cx="904080" cy="1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460948" y="1790422"/>
            <a:ext cx="4155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–(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H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(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</a:t>
            </a:r>
            <a:r>
              <a:rPr lang="el-GR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ημιακετάλη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043608" y="2194400"/>
            <a:ext cx="2206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2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OH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pic>
        <p:nvPicPr>
          <p:cNvPr id="109577" name="Picture 9" descr="http://www.cem.msu.edu/%7Ereusch/VirtualText/Images/arrow3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4" y="2421087"/>
            <a:ext cx="566737" cy="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4484192" y="2268657"/>
            <a:ext cx="4079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OR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H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(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</a:t>
            </a:r>
            <a:r>
              <a:rPr lang="el-GR" sz="2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ακετάλη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 </a:t>
            </a:r>
          </a:p>
        </p:txBody>
      </p:sp>
      <p:pic>
        <p:nvPicPr>
          <p:cNvPr id="109572" name="Picture 4" descr="acetalfm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21" y="3356992"/>
            <a:ext cx="8209769" cy="278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3766342" y="624221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Αιθανόλη</a:t>
            </a:r>
            <a:endParaRPr lang="el-GR" dirty="0"/>
          </a:p>
        </p:txBody>
      </p:sp>
      <p:pic>
        <p:nvPicPr>
          <p:cNvPr id="1026" name="Picture 2" descr="μόριο αιθανόλη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1" y="1484784"/>
            <a:ext cx="5466301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5568728" y="5230774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Ethanol-3D-balls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μόριο αιθανόλης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44387"/>
            <a:ext cx="30384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32058" y="6570607"/>
            <a:ext cx="4053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Ethanol CPK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7"/>
              </a:rPr>
              <a:t>ani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JeanMi"/>
              </a:rPr>
              <a:t>JeanMi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/>
          <a:lstStyle/>
          <a:p>
            <a:r>
              <a:rPr lang="el-GR" dirty="0"/>
              <a:t>Αντιστρεπτές Αντιδράσεις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63272" cy="576064"/>
          </a:xfrm>
        </p:spPr>
        <p:txBody>
          <a:bodyPr>
            <a:noAutofit/>
          </a:bodyPr>
          <a:lstStyle/>
          <a:p>
            <a:pPr marL="360363" lvl="2"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Σχηματισμός </a:t>
            </a:r>
            <a:r>
              <a:rPr lang="el-GR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Ιμινών</a:t>
            </a:r>
            <a:r>
              <a:rPr lang="el-G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</a:t>
            </a: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παραγώγων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AMADORI)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94321" y="2055345"/>
            <a:ext cx="2100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NH</a:t>
            </a:r>
            <a:r>
              <a:rPr lang="el-GR" sz="2000" baseline="-30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</a:p>
        </p:txBody>
      </p:sp>
      <p:pic>
        <p:nvPicPr>
          <p:cNvPr id="111621" name="Picture 5" descr="http://www.cem.msu.edu/%7Ereusch/VirtualText/Images/arroweq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03013"/>
            <a:ext cx="485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563888" y="2055345"/>
            <a:ext cx="2228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n-GB" sz="200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NH</a:t>
            </a:r>
            <a:r>
              <a:rPr lang="el-GR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–(</a:t>
            </a:r>
            <a:r>
              <a:rPr lang="en-GB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</a:t>
            </a:r>
            <a:r>
              <a:rPr lang="el-GR" sz="2000" baseline="-30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l-GR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</a:t>
            </a:r>
            <a:r>
              <a:rPr lang="en-GB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</a:t>
            </a:r>
            <a:r>
              <a:rPr lang="en-GB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l-GR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–</a:t>
            </a:r>
            <a:r>
              <a:rPr lang="en-GB" sz="200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H</a:t>
            </a:r>
            <a:r>
              <a:rPr lang="en-GB" sz="200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pic>
        <p:nvPicPr>
          <p:cNvPr id="111620" name="Picture 4" descr="http://www.cem.msu.edu/%7Ereusch/VirtualText/Images/arroweq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391" y="2205402"/>
            <a:ext cx="485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6588224" y="2055345"/>
            <a:ext cx="20425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=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NR</a:t>
            </a:r>
            <a:r>
              <a:rPr lang="el-GR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'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H</a:t>
            </a:r>
            <a:r>
              <a:rPr lang="el-GR" sz="2000" baseline="-30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</a:p>
        </p:txBody>
      </p:sp>
      <p:pic>
        <p:nvPicPr>
          <p:cNvPr id="11266" name="Picture 2" descr="http://upload.wikimedia.org/wikipedia/commons/1/13/AmadoriRearrangemen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144" y="2750764"/>
            <a:ext cx="4787109" cy="34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755576" y="6392361"/>
            <a:ext cx="7276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AmadoriRearrangement1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/>
          <a:lstStyle/>
          <a:p>
            <a:r>
              <a:rPr lang="el-GR" dirty="0"/>
              <a:t>Αντιστρεπτές Αντιδράσεις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412776"/>
            <a:ext cx="4038600" cy="504775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Σχηματισμός </a:t>
            </a:r>
            <a:r>
              <a:rPr lang="el-GR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Εναμίνης</a:t>
            </a:r>
            <a:endParaRPr lang="el-G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3668" name="Picture 4" descr="enamine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061" y="1952141"/>
            <a:ext cx="5604875" cy="23409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07504" y="4663891"/>
            <a:ext cx="4633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Σχηματισμός </a:t>
            </a:r>
            <a:r>
              <a:rPr lang="el-GR" sz="22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Κυανυδρίνης</a:t>
            </a:r>
            <a:endParaRPr lang="el-GR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187624" y="5383282"/>
            <a:ext cx="2282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RCH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  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H</a:t>
            </a:r>
            <a:r>
              <a:rPr lang="el-GR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–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C</a:t>
            </a:r>
            <a:r>
              <a:rPr lang="el-GR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≡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  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3670" name="Picture 6" descr="http://www.cem.msu.edu/%7Ereusch/VirtualText/Images/arroweq3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805" y="5530949"/>
            <a:ext cx="485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4499992" y="5383282"/>
            <a:ext cx="3607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  RCH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(</a:t>
            </a:r>
            <a:r>
              <a:rPr lang="en-GB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000">
                <a:solidFill>
                  <a:srgbClr val="0000FF"/>
                </a:solidFill>
                <a:latin typeface="Calibri"/>
                <a:cs typeface="Times New Roman" pitchFamily="18" charset="0"/>
              </a:rPr>
              <a:t>H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en-GB" sz="2000">
                <a:solidFill>
                  <a:srgbClr val="0000FF"/>
                </a:solidFill>
                <a:latin typeface="Calibri"/>
                <a:cs typeface="Times New Roman" pitchFamily="18" charset="0"/>
              </a:rPr>
              <a:t>CN</a:t>
            </a:r>
            <a:r>
              <a:rPr lang="en-GB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    </a:t>
            </a:r>
            <a:r>
              <a:rPr lang="el-GR" sz="2000">
                <a:solidFill>
                  <a:prstClr val="black"/>
                </a:solidFill>
                <a:latin typeface="Calibri"/>
                <a:cs typeface="Times New Roman" pitchFamily="18" charset="0"/>
              </a:rPr>
              <a:t> (μια κυανιδρίνη)</a:t>
            </a:r>
            <a:r>
              <a:rPr lang="el-GR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6549251" y="4442835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Αναγωγή</a:t>
            </a:r>
            <a:endParaRPr lang="el-GR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124744"/>
            <a:ext cx="8712968" cy="575469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 </a:t>
            </a: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μικτά μεταλλικά υδρίδια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115616" y="1690658"/>
            <a:ext cx="19809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RCH=O   +   H:</a:t>
            </a:r>
            <a:r>
              <a:rPr lang="en-GB" sz="2000" baseline="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(–)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476286" y="1690658"/>
            <a:ext cx="2429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RCH</a:t>
            </a:r>
            <a:r>
              <a:rPr lang="en-GB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n-GB" sz="2000" baseline="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(–)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+   H</a:t>
            </a:r>
            <a:r>
              <a:rPr lang="en-GB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3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n-GB" sz="2000" baseline="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(–)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pic>
        <p:nvPicPr>
          <p:cNvPr id="115719" name="Picture 7" descr="http://www.cem.msu.edu/%7Ereusch/VirtualText/Images/arrow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411" y="1866900"/>
            <a:ext cx="5238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6516216" y="1690657"/>
            <a:ext cx="1150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RCH</a:t>
            </a:r>
            <a:r>
              <a:rPr lang="en-GB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OH</a:t>
            </a:r>
          </a:p>
        </p:txBody>
      </p:sp>
      <p:pic>
        <p:nvPicPr>
          <p:cNvPr id="115718" name="Picture 6" descr="http://www.cem.msu.edu/%7Ereusch/VirtualText/Images/arrow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614" y="1866900"/>
            <a:ext cx="5238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97242"/>
              </p:ext>
            </p:extLst>
          </p:nvPr>
        </p:nvGraphicFramePr>
        <p:xfrm>
          <a:off x="69394" y="2204864"/>
          <a:ext cx="8751078" cy="451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94"/>
                <a:gridCol w="2455037"/>
                <a:gridCol w="2348201"/>
                <a:gridCol w="2090846"/>
              </a:tblGrid>
              <a:tr h="43204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Αντιδραστήριο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Καλύτερος Διαλύτης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Ομάδα που Ανάγεται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Χειρισμοί Αντίδρασης</a:t>
                      </a:r>
                      <a:endParaRPr lang="el-GR" sz="1600" dirty="0"/>
                    </a:p>
                  </a:txBody>
                  <a:tcPr/>
                </a:tc>
              </a:tr>
              <a:tr h="15200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Μικτό υδρίδιο</a:t>
                      </a:r>
                    </a:p>
                    <a:p>
                      <a:r>
                        <a:rPr lang="el-GR" sz="1600" dirty="0" smtClean="0"/>
                        <a:t>Νατρίου</a:t>
                      </a:r>
                      <a:r>
                        <a:rPr lang="el-GR" sz="1600" baseline="0" dirty="0" smtClean="0"/>
                        <a:t> – Βορίου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1C41B6"/>
                          </a:solidFill>
                        </a:rPr>
                        <a:t>NaBH</a:t>
                      </a:r>
                      <a:r>
                        <a:rPr lang="en-US" sz="1600" b="1" baseline="-25000" dirty="0" smtClean="0">
                          <a:solidFill>
                            <a:srgbClr val="1C41B6"/>
                          </a:solidFill>
                        </a:rPr>
                        <a:t>4</a:t>
                      </a:r>
                      <a:endParaRPr lang="el-GR" sz="1600" b="1" baseline="-25000" dirty="0">
                        <a:solidFill>
                          <a:srgbClr val="1C41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Αιθανόλη, </a:t>
                      </a:r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O/ETOH</a:t>
                      </a:r>
                      <a:endParaRPr lang="el-GR" sz="1600" dirty="0" smtClean="0"/>
                    </a:p>
                    <a:p>
                      <a:r>
                        <a:rPr lang="en-US" sz="1600" dirty="0" smtClean="0"/>
                        <a:t>15% NAOH</a:t>
                      </a:r>
                    </a:p>
                    <a:p>
                      <a:r>
                        <a:rPr lang="el-GR" sz="1600" b="1" dirty="0" smtClean="0">
                          <a:solidFill>
                            <a:srgbClr val="C00000"/>
                          </a:solidFill>
                        </a:rPr>
                        <a:t>Όχι</a:t>
                      </a:r>
                      <a:r>
                        <a:rPr lang="el-GR" sz="1600" dirty="0" smtClean="0"/>
                        <a:t> ισχυρά οξέα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Αλδεΰδες</a:t>
                      </a:r>
                      <a:r>
                        <a:rPr lang="el-GR" sz="1600" baseline="0" dirty="0" smtClean="0"/>
                        <a:t> σε 1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baseline="0" dirty="0" smtClean="0"/>
                        <a:t>-αλκοόλες</a:t>
                      </a:r>
                    </a:p>
                    <a:p>
                      <a:r>
                        <a:rPr lang="el-GR" sz="1600" baseline="0" dirty="0" smtClean="0"/>
                        <a:t>Κετόνες σε 2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baseline="0" dirty="0" smtClean="0"/>
                        <a:t>-αλκοόλες</a:t>
                      </a:r>
                    </a:p>
                    <a:p>
                      <a:r>
                        <a:rPr lang="el-GR" sz="1600" baseline="0" dirty="0" smtClean="0"/>
                        <a:t>Δεν αντιδρά με άλλες ομάδες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dirty="0" smtClean="0"/>
                        <a:t>Απλή εξουδετέρωση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dirty="0" smtClean="0"/>
                        <a:t>Εκχύλιση προϊόντος</a:t>
                      </a:r>
                      <a:endParaRPr lang="el-GR" sz="1600" dirty="0"/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Μικτό υδρίδιο</a:t>
                      </a:r>
                    </a:p>
                    <a:p>
                      <a:r>
                        <a:rPr lang="el-GR" sz="1600" dirty="0" smtClean="0"/>
                        <a:t>Νατρίου</a:t>
                      </a:r>
                      <a:r>
                        <a:rPr lang="el-GR" sz="1600" baseline="0" dirty="0" smtClean="0"/>
                        <a:t> – Αργιλίου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1C41B6"/>
                          </a:solidFill>
                        </a:rPr>
                        <a:t>LiAlH</a:t>
                      </a:r>
                      <a:r>
                        <a:rPr lang="en-US" sz="1600" b="1" baseline="-25000" dirty="0" smtClean="0">
                          <a:solidFill>
                            <a:srgbClr val="1C41B6"/>
                          </a:solidFill>
                        </a:rPr>
                        <a:t>4</a:t>
                      </a:r>
                      <a:endParaRPr lang="el-GR" sz="1600" b="1" baseline="-25000" dirty="0" smtClean="0">
                        <a:solidFill>
                          <a:srgbClr val="1C41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l-GR" sz="1600" dirty="0" err="1" smtClean="0"/>
                        <a:t>ιθέρας</a:t>
                      </a:r>
                      <a:r>
                        <a:rPr lang="el-GR" sz="1600" dirty="0" smtClean="0"/>
                        <a:t>,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n-US" sz="1600" baseline="0" dirty="0" smtClean="0"/>
                        <a:t>THF</a:t>
                      </a:r>
                    </a:p>
                    <a:p>
                      <a:r>
                        <a:rPr lang="el-GR" sz="1600" b="1" baseline="0" dirty="0" smtClean="0">
                          <a:solidFill>
                            <a:srgbClr val="C00000"/>
                          </a:solidFill>
                        </a:rPr>
                        <a:t>Όχι</a:t>
                      </a:r>
                      <a:r>
                        <a:rPr lang="el-GR" sz="1600" baseline="0" dirty="0" smtClean="0"/>
                        <a:t> αλκοόλες &amp; </a:t>
                      </a:r>
                      <a:r>
                        <a:rPr lang="el-GR" sz="1600" baseline="0" dirty="0" err="1" smtClean="0"/>
                        <a:t>αμίνες</a:t>
                      </a:r>
                      <a:endParaRPr lang="el-GR" sz="1600" baseline="0" dirty="0" smtClean="0"/>
                    </a:p>
                    <a:p>
                      <a:r>
                        <a:rPr lang="el-GR" sz="1600" b="1" baseline="0" dirty="0" smtClean="0">
                          <a:solidFill>
                            <a:srgbClr val="C00000"/>
                          </a:solidFill>
                        </a:rPr>
                        <a:t>Όχι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αλογονομένες</a:t>
                      </a:r>
                      <a:r>
                        <a:rPr lang="el-GR" sz="1600" baseline="0" dirty="0" smtClean="0"/>
                        <a:t> ενώσεις</a:t>
                      </a:r>
                    </a:p>
                    <a:p>
                      <a:r>
                        <a:rPr lang="el-GR" sz="1600" b="1" baseline="0" dirty="0" smtClean="0">
                          <a:solidFill>
                            <a:srgbClr val="C00000"/>
                          </a:solidFill>
                        </a:rPr>
                        <a:t>Όχι</a:t>
                      </a:r>
                      <a:r>
                        <a:rPr lang="el-GR" sz="1600" baseline="0" dirty="0" smtClean="0"/>
                        <a:t> ισχυρά οξέα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Αλδεϋδες</a:t>
                      </a:r>
                      <a:r>
                        <a:rPr lang="el-GR" sz="1600" dirty="0" smtClean="0"/>
                        <a:t> σε 1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dirty="0" smtClean="0"/>
                        <a:t>-αλκοόλες</a:t>
                      </a:r>
                    </a:p>
                    <a:p>
                      <a:r>
                        <a:rPr lang="el-GR" sz="1600" dirty="0" smtClean="0"/>
                        <a:t>Κετόνες σε 2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dirty="0" smtClean="0"/>
                        <a:t>-αλκοόλες</a:t>
                      </a:r>
                    </a:p>
                    <a:p>
                      <a:r>
                        <a:rPr lang="el-GR" sz="1600" dirty="0" err="1" smtClean="0"/>
                        <a:t>Καρβοξυλικά</a:t>
                      </a:r>
                      <a:r>
                        <a:rPr lang="el-GR" sz="1600" dirty="0" smtClean="0"/>
                        <a:t> οξέα</a:t>
                      </a:r>
                      <a:r>
                        <a:rPr lang="el-GR" sz="1600" baseline="0" dirty="0" smtClean="0"/>
                        <a:t> σε 1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l-GR" sz="1600" baseline="0" dirty="0" smtClean="0"/>
                        <a:t>-αλκοόλες</a:t>
                      </a:r>
                    </a:p>
                    <a:p>
                      <a:r>
                        <a:rPr lang="el-GR" sz="1600" baseline="0" dirty="0" smtClean="0"/>
                        <a:t>Εστέρες σε αλκοόλες</a:t>
                      </a:r>
                    </a:p>
                    <a:p>
                      <a:r>
                        <a:rPr lang="el-GR" sz="1600" baseline="0" dirty="0" err="1" smtClean="0"/>
                        <a:t>Εποξείδια</a:t>
                      </a:r>
                      <a:r>
                        <a:rPr lang="el-GR" sz="1600" baseline="0" dirty="0" smtClean="0"/>
                        <a:t> σε αλκοόλες</a:t>
                      </a:r>
                    </a:p>
                    <a:p>
                      <a:r>
                        <a:rPr lang="el-GR" sz="1600" baseline="0" dirty="0" err="1" smtClean="0"/>
                        <a:t>Νιτρίλια</a:t>
                      </a:r>
                      <a:r>
                        <a:rPr lang="el-GR" sz="1600" baseline="0" dirty="0" smtClean="0"/>
                        <a:t> &amp; </a:t>
                      </a:r>
                      <a:r>
                        <a:rPr lang="el-GR" sz="1600" baseline="0" dirty="0" err="1" smtClean="0"/>
                        <a:t>αμίνες</a:t>
                      </a:r>
                      <a:r>
                        <a:rPr lang="el-GR" sz="1600" baseline="0" dirty="0" smtClean="0"/>
                        <a:t> σε </a:t>
                      </a:r>
                      <a:r>
                        <a:rPr lang="el-GR" sz="1600" baseline="0" dirty="0" err="1" smtClean="0"/>
                        <a:t>αμίνες</a:t>
                      </a:r>
                      <a:endParaRPr lang="el-GR" sz="1600" baseline="0" dirty="0" smtClean="0"/>
                    </a:p>
                    <a:p>
                      <a:r>
                        <a:rPr lang="el-GR" sz="1600" baseline="0" dirty="0" err="1" smtClean="0"/>
                        <a:t>Αλκυλαλογονίδια</a:t>
                      </a:r>
                      <a:r>
                        <a:rPr lang="el-GR" sz="1600" baseline="0" dirty="0" smtClean="0"/>
                        <a:t> &amp; </a:t>
                      </a:r>
                      <a:r>
                        <a:rPr lang="el-GR" sz="1600" baseline="0" dirty="0" err="1" smtClean="0"/>
                        <a:t>τοσυλένια</a:t>
                      </a:r>
                      <a:r>
                        <a:rPr lang="el-GR" sz="1600" baseline="0" dirty="0" smtClean="0"/>
                        <a:t> σε </a:t>
                      </a:r>
                      <a:r>
                        <a:rPr lang="el-GR" sz="1600" baseline="0" dirty="0" err="1" smtClean="0"/>
                        <a:t>αλκάνια</a:t>
                      </a:r>
                      <a:endParaRPr lang="el-GR" sz="1600" baseline="0" dirty="0" smtClean="0"/>
                    </a:p>
                    <a:p>
                      <a:r>
                        <a:rPr lang="el-GR" sz="1600" baseline="0" dirty="0" smtClean="0"/>
                        <a:t>Οι περισσότερες ομάδες αντιδρούν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dirty="0" smtClean="0"/>
                        <a:t>Προσεκτική προσθήκη</a:t>
                      </a:r>
                      <a:r>
                        <a:rPr lang="el-GR" sz="1600" baseline="0" dirty="0" smtClean="0"/>
                        <a:t> νερού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baseline="0" dirty="0" smtClean="0"/>
                        <a:t>Διάλυση αλάτων αργιλίου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baseline="0" dirty="0" smtClean="0"/>
                        <a:t>Εκχύλιση προϊόντος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Οξείδωση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683568" y="2156668"/>
            <a:ext cx="1891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RCH=O   +   </a:t>
            </a:r>
            <a:r>
              <a:rPr lang="en-GB" sz="2000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[O]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  </a:t>
            </a:r>
          </a:p>
        </p:txBody>
      </p:sp>
      <p:pic>
        <p:nvPicPr>
          <p:cNvPr id="121863" name="Picture 7" descr="http://www.cem.msu.edu/%7Ereusch/VirtualText/Images/arrow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912" y="2332910"/>
            <a:ext cx="5238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563888" y="2156667"/>
            <a:ext cx="1416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RC(OH)=O </a:t>
            </a: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3364677"/>
            <a:ext cx="2941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RCH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=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2 [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Ag</a:t>
            </a:r>
            <a:r>
              <a:rPr lang="el-GR" sz="2000" baseline="30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(+)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OH</a:t>
            </a:r>
            <a:r>
              <a:rPr lang="el-GR" sz="2000" baseline="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(–)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]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</a:t>
            </a:r>
          </a:p>
        </p:txBody>
      </p:sp>
      <p:pic>
        <p:nvPicPr>
          <p:cNvPr id="121866" name="Picture 10" descr="http://www.cem.msu.edu/%7Ereusch/VirtualText/Images/arrow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912" y="3518897"/>
            <a:ext cx="5238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3295787" y="3342655"/>
            <a:ext cx="5673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 RC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(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OH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)=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 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+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2 </a:t>
            </a:r>
            <a:r>
              <a:rPr lang="en-GB" sz="2000" dirty="0">
                <a:solidFill>
                  <a:srgbClr val="0000FF"/>
                </a:solidFill>
                <a:latin typeface="Calibri"/>
                <a:ea typeface="Times New Roman" pitchFamily="18" charset="0"/>
                <a:cs typeface="Arial" charset="0"/>
              </a:rPr>
              <a:t>Ag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(μεταλλικός </a:t>
            </a:r>
            <a:r>
              <a:rPr lang="el-GR" sz="2000" dirty="0" err="1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καθρεύτης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)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 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+ 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H</a:t>
            </a:r>
            <a:r>
              <a:rPr lang="el-GR" sz="2000" baseline="-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O</a:t>
            </a:r>
            <a:r>
              <a:rPr lang="el-GR" sz="20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Καρβοξυλικά</a:t>
            </a:r>
            <a:r>
              <a:rPr lang="el-GR" dirty="0" smtClean="0"/>
              <a:t> οξέα</a:t>
            </a:r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2232432" y="1628800"/>
            <a:ext cx="4679136" cy="3397342"/>
            <a:chOff x="900976" y="2468895"/>
            <a:chExt cx="3816424" cy="3061303"/>
          </a:xfrm>
        </p:grpSpPr>
        <p:pic>
          <p:nvPicPr>
            <p:cNvPr id="5124" name="Picture 4" descr="File:Carboxylic-acid.sv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76" y="2468895"/>
              <a:ext cx="3816424" cy="30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Τόξο 3"/>
            <p:cNvSpPr/>
            <p:nvPr/>
          </p:nvSpPr>
          <p:spPr>
            <a:xfrm rot="454252">
              <a:off x="2344701" y="3917299"/>
              <a:ext cx="914400" cy="914400"/>
            </a:xfrm>
            <a:prstGeom prst="arc">
              <a:avLst>
                <a:gd name="adj1" fmla="val 14940079"/>
                <a:gd name="adj2" fmla="val 1193725"/>
              </a:avLst>
            </a:prstGeom>
            <a:ln w="19050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3848" y="3814881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8E0000"/>
                  </a:solidFill>
                </a:rPr>
                <a:t>120</a:t>
              </a:r>
              <a:r>
                <a:rPr lang="el-GR" sz="2000" b="1" baseline="30000" dirty="0" smtClean="0">
                  <a:solidFill>
                    <a:srgbClr val="8E0000"/>
                  </a:solidFill>
                </a:rPr>
                <a:t>ο</a:t>
              </a:r>
              <a:endParaRPr lang="el-GR" sz="2000" b="1" dirty="0">
                <a:solidFill>
                  <a:srgbClr val="8E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2039" y="3477893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8E0000"/>
                  </a:solidFill>
                </a:rPr>
                <a:t>1.23 </a:t>
              </a:r>
              <a:r>
                <a:rPr lang="en-US" sz="2000" b="1" dirty="0">
                  <a:solidFill>
                    <a:srgbClr val="8E0000"/>
                  </a:solidFill>
                </a:rPr>
                <a:t>Å</a:t>
              </a:r>
              <a:endParaRPr lang="el-GR" sz="2000" b="1" dirty="0">
                <a:solidFill>
                  <a:srgbClr val="8E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1455" y="4986077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8E0000"/>
                  </a:solidFill>
                </a:rPr>
                <a:t>1.36 </a:t>
              </a:r>
              <a:r>
                <a:rPr lang="en-US" sz="2000" b="1" dirty="0" smtClean="0">
                  <a:solidFill>
                    <a:srgbClr val="8E0000"/>
                  </a:solidFill>
                </a:rPr>
                <a:t>Å</a:t>
              </a:r>
              <a:endParaRPr lang="el-GR" sz="2000" b="1" dirty="0">
                <a:solidFill>
                  <a:srgbClr val="8E0000"/>
                </a:solidFill>
              </a:endParaRPr>
            </a:p>
          </p:txBody>
        </p:sp>
        <p:sp>
          <p:nvSpPr>
            <p:cNvPr id="8" name="Αριστερό άγκιστρο 7"/>
            <p:cNvSpPr/>
            <p:nvPr/>
          </p:nvSpPr>
          <p:spPr>
            <a:xfrm>
              <a:off x="2051720" y="3212976"/>
              <a:ext cx="189735" cy="925071"/>
            </a:xfrm>
            <a:prstGeom prst="leftBrace">
              <a:avLst/>
            </a:prstGeom>
            <a:ln w="19050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Αριστερό άγκιστρο 13"/>
            <p:cNvSpPr/>
            <p:nvPr/>
          </p:nvSpPr>
          <p:spPr>
            <a:xfrm>
              <a:off x="2798089" y="4437112"/>
              <a:ext cx="189735" cy="925071"/>
            </a:xfrm>
            <a:prstGeom prst="leftBrace">
              <a:avLst/>
            </a:prstGeom>
            <a:ln w="19050">
              <a:solidFill>
                <a:srgbClr val="8E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angle 6"/>
          <p:cNvSpPr/>
          <p:nvPr/>
        </p:nvSpPr>
        <p:spPr>
          <a:xfrm>
            <a:off x="1247623" y="5589239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Αναδημιουργία από: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Carboxylic-acid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Nobelium"/>
              </a:rPr>
              <a:t>Nobelium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82" name="Rectangle 43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Ονοματολογία</a:t>
            </a:r>
          </a:p>
        </p:txBody>
      </p:sp>
      <p:graphicFrame>
        <p:nvGraphicFramePr>
          <p:cNvPr id="236981" name="Group 4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08539"/>
              </p:ext>
            </p:extLst>
          </p:nvPr>
        </p:nvGraphicFramePr>
        <p:xfrm>
          <a:off x="71500" y="1196975"/>
          <a:ext cx="9001000" cy="4693924"/>
        </p:xfrm>
        <a:graphic>
          <a:graphicData uri="http://schemas.openxmlformats.org/drawingml/2006/table">
            <a:tbl>
              <a:tblPr firstRow="1"/>
              <a:tblGrid>
                <a:gridCol w="1584176"/>
                <a:gridCol w="1728192"/>
                <a:gridCol w="2160240"/>
                <a:gridCol w="1800200"/>
                <a:gridCol w="936104"/>
                <a:gridCol w="792088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Μοριακός Τύπος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Εμπειρικό Όνομα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Πηγή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Όνομα 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κατα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IUPAC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Σ.Τ.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Σ.Ζ.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HCO</a:t>
                      </a:r>
                      <a:r>
                        <a:rPr kumimoji="0" lang="el-G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Μυρμηκικό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Μυρμήκια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(l.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Formica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Μεθανοϊκο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οξύ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8.4 ºC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Οξικό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Ξίδι (l. Acetum)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Αιθανοϊκο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16.6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118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Προπιονικό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Γάλα (gk. Protus prion)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Προπανοϊκο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-20.8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Βουτυρικό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Βουτυρο (l. Butyrum)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Βουτανοϊκο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-5.5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164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Βαλερικό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Ρίζα βαλεριάνας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Πεντανοϊκο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-34.5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186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Καπρονικό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Αίγες (l. Caper)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Εξανοϊκο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-4.0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205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Enanthic acid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Άμπελοι (gk. Oenanthe)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Επτονοϊκο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-7.5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223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Καπρυλικό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Αίγες (l. Caper)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Οκτανοϊκο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16.3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239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Πελαργονικό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Πελαργόνιο (an herb)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Εννιανοϊκο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12.0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253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Καπρινικό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Αίγες (l. Caper)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Δεκανοϊκο οξύ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31.0 ºC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219 ºC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Λιπαρά Οξέα</a:t>
            </a:r>
          </a:p>
        </p:txBody>
      </p:sp>
      <p:graphicFrame>
        <p:nvGraphicFramePr>
          <p:cNvPr id="239730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95914"/>
              </p:ext>
            </p:extLst>
          </p:nvPr>
        </p:nvGraphicFramePr>
        <p:xfrm>
          <a:off x="0" y="1124744"/>
          <a:ext cx="4820031" cy="2773680"/>
        </p:xfrm>
        <a:graphic>
          <a:graphicData uri="http://schemas.openxmlformats.org/drawingml/2006/table">
            <a:tbl>
              <a:tblPr firstRow="1"/>
              <a:tblGrid>
                <a:gridCol w="1928495"/>
                <a:gridCol w="2094293"/>
                <a:gridCol w="797243"/>
              </a:tblGrid>
              <a:tr h="2730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Κορεσμένα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Τύπος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Εμπειρικό Όναμα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Σ.Τ.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Λαουρικό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Μυριστικό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Παλμιτικό οξύ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63 ºC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Στεαρικό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69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Αραχιδικό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 ºC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972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94913"/>
              </p:ext>
            </p:extLst>
          </p:nvPr>
        </p:nvGraphicFramePr>
        <p:xfrm>
          <a:off x="0" y="4005064"/>
          <a:ext cx="8036306" cy="2773680"/>
        </p:xfrm>
        <a:graphic>
          <a:graphicData uri="http://schemas.openxmlformats.org/drawingml/2006/table">
            <a:tbl>
              <a:tblPr firstRow="1"/>
              <a:tblGrid>
                <a:gridCol w="5066983"/>
                <a:gridCol w="2094293"/>
                <a:gridCol w="875030"/>
              </a:tblGrid>
              <a:tr h="2730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Ακόρεστα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Τύπος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Εμπειρικό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Όναμα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Σ.Τ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Παλμιτελαϊκο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οξύ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Ελαϊκό οξύ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Λινελαϊκό οξύ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Λινολενικό οξύ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-11 ºC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Αραχιδονικό οξύ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-49 ºC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E"/>
                    </a:solidFill>
                  </a:tcPr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Σημαντικά Φυσικά Οξέα</a:t>
            </a:r>
          </a:p>
        </p:txBody>
      </p:sp>
      <p:pic>
        <p:nvPicPr>
          <p:cNvPr id="240644" name="Picture 4" descr="carbacd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7740380" cy="41764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07904" y="6094282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Καρβοξυλικά</a:t>
            </a:r>
            <a:r>
              <a:rPr lang="el-GR" dirty="0"/>
              <a:t> Παράγωγα</a:t>
            </a:r>
          </a:p>
        </p:txBody>
      </p:sp>
      <p:pic>
        <p:nvPicPr>
          <p:cNvPr id="242692" name="Picture 4" descr="carbdrv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3" y="2060848"/>
            <a:ext cx="8452139" cy="2736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707904" y="508518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/>
          <a:lstStyle/>
          <a:p>
            <a:r>
              <a:rPr lang="el-GR" dirty="0"/>
              <a:t>Αντιδράσεις </a:t>
            </a:r>
            <a:r>
              <a:rPr lang="el-GR" sz="3000" b="0" dirty="0" smtClean="0"/>
              <a:t>1/2</a:t>
            </a:r>
            <a:endParaRPr lang="el-GR" sz="3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Υποκατάσταση της </a:t>
            </a:r>
            <a:r>
              <a:rPr lang="el-GR" b="1" dirty="0" err="1" smtClean="0"/>
              <a:t>Υδροξυλομάδας</a:t>
            </a:r>
            <a:endParaRPr lang="el-GR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3149046" y="6371283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54980" name="Picture 4" descr="http://www.cem.msu.edu/%7Ereusch/VirtualText/Images2/crbacrx4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83" y="1996879"/>
            <a:ext cx="7056784" cy="42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Αλκοόλες</a:t>
            </a:r>
            <a:endParaRPr lang="el-GR" dirty="0"/>
          </a:p>
        </p:txBody>
      </p:sp>
      <p:pic>
        <p:nvPicPr>
          <p:cNvPr id="1026" name="Picture 2" descr="http://www.faidherbe.org/site/cours/dupuis/images3/nadnadh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64646" cy="2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039219" y="3573016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faidherbe.org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GNU General Public License (GPL) version 3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http://www.faidherbe.org/site/cours/dupuis/images3/oxyethol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70" y="4365104"/>
            <a:ext cx="716135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329699" y="6040374"/>
            <a:ext cx="2760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faidherbe.org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GNU General Public License (GPL) version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373616" cy="100811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Αντιδράσεις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Εστεροποίηση  η υδρόλυση κατά </a:t>
            </a:r>
            <a:r>
              <a:rPr lang="en-US" sz="2800" dirty="0" smtClean="0"/>
              <a:t>Fischer</a:t>
            </a:r>
            <a:endParaRPr lang="el-GR" sz="2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αντίδραση που συμβαίνει κατά πολύ μεγάλο ποσοστό στα κρασιά, και κυρίως κατά την παλαίωση των.  </a:t>
            </a:r>
            <a:endParaRPr lang="el-GR" dirty="0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2239723" y="2606204"/>
            <a:ext cx="1303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υποκατάσταση</a:t>
            </a:r>
            <a:br>
              <a:rPr lang="el-G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1200" dirty="0">
              <a:solidFill>
                <a:prstClr val="black"/>
              </a:solidFill>
            </a:endParaRPr>
          </a:p>
        </p:txBody>
      </p:sp>
      <p:pic>
        <p:nvPicPr>
          <p:cNvPr id="256005" name="Picture 5" descr="http://www.cem.msu.edu/%7Ereusch/VirtualText/Images/arrow5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1" y="2982293"/>
            <a:ext cx="1179512" cy="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5472318" y="2533179"/>
            <a:ext cx="1375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-υποκατάσταση</a:t>
            </a:r>
            <a:br>
              <a:rPr lang="el-G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1200" dirty="0">
              <a:solidFill>
                <a:prstClr val="black"/>
              </a:solidFill>
            </a:endParaRPr>
          </a:p>
        </p:txBody>
      </p:sp>
      <p:pic>
        <p:nvPicPr>
          <p:cNvPr id="256004" name="Picture 4" descr="http://www.cem.msu.edu/%7Ereusch/VirtualText/Images/arrow4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2982293"/>
            <a:ext cx="1298575" cy="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3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28067"/>
              </p:ext>
            </p:extLst>
          </p:nvPr>
        </p:nvGraphicFramePr>
        <p:xfrm>
          <a:off x="251520" y="2420889"/>
          <a:ext cx="8838729" cy="843608"/>
        </p:xfrm>
        <a:graphic>
          <a:graphicData uri="http://schemas.openxmlformats.org/drawingml/2006/table">
            <a:tbl>
              <a:tblPr firstRow="1"/>
              <a:tblGrid>
                <a:gridCol w="1966781"/>
                <a:gridCol w="1303329"/>
                <a:gridCol w="2254726"/>
                <a:gridCol w="1182090"/>
                <a:gridCol w="2131803"/>
              </a:tblGrid>
              <a:tr h="843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 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+   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3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7753"/>
              </p:ext>
            </p:extLst>
          </p:nvPr>
        </p:nvGraphicFramePr>
        <p:xfrm>
          <a:off x="3608388" y="2715593"/>
          <a:ext cx="2032000" cy="423863"/>
        </p:xfrm>
        <a:graphic>
          <a:graphicData uri="http://schemas.openxmlformats.org/drawingml/2006/table">
            <a:tbl>
              <a:tblPr firstRow="1"/>
              <a:tblGrid>
                <a:gridCol w="20320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+   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upload.wikimedia.org/wikipedia/commons/0/00/Fischer_Esterification-Hydrolysis_Equilibriu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" y="3682169"/>
            <a:ext cx="9036496" cy="23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755576" y="6392361"/>
            <a:ext cx="7276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Fischer Esterification-Hydrolysis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Equilibrium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9" tooltip="User:Ckalnmals"/>
              </a:rPr>
              <a:t>Ckalnmals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0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599892" y="32435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Μηχανισμός Εστεροποίησης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95536" y="1340769"/>
            <a:ext cx="8363272" cy="4701504"/>
          </a:xfrm>
        </p:spPr>
        <p:txBody>
          <a:bodyPr/>
          <a:lstStyle/>
          <a:p>
            <a:r>
              <a:rPr lang="el-GR" sz="2000" dirty="0" smtClean="0"/>
              <a:t>Η όξινη κατάλυση είναι το βασικό στοιχείο του μηχανισμού αυτού.</a:t>
            </a:r>
          </a:p>
          <a:p>
            <a:endParaRPr lang="el-GR" dirty="0"/>
          </a:p>
        </p:txBody>
      </p:sp>
      <p:pic>
        <p:nvPicPr>
          <p:cNvPr id="3076" name="Picture 4" descr="File:Fischer esterification mechanis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330" y="2018877"/>
            <a:ext cx="49339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5045" y="636925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Fischer esterification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mechanism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/>
          <a:lstStyle/>
          <a:p>
            <a:r>
              <a:rPr lang="el-GR" dirty="0"/>
              <a:t>Αντιδράσεις </a:t>
            </a:r>
            <a:r>
              <a:rPr lang="el-GR" sz="3000" b="0" dirty="0" smtClean="0"/>
              <a:t>2/2</a:t>
            </a:r>
            <a:endParaRPr lang="el-GR" sz="40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Οξείδωσης  με την παρουσία ισχυρών οξειδωτικών.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Αναγωγής</a:t>
            </a:r>
          </a:p>
          <a:p>
            <a:endParaRPr lang="el-GR" dirty="0"/>
          </a:p>
        </p:txBody>
      </p:sp>
      <p:pic>
        <p:nvPicPr>
          <p:cNvPr id="5122" name="Picture 2" descr="http://article.sapub.org/image/10.5923.j.ajoc.20120203.04_00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49" y="1772816"/>
            <a:ext cx="78009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472608" cy="11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201936" y="30689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article.sapub.org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Ενότητα 6</a:t>
            </a:r>
            <a:r>
              <a:rPr lang="en-US" sz="2000" dirty="0" smtClean="0"/>
              <a:t>:</a:t>
            </a:r>
            <a:r>
              <a:rPr lang="el-GR" sz="2000" dirty="0"/>
              <a:t> Αλκοόλες – Αλδεΰδες – Κετόνες - </a:t>
            </a:r>
            <a:r>
              <a:rPr lang="el-GR" sz="2000" dirty="0" err="1"/>
              <a:t>Καρβοξυλικά</a:t>
            </a:r>
            <a:r>
              <a:rPr lang="el-GR" sz="2000" dirty="0"/>
              <a:t> Οξέα».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</a:t>
            </a:r>
            <a:r>
              <a:rPr lang="el-GR" dirty="0" smtClean="0"/>
              <a:t>Αλκοολών</a:t>
            </a:r>
            <a:br>
              <a:rPr lang="el-GR" dirty="0" smtClean="0"/>
            </a:br>
            <a:r>
              <a:rPr lang="el-GR" dirty="0" smtClean="0"/>
              <a:t>Πρόθεμα-θέση </a:t>
            </a:r>
            <a:r>
              <a:rPr lang="el-GR" dirty="0"/>
              <a:t>(αριθμός)-ολ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Έννοια των πρωτοταγών ,δευτεροταγών ,τριτοταγών αλκοολών.</a:t>
            </a:r>
            <a:endParaRPr lang="el-G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9689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Αντιδράσεις Αλκοολών</a:t>
            </a:r>
          </a:p>
        </p:txBody>
      </p:sp>
      <p:pic>
        <p:nvPicPr>
          <p:cNvPr id="7" name="Picture 2" descr="μόριο αιθανόλη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23155"/>
            <a:ext cx="3994605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5220072" y="4767535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Ethanol-3D-balls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cohpolar"/>
          <p:cNvPicPr>
            <a:picLocks noGrp="1"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935" y="2601798"/>
            <a:ext cx="3100251" cy="17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Πλαίσιο κειμένου 201"/>
          <p:cNvSpPr txBox="1"/>
          <p:nvPr/>
        </p:nvSpPr>
        <p:spPr>
          <a:xfrm>
            <a:off x="2699792" y="2316048"/>
            <a:ext cx="1800200" cy="571500"/>
          </a:xfrm>
          <a:prstGeom prst="rect">
            <a:avLst/>
          </a:prstGeom>
          <a:ln>
            <a:solidFill>
              <a:srgbClr val="1C4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l-GR" sz="1400" b="1" dirty="0" err="1">
                <a:solidFill>
                  <a:prstClr val="black"/>
                </a:solidFill>
                <a:latin typeface="Verdana"/>
                <a:ea typeface="Times New Roman"/>
                <a:cs typeface="Arial"/>
              </a:rPr>
              <a:t>Πυρηνόφιλη</a:t>
            </a:r>
            <a:r>
              <a:rPr lang="el-GR" sz="1400" b="1" dirty="0">
                <a:solidFill>
                  <a:prstClr val="black"/>
                </a:solidFill>
                <a:latin typeface="Verdana"/>
                <a:ea typeface="Times New Roman"/>
                <a:cs typeface="Arial"/>
              </a:rPr>
              <a:t> περιοχή</a:t>
            </a:r>
            <a:endParaRPr lang="el-GR" sz="1000" dirty="0">
              <a:solidFill>
                <a:prstClr val="black"/>
              </a:solidFill>
              <a:latin typeface="Verdana"/>
              <a:ea typeface="Times New Roman"/>
              <a:cs typeface="Arial"/>
            </a:endParaRPr>
          </a:p>
        </p:txBody>
      </p:sp>
      <p:sp>
        <p:nvSpPr>
          <p:cNvPr id="11" name="Πλαίσιο κειμένου 202"/>
          <p:cNvSpPr txBox="1"/>
          <p:nvPr/>
        </p:nvSpPr>
        <p:spPr>
          <a:xfrm>
            <a:off x="755576" y="3985586"/>
            <a:ext cx="2160240" cy="595541"/>
          </a:xfrm>
          <a:prstGeom prst="rect">
            <a:avLst/>
          </a:prstGeom>
          <a:solidFill>
            <a:schemeClr val="lt1"/>
          </a:solidFill>
          <a:ln w="28575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l-GR" sz="1400" b="1" dirty="0" err="1">
                <a:solidFill>
                  <a:prstClr val="black"/>
                </a:solidFill>
                <a:latin typeface="Verdana"/>
                <a:ea typeface="Times New Roman"/>
                <a:cs typeface="Arial"/>
              </a:rPr>
              <a:t>Ηλεκτρόφιλη</a:t>
            </a:r>
            <a:endParaRPr lang="el-GR" sz="1000" dirty="0">
              <a:solidFill>
                <a:prstClr val="black"/>
              </a:solidFill>
              <a:latin typeface="Verdana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el-GR" sz="1400" b="1" dirty="0">
                <a:solidFill>
                  <a:prstClr val="black"/>
                </a:solidFill>
                <a:latin typeface="Verdana"/>
                <a:ea typeface="Times New Roman"/>
                <a:cs typeface="Arial"/>
              </a:rPr>
              <a:t>περιοχή</a:t>
            </a:r>
            <a:endParaRPr lang="el-GR" sz="1000" dirty="0">
              <a:solidFill>
                <a:prstClr val="black"/>
              </a:solidFill>
              <a:latin typeface="Verdana"/>
              <a:ea typeface="Times New Roman"/>
              <a:cs typeface="Arial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03648" y="486916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Υποκατάσταση στο Οξυγόνο </a:t>
            </a:r>
            <a:r>
              <a:rPr lang="el-GR" sz="3300" b="0" dirty="0"/>
              <a:t>1/3</a:t>
            </a:r>
          </a:p>
        </p:txBody>
      </p:sp>
      <p:pic>
        <p:nvPicPr>
          <p:cNvPr id="84996" name="Picture 4" descr="oxysub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22" y="1988840"/>
            <a:ext cx="8512084" cy="2664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627784" y="5243435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Οξείδωση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7" name="Θέση περιεχομένου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626" y="1609021"/>
            <a:ext cx="7291398" cy="4268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2483768" y="242088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Οξείδωση σε ετερογενές  </a:t>
            </a:r>
            <a:r>
              <a:rPr lang="el-GR" dirty="0" smtClean="0"/>
              <a:t>περιβάλλον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Πάρτε χάλκινο σύρμα (ηλεκτρικό σύρμα ή καλώδιο) και </a:t>
            </a:r>
            <a:r>
              <a:rPr lang="el-GR" dirty="0" smtClean="0"/>
              <a:t>τυλιχτέ το σε ένα μολυβί </a:t>
            </a:r>
            <a:r>
              <a:rPr lang="el-GR" dirty="0"/>
              <a:t>σε σχήμα τιρμπουσόν γύρω από μία ράβδο. Συνδέστε το ένα άκρο στη μέση </a:t>
            </a:r>
            <a:r>
              <a:rPr lang="el-GR" dirty="0" smtClean="0"/>
              <a:t>μιας σπάτουλας </a:t>
            </a:r>
            <a:r>
              <a:rPr lang="el-GR" dirty="0"/>
              <a:t>και να δώσει το συνεστραμμένο μήκος, έτσι ώστε, μόλις το άκρο στηρίζεται πάνω στην άκρη του ποτηριού, </a:t>
            </a:r>
            <a:r>
              <a:rPr lang="el-GR" dirty="0" smtClean="0"/>
              <a:t>το μέσο του σύρματος στη μέση του ποτηριού. </a:t>
            </a:r>
            <a:r>
              <a:rPr lang="el-GR" dirty="0"/>
              <a:t>Τοποθετήστε μια μικρή ποσότητα αιθανόλης </a:t>
            </a:r>
            <a:r>
              <a:rPr lang="el-GR" dirty="0" smtClean="0"/>
              <a:t> στο πάτο του ποτηριού.  Θερμάνετε </a:t>
            </a:r>
            <a:r>
              <a:rPr lang="el-GR" dirty="0"/>
              <a:t>το σύρμα χαλκού στη φλόγα του </a:t>
            </a:r>
            <a:r>
              <a:rPr lang="el-GR" dirty="0" smtClean="0"/>
              <a:t>γκαζιού </a:t>
            </a:r>
            <a:r>
              <a:rPr lang="el-GR" dirty="0"/>
              <a:t>μέχρι να είναι λαμπερό κόκκινο.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Οξείδωση σε ετερογενές  </a:t>
            </a:r>
            <a:r>
              <a:rPr lang="el-GR" dirty="0" smtClean="0"/>
              <a:t>περιβάλλον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Τοποθετήστε τη </a:t>
            </a:r>
            <a:r>
              <a:rPr lang="el-GR" dirty="0"/>
              <a:t>σπάτουλα στην άκρη του ποτηριού</a:t>
            </a:r>
            <a:r>
              <a:rPr lang="el-GR" dirty="0" smtClean="0"/>
              <a:t>. Έχει </a:t>
            </a:r>
            <a:r>
              <a:rPr lang="el-GR" dirty="0"/>
              <a:t>παρατηρηθεί ότι το σύρμα χαλκού παραμένει κόκκινο πορτοκαλί </a:t>
            </a:r>
            <a:r>
              <a:rPr lang="el-GR" dirty="0" smtClean="0"/>
              <a:t>για καιρό</a:t>
            </a:r>
            <a:r>
              <a:rPr lang="el-GR" dirty="0"/>
              <a:t>, με διακυμάνσεις της έντασης και του χρώματος, και η μυρωδιά του πράσινου μήλου προέρχεται από την </a:t>
            </a:r>
            <a:r>
              <a:rPr lang="el-GR" dirty="0" smtClean="0"/>
              <a:t>αντίδραση δημιουργίας της </a:t>
            </a:r>
            <a:r>
              <a:rPr lang="el-GR" dirty="0" err="1" smtClean="0"/>
              <a:t>αιθανάλης</a:t>
            </a:r>
            <a:r>
              <a:rPr lang="el-GR" dirty="0" smtClean="0"/>
              <a:t>.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Αφαιρέστε </a:t>
            </a:r>
            <a:r>
              <a:rPr lang="el-GR" dirty="0"/>
              <a:t>το σύρμα χαλκού: παρατηρούμε ότι σταματά λάμψη του (είναι πολύ ζεστό) και γίνεται </a:t>
            </a:r>
            <a:r>
              <a:rPr lang="el-GR" dirty="0" smtClean="0"/>
              <a:t>μαύρη  η επιφάνεια του </a:t>
            </a:r>
            <a:r>
              <a:rPr lang="el-GR" dirty="0"/>
              <a:t>(αλλά εξακολουθεί να είναι πολύ ζεστό). Η μυρωδιά του πράσινου μήλου συνεχίζει να προκύψουν.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56</TotalTime>
  <Words>1555</Words>
  <Application>Microsoft Office PowerPoint</Application>
  <PresentationFormat>Προβολή στην οθόνη (4:3)</PresentationFormat>
  <Paragraphs>390</Paragraphs>
  <Slides>39</Slides>
  <Notes>26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OC_template_final</vt:lpstr>
      <vt:lpstr>OC_template</vt:lpstr>
      <vt:lpstr>ISIS/Draw Sketch</vt:lpstr>
      <vt:lpstr>Οργανική Χημεία - Θ</vt:lpstr>
      <vt:lpstr>Αιθανόλη</vt:lpstr>
      <vt:lpstr>Αλκοόλες</vt:lpstr>
      <vt:lpstr>Ονοματολογία Αλκοολών Πρόθεμα-θέση (αριθμός)-ολ</vt:lpstr>
      <vt:lpstr>Αντιδράσεις Αλκοολών</vt:lpstr>
      <vt:lpstr>Υποκατάσταση στο Οξυγόνο 1/3</vt:lpstr>
      <vt:lpstr>Οξείδωση 1/2</vt:lpstr>
      <vt:lpstr>Οξείδωση σε ετερογενές  περιβάλλον 1/2</vt:lpstr>
      <vt:lpstr>Οξείδωση σε ετερογενές  περιβάλλον 2/2</vt:lpstr>
      <vt:lpstr>Οξείδωση 2/2</vt:lpstr>
      <vt:lpstr>Υποκατάσταση στο Οξυγόνο 2/3</vt:lpstr>
      <vt:lpstr>Υποκατάσταση στο Οξυγόνο 3/3</vt:lpstr>
      <vt:lpstr>Αντιδράσεις Απόσπασης </vt:lpstr>
      <vt:lpstr>Αντιδράσεις Απόσπασης –  Υποκατάσταση Υδροξυλίου</vt:lpstr>
      <vt:lpstr>Η Ακετυλομάδα</vt:lpstr>
      <vt:lpstr>Αλδεΰδες - Κετόνες</vt:lpstr>
      <vt:lpstr>Φυσικές Αλδεΰδες - Κετόνες</vt:lpstr>
      <vt:lpstr>Ιδιότητες Αλδεϋδών - Κετονών</vt:lpstr>
      <vt:lpstr>Αντιστρεπτές Αντιδράσεις 1/3</vt:lpstr>
      <vt:lpstr>Αντιστρεπτές Αντιδράσεις 2/3</vt:lpstr>
      <vt:lpstr>Αντιστρεπτές Αντιδράσεις 3/3</vt:lpstr>
      <vt:lpstr>Αναγωγή</vt:lpstr>
      <vt:lpstr>Οξείδωση</vt:lpstr>
      <vt:lpstr>Καρβοξυλικά οξέα</vt:lpstr>
      <vt:lpstr>Ονοματολογία</vt:lpstr>
      <vt:lpstr>Λιπαρά Οξέα</vt:lpstr>
      <vt:lpstr>Σημαντικά Φυσικά Οξέα</vt:lpstr>
      <vt:lpstr>Καρβοξυλικά Παράγωγα</vt:lpstr>
      <vt:lpstr>Αντιδράσεις 1/2</vt:lpstr>
      <vt:lpstr>Αντιδράσεις Εστεροποίηση  η υδρόλυση κατά Fischer</vt:lpstr>
      <vt:lpstr>Μηχανισμός Εστεροποίησης</vt:lpstr>
      <vt:lpstr>Αντιδράσεις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8</cp:revision>
  <dcterms:created xsi:type="dcterms:W3CDTF">2014-09-25T06:48:30Z</dcterms:created>
  <dcterms:modified xsi:type="dcterms:W3CDTF">2015-02-13T14:06:59Z</dcterms:modified>
</cp:coreProperties>
</file>