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1"/>
  </p:notesMasterIdLst>
  <p:handoutMasterIdLst>
    <p:handoutMasterId r:id="rId6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257" r:id="rId54"/>
    <p:sldId id="262" r:id="rId55"/>
    <p:sldId id="264" r:id="rId56"/>
    <p:sldId id="317" r:id="rId57"/>
    <p:sldId id="318" r:id="rId58"/>
    <p:sldId id="266" r:id="rId59"/>
    <p:sldId id="261" r:id="rId60"/>
  </p:sldIdLst>
  <p:sldSz cx="9144000" cy="6858000" type="screen4x3"/>
  <p:notesSz cx="7104063" cy="10234613"/>
  <p:custDataLst>
    <p:tags r:id="rId6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7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5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1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00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94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54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96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Μεταφραση</a:t>
            </a:r>
            <a:r>
              <a:rPr lang="el-G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b="1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σχημα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43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34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53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99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Πηγή;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79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28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89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99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99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20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4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9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0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0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24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68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54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42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334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73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9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437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4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9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4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C28D5-B760-42AD-9207-4E1079F3B8C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3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37361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156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896544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rgbClr val="215678"/>
              </a:buClr>
              <a:buSzPct val="70000"/>
              <a:buFont typeface="Wingdings" panose="05000000000000000000" pitchFamily="2" charset="2"/>
              <a:buChar char="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4pPr>
            <a:lvl5pPr marL="2057400" indent="-228600">
              <a:buClr>
                <a:srgbClr val="215678"/>
              </a:buClr>
              <a:buFont typeface="Courier New" panose="02070309020205020404" pitchFamily="49" charset="0"/>
              <a:buChar char="o"/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5ECC7-6654-4C96-AD3E-7F8A9DB19A3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7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1CD9F-033A-47DC-96FF-D38BCE2EE3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E14AF-2800-47CC-A443-D2119CD3A5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8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74048-D57A-499D-A47C-274C7E34AB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1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CC665-3C70-4E6A-BE38-0714EBAE959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CB30F-D719-4C33-8428-3ED5A1C754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9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AAE31-39AB-4634-8A5F-8968F01A3F4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1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E7CAD-B0B7-4C17-A4AD-3942342F28B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8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18BF7-0DA0-4CD9-B3D8-40B36D677B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8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B3F1B-B55D-4515-A79C-5CBCBCDC3F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35CFDC-02F7-41F3-BA56-0E91B6DE6F0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9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E37A65-9DD5-44C6-B4B3-9BD2E22A5E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7FDB0-1B53-4732-BE82-E3ACA24D7F6F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11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6A12D8-B346-44DC-8101-99A6B0E398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D5079-A895-4AFE-8844-FE2BF2408FB8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8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989328-B0D8-4C2E-AAD8-AE7906354E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2190A5-4E40-4D2A-9CD4-081F90F081EA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8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DFEBD5-A2BE-4A79-841F-3574AEFD080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06EB12-CBBC-411D-8100-B09591E328D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E90D4-1C32-4465-B1A5-A2C5090972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2.chemistry.msu.edu/faculty/reusch/virttxtjml/intro1.htm" TargetMode="External"/><Relationship Id="rId5" Type="http://schemas.openxmlformats.org/officeDocument/2006/relationships/hyperlink" Target="http://www.qfa.uam.es/fqf/Tema10/carbhyd.htm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chemwiki.ucdavis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chemwiki.ucdavis.edu/@api/deki/files/13925/FisherProjGlucose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ivabio.50webs.com/carb.htm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2.chemistry.msu.edu/faculty/reusch/virttxtjml/intro1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yanidin%203-O-glucosid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Yikrazuu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ivabio.50webs.com/carb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qfa.uam.es/fqf/Tema10/carbhyd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myttex.net/forum/archive/index.php?thread-3783.html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/index.php?title=User:Belgarath007&amp;action=edit&amp;redlink=1" TargetMode="External"/><Relationship Id="rId4" Type="http://schemas.openxmlformats.org/officeDocument/2006/relationships/hyperlink" Target="http://commons.wikimedia.org/wiki/File:Amylopectine2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Avicennasis" TargetMode="External"/><Relationship Id="rId4" Type="http://schemas.openxmlformats.org/officeDocument/2006/relationships/hyperlink" Target="http://commons.wikimedia.org/wiki/File:1C1G_Tropomyosin_crystal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chemistry.msu.edu/faculty/reusch/virttxtjml/intro1.htm" TargetMode="Externa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chemistry.msu.edu/faculty/reusch/virttxtjml/intro1.htm" TargetMode="Externa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://bhschemistry.wikispaces.com/Protein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hyperlink" Target="http://creativecommons.org/licenses/by-nc-nd/2.0/" TargetMode="External"/><Relationship Id="rId4" Type="http://schemas.openxmlformats.org/officeDocument/2006/relationships/hyperlink" Target="http://organicavirtuale.altervista.org/VirtualText/protein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chemistry.msu.edu/faculty/reusch/virttxtjml/intro1.htm" TargetMode="Externa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intro1.ht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chemistry.msu.edu/faculty/reusch/virttxtjml/intro1.htm" TargetMode="Externa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chemistry.msu.edu/faculty/reusch/virttxtjml/intro1.htm" TargetMode="External"/><Relationship Id="rId4" Type="http://schemas.openxmlformats.org/officeDocument/2006/relationships/image" Target="http://www.cem.msu.edu/%7Ereusch/VirtualText/Images3/b-sheet1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LadyofHats" TargetMode="External"/><Relationship Id="rId4" Type="http://schemas.openxmlformats.org/officeDocument/2006/relationships/hyperlink" Target="http://commons.wikimedia.org/wiki/File:Main_protein_structure_levels_en.sv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hioredoxin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User:ProteinBoxBot" TargetMode="External"/><Relationship Id="rId5" Type="http://schemas.openxmlformats.org/officeDocument/2006/relationships/hyperlink" Target="http://en.wikipedia.org/wiki/File:PBB_Protein_ANG_image.jpg" TargetMode="External"/><Relationship Id="rId10" Type="http://schemas.openxmlformats.org/officeDocument/2006/relationships/hyperlink" Target="http://commons.wikimedia.org/wiki/User:Jacopo_Werther" TargetMode="External"/><Relationship Id="rId4" Type="http://schemas.openxmlformats.org/officeDocument/2006/relationships/hyperlink" Target="http://en.wikipedia.org/wiki/Angiogenin" TargetMode="External"/><Relationship Id="rId9" Type="http://schemas.openxmlformats.org/officeDocument/2006/relationships/hyperlink" Target="http://commons.wikimedia.org/wiki/File:PBB_Protein_TXN_image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904_Hemoglobin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chemistry.msu.edu/faculty/reusch/virttxtjml/intro1.htm" TargetMode="External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Phosphatidyl-Choline.svg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Veggiesaur&amp;action=edit&amp;redlink=1" TargetMode="External"/><Relationship Id="rId3" Type="http://schemas.openxmlformats.org/officeDocument/2006/relationships/image" Target="../media/image50.jpeg"/><Relationship Id="rId7" Type="http://schemas.openxmlformats.org/officeDocument/2006/relationships/hyperlink" Target="http://commons.wikimedia.org/wiki/File:Phospholipid_Chemicalmakeup.pn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hyperlink" Target="http://commons.wikimedia.org/wiki/User:Lomita" TargetMode="External"/><Relationship Id="rId4" Type="http://schemas.openxmlformats.org/officeDocument/2006/relationships/hyperlink" Target="http://commons.wikimedia.org/wiki/File:Phospholipid_TvanBrussel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2.chemistry.msu.edu/faculty/reusch/virttxtjml/intro1.htm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Organic_Chemistry/Lipids/Lipid_Soluble_Vitamins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nc-sa/3.0/u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chemistry.msu.edu/faculty/reusch/virttxtjml/intro1.ht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chemistry.msu.edu/faculty/reusch/virttxtjml/intro1.htm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ocietechimiquedefrance.fr/produit-du-jour/acrylamide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Organic_Chemistry/Carbohydrates/Ketos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nc-sa/3.0/u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Οργανική Χημεία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7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Υδατάνθρακες - Πρωτεΐνες - Λιπίδια</a:t>
            </a:r>
          </a:p>
          <a:p>
            <a:pPr lvl="0"/>
            <a:endParaRPr lang="en-US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116632"/>
            <a:ext cx="8373616" cy="10801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Η Πραγματική Δομή των </a:t>
            </a:r>
            <a:r>
              <a:rPr lang="el-GR" sz="4000" dirty="0" smtClean="0"/>
              <a:t>Σακχάρων </a:t>
            </a:r>
            <a:r>
              <a:rPr lang="el-GR" sz="3300" b="0" dirty="0" smtClean="0"/>
              <a:t>1/3</a:t>
            </a:r>
            <a:endParaRPr lang="el-GR" sz="3300" b="0" dirty="0"/>
          </a:p>
        </p:txBody>
      </p:sp>
      <p:pic>
        <p:nvPicPr>
          <p:cNvPr id="142340" name="Picture 4" descr="anomer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12776"/>
            <a:ext cx="8711246" cy="199632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342" name="Picture 6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67" r="13576" b="7948"/>
          <a:stretch/>
        </p:blipFill>
        <p:spPr>
          <a:xfrm>
            <a:off x="683568" y="3713007"/>
            <a:ext cx="7485309" cy="2596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779912" y="3212976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qfa.uam.es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601477" y="6381328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116632"/>
            <a:ext cx="8373616" cy="10801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Η Πραγματική Δομή των </a:t>
            </a:r>
            <a:r>
              <a:rPr lang="el-GR" sz="4000" dirty="0" smtClean="0"/>
              <a:t>Σακχάρων </a:t>
            </a:r>
            <a:r>
              <a:rPr lang="el-GR" sz="3300" b="0" dirty="0"/>
              <a:t>2</a:t>
            </a:r>
            <a:r>
              <a:rPr lang="el-GR" sz="3300" b="0" dirty="0" smtClean="0"/>
              <a:t>/3</a:t>
            </a:r>
            <a:endParaRPr lang="el-GR" sz="3300" b="0" dirty="0"/>
          </a:p>
        </p:txBody>
      </p:sp>
      <p:pic>
        <p:nvPicPr>
          <p:cNvPr id="7" name="Picture 2" descr="http://chemwiki.ucdavis.edu/@api/deki/files/13923/DGlcChainCyclicStereoChem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94"/>
          <a:stretch/>
        </p:blipFill>
        <p:spPr bwMode="auto">
          <a:xfrm>
            <a:off x="1907704" y="1412776"/>
            <a:ext cx="5472608" cy="54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79512" y="6253688"/>
            <a:ext cx="1908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US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116632"/>
            <a:ext cx="8373616" cy="10801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Η Πραγματική Δομή των </a:t>
            </a:r>
            <a:r>
              <a:rPr lang="el-GR" sz="4000" dirty="0" smtClean="0"/>
              <a:t>Σακχάρων </a:t>
            </a:r>
            <a:r>
              <a:rPr lang="el-GR" sz="3300" b="0" dirty="0" smtClean="0"/>
              <a:t>3/3</a:t>
            </a:r>
            <a:endParaRPr lang="el-GR" sz="3300" b="0" dirty="0"/>
          </a:p>
        </p:txBody>
      </p:sp>
      <p:pic>
        <p:nvPicPr>
          <p:cNvPr id="6" name="Picture 2" descr="http://chemwiki.ucdavis.edu/@api/deki/files/13925/FisherProjGluco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7319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286000" y="5229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US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Προβολές </a:t>
            </a:r>
            <a:r>
              <a:rPr lang="en-GB" dirty="0"/>
              <a:t>Haworth</a:t>
            </a:r>
            <a:r>
              <a:rPr lang="el-GR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588" y="1629961"/>
            <a:ext cx="7416824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Εξόζες σε πυρανική μορφή με τις δυο γραφές</a:t>
            </a:r>
            <a:endParaRPr lang="el-GR" sz="2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5412" name="Picture 4" descr="pyranos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77" y="2175029"/>
            <a:ext cx="8851854" cy="2833310"/>
          </a:xfr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51520" y="3573016"/>
            <a:ext cx="8568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</a:t>
            </a:r>
            <a:r>
              <a:rPr lang="en-US" dirty="0">
                <a:solidFill>
                  <a:prstClr val="black"/>
                </a:solidFill>
              </a:rPr>
              <a:t>-D</a:t>
            </a:r>
            <a:r>
              <a:rPr lang="el-GR" dirty="0" smtClean="0">
                <a:solidFill>
                  <a:prstClr val="black"/>
                </a:solidFill>
              </a:rPr>
              <a:t>-</a:t>
            </a:r>
            <a:r>
              <a:rPr lang="el-GR" dirty="0" err="1" smtClean="0">
                <a:solidFill>
                  <a:prstClr val="black"/>
                </a:solidFill>
              </a:rPr>
              <a:t>γλυκοπυρανόζη</a:t>
            </a:r>
            <a:r>
              <a:rPr lang="el-GR" dirty="0" smtClean="0">
                <a:solidFill>
                  <a:prstClr val="black"/>
                </a:solidFill>
              </a:rPr>
              <a:t>   β-</a:t>
            </a:r>
            <a:r>
              <a:rPr lang="en-US" dirty="0" smtClean="0">
                <a:solidFill>
                  <a:prstClr val="black"/>
                </a:solidFill>
              </a:rPr>
              <a:t>D</a:t>
            </a:r>
            <a:r>
              <a:rPr lang="el-GR" dirty="0" smtClean="0">
                <a:solidFill>
                  <a:prstClr val="black"/>
                </a:solidFill>
              </a:rPr>
              <a:t>-</a:t>
            </a:r>
            <a:r>
              <a:rPr lang="el-GR" dirty="0" err="1" smtClean="0">
                <a:solidFill>
                  <a:prstClr val="black"/>
                </a:solidFill>
              </a:rPr>
              <a:t>γαλακτοπυρανόζη</a:t>
            </a:r>
            <a:r>
              <a:rPr lang="el-GR" dirty="0" smtClean="0">
                <a:solidFill>
                  <a:prstClr val="black"/>
                </a:solidFill>
              </a:rPr>
              <a:t>       α-</a:t>
            </a:r>
            <a:r>
              <a:rPr lang="en-US" dirty="0" smtClean="0">
                <a:solidFill>
                  <a:prstClr val="black"/>
                </a:solidFill>
              </a:rPr>
              <a:t>D</a:t>
            </a:r>
            <a:r>
              <a:rPr lang="el-GR" dirty="0" smtClean="0">
                <a:solidFill>
                  <a:prstClr val="black"/>
                </a:solidFill>
              </a:rPr>
              <a:t>-</a:t>
            </a:r>
            <a:r>
              <a:rPr lang="el-GR" dirty="0" err="1" smtClean="0">
                <a:solidFill>
                  <a:prstClr val="black"/>
                </a:solidFill>
              </a:rPr>
              <a:t>μανοπυρανόζη</a:t>
            </a:r>
            <a:r>
              <a:rPr lang="el-GR" dirty="0" smtClean="0">
                <a:solidFill>
                  <a:prstClr val="black"/>
                </a:solidFill>
              </a:rPr>
              <a:t>       β-</a:t>
            </a:r>
            <a:r>
              <a:rPr lang="en-US" dirty="0" smtClean="0">
                <a:solidFill>
                  <a:prstClr val="black"/>
                </a:solidFill>
              </a:rPr>
              <a:t>D-</a:t>
            </a:r>
            <a:r>
              <a:rPr lang="el-GR" dirty="0" err="1" smtClean="0">
                <a:solidFill>
                  <a:prstClr val="black"/>
                </a:solidFill>
              </a:rPr>
              <a:t>αλοπυρανόζη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599892" y="537321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Σχηματισμός Γλυκοζίτη</a:t>
            </a:r>
          </a:p>
        </p:txBody>
      </p:sp>
      <p:pic>
        <p:nvPicPr>
          <p:cNvPr id="147460" name="Picture 4" descr="glycsid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268761"/>
            <a:ext cx="8856984" cy="200075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6876256" y="328498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3501008"/>
            <a:ext cx="8136904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Παραδείγματα Φυσικών Γλυκοζιτών</a:t>
            </a:r>
          </a:p>
        </p:txBody>
      </p:sp>
      <p:pic>
        <p:nvPicPr>
          <p:cNvPr id="147462" name="Picture 6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"/>
          <a:stretch/>
        </p:blipFill>
        <p:spPr>
          <a:xfrm>
            <a:off x="35496" y="4104778"/>
            <a:ext cx="8649892" cy="19885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563888" y="6357347"/>
            <a:ext cx="1448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sivabio.50webs.com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Ανθοκυάνες σαν γλυκοζίτες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γλυκοζιτικός δεσμός μεταξύ της γλυκόζης και </a:t>
            </a:r>
            <a:r>
              <a:rPr lang="el-GR" dirty="0" err="1" smtClean="0"/>
              <a:t>ανθοκυανιδίνης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9218" name="Picture 2" descr="http://upload.wikimedia.org/wikipedia/commons/thumb/7/78/Cyanidin_3-O-glucoside.svg/620px-Cyanidin_3-O-glucosid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9435" y="2276872"/>
            <a:ext cx="5905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2119897" y="601304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 action="ppaction://hlinkfile"/>
              </a:rPr>
              <a:t>Cyanidin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 action="ppaction://hlinkfile"/>
              </a:rPr>
              <a:t>3-O-glucoside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Yikrazuul"/>
              </a:rPr>
              <a:t>Yikrazuul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EAE8-0EED-4907-824D-79100ED9B473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Δισακχαρίτες</a:t>
            </a:r>
            <a:r>
              <a:rPr lang="el-GR" sz="4000" dirty="0"/>
              <a:t> </a:t>
            </a:r>
            <a:r>
              <a:rPr lang="el-GR" sz="3000" b="0" dirty="0"/>
              <a:t>1/2</a:t>
            </a:r>
          </a:p>
        </p:txBody>
      </p:sp>
      <p:pic>
        <p:nvPicPr>
          <p:cNvPr id="151556" name="Picture 4" descr="disacch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89" y="1764398"/>
            <a:ext cx="8892480" cy="332920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99892" y="537321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Δισακχαρίτες</a:t>
            </a:r>
            <a:r>
              <a:rPr lang="el-GR" sz="4000" dirty="0"/>
              <a:t> </a:t>
            </a:r>
            <a:r>
              <a:rPr lang="el-GR" sz="3000" b="0" dirty="0" smtClean="0"/>
              <a:t>2/2</a:t>
            </a:r>
            <a:endParaRPr lang="el-GR" sz="4000" dirty="0"/>
          </a:p>
        </p:txBody>
      </p:sp>
      <p:pic>
        <p:nvPicPr>
          <p:cNvPr id="153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16832"/>
            <a:ext cx="8749832" cy="32757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076386" y="5512682"/>
            <a:ext cx="1448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sivabio.50webs.com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Πολυσακχαρίτες </a:t>
            </a:r>
            <a:r>
              <a:rPr lang="el-GR" sz="3200" b="0" dirty="0"/>
              <a:t>1/2</a:t>
            </a:r>
          </a:p>
        </p:txBody>
      </p:sp>
      <p:pic>
        <p:nvPicPr>
          <p:cNvPr id="155652" name="Picture 4" descr="polysac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864"/>
            <a:ext cx="8960635" cy="251325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275856" y="4802668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qfa.uam.es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Πολυσακχαρίτες </a:t>
            </a:r>
            <a:r>
              <a:rPr lang="el-GR" sz="3200" b="0" dirty="0"/>
              <a:t>2/2</a:t>
            </a:r>
          </a:p>
        </p:txBody>
      </p:sp>
      <p:pic>
        <p:nvPicPr>
          <p:cNvPr id="1026" name="Picture 2" descr="C:\Users\fkaram2\Desktop\Εικόνα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5220072" cy="25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karam2\Desktop\Εικόνα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34803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835696" y="6211669"/>
            <a:ext cx="1589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myttex.net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Υδατάνθρακες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136815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Αμυλοπηκτίνη</a:t>
            </a:r>
            <a:endParaRPr lang="el-GR" dirty="0"/>
          </a:p>
        </p:txBody>
      </p:sp>
      <p:pic>
        <p:nvPicPr>
          <p:cNvPr id="8194" name="Picture 2" descr="File:Amylopectin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0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1267825" y="6280907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Amylopectine2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Belgarath007 (page does not exist)"/>
              </a:rPr>
              <a:t>Belgarath007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</a:t>
            </a:r>
            <a:endParaRPr lang="el-GR" dirty="0"/>
          </a:p>
        </p:txBody>
      </p:sp>
      <p:pic>
        <p:nvPicPr>
          <p:cNvPr id="9218" name="Picture 2" descr="File:1C1G Tropomyosin cryst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105" y="1988840"/>
            <a:ext cx="852255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1475656" y="5301208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1C1G Tropomyosin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crystal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Avicennasis"/>
              </a:rPr>
              <a:t>Avicennasis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α-Αμινοξέα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6" name="Picture 4" descr="aminaci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81" y="1484784"/>
            <a:ext cx="8714807" cy="4392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626587" y="609329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α-Αμινοξέα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pic>
        <p:nvPicPr>
          <p:cNvPr id="160772" name="Picture 4" descr="aminaci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196752"/>
            <a:ext cx="7776864" cy="52680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599892" y="645333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err="1"/>
              <a:t>Ισοηλεκτρικό</a:t>
            </a:r>
            <a:r>
              <a:rPr lang="el-GR" sz="4000" dirty="0"/>
              <a:t> Σημείο </a:t>
            </a:r>
            <a:r>
              <a:rPr lang="el-GR" sz="3200" b="0" dirty="0"/>
              <a:t>1/2</a:t>
            </a:r>
          </a:p>
        </p:txBody>
      </p:sp>
      <p:pic>
        <p:nvPicPr>
          <p:cNvPr id="164868" name="Picture 4" descr="alatit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64804"/>
            <a:ext cx="8595482" cy="35283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339752" y="56147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bhschemistry.wikispaces.com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97" name="Rectangle 2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err="1"/>
              <a:t>Ισοηλεκτρικό</a:t>
            </a:r>
            <a:r>
              <a:rPr lang="el-GR" sz="4000" dirty="0"/>
              <a:t> Σημείο </a:t>
            </a:r>
            <a:r>
              <a:rPr lang="el-GR" sz="3200" b="0" dirty="0"/>
              <a:t>2/2</a:t>
            </a:r>
          </a:p>
        </p:txBody>
      </p:sp>
      <p:graphicFrame>
        <p:nvGraphicFramePr>
          <p:cNvPr id="163096" name="Group 2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775342"/>
              </p:ext>
            </p:extLst>
          </p:nvPr>
        </p:nvGraphicFramePr>
        <p:xfrm>
          <a:off x="539552" y="1556792"/>
          <a:ext cx="7768616" cy="4391026"/>
        </p:xfrm>
        <a:graphic>
          <a:graphicData uri="http://schemas.openxmlformats.org/drawingml/2006/table">
            <a:tbl>
              <a:tblPr firstRow="1"/>
              <a:tblGrid>
                <a:gridCol w="2213438"/>
                <a:gridCol w="1106188"/>
                <a:gridCol w="1077676"/>
                <a:gridCol w="2485344"/>
                <a:gridCol w="885970"/>
              </a:tblGrid>
              <a:tr h="454025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Τιμές </a:t>
                      </a: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pK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των Αμινοξέων 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4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Αμινοξύ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α-CO</a:t>
                      </a:r>
                      <a:r>
                        <a:rPr kumimoji="0" lang="el-GR" sz="2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b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pK</a:t>
                      </a:r>
                      <a:r>
                        <a:rPr kumimoji="0" lang="el-GR" sz="2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l-GR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α-NH</a:t>
                      </a:r>
                      <a:r>
                        <a:rPr kumimoji="0" lang="el-GR" sz="2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pK</a:t>
                      </a:r>
                      <a:r>
                        <a:rPr kumimoji="0" lang="el-GR" sz="2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l-GR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Πλευρική αλυσίδα </a:t>
                      </a:r>
                      <a:b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pK</a:t>
                      </a:r>
                      <a:r>
                        <a:rPr kumimoji="0" lang="el-GR" sz="2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l-GR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pI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Αργινίνη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2.00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9.00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13.20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11.15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Ασπαρτικό οξύ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2.01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9.82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3.83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2.80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Κυστεϊνη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1.71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10.78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8.33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5.02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Γλουταμινικό οξύ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2.19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9.67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4.25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3.22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Ιστιδίνη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1.82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9.17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6.04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7.59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Λυσίνη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2.17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9.00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10.80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9.65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Τυροσίνη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2.20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9.11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10.07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5.66</a:t>
                      </a:r>
                    </a:p>
                  </a:txBody>
                  <a:tcPr marL="93735" marR="93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36104"/>
          </a:xfrm>
        </p:spPr>
        <p:txBody>
          <a:bodyPr>
            <a:normAutofit fontScale="90000"/>
          </a:bodyPr>
          <a:lstStyle/>
          <a:p>
            <a:r>
              <a:rPr lang="el-GR" dirty="0"/>
              <a:t>Εστεροποίηση του </a:t>
            </a:r>
            <a:r>
              <a:rPr lang="el-GR" dirty="0" err="1"/>
              <a:t>Καρβοξυλικού</a:t>
            </a:r>
            <a:r>
              <a:rPr lang="el-GR" dirty="0"/>
              <a:t> οξέος </a:t>
            </a:r>
          </a:p>
        </p:txBody>
      </p:sp>
      <p:pic>
        <p:nvPicPr>
          <p:cNvPr id="166916" name="Picture 4" descr="aa-est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8640960" cy="22961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99892" y="472514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el-GR" dirty="0"/>
              <a:t>Η Αντίδραση </a:t>
            </a:r>
            <a:r>
              <a:rPr lang="el-GR" dirty="0" err="1"/>
              <a:t>Νινυδρίνης</a:t>
            </a:r>
            <a:r>
              <a:rPr lang="el-GR" dirty="0"/>
              <a:t> είναι χαρακτηριστική αντίδραση ελεύθερων αμινοξέων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2132856"/>
            <a:ext cx="216024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διμερές αυτό έχει μπλε χρώμα  και είναι ένα αντιδραστήριο εμφάνισης της θέσης των αμινοξέων στην χρωματογραφία λεπτής στοιβάδας</a:t>
            </a:r>
            <a:endParaRPr lang="el-G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1014" name="Picture 6" descr="paperch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150" y="2133600"/>
            <a:ext cx="2101850" cy="31321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796136" y="5320321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organicavirtuale.altervista.org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BY-NC-ND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1012" name="Picture 4" descr="ninhydrx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31" y="2851151"/>
            <a:ext cx="4821106" cy="17299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των α - </a:t>
            </a:r>
            <a:r>
              <a:rPr lang="el-GR" dirty="0" smtClean="0"/>
              <a:t>Αμινοξέων</a:t>
            </a:r>
            <a:endParaRPr lang="el-GR" sz="4000" dirty="0"/>
          </a:p>
        </p:txBody>
      </p:sp>
      <p:pic>
        <p:nvPicPr>
          <p:cNvPr id="177157" name="Picture 5" descr="aasynth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66" y="1609911"/>
            <a:ext cx="7830170" cy="7874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9" name="Picture 7" descr="resolv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3068960"/>
            <a:ext cx="7941118" cy="273630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7194" y="1744864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7193" y="4487886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23928" y="616530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Πεπτιδικός Δεσμός</a:t>
            </a:r>
          </a:p>
        </p:txBody>
      </p:sp>
      <p:pic>
        <p:nvPicPr>
          <p:cNvPr id="180228" name="Picture 4" descr="peptid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56792"/>
            <a:ext cx="6408712" cy="19442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899592" y="3198274"/>
            <a:ext cx="68407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N-</a:t>
            </a:r>
            <a:r>
              <a:rPr lang="el-GR" dirty="0" smtClean="0">
                <a:solidFill>
                  <a:prstClr val="white"/>
                </a:solidFill>
              </a:rPr>
              <a:t>τελικό                                                                                         </a:t>
            </a:r>
            <a:r>
              <a:rPr lang="en-US" dirty="0" smtClean="0">
                <a:solidFill>
                  <a:prstClr val="white"/>
                </a:solidFill>
              </a:rPr>
              <a:t>C</a:t>
            </a:r>
            <a:r>
              <a:rPr lang="el-GR" dirty="0" smtClean="0">
                <a:solidFill>
                  <a:prstClr val="white"/>
                </a:solidFill>
              </a:rPr>
              <a:t>-   τελικό                       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347864" y="3643308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032" y="4221088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 πεπτιδικός δεσμός είναι αποτέλεσμα της συνένωσης δυο αμινοξέων.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Δυο αμινοξέα μας δίνουν ένα διπεπτίδιο τρία ένα </a:t>
            </a:r>
            <a:r>
              <a:rPr lang="el-GR" sz="2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τριπεπτίδιο,ν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αμινοξέα  ένα πολυπεπτίδιο.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Στο πολυπεπτίδιο τα άκρα χαρακτηρίζονται, σαν Ν-τελικό η  </a:t>
            </a:r>
            <a:r>
              <a:rPr lang="fr-F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Τελικό</a:t>
            </a:r>
          </a:p>
          <a:p>
            <a:endParaRPr lang="el-G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Τριτοταγείς Δομές</a:t>
            </a:r>
            <a:r>
              <a:rPr lang="en-US" sz="4000" dirty="0"/>
              <a:t>: </a:t>
            </a:r>
            <a:r>
              <a:rPr lang="el-GR" sz="4000" dirty="0" smtClean="0"/>
              <a:t>α-</a:t>
            </a:r>
            <a:r>
              <a:rPr lang="el-GR" sz="4000" dirty="0" err="1" smtClean="0"/>
              <a:t>Ελικα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7728001" cy="43204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Γλυκόζη</a:t>
            </a:r>
          </a:p>
        </p:txBody>
      </p:sp>
      <p:pic>
        <p:nvPicPr>
          <p:cNvPr id="126980" name="Picture 4" descr="glucose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7547217" cy="302433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635896" y="544522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Τριτοταγείς Δομές</a:t>
            </a:r>
            <a:r>
              <a:rPr lang="en-US" sz="4000" dirty="0"/>
              <a:t>: </a:t>
            </a:r>
            <a:r>
              <a:rPr lang="el-GR" sz="4000" dirty="0"/>
              <a:t>β-Πτυχωτή</a:t>
            </a:r>
          </a:p>
        </p:txBody>
      </p:sp>
      <p:pic>
        <p:nvPicPr>
          <p:cNvPr id="185348" name="Picture 4" descr="http://www.cem.msu.edu/%7Ereusch/VirtualText/Images3/b-sheet1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885112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542742" y="609329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dirty="0"/>
              <a:t>Δομή </a:t>
            </a:r>
            <a:r>
              <a:rPr lang="el-GR" dirty="0" err="1" smtClean="0"/>
              <a:t>Πρωτείνης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067944" y="1336750"/>
            <a:ext cx="4536504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Στο διπλανό σχήμα βλέπουμε την </a:t>
            </a:r>
            <a:r>
              <a:rPr lang="el-GR" dirty="0" err="1" smtClean="0"/>
              <a:t>πρωτοταγή</a:t>
            </a:r>
            <a:r>
              <a:rPr lang="el-GR" dirty="0" smtClean="0"/>
              <a:t> δομή, δηλαδή την αλληλουχία των αμινοξέων, την δευτεροταγή δηλαδή την α έλικα η την πτυχωτή δομή, την τριτοταγή δομή  που είναι η αρχιτεκτονική στον χώρο και τέλος την τεταρτοταγή δομή, που ορίζεται από την συνένωση πολλών τριτοταγών δομών</a:t>
            </a:r>
            <a:endParaRPr lang="el-GR" dirty="0"/>
          </a:p>
        </p:txBody>
      </p:sp>
      <p:pic>
        <p:nvPicPr>
          <p:cNvPr id="5122" name="Picture 2" descr="File:Main protein structure levels 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4123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-1346531" y="3997007"/>
            <a:ext cx="3181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4"/>
              </a:rPr>
              <a:t>Main protein structure </a:t>
            </a:r>
            <a:r>
              <a:rPr lang="fr-FR" sz="1200" dirty="0" err="1">
                <a:solidFill>
                  <a:prstClr val="black"/>
                </a:solidFill>
                <a:latin typeface="Calibri"/>
                <a:hlinkClick r:id="rId4"/>
              </a:rPr>
              <a:t>levels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latin typeface="Calibri"/>
                <a:hlinkClick r:id="rId4"/>
              </a:rPr>
              <a:t>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LadyofHats"/>
              </a:rPr>
              <a:t>LadyofHats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83" name="Rectangle 6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</a:t>
            </a:r>
            <a:endParaRPr lang="el-GR" sz="3000" b="0" dirty="0"/>
          </a:p>
        </p:txBody>
      </p:sp>
      <p:pic>
        <p:nvPicPr>
          <p:cNvPr id="6148" name="Picture 4" descr="File:PBB Protein ANG 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4645193" cy="46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87" name="Rectangle 71"/>
          <p:cNvSpPr>
            <a:spLocks noChangeArrowheads="1"/>
          </p:cNvSpPr>
          <p:nvPr/>
        </p:nvSpPr>
        <p:spPr bwMode="auto">
          <a:xfrm>
            <a:off x="1360339" y="5882456"/>
            <a:ext cx="2310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αγγειοτανσίνη</a:t>
            </a:r>
            <a:r>
              <a:rPr lang="el-GR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endParaRPr lang="el-GR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924535" y="6300009"/>
            <a:ext cx="3181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PBB Protein ANG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image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ProteinBoxBot"/>
              </a:rPr>
              <a:t>ProteinBoxBot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File:PBB Protein TXN imag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8996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88" name="Rectangle 72"/>
          <p:cNvSpPr>
            <a:spLocks noChangeArrowheads="1"/>
          </p:cNvSpPr>
          <p:nvPr/>
        </p:nvSpPr>
        <p:spPr bwMode="auto">
          <a:xfrm>
            <a:off x="5759482" y="5899899"/>
            <a:ext cx="2138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θειορεδοξίνη</a:t>
            </a:r>
            <a:r>
              <a:rPr lang="el-G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 </a:t>
            </a:r>
            <a:endParaRPr lang="el-GR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5105308" y="6275795"/>
            <a:ext cx="3181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PBB Protein TXN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image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0" tooltip="User:Jacopo Werther"/>
              </a:rPr>
              <a:t>Jacopo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10" tooltip="User:Jacopo Werther"/>
              </a:rPr>
              <a:t>Werther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αιμογλομπίνη, μια μεταλλοπρωτείνη</a:t>
            </a:r>
            <a:endParaRPr lang="el-GR" sz="3200" b="0" dirty="0"/>
          </a:p>
        </p:txBody>
      </p:sp>
      <p:pic>
        <p:nvPicPr>
          <p:cNvPr id="3074" name="Picture 2" descr="http://upload.wikimedia.org/wikipedia/commons/9/91/1904_Hemoglob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476105" cy="37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2754929" y="5877272"/>
            <a:ext cx="4053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1904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Hemoglobin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BY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Μετουσίωση των Πρωτεϊνών</a:t>
            </a:r>
          </a:p>
        </p:txBody>
      </p:sp>
      <p:graphicFrame>
        <p:nvGraphicFramePr>
          <p:cNvPr id="194598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76082"/>
              </p:ext>
            </p:extLst>
          </p:nvPr>
        </p:nvGraphicFramePr>
        <p:xfrm>
          <a:off x="0" y="1196975"/>
          <a:ext cx="9144000" cy="5577840"/>
        </p:xfrm>
        <a:graphic>
          <a:graphicData uri="http://schemas.openxmlformats.org/drawingml/2006/table">
            <a:tbl>
              <a:tblPr firstRow="1">
                <a:effectLst/>
                <a:tableStyleId>{08FB837D-C827-4EFA-A057-4D05807E0F7C}</a:tableStyleId>
              </a:tblPr>
              <a:tblGrid>
                <a:gridCol w="3347864"/>
                <a:gridCol w="5796136"/>
              </a:tblGrid>
              <a:tr h="3423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Δράση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Μηχανισμός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99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Θέρμανση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Σπάσιμο δεσμών υδρογόνου λόγο αυξημένης ενέργειας δόνησης .</a:t>
                      </a:r>
                      <a:b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(πήξη αλβουμίνης αυγού κατά το τηγάνισμα.)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Υπέρυθρη Ακτινοβολία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Παρόμοια με τη θέρμανση</a:t>
                      </a:r>
                      <a:b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(κάψιμο δέρματος από τον ήλιο)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9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Ισχυρά οξέα και βάσεις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Σχηματισμός αλάτων, διάταξη δεσμών υδρογόνου.</a:t>
                      </a:r>
                      <a:b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φουσκάλες δέρματος και καψίματα</a:t>
                      </a: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3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Ουρία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Συναγωνισμός κατά τον σχηματισμό δεσμών υδρογόνου.</a:t>
                      </a:r>
                      <a:b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καθίζηση διαλυτών πρωτεϊνών</a:t>
                      </a: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Μερικοί οργανικοί διαλύτες</a:t>
                      </a:r>
                      <a:b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(πχ αιθανόλη, ακετόνη)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Μεταβολή της διηλεκτρικής σταθεράς και ενυδάτωση των φορτισμένων ομάδων.</a:t>
                      </a:r>
                      <a:b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απολυμαντική δράση</a:t>
                      </a: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83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Ανακίνηση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Διάτμηση δεσμών υδρογόνου.</a:t>
                      </a:r>
                      <a:b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(μετατροπή της αλβουμίνης του αυγού σε μαρέγκα.)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0635" marR="110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Τριγλυκερίδια, λιπαρά οξέα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915816" y="1268760"/>
            <a:ext cx="5410944" cy="504056"/>
          </a:xfrm>
        </p:spPr>
        <p:txBody>
          <a:bodyPr>
            <a:normAutofit/>
          </a:bodyPr>
          <a:lstStyle/>
          <a:p>
            <a:pPr lvl="1">
              <a:buClr>
                <a:schemeClr val="accent5">
                  <a:lumMod val="5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dirty="0" err="1" smtClean="0"/>
              <a:t>Τριγλυκερίδιο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4294967295"/>
          </p:nvPr>
        </p:nvSpPr>
        <p:spPr>
          <a:xfrm>
            <a:off x="144016" y="1268760"/>
            <a:ext cx="3059832" cy="4968552"/>
          </a:xfr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τριγλυκερίδια είναι εστέρες της γλυκερίνης με λιπαρά οξέα. Στο διπλανό παράδειγμα τα τρία οξέα είναι το λαουρικ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ό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C10 )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,το ελαϊκό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(C18=)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το καπρονικό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(C10).</a:t>
            </a:r>
            <a:endParaRPr lang="el-GR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1% του συνολικού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βάρους </a:t>
            </a: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των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κουκουτσιών της ράγας. 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787330" cy="36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Κορεσμένα λιπαρά οξέα</a:t>
            </a:r>
          </a:p>
        </p:txBody>
      </p:sp>
      <p:graphicFrame>
        <p:nvGraphicFramePr>
          <p:cNvPr id="197871" name="Group 2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438110"/>
              </p:ext>
            </p:extLst>
          </p:nvPr>
        </p:nvGraphicFramePr>
        <p:xfrm>
          <a:off x="323850" y="1628528"/>
          <a:ext cx="8363624" cy="3816696"/>
        </p:xfrm>
        <a:graphic>
          <a:graphicData uri="http://schemas.openxmlformats.org/drawingml/2006/table">
            <a:tbl>
              <a:tblPr firstRow="1"/>
              <a:tblGrid>
                <a:gridCol w="3102478"/>
                <a:gridCol w="2881449"/>
                <a:gridCol w="2379697"/>
              </a:tblGrid>
              <a:tr h="54486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Κορεσμένα Λιπαρά Οξέα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61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Τύπος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Εμπειρικό όνομα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Σημείο τήξης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8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 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Λαουρικό οξύ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 ºC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8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 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Μυριστικό οξύ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 ºC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8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 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Παλμιτικό οξύ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 ºC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 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Στεατικό οξύ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 ºC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8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 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Αραχιδικό οξύ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 ºC</a:t>
                      </a:r>
                    </a:p>
                  </a:txBody>
                  <a:tcPr marL="95690" marR="9569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Ακόρεστα </a:t>
            </a:r>
            <a:r>
              <a:rPr lang="el-GR" dirty="0" smtClean="0"/>
              <a:t>Λιπαρά </a:t>
            </a:r>
            <a:r>
              <a:rPr lang="el-GR" dirty="0"/>
              <a:t>Οξέα</a:t>
            </a:r>
          </a:p>
        </p:txBody>
      </p:sp>
      <p:graphicFrame>
        <p:nvGraphicFramePr>
          <p:cNvPr id="199808" name="Group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206589"/>
              </p:ext>
            </p:extLst>
          </p:nvPr>
        </p:nvGraphicFramePr>
        <p:xfrm>
          <a:off x="323850" y="1563091"/>
          <a:ext cx="8363155" cy="4574070"/>
        </p:xfrm>
        <a:graphic>
          <a:graphicData uri="http://schemas.openxmlformats.org/drawingml/2006/table">
            <a:tbl>
              <a:tblPr firstRow="1"/>
              <a:tblGrid>
                <a:gridCol w="5107590"/>
                <a:gridCol w="1782656"/>
                <a:gridCol w="1472909"/>
              </a:tblGrid>
              <a:tr h="534435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Ακόρεστα Λιπαρά Οξέα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357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Τύπος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Εμπειρικό όνομα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Σημείο τήξης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4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CH=CH(CH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Παλμιτελαϊκό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οξύ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 ºC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CH=CH(CH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Ελαϊκό οξύ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ºC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CH=CHCH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CH=CH(CH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Λινελαϊκό οξύ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 ºC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7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CH=CHCH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CH=CHCH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CH=CH(CH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Λινολενικό οξύ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 ºC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(CH=CHCH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 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Αραχιδονικό οξύ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-49 ºC</a:t>
                      </a:r>
                    </a:p>
                  </a:txBody>
                  <a:tcPr marL="94824" marR="948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Σαπούνια &amp; Απορρυπαντικά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4294967295"/>
          </p:nvPr>
        </p:nvSpPr>
        <p:spPr>
          <a:xfrm>
            <a:off x="115346" y="1124744"/>
            <a:ext cx="4645829" cy="575841"/>
          </a:xfrm>
          <a:noFill/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Διαφορές μορφές σαπουνιών</a:t>
            </a:r>
            <a:endParaRPr lang="el-GR" sz="2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4294967295"/>
          </p:nvPr>
        </p:nvSpPr>
        <p:spPr>
          <a:xfrm>
            <a:off x="4758691" y="1124744"/>
            <a:ext cx="4427984" cy="503833"/>
          </a:xfrm>
          <a:noFill/>
        </p:spPr>
        <p:txBody>
          <a:bodyPr>
            <a:noAutofit/>
          </a:bodyPr>
          <a:lstStyle/>
          <a:p>
            <a:pPr>
              <a:buClr>
                <a:schemeClr val="accent5">
                  <a:lumMod val="50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Υδρόφιλες και υδρόφοβες ομάδες</a:t>
            </a:r>
            <a:endParaRPr lang="el-GR" sz="2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294967295"/>
          </p:nvPr>
        </p:nvSpPr>
        <p:spPr>
          <a:xfrm>
            <a:off x="4788024" y="1988840"/>
            <a:ext cx="4355976" cy="534045"/>
          </a:xfrm>
        </p:spPr>
        <p:txBody>
          <a:bodyPr>
            <a:noAutofit/>
          </a:bodyPr>
          <a:lstStyle/>
          <a:p>
            <a:pPr>
              <a:buClr>
                <a:srgbClr val="215678"/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Διάφοροι τύποι σαπουνιών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1732" name="Picture 4" descr="surfac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40" y="2397194"/>
            <a:ext cx="5074087" cy="34800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5148064" y="2896116"/>
            <a:ext cx="3748107" cy="604867"/>
          </a:xfrm>
          <a:prstGeom prst="wedgeRoundRectCallout">
            <a:avLst>
              <a:gd name="adj1" fmla="val -74699"/>
              <a:gd name="adj2" fmla="val -258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Κλασικό σαπούνι, στεατικό νάτριο</a:t>
            </a:r>
            <a:endParaRPr lang="el-G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5255151" y="3789040"/>
            <a:ext cx="3641020" cy="1382554"/>
          </a:xfrm>
          <a:prstGeom prst="wedgeRoundRectCallout">
            <a:avLst>
              <a:gd name="adj1" fmla="val -77173"/>
              <a:gd name="adj2" fmla="val -38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Συνθετικό απορρυπαντικό ανιονικό  και κατιονικό</a:t>
            </a:r>
            <a:endParaRPr lang="el-G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6608533" y="5301208"/>
            <a:ext cx="2287637" cy="864096"/>
          </a:xfrm>
          <a:prstGeom prst="wedgeRoundRectCallout">
            <a:avLst>
              <a:gd name="adj1" fmla="val -117304"/>
              <a:gd name="adj2" fmla="val -35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Ουδέτερο σαπούνι</a:t>
            </a:r>
            <a:endParaRPr lang="el-GR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475656" y="6030600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Φυσικά Λίπη &amp; Έλαια</a:t>
            </a:r>
          </a:p>
        </p:txBody>
      </p:sp>
      <p:graphicFrame>
        <p:nvGraphicFramePr>
          <p:cNvPr id="204020" name="Group 2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00314"/>
              </p:ext>
            </p:extLst>
          </p:nvPr>
        </p:nvGraphicFramePr>
        <p:xfrm>
          <a:off x="107504" y="1196751"/>
          <a:ext cx="8928992" cy="5270138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506140"/>
                <a:gridCol w="119949"/>
                <a:gridCol w="1205997"/>
                <a:gridCol w="800462"/>
                <a:gridCol w="119949"/>
                <a:gridCol w="858398"/>
                <a:gridCol w="915514"/>
                <a:gridCol w="855134"/>
                <a:gridCol w="744163"/>
                <a:gridCol w="899195"/>
                <a:gridCol w="904091"/>
              </a:tblGrid>
              <a:tr h="30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Κορεσμένα οξέα (%)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Ακόρεστα οξέα (%)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94492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Πηγή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kumimoji="0" lang="el-GR" sz="14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&amp; λιγότεροι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kumimoji="0" lang="el-GR" sz="14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λαουρικό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kumimoji="0" lang="el-GR" sz="14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μυριστιό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kumimoji="0" lang="el-GR" sz="14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παλμιτικό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kumimoji="0" lang="el-GR" sz="14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στεατικό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kumimoji="0" lang="el-GR" sz="14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ελαϊκό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kumimoji="0" lang="el-GR" sz="14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λινελαϊκό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kumimoji="0" lang="el-GR" sz="14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ακόρεστο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horzOverflow="overflow"/>
                </a:tc>
              </a:tr>
              <a:tr h="304813">
                <a:tc gridSpan="1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Ζωικά λίπη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βούτυρο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3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λαρδί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518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ανθρώπινο λίπος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454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έλαιο </a:t>
                      </a:r>
                      <a:r>
                        <a:rPr kumimoji="0" lang="el-GR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ρεγγών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304813">
                <a:tc gridSpan="1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Φυτικά έλαια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καρύδα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3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καλαμπόκι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3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ελιά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3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φοίνικας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3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φιστίκι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  <a:tr h="3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ηλιέλαιο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284" marR="91284" anchor="ctr" horzOverflow="overflow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Στερεοϊσομέρεια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51520" y="16288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215678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Ένα σάκχαρο, όπως η γλυκόζη  μπορεί να γραφεί με 4 διαφορετικούς τρόπους.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2959895"/>
            <a:ext cx="2453341" cy="223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676555"/>
            <a:ext cx="3342084" cy="206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396" y="4041068"/>
            <a:ext cx="2468125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769" y="1594522"/>
            <a:ext cx="160047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Φωσφολιπίδια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pic>
        <p:nvPicPr>
          <p:cNvPr id="205828" name="Picture 4" descr="phoslpd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8477306" cy="266429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927334" y="5229200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Φωσφολιπίδια </a:t>
            </a:r>
            <a:r>
              <a:rPr lang="el-GR" sz="3000" b="0" dirty="0" smtClean="0"/>
              <a:t>2/4</a:t>
            </a:r>
            <a:endParaRPr lang="el-GR" sz="3000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570046" y="1268760"/>
            <a:ext cx="8481629" cy="4704789"/>
            <a:chOff x="570046" y="1268760"/>
            <a:chExt cx="8481629" cy="4704789"/>
          </a:xfrm>
        </p:grpSpPr>
        <p:sp>
          <p:nvSpPr>
            <p:cNvPr id="7" name="Ορθογώνιο 6"/>
            <p:cNvSpPr/>
            <p:nvPr/>
          </p:nvSpPr>
          <p:spPr>
            <a:xfrm>
              <a:off x="4587502" y="1268760"/>
              <a:ext cx="195755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Λιπίδια της κυτταρικής μεμβράνης</a:t>
              </a:r>
              <a:endPara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664732" y="2708920"/>
              <a:ext cx="1901545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Φωσφολιπίδια</a:t>
              </a:r>
              <a:endPara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6685592" y="2708920"/>
              <a:ext cx="165618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Γλυκολιπίδια</a:t>
              </a:r>
              <a:endPara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748408" y="1641654"/>
              <a:ext cx="1872208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Λιπίδια αποθήκευσης ενέργειας</a:t>
              </a:r>
              <a:endPara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712404" y="3501008"/>
              <a:ext cx="194421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Τριγλυκερίδια</a:t>
              </a:r>
              <a:endPara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2872643" y="3501008"/>
              <a:ext cx="2981007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Γλυκεροφωσφολιπίδια</a:t>
              </a:r>
              <a:endPara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5955331" y="3573016"/>
              <a:ext cx="309634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Σφιγγολιπίδια</a:t>
              </a:r>
              <a:endParaRPr lang="el-GR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" name="Ευθεία γραμμή σύνδεσης 4"/>
            <p:cNvCxnSpPr>
              <a:stCxn id="11" idx="2"/>
              <a:endCxn id="12" idx="0"/>
            </p:cNvCxnSpPr>
            <p:nvPr/>
          </p:nvCxnSpPr>
          <p:spPr>
            <a:xfrm>
              <a:off x="1684512" y="2721774"/>
              <a:ext cx="0" cy="77923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>
              <a:endCxn id="8" idx="0"/>
            </p:cNvCxnSpPr>
            <p:nvPr/>
          </p:nvCxnSpPr>
          <p:spPr>
            <a:xfrm flipH="1">
              <a:off x="4615505" y="2276872"/>
              <a:ext cx="950772" cy="43204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>
              <a:stCxn id="7" idx="2"/>
              <a:endCxn id="9" idx="0"/>
            </p:cNvCxnSpPr>
            <p:nvPr/>
          </p:nvCxnSpPr>
          <p:spPr>
            <a:xfrm>
              <a:off x="5566277" y="2276872"/>
              <a:ext cx="1947407" cy="43204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>
              <a:stCxn id="9" idx="2"/>
              <a:endCxn id="14" idx="0"/>
            </p:cNvCxnSpPr>
            <p:nvPr/>
          </p:nvCxnSpPr>
          <p:spPr>
            <a:xfrm flipH="1">
              <a:off x="7503503" y="3212976"/>
              <a:ext cx="10181" cy="36004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>
              <a:stCxn id="8" idx="2"/>
              <a:endCxn id="13" idx="0"/>
            </p:cNvCxnSpPr>
            <p:nvPr/>
          </p:nvCxnSpPr>
          <p:spPr>
            <a:xfrm flipH="1">
              <a:off x="4363147" y="3212976"/>
              <a:ext cx="252358" cy="2880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Ομάδα 91"/>
            <p:cNvGrpSpPr/>
            <p:nvPr/>
          </p:nvGrpSpPr>
          <p:grpSpPr>
            <a:xfrm>
              <a:off x="570046" y="4589671"/>
              <a:ext cx="8321305" cy="1383878"/>
              <a:chOff x="570047" y="5172822"/>
              <a:chExt cx="8321305" cy="1383878"/>
            </a:xfrm>
          </p:grpSpPr>
          <p:sp>
            <p:nvSpPr>
              <p:cNvPr id="23" name="TextBox 22"/>
              <p:cNvSpPr txBox="1"/>
              <p:nvPr/>
            </p:nvSpPr>
            <p:spPr>
              <a:xfrm rot="16200000">
                <a:off x="131133" y="5611737"/>
                <a:ext cx="1247159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>
                    <a:solidFill>
                      <a:prstClr val="black"/>
                    </a:solidFill>
                  </a:rPr>
                  <a:t>γλυκερίνη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36961" y="5172822"/>
                <a:ext cx="466859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FA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895672" y="6074019"/>
                <a:ext cx="697627" cy="369332"/>
              </a:xfrm>
              <a:prstGeom prst="rect">
                <a:avLst/>
              </a:prstGeom>
              <a:solidFill>
                <a:srgbClr val="FDFDC7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ROH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36961" y="5611738"/>
                <a:ext cx="466859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FA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40845" y="6050648"/>
                <a:ext cx="466859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FA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2185376" y="5624698"/>
                <a:ext cx="124715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>
                    <a:solidFill>
                      <a:prstClr val="black"/>
                    </a:solidFill>
                  </a:rPr>
                  <a:t>γλυκερίνη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4342986" y="5627124"/>
                <a:ext cx="1247157" cy="3385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err="1">
                    <a:solidFill>
                      <a:prstClr val="black"/>
                    </a:solidFill>
                  </a:rPr>
                  <a:t>σφίγγοζίνη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61725" y="5177622"/>
                <a:ext cx="8909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6474527" y="5701312"/>
                <a:ext cx="1372223" cy="3385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err="1" smtClean="0">
                    <a:solidFill>
                      <a:prstClr val="black"/>
                    </a:solidFill>
                  </a:rPr>
                  <a:t>σφίγγοζίνη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55799" y="5189278"/>
                <a:ext cx="8909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Ευθεία γραμμή σύνδεσης 39"/>
              <p:cNvCxnSpPr>
                <a:stCxn id="24" idx="1"/>
              </p:cNvCxnSpPr>
              <p:nvPr/>
            </p:nvCxnSpPr>
            <p:spPr>
              <a:xfrm flipH="1">
                <a:off x="939379" y="5357488"/>
                <a:ext cx="49758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εία γραμμή σύνδεσης 41"/>
              <p:cNvCxnSpPr>
                <a:stCxn id="30" idx="1"/>
                <a:endCxn id="23" idx="2"/>
              </p:cNvCxnSpPr>
              <p:nvPr/>
            </p:nvCxnSpPr>
            <p:spPr>
              <a:xfrm flipH="1" flipV="1">
                <a:off x="939379" y="5796403"/>
                <a:ext cx="497582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>
                <a:stCxn id="31" idx="1"/>
              </p:cNvCxnSpPr>
              <p:nvPr/>
            </p:nvCxnSpPr>
            <p:spPr>
              <a:xfrm flipH="1">
                <a:off x="928428" y="6235314"/>
                <a:ext cx="51241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477410" y="5185787"/>
                <a:ext cx="466859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FA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477410" y="5624703"/>
                <a:ext cx="466859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FA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21442" y="6063939"/>
                <a:ext cx="518091" cy="369332"/>
              </a:xfrm>
              <a:prstGeom prst="rect">
                <a:avLst/>
              </a:prstGeom>
              <a:solidFill>
                <a:srgbClr val="FDFDC7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PO</a:t>
                </a:r>
                <a:endParaRPr lang="el-GR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49" name="Ευθεία γραμμή σύνδεσης 48"/>
              <p:cNvCxnSpPr>
                <a:stCxn id="46" idx="1"/>
              </p:cNvCxnSpPr>
              <p:nvPr/>
            </p:nvCxnSpPr>
            <p:spPr>
              <a:xfrm flipH="1">
                <a:off x="2979828" y="5370453"/>
                <a:ext cx="49758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εία γραμμή σύνδεσης 49"/>
              <p:cNvCxnSpPr>
                <a:stCxn id="47" idx="1"/>
              </p:cNvCxnSpPr>
              <p:nvPr/>
            </p:nvCxnSpPr>
            <p:spPr>
              <a:xfrm flipH="1" flipV="1">
                <a:off x="2979828" y="5809368"/>
                <a:ext cx="497582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εία γραμμή σύνδεσης 50"/>
              <p:cNvCxnSpPr/>
              <p:nvPr/>
            </p:nvCxnSpPr>
            <p:spPr>
              <a:xfrm flipH="1">
                <a:off x="2968878" y="6248276"/>
                <a:ext cx="256207" cy="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εία γραμμή σύνδεσης 54"/>
              <p:cNvCxnSpPr/>
              <p:nvPr/>
            </p:nvCxnSpPr>
            <p:spPr>
              <a:xfrm flipH="1" flipV="1">
                <a:off x="3774789" y="6248276"/>
                <a:ext cx="128102" cy="32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6053263" y="6072710"/>
                <a:ext cx="938097" cy="369332"/>
              </a:xfrm>
              <a:prstGeom prst="rect">
                <a:avLst/>
              </a:prstGeom>
              <a:solidFill>
                <a:srgbClr val="FDFDC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 err="1" smtClean="0">
                    <a:solidFill>
                      <a:prstClr val="black"/>
                    </a:solidFill>
                  </a:rPr>
                  <a:t>χολίνη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35002" y="5623394"/>
                <a:ext cx="466859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FA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79034" y="6062630"/>
                <a:ext cx="518091" cy="369332"/>
              </a:xfrm>
              <a:prstGeom prst="rect">
                <a:avLst/>
              </a:prstGeom>
              <a:solidFill>
                <a:srgbClr val="FDFDC7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PO</a:t>
                </a:r>
                <a:endParaRPr lang="el-GR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60" name="Ευθεία γραμμή σύνδεσης 59"/>
              <p:cNvCxnSpPr>
                <a:stCxn id="58" idx="1"/>
              </p:cNvCxnSpPr>
              <p:nvPr/>
            </p:nvCxnSpPr>
            <p:spPr>
              <a:xfrm flipH="1" flipV="1">
                <a:off x="5137420" y="5808059"/>
                <a:ext cx="497582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Ευθεία γραμμή σύνδεσης 60"/>
              <p:cNvCxnSpPr/>
              <p:nvPr/>
            </p:nvCxnSpPr>
            <p:spPr>
              <a:xfrm flipH="1">
                <a:off x="5126470" y="6246967"/>
                <a:ext cx="256207" cy="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Ευθεία γραμμή σύνδεσης 61"/>
              <p:cNvCxnSpPr/>
              <p:nvPr/>
            </p:nvCxnSpPr>
            <p:spPr>
              <a:xfrm flipH="1" flipV="1">
                <a:off x="5932381" y="6246967"/>
                <a:ext cx="128102" cy="32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7795481" y="5623388"/>
                <a:ext cx="587477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FA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812360" y="6072710"/>
                <a:ext cx="1078992" cy="369332"/>
              </a:xfrm>
              <a:prstGeom prst="rect">
                <a:avLst/>
              </a:prstGeom>
              <a:solidFill>
                <a:srgbClr val="FDFDC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prstClr val="black"/>
                    </a:solidFill>
                  </a:rPr>
                  <a:t>Glu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, Gal</a:t>
                </a:r>
                <a:endParaRPr lang="el-GR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67" name="Ευθεία γραμμή σύνδεσης 66"/>
              <p:cNvCxnSpPr>
                <a:stCxn id="65" idx="1"/>
                <a:endCxn id="38" idx="2"/>
              </p:cNvCxnSpPr>
              <p:nvPr/>
            </p:nvCxnSpPr>
            <p:spPr>
              <a:xfrm flipH="1">
                <a:off x="7329916" y="5808054"/>
                <a:ext cx="465565" cy="6253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Ευθεία γραμμή σύνδεσης 67"/>
              <p:cNvCxnSpPr>
                <a:stCxn id="66" idx="1"/>
              </p:cNvCxnSpPr>
              <p:nvPr/>
            </p:nvCxnSpPr>
            <p:spPr>
              <a:xfrm flipH="1">
                <a:off x="7358940" y="6257376"/>
                <a:ext cx="453420" cy="125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Φωσφολιπίδια </a:t>
            </a:r>
            <a:r>
              <a:rPr lang="el-GR" sz="3000" b="0" dirty="0" smtClean="0"/>
              <a:t>3/4</a:t>
            </a:r>
            <a:endParaRPr lang="el-GR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1584176"/>
          </a:xfrm>
        </p:spPr>
        <p:txBody>
          <a:bodyPr/>
          <a:lstStyle/>
          <a:p>
            <a:r>
              <a:rPr lang="el-GR" dirty="0" smtClean="0"/>
              <a:t>Τα δομικά μέρη ενός φωσφολιπιδίου</a:t>
            </a:r>
            <a:endParaRPr lang="el-GR" dirty="0"/>
          </a:p>
        </p:txBody>
      </p:sp>
      <p:pic>
        <p:nvPicPr>
          <p:cNvPr id="7170" name="Picture 2" descr="File:Phosphatidyl-Cholin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780592" cy="26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6015" y="5445224"/>
            <a:ext cx="6599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Phosphatidyl-Choline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File Upload Bot (Magnus Manske)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Φωσφολιπίδια </a:t>
            </a:r>
            <a:r>
              <a:rPr lang="el-GR" sz="3000" b="0" dirty="0" smtClean="0"/>
              <a:t>4/4</a:t>
            </a:r>
            <a:endParaRPr lang="el-GR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864096"/>
          </a:xfrm>
        </p:spPr>
        <p:txBody>
          <a:bodyPr>
            <a:normAutofit/>
          </a:bodyPr>
          <a:lstStyle/>
          <a:p>
            <a:r>
              <a:rPr lang="el-GR" dirty="0" smtClean="0"/>
              <a:t>Η  οργάνωση μιας μεμβράνης, το υδρόφιλο μέρος , το υδρόφοβο και η οργάνωση της διπλής  στοιβάδας.</a:t>
            </a:r>
            <a:endParaRPr lang="el-GR" dirty="0"/>
          </a:p>
        </p:txBody>
      </p:sp>
      <p:pic>
        <p:nvPicPr>
          <p:cNvPr id="7174" name="Picture 6" descr="File:Phospholipid TvanBruss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90" y="2389353"/>
            <a:ext cx="4841850" cy="3343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873187" y="5754105"/>
            <a:ext cx="3275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Phospholipid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TvanBrussel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Lomita"/>
              </a:rPr>
              <a:t>Lomita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4" descr="File:Phospholipid Chemicalmakeup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2389353"/>
            <a:ext cx="4100660" cy="3343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/>
          <p:nvPr/>
        </p:nvSpPr>
        <p:spPr>
          <a:xfrm>
            <a:off x="5416450" y="5757611"/>
            <a:ext cx="3275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Phospholipid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7"/>
              </a:rPr>
              <a:t>Chemicalmakeup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 tooltip="User:Veggiesaur (page does not exist)"/>
              </a:rPr>
              <a:t>Veggiesaur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1836" y="116631"/>
            <a:ext cx="8373616" cy="864097"/>
          </a:xfrm>
        </p:spPr>
        <p:txBody>
          <a:bodyPr>
            <a:noAutofit/>
          </a:bodyPr>
          <a:lstStyle/>
          <a:p>
            <a:r>
              <a:rPr lang="el-GR" dirty="0" smtClean="0"/>
              <a:t>Τερπένια</a:t>
            </a:r>
            <a:endParaRPr lang="el-GR" b="0" dirty="0"/>
          </a:p>
        </p:txBody>
      </p:sp>
      <p:sp>
        <p:nvSpPr>
          <p:cNvPr id="5" name="Ορθογώνιο 4"/>
          <p:cNvSpPr/>
          <p:nvPr/>
        </p:nvSpPr>
        <p:spPr>
          <a:xfrm>
            <a:off x="395536" y="1268760"/>
            <a:ext cx="86409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Τερπένια, είναι υδρογονάνθρακες των φυτών που προέρχονται από την επανάληψη της  ίδιας δομική μονάδα  το </a:t>
            </a:r>
            <a:r>
              <a:rPr lang="el-GR" sz="2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ισοπρένιο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93251" y="3490112"/>
            <a:ext cx="8658817" cy="2212987"/>
            <a:chOff x="211312" y="2780929"/>
            <a:chExt cx="8658817" cy="2212987"/>
          </a:xfrm>
        </p:grpSpPr>
        <p:pic>
          <p:nvPicPr>
            <p:cNvPr id="21197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081" y="2780929"/>
              <a:ext cx="8622048" cy="181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Ορθογώνιο 2"/>
            <p:cNvSpPr/>
            <p:nvPr/>
          </p:nvSpPr>
          <p:spPr>
            <a:xfrm>
              <a:off x="211312" y="4597872"/>
              <a:ext cx="8627367" cy="396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Μυρκένιο (θυμάρι )    </a:t>
              </a:r>
              <a:r>
                <a:rPr lang="el-GR" dirty="0" err="1" smtClean="0">
                  <a:solidFill>
                    <a:prstClr val="black"/>
                  </a:solidFill>
                </a:rPr>
                <a:t>Γερανιόλη</a:t>
              </a:r>
              <a:r>
                <a:rPr lang="el-GR" dirty="0" smtClean="0">
                  <a:solidFill>
                    <a:prstClr val="black"/>
                  </a:solidFill>
                </a:rPr>
                <a:t> (τριαντάφυλλο)    </a:t>
              </a:r>
              <a:r>
                <a:rPr lang="el-GR" dirty="0" err="1" smtClean="0">
                  <a:solidFill>
                    <a:prstClr val="black"/>
                  </a:solidFill>
                </a:rPr>
                <a:t>Καρβόνη</a:t>
              </a:r>
              <a:r>
                <a:rPr lang="el-GR" dirty="0" smtClean="0">
                  <a:solidFill>
                    <a:prstClr val="black"/>
                  </a:solidFill>
                </a:rPr>
                <a:t>                 Χρυσανθεμικό </a:t>
              </a:r>
              <a:r>
                <a:rPr lang="el-GR" dirty="0" err="1" smtClean="0">
                  <a:solidFill>
                    <a:prstClr val="black"/>
                  </a:solidFill>
                </a:rPr>
                <a:t>οξυ</a:t>
              </a:r>
              <a:r>
                <a:rPr lang="el-GR" dirty="0" smtClean="0">
                  <a:solidFill>
                    <a:prstClr val="black"/>
                  </a:solidFill>
                </a:rPr>
                <a:t> 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3568936" y="5949280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</p:spPr>
        <p:txBody>
          <a:bodyPr anchor="ctr">
            <a:noAutofit/>
          </a:bodyPr>
          <a:lstStyle/>
          <a:p>
            <a:pPr algn="ctr"/>
            <a:r>
              <a:rPr lang="el-GR" sz="3600" dirty="0" smtClean="0">
                <a:solidFill>
                  <a:srgbClr val="215678"/>
                </a:solidFill>
              </a:rPr>
              <a:t> Οξυγονωμένα τερπένια –</a:t>
            </a:r>
            <a:br>
              <a:rPr lang="el-GR" sz="3600" dirty="0" smtClean="0">
                <a:solidFill>
                  <a:srgbClr val="215678"/>
                </a:solidFill>
              </a:rPr>
            </a:br>
            <a:r>
              <a:rPr lang="el-GR" sz="3600" dirty="0" smtClean="0">
                <a:solidFill>
                  <a:srgbClr val="215678"/>
                </a:solidFill>
              </a:rPr>
              <a:t>Πως </a:t>
            </a:r>
            <a:r>
              <a:rPr lang="el-GR" sz="3600" dirty="0">
                <a:solidFill>
                  <a:srgbClr val="215678"/>
                </a:solidFill>
              </a:rPr>
              <a:t>δημιουργούνται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251520" y="1435101"/>
            <a:ext cx="8568952" cy="2281932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Είναι προϊόντα πρόσθεσης μιας υδροξυλομάδος στα αντίστοιχα μη οξυγονωμένα τερπένια. Με τη </a:t>
            </a:r>
            <a:r>
              <a:rPr lang="el-GR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σειρα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παρουσιάζονται η Λιναλοόλη, Μυρσενόλη, Νερολιδόλη. Με γαλάζιο η μια μονάδα, με ροζ η άλλη του ισοπρένιου. Στην συνέχεια έρχεται η οξυγόνωση σε περιβάλλον κρασιού.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232149" y="3958493"/>
            <a:ext cx="1656184" cy="2259268"/>
            <a:chOff x="2232149" y="3958493"/>
            <a:chExt cx="1656184" cy="2259268"/>
          </a:xfrm>
        </p:grpSpPr>
        <p:sp>
          <p:nvSpPr>
            <p:cNvPr id="4" name="Ορθογώνιο 3"/>
            <p:cNvSpPr/>
            <p:nvPr/>
          </p:nvSpPr>
          <p:spPr>
            <a:xfrm>
              <a:off x="2232149" y="4921617"/>
              <a:ext cx="1224136" cy="12961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" name="Ορθογώνιο 1"/>
            <p:cNvSpPr/>
            <p:nvPr/>
          </p:nvSpPr>
          <p:spPr>
            <a:xfrm>
              <a:off x="2448173" y="3958493"/>
              <a:ext cx="1440160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48173" y="3933056"/>
            <a:ext cx="5111750" cy="249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Τερπένια - Η αντίδραση δημιουργίας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7543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116632"/>
            <a:ext cx="8373616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 Άλλα φυτικά παράγωγα  ανάλογα των </a:t>
            </a:r>
            <a:r>
              <a:rPr lang="el-GR" dirty="0" err="1" smtClean="0"/>
              <a:t>Τερπένιων</a:t>
            </a:r>
            <a:endParaRPr lang="el-GR" dirty="0"/>
          </a:p>
        </p:txBody>
      </p:sp>
      <p:pic>
        <p:nvPicPr>
          <p:cNvPr id="2129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8482247" cy="43204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99892" y="580526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Στεροειδή</a:t>
            </a:r>
          </a:p>
        </p:txBody>
      </p:sp>
      <p:pic>
        <p:nvPicPr>
          <p:cNvPr id="215044" name="Picture 4" descr="steroi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56792"/>
            <a:ext cx="2376264" cy="2170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46" name="Picture 6" descr="coprsto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556791"/>
            <a:ext cx="3312368" cy="2122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48" name="Picture 8" descr="steroid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4149080"/>
            <a:ext cx="7243236" cy="23718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491880" y="652534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Λιποδιαλυτές Βιταμίνες</a:t>
            </a:r>
          </a:p>
        </p:txBody>
      </p:sp>
      <p:pic>
        <p:nvPicPr>
          <p:cNvPr id="219140" name="Picture 4" descr="vitamin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79633"/>
            <a:ext cx="8326295" cy="398161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491880" y="5949280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US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10801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Προβολές </a:t>
            </a:r>
            <a:r>
              <a:rPr lang="en-US" sz="4000" dirty="0"/>
              <a:t>Fischer </a:t>
            </a:r>
            <a:r>
              <a:rPr lang="en-US" dirty="0"/>
              <a:t/>
            </a:r>
            <a:br>
              <a:rPr lang="en-US" dirty="0"/>
            </a:br>
            <a:r>
              <a:rPr lang="en-US" sz="3300" b="0" dirty="0"/>
              <a:t>(Nobel </a:t>
            </a:r>
            <a:r>
              <a:rPr lang="el-GR" sz="3300" b="0" dirty="0"/>
              <a:t>χημείας 1902</a:t>
            </a:r>
            <a:r>
              <a:rPr lang="el-GR" sz="3300" b="0" dirty="0" smtClean="0"/>
              <a:t>)</a:t>
            </a:r>
            <a:endParaRPr lang="el-GR" sz="33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1857375"/>
            <a:ext cx="3240360" cy="1984069"/>
          </a:xfrm>
          <a:prstGeom prst="rect">
            <a:avLst/>
          </a:prstGeom>
          <a:noFill/>
          <a:ln>
            <a:solidFill>
              <a:srgbClr val="215678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Όλες είναι </a:t>
            </a:r>
            <a:r>
              <a:rPr lang="en-US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διότι ο πιο απομακρυσμένος άνθρακας από την </a:t>
            </a:r>
            <a:r>
              <a:rPr lang="el-GR" sz="2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Αλδευδομάδα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έχει </a:t>
            </a:r>
            <a:r>
              <a:rPr lang="el-GR" sz="2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στερεοδιάταξη</a:t>
            </a:r>
            <a:r>
              <a:rPr lang="el-GR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</a:t>
            </a:r>
            <a:endParaRPr lang="el-GR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4" r="9939" b="52829"/>
          <a:stretch/>
        </p:blipFill>
        <p:spPr bwMode="auto">
          <a:xfrm>
            <a:off x="598119" y="1376911"/>
            <a:ext cx="4549945" cy="30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350" b="9385"/>
          <a:stretch/>
        </p:blipFill>
        <p:spPr bwMode="auto">
          <a:xfrm>
            <a:off x="117903" y="4581129"/>
            <a:ext cx="613362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Βιοσύνθεση </a:t>
            </a:r>
            <a:r>
              <a:rPr lang="el-GR" dirty="0"/>
              <a:t>Λιπιδίων </a:t>
            </a:r>
            <a:r>
              <a:rPr lang="el-GR" sz="3000" b="0" dirty="0"/>
              <a:t>1/2</a:t>
            </a:r>
          </a:p>
        </p:txBody>
      </p:sp>
      <p:pic>
        <p:nvPicPr>
          <p:cNvPr id="221188" name="Picture 4" descr="biosyn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00808"/>
            <a:ext cx="8671638" cy="381642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599892" y="5511715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Βιοσύνθεση Λιπιδίων </a:t>
            </a:r>
            <a:r>
              <a:rPr lang="el-GR" sz="3000" b="0" dirty="0" smtClean="0"/>
              <a:t>2/2</a:t>
            </a:r>
            <a:endParaRPr lang="el-GR" sz="4000" dirty="0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395536" y="1333943"/>
            <a:ext cx="2470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285750" indent="-285750">
              <a:buClr>
                <a:srgbClr val="4BACC6">
                  <a:lumMod val="50000"/>
                </a:srgbClr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sz="2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Αλκυλίωση</a:t>
            </a:r>
            <a:r>
              <a:rPr lang="el-GR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223236" name="Picture 4" descr="biosyn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07406"/>
            <a:ext cx="8565849" cy="37698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599892" y="6165304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«Οργανική Χημεία – Θ . Ενότητα 7</a:t>
            </a:r>
            <a:r>
              <a:rPr lang="en-US" sz="2000" dirty="0" smtClean="0"/>
              <a:t>:</a:t>
            </a:r>
            <a:r>
              <a:rPr lang="el-GR" sz="2000" dirty="0"/>
              <a:t> Υδατάνθρακες - Πρωτεΐνες - Λιπίδια».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Προβολές </a:t>
            </a:r>
            <a:r>
              <a:rPr lang="en-US" dirty="0"/>
              <a:t>Fischer</a:t>
            </a:r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997"/>
          <a:stretch/>
        </p:blipFill>
        <p:spPr bwMode="auto">
          <a:xfrm>
            <a:off x="1619672" y="1374297"/>
            <a:ext cx="4680520" cy="27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" t="53029" r="40327"/>
          <a:stretch/>
        </p:blipFill>
        <p:spPr bwMode="auto">
          <a:xfrm>
            <a:off x="3419872" y="3717032"/>
            <a:ext cx="2652575" cy="294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Οξείδωση</a:t>
            </a:r>
          </a:p>
        </p:txBody>
      </p:sp>
      <p:pic>
        <p:nvPicPr>
          <p:cNvPr id="130052" name="Picture 4" descr="crboxid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96752"/>
            <a:ext cx="5128606" cy="35515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4" name="Picture 6" descr="crboxid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4869160"/>
            <a:ext cx="6273544" cy="18316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7199784" y="5866239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chemistry.msu.edu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116632"/>
            <a:ext cx="8373616" cy="1080120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Βάσεις του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Schiff, </a:t>
            </a:r>
            <a:r>
              <a:rPr lang="el-GR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προϊόντα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Amadori</a:t>
            </a:r>
            <a:r>
              <a:rPr lang="el-GR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l-G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4294967295"/>
          </p:nvPr>
        </p:nvSpPr>
        <p:spPr>
          <a:xfrm>
            <a:off x="611560" y="1882178"/>
            <a:ext cx="3563888" cy="1993900"/>
          </a:xfrm>
        </p:spPr>
        <p:txBody>
          <a:bodyPr>
            <a:normAutofit/>
          </a:bodyPr>
          <a:lstStyle/>
          <a:p>
            <a:pPr>
              <a:buClr>
                <a:srgbClr val="215678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μαύρισμα του μούστου κατά την θέρμανση του προς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συμπύκνωση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11560" y="5064210"/>
            <a:ext cx="4896544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Αντίδραση </a:t>
            </a:r>
            <a:r>
              <a:rPr lang="el-GR" dirty="0" err="1" smtClean="0"/>
              <a:t>αλδευδομάδος</a:t>
            </a:r>
            <a:r>
              <a:rPr lang="el-GR" dirty="0" smtClean="0"/>
              <a:t> σακχάρου με αμινομάδα </a:t>
            </a:r>
            <a:r>
              <a:rPr lang="el-GR" dirty="0" err="1" smtClean="0"/>
              <a:t>αμινοξέως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124" name="Picture 4" descr="http://www.societechimiquedefrance.fr/IMG/png/pdj265-32_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391802"/>
            <a:ext cx="508138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580112" y="6498853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societechimiquedefrance.fr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031"/>
            <a:ext cx="8373616" cy="908720"/>
          </a:xfrm>
        </p:spPr>
        <p:txBody>
          <a:bodyPr>
            <a:normAutofit/>
          </a:bodyPr>
          <a:lstStyle/>
          <a:p>
            <a:r>
              <a:rPr lang="el-GR" dirty="0" err="1"/>
              <a:t>Κετόζες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089960" y="1844824"/>
            <a:ext cx="5252111" cy="720080"/>
          </a:xfrm>
          <a:prstGeom prst="rect">
            <a:avLst/>
          </a:prstGeom>
          <a:solidFill>
            <a:schemeClr val="bg1"/>
          </a:solidFill>
          <a:ln>
            <a:solidFill>
              <a:srgbClr val="21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Παραδείγματα κετοζών</a:t>
            </a:r>
            <a:endParaRPr lang="el-G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0292" name="Picture 4" descr="ketose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445" y="2636912"/>
            <a:ext cx="8511140" cy="171659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83386" y="48691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chemwiki.ucdavis.edu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BY-NC-SA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US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OC_template_final</Template>
  <TotalTime>57</TotalTime>
  <Words>1677</Words>
  <Application>Microsoft Office PowerPoint</Application>
  <PresentationFormat>Προβολή στην οθόνη (4:3)</PresentationFormat>
  <Paragraphs>502</Paragraphs>
  <Slides>58</Slides>
  <Notes>45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58</vt:i4>
      </vt:variant>
    </vt:vector>
  </HeadingPairs>
  <TitlesOfParts>
    <vt:vector size="60" baseType="lpstr">
      <vt:lpstr>OC_template_final</vt:lpstr>
      <vt:lpstr>OC_template</vt:lpstr>
      <vt:lpstr>Οργανική Χημεία - Θ</vt:lpstr>
      <vt:lpstr>Υδατάνθρακες </vt:lpstr>
      <vt:lpstr>Γλυκόζη</vt:lpstr>
      <vt:lpstr>Στερεοϊσομέρεια</vt:lpstr>
      <vt:lpstr>Προβολές Fischer  (Nobel χημείας 1902)</vt:lpstr>
      <vt:lpstr>Προβολές Fischer</vt:lpstr>
      <vt:lpstr>Οξείδωση</vt:lpstr>
      <vt:lpstr>Βάσεις του Schiff, προϊόντα Amadori </vt:lpstr>
      <vt:lpstr>Κετόζες</vt:lpstr>
      <vt:lpstr>Η Πραγματική Δομή των Σακχάρων 1/3</vt:lpstr>
      <vt:lpstr>Η Πραγματική Δομή των Σακχάρων 2/3</vt:lpstr>
      <vt:lpstr>Η Πραγματική Δομή των Σακχάρων 3/3</vt:lpstr>
      <vt:lpstr>Προβολές Haworth </vt:lpstr>
      <vt:lpstr>Σχηματισμός Γλυκοζίτη</vt:lpstr>
      <vt:lpstr>Ανθοκυάνες σαν γλυκοζίτες</vt:lpstr>
      <vt:lpstr>Δισακχαρίτες 1/2</vt:lpstr>
      <vt:lpstr>Δισακχαρίτες 2/2</vt:lpstr>
      <vt:lpstr>Πολυσακχαρίτες 1/2</vt:lpstr>
      <vt:lpstr>Πολυσακχαρίτες 2/2</vt:lpstr>
      <vt:lpstr>Πρωτεΐνες</vt:lpstr>
      <vt:lpstr>α-Αμινοξέα 1/2</vt:lpstr>
      <vt:lpstr>α-Αμινοξέα 2/2</vt:lpstr>
      <vt:lpstr>Ισοηλεκτρικό Σημείο 1/2</vt:lpstr>
      <vt:lpstr>Ισοηλεκτρικό Σημείο 2/2</vt:lpstr>
      <vt:lpstr>Εστεροποίηση του Καρβοξυλικού οξέος </vt:lpstr>
      <vt:lpstr>Η Αντίδραση Νινυδρίνης είναι χαρακτηριστική αντίδραση ελεύθερων αμινοξέων </vt:lpstr>
      <vt:lpstr>Σύνθεση των α - Αμινοξέων</vt:lpstr>
      <vt:lpstr>Ο Πεπτιδικός Δεσμός</vt:lpstr>
      <vt:lpstr>Τριτοταγείς Δομές: α-Ελικα </vt:lpstr>
      <vt:lpstr>Τριτοταγείς Δομές: β-Πτυχωτή</vt:lpstr>
      <vt:lpstr> Δομή Πρωτείνης</vt:lpstr>
      <vt:lpstr>Παραδείγματα</vt:lpstr>
      <vt:lpstr>Η αιμογλομπίνη, μια μεταλλοπρωτείνη</vt:lpstr>
      <vt:lpstr>Μετουσίωση των Πρωτεϊνών</vt:lpstr>
      <vt:lpstr>Τριγλυκερίδια, λιπαρά οξέα</vt:lpstr>
      <vt:lpstr>Κορεσμένα λιπαρά οξέα</vt:lpstr>
      <vt:lpstr>Ακόρεστα Λιπαρά Οξέα</vt:lpstr>
      <vt:lpstr>Σαπούνια &amp; Απορρυπαντικά</vt:lpstr>
      <vt:lpstr>Φυσικά Λίπη &amp; Έλαια</vt:lpstr>
      <vt:lpstr>Φωσφολιπίδια 1/4</vt:lpstr>
      <vt:lpstr>Φωσφολιπίδια 2/4</vt:lpstr>
      <vt:lpstr>Φωσφολιπίδια 3/4</vt:lpstr>
      <vt:lpstr>Φωσφολιπίδια 4/4</vt:lpstr>
      <vt:lpstr>Τερπένια</vt:lpstr>
      <vt:lpstr> Οξυγονωμένα τερπένια – Πως δημιουργούνται</vt:lpstr>
      <vt:lpstr>Τερπένια - Η αντίδραση δημιουργίας</vt:lpstr>
      <vt:lpstr> Άλλα φυτικά παράγωγα  ανάλογα των Τερπένιων</vt:lpstr>
      <vt:lpstr>Στεροειδή</vt:lpstr>
      <vt:lpstr>Λιποδιαλυτές Βιταμίνες</vt:lpstr>
      <vt:lpstr>Βιοσύνθεση Λιπιδίων 1/2</vt:lpstr>
      <vt:lpstr>Βιοσύνθεση Λιπιδίων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- Θ</dc:title>
  <dc:creator>opencourses@teiath.gr</dc:creator>
  <cp:lastModifiedBy>fkaram2</cp:lastModifiedBy>
  <cp:revision>9</cp:revision>
  <dcterms:created xsi:type="dcterms:W3CDTF">2014-09-25T07:19:58Z</dcterms:created>
  <dcterms:modified xsi:type="dcterms:W3CDTF">2015-02-13T14:06:55Z</dcterms:modified>
</cp:coreProperties>
</file>