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</p:sldMasterIdLst>
  <p:notesMasterIdLst>
    <p:notesMasterId r:id="rId89"/>
  </p:notesMasterIdLst>
  <p:handoutMasterIdLst>
    <p:handoutMasterId r:id="rId90"/>
  </p:handoutMasterIdLst>
  <p:sldIdLst>
    <p:sldId id="34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336" r:id="rId25"/>
    <p:sldId id="337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38" r:id="rId46"/>
    <p:sldId id="303" r:id="rId47"/>
    <p:sldId id="339" r:id="rId48"/>
    <p:sldId id="304" r:id="rId49"/>
    <p:sldId id="340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5" r:id="rId79"/>
    <p:sldId id="333" r:id="rId80"/>
    <p:sldId id="334" r:id="rId81"/>
    <p:sldId id="344" r:id="rId82"/>
    <p:sldId id="345" r:id="rId83"/>
    <p:sldId id="346" r:id="rId84"/>
    <p:sldId id="351" r:id="rId85"/>
    <p:sldId id="352" r:id="rId86"/>
    <p:sldId id="348" r:id="rId87"/>
    <p:sldId id="350" r:id="rId88"/>
  </p:sldIdLst>
  <p:sldSz cx="9144000" cy="6858000" type="screen4x3"/>
  <p:notesSz cx="7104063" cy="10234613"/>
  <p:custDataLst>
    <p:tags r:id="rId91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2"/>
    <a:srgbClr val="E9EDF4"/>
    <a:srgbClr val="003E00"/>
    <a:srgbClr val="006600"/>
    <a:srgbClr val="820000"/>
    <a:srgbClr val="0036A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4660"/>
  </p:normalViewPr>
  <p:slideViewPr>
    <p:cSldViewPr>
      <p:cViewPr varScale="1">
        <p:scale>
          <a:sx n="107" d="100"/>
          <a:sy n="107" d="100"/>
        </p:scale>
        <p:origin x="-18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8/4/2015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8/4/2015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9866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3944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1480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2960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5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0608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9522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9136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8159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633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4729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8008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8008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458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3738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6320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9957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13638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985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7815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599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5424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6164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094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-O_Mappa_mundi_z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The_Earth_seen_from_Apollo_17.jpg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://commons.wikimedia.org/wiki/User:Leinad-Z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The_Earth_seen_from_Apollo_17.jp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/index.php?title=User:Maddox2&amp;action=edit&amp;redlink=1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commons.wikimedia.org/wiki/File:GRACE_globe_animation.gi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hyperlink" Target="http://www.geod.nrcan.gc.ca/" TargetMode="External"/><Relationship Id="rId4" Type="http://schemas.openxmlformats.org/officeDocument/2006/relationships/hyperlink" Target="http://www.geod.nrcan.gc.ca/edu/geod/gravity/gravity04_e.php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Global_plate_motion_2008-04-17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4.jpeg"/><Relationship Id="rId12" Type="http://schemas.openxmlformats.org/officeDocument/2006/relationships/hyperlink" Target="http://www.unavco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gos-portal.org/lang_en/GGOS-Portal/EN/Home/homepageLink.html" TargetMode="External"/><Relationship Id="rId11" Type="http://schemas.openxmlformats.org/officeDocument/2006/relationships/hyperlink" Target="http://www.unavco.org/community_science/science-support/crustal_motion/dxdt/images/REVEL-2000_b.jpg" TargetMode="External"/><Relationship Id="rId5" Type="http://schemas.openxmlformats.org/officeDocument/2006/relationships/hyperlink" Target="http://www.iag-aig.org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://www.ggos-portal.org/lang_en/GGOS-Portal/EN/Topics/GeodeticApplications/GeodeticReferenceSystemsAndFrames/GeodeticReferenceSystemsAndFrames.html" TargetMode="External"/><Relationship Id="rId9" Type="http://schemas.openxmlformats.org/officeDocument/2006/relationships/hyperlink" Target="http://commons.wikimedia.org/wiki/User:Macaddct1984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Eratosthenes.jp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Tomist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-R_Helmert_1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/index.php?title=User:Carlo_Denis&amp;action=edit&amp;redlink=1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arth-crust-cutaway-english.sv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iki/User:Hel-ham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dsn.de/odsn/services/paleomap/animation.html" TargetMode="External"/><Relationship Id="rId5" Type="http://schemas.openxmlformats.org/officeDocument/2006/relationships/hyperlink" Target="http://commons.wikimedia.org/wiki/User:Avenue" TargetMode="External"/><Relationship Id="rId4" Type="http://schemas.openxmlformats.org/officeDocument/2006/relationships/hyperlink" Target="http://commons.wikimedia.org/wiki/File:Map_plate_tectonics_world.gi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://www.creationscience.com/onlinebook/main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eationscience.com/onlinebook/HydroplateOverview7.html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://el.wikipedia.org/wiki/%CE%91%CF%81%CF%87%CE%B5%CE%AF%CE%BF:Andrija_Mohorovicic.gi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arbon_cycle-cute_diagram.jpe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Giac8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Layers_of_the_atmosphere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iki/User:The_High_Fin_Sperm_Whal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AxialTiltObliquity.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deed.en" TargetMode="External"/><Relationship Id="rId4" Type="http://schemas.openxmlformats.org/officeDocument/2006/relationships/hyperlink" Target="http://commons.wikimedia.org/wiki/User:Dna-webmaster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piers.obspm.fr/eop-pc/" TargetMode="External"/><Relationship Id="rId4" Type="http://schemas.openxmlformats.org/officeDocument/2006/relationships/hyperlink" Target="http://www2.jpl.nasa.gov/basics/bsf2-1.php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File:Coppia_di_precessione.jp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" TargetMode="External"/><Relationship Id="rId4" Type="http://schemas.openxmlformats.org/officeDocument/2006/relationships/hyperlink" Target="http://it.wikipedia.org/wiki/Utente:Zetazeti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LucasVB/Gallery" TargetMode="External"/><Relationship Id="rId2" Type="http://schemas.openxmlformats.org/officeDocument/2006/relationships/hyperlink" Target="http://en.wikipedia.org/wiki/File:Gyroscope_precession.gi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hyperlink" Target="http://it.wikipedia.org/wiki/Utente:Zetazet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://creativecommons.org/licenses/by-sa/3.0/deed.e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Praezession.svg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://www.pietro.org/Astro_Util_StaticDemo/MethodsNutationVisualized.htm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/index.php?title=User:Maddox2&amp;action=edit&amp;redlink=1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://commons.wikimedia.org/wiki/File:GRACE_globe_animation.gi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Kheops-Pyramid.jp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l" TargetMode="External"/><Relationship Id="rId4" Type="http://schemas.openxmlformats.org/officeDocument/2006/relationships/hyperlink" Target="http://commons.wikimedia.org/wiki/User:A._Parrot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Ficheiro:Thales.jp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ythagoras_Bust_Vatican_Museum_(cropped)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File_Upload_Bot_(Magnus_Manske)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laton-2b.jp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File_Upload_Bot_(Magnus_Manske)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ristotle_Bust_White_Background_Transparent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2.5/deed.en" TargetMode="External"/><Relationship Id="rId5" Type="http://schemas.openxmlformats.org/officeDocument/2006/relationships/hyperlink" Target="http://commons.wikimedia.org/wiki/User:File_Upload_Bot_(Magnus_Manske)" TargetMode="External"/><Relationship Id="rId4" Type="http://schemas.openxmlformats.org/officeDocument/2006/relationships/hyperlink" Target="http://commons.wikimedia.org/wiki/User:Jlorenz1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nc-nd/3.0/gr/" TargetMode="External"/><Relationship Id="rId5" Type="http://schemas.openxmlformats.org/officeDocument/2006/relationships/hyperlink" Target="http://commons.wikimedia.org/wiki/User:File_Upload_Bot_(Magnus_Manske)" TargetMode="External"/><Relationship Id="rId4" Type="http://schemas.openxmlformats.org/officeDocument/2006/relationships/hyperlink" Target="http://www.atopo.gr/wp-content/uploads/2009/09/eudoksos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User:Christian1985" TargetMode="External"/><Relationship Id="rId4" Type="http://schemas.openxmlformats.org/officeDocument/2006/relationships/hyperlink" Target="http://commons.wikimedia.org/wiki/File:Aristarchos_von_Samos_(Denkmal).jpe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Eratosthenes.jp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Tomisti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sch.gr/dimzachari/author/dimzachari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s.sch.gr/dimzachari/2011/07/14/114-%CE%B4%CE%B9%CE%B4%CE%B1%CF%83%CE%BA%CE%B1%CE%BB%CE%AF%CE%B5%CF%82-%CE%BC%CE%AD%CF%84%CF%81%CE%B7%CF%83%CE%B7-%CF%84%CE%B7%CF%82-%CF%80%CE%B5%CF%81%CE%B9%CE%BC%CE%AD%CF%84%CF%81%CE%BF%CF%85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1%CF%81%CF%87%CE%B5%CE%AF%CE%BF:Hipparchos_1.jpe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Tomisti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1%CF%81%CF%87%CE%B5%CE%AF%CE%BF:Hipparchos_1.jpeg" TargetMode="External"/><Relationship Id="rId7" Type="http://schemas.openxmlformats.org/officeDocument/2006/relationships/hyperlink" Target="http://creativecommons.org/licenses/by-sa/3.0/deed.el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l.wikipedia.org/wiki/%CE%91%CF%81%CF%87%CE%B5%CE%AF%CE%BF:NAMA_Machine_d'Anticyth%C3%A8re_1.jpg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://commons.wikimedia.org/wiki/User:Tomisti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1%CF%81%CF%87%CE%B5%CE%AF%CE%BF:Posidonio_de_Apamea.jp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l" TargetMode="External"/><Relationship Id="rId4" Type="http://schemas.openxmlformats.org/officeDocument/2006/relationships/hyperlink" Target="http://commons.wikimedia.org/wiki/User:Tomisti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-O_Mappa_mundi_z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Leinad-Z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User:LepoRello" TargetMode="External"/><Relationship Id="rId3" Type="http://schemas.openxmlformats.org/officeDocument/2006/relationships/image" Target="../media/image51.png"/><Relationship Id="rId7" Type="http://schemas.openxmlformats.org/officeDocument/2006/relationships/hyperlink" Target="http://commons.wikimedia.org/wiki/File:Philipp_Gottfried_Schaudt_M%C3%BCnchner_Uhr_Himmelsglobus_Deutsches_Museum.jp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l" TargetMode="External"/><Relationship Id="rId5" Type="http://schemas.openxmlformats.org/officeDocument/2006/relationships/hyperlink" Target="http://commons.wikimedia.org/wiki/File:Heraldic_hourglass_.svg" TargetMode="External"/><Relationship Id="rId4" Type="http://schemas.openxmlformats.org/officeDocument/2006/relationships/image" Target="../media/image5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ernel.jpg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User:Tomisti" TargetMode="External"/><Relationship Id="rId4" Type="http://schemas.openxmlformats.org/officeDocument/2006/relationships/hyperlink" Target="http://commons.wikimedia.org/w/index.php?title=User:Colporteur&amp;action=edit&amp;redlink=1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Johannes_Kepler.jpg" TargetMode="External"/><Relationship Id="rId7" Type="http://schemas.openxmlformats.org/officeDocument/2006/relationships/hyperlink" Target="http://commons.wikimedia.org/wiki/User:Dmitry_Rozhkov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Justus_Sustermans_-_Portrait_of_Galileo_Galilei,_1636.jpg" TargetMode="External"/><Relationship Id="rId5" Type="http://schemas.openxmlformats.org/officeDocument/2006/relationships/image" Target="../media/image55.jpeg"/><Relationship Id="rId4" Type="http://schemas.openxmlformats.org/officeDocument/2006/relationships/hyperlink" Target="http://commons.wikimedia.org/wiki/User:Stern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SM_V39_D156_Nikolaus_Copernicus.jpg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Ineuw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Willebrord_Snellius.jp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Jeand_Cassini.jpg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Branor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.wikipedia.org/wiki/%CE%91%CF%81%CF%87%CE%B5%CE%AF%CE%BF:GodfreyKneller-IsaacNewton-1689.jp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.wikipedia.org/wiki/%CE%91%CF%81%CF%87%CE%B5%CE%AF%CE%BF:GodfreyKneller-IsaacNewton-1689.jpg" TargetMode="External"/><Relationship Id="rId5" Type="http://schemas.openxmlformats.org/officeDocument/2006/relationships/hyperlink" Target="http://en.wikipedia.org/wiki/File:Alexis_Clairault.jpg" TargetMode="Externa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1%CF%81%CF%87%CE%B5%CE%AF%CE%BF:Carl_Friedrich_Gauss.jp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l.wikipedia.org/wiki/%CE%91%CF%81%CF%87%CE%B5%CE%AF%CE%BF:Friedrich_Wilhelm_Bessel.jpeg" TargetMode="External"/><Relationship Id="rId4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ierre-Simon_Laplace.jpg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/index.php?title=User:Luestling&amp;action=edit&amp;redlink=1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-R_Helmert_1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/index.php?title=User:Carlo_Denis&amp;action=edit&amp;redlink=1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eorge_Gabriel_Stokes.jp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File_Upload_Bot_(Magnus_Manske)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1%CF%81%CF%87%CE%B5%CE%AF%CE%BF:Aristoteles_Louvre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2.5/deed.el" TargetMode="External"/><Relationship Id="rId4" Type="http://schemas.openxmlformats.org/officeDocument/2006/relationships/hyperlink" Target="http://commons.wikimedia.org/wiki/User:Sting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ugg.org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ag-aig.org/" TargetMode="External"/><Relationship Id="rId4" Type="http://schemas.openxmlformats.org/officeDocument/2006/relationships/image" Target="../media/image6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4000" b="1" dirty="0" smtClean="0">
                <a:solidFill>
                  <a:schemeClr val="tx1"/>
                </a:solidFill>
                <a:latin typeface="+mn-lt"/>
              </a:rPr>
              <a:t>Γεωδαισία</a:t>
            </a:r>
            <a:endParaRPr lang="el-GR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848680" y="2780928"/>
            <a:ext cx="7446640" cy="2586198"/>
          </a:xfrm>
        </p:spPr>
        <p:txBody>
          <a:bodyPr>
            <a:normAutofit fontScale="70000" lnSpcReduction="20000"/>
          </a:bodyPr>
          <a:lstStyle/>
          <a:p>
            <a:r>
              <a:rPr lang="el-GR" sz="3600" b="1" dirty="0"/>
              <a:t>Ενότητα </a:t>
            </a:r>
            <a:r>
              <a:rPr lang="el-GR" sz="3600" b="1" dirty="0" smtClean="0"/>
              <a:t>1</a:t>
            </a:r>
            <a:r>
              <a:rPr lang="el-GR" sz="3600" dirty="0" smtClean="0"/>
              <a:t>:</a:t>
            </a:r>
            <a:r>
              <a:rPr lang="en-US" sz="3600" dirty="0" smtClean="0"/>
              <a:t> </a:t>
            </a:r>
            <a:r>
              <a:rPr lang="el-GR" sz="3600" dirty="0"/>
              <a:t>Ορισμός και Ιστορία της Γεωδαισίας</a:t>
            </a:r>
            <a:endParaRPr lang="en-US" sz="3600" dirty="0"/>
          </a:p>
          <a:p>
            <a:r>
              <a:rPr lang="el-GR" sz="3600" dirty="0"/>
              <a:t>Βασίλης Δ. </a:t>
            </a:r>
            <a:r>
              <a:rPr lang="el-GR" sz="3600" dirty="0" err="1" smtClean="0"/>
              <a:t>Ανδριτσάνος</a:t>
            </a:r>
            <a:endParaRPr lang="en-US" sz="3600" dirty="0" smtClean="0"/>
          </a:p>
          <a:p>
            <a:endParaRPr lang="el-GR" sz="2800" dirty="0"/>
          </a:p>
          <a:p>
            <a:r>
              <a:rPr lang="el-GR" sz="3100" dirty="0"/>
              <a:t>Δρ. Αγρονόμος - Τοπογράφος Μηχανικός ΑΠΘ</a:t>
            </a:r>
          </a:p>
          <a:p>
            <a:r>
              <a:rPr lang="el-GR" sz="3100" dirty="0"/>
              <a:t>Επίκουρος Καθηγητής ΤΕΙ </a:t>
            </a:r>
            <a:r>
              <a:rPr lang="el-GR" sz="3100" dirty="0" smtClean="0"/>
              <a:t>Αθήνας</a:t>
            </a:r>
            <a:endParaRPr lang="en-US" sz="3100" dirty="0"/>
          </a:p>
          <a:p>
            <a:r>
              <a:rPr lang="el-GR" sz="3100" dirty="0" smtClean="0"/>
              <a:t>Τμήμα </a:t>
            </a:r>
            <a:r>
              <a:rPr lang="el-GR" sz="3100" dirty="0"/>
              <a:t>Πολιτικών Μηχανικών ΤΕ </a:t>
            </a:r>
            <a:endParaRPr lang="en-US" sz="3100" dirty="0" smtClean="0"/>
          </a:p>
          <a:p>
            <a:r>
              <a:rPr lang="el-GR" sz="3100" dirty="0" smtClean="0"/>
              <a:t>Κατεύθυνση </a:t>
            </a:r>
            <a:r>
              <a:rPr lang="el-GR" sz="3100" dirty="0"/>
              <a:t>Μηχανικών Τοπογραφίας &amp; </a:t>
            </a:r>
            <a:r>
              <a:rPr lang="el-GR" sz="3100" dirty="0" err="1"/>
              <a:t>Γεωπληροφορικής</a:t>
            </a:r>
            <a:r>
              <a:rPr lang="el-GR" sz="3100" dirty="0"/>
              <a:t> ΤΕ</a:t>
            </a:r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 descr="Το περιεχόμενο του μαθήματος διατίθεται με άδεια Creative Commons εκτός και αν αναφέρεται διαφορετικά&#10;&#10;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971730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 descr="creative commons by, nc, s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logo υπουργείου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04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lnSpc>
                <a:spcPct val="112000"/>
              </a:lnSpc>
              <a:spcAft>
                <a:spcPct val="0"/>
              </a:spcAft>
            </a:pPr>
            <a:r>
              <a:rPr lang="el-GR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1. Το σχήμα της Γης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μορφή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)</a:t>
            </a:r>
            <a:endParaRPr lang="el-GR" dirty="0">
              <a:latin typeface="+mn-lt"/>
            </a:endParaRPr>
          </a:p>
        </p:txBody>
      </p:sp>
      <p:pic>
        <p:nvPicPr>
          <p:cNvPr id="4098" name="Picture 2" descr="εικόνα με το σχήμα της γη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2" y="1772816"/>
            <a:ext cx="2883256" cy="3165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5576" y="5062730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T-O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Mappa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 mundi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Leinad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-Z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099" name="Picture 3" descr="η γη από δορυφόρο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165698" cy="3165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88024" y="5076468"/>
            <a:ext cx="3165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The Earth seen from Apollo 17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Huntster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5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>
                <a:solidFill>
                  <a:prstClr val="black"/>
                </a:solidFill>
              </a:rPr>
              <a:t>2. Το </a:t>
            </a:r>
            <a:r>
              <a:rPr lang="el-GR" dirty="0">
                <a:solidFill>
                  <a:prstClr val="black"/>
                </a:solidFill>
              </a:rPr>
              <a:t>μέγεθος</a:t>
            </a:r>
            <a:r>
              <a:rPr lang="el-GR" sz="4400" dirty="0">
                <a:solidFill>
                  <a:prstClr val="black"/>
                </a:solidFill>
              </a:rPr>
              <a:t> της Γης (διαστάσεις</a:t>
            </a:r>
            <a:r>
              <a:rPr lang="el-GR" sz="4400" dirty="0" smtClean="0">
                <a:solidFill>
                  <a:prstClr val="black"/>
                </a:solidFill>
              </a:rPr>
              <a:t>)</a:t>
            </a:r>
            <a:endParaRPr lang="el-GR" dirty="0"/>
          </a:p>
        </p:txBody>
      </p:sp>
      <p:pic>
        <p:nvPicPr>
          <p:cNvPr id="5122" name="Picture 2" descr="η γη από δορυφόρο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59383"/>
            <a:ext cx="2333713" cy="2333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 descr="η γη από δορυφόρ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305"/>
            <a:ext cx="1296791" cy="1296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 descr="η γη από δορυφόρο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56457"/>
            <a:ext cx="1036639" cy="1036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 descr="η γη από δορυφόρο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07" y="3774777"/>
            <a:ext cx="518319" cy="518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91804" y="4492932"/>
            <a:ext cx="3132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The Earth seen from Apollo 17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 </a:t>
            </a:r>
          </a:p>
          <a:p>
            <a:pPr algn="ctr"/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Huntster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53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3. Το </a:t>
            </a:r>
            <a:r>
              <a:rPr lang="el-GR" dirty="0"/>
              <a:t>γήινο πεδίο βαρύτητας </a:t>
            </a:r>
            <a:r>
              <a:rPr lang="el-GR" dirty="0" smtClean="0"/>
              <a:t>στην επιφάνεια και </a:t>
            </a:r>
            <a:r>
              <a:rPr lang="el-GR" dirty="0"/>
              <a:t>έξω από </a:t>
            </a:r>
            <a:r>
              <a:rPr lang="el-GR" dirty="0" smtClean="0"/>
              <a:t>αυτήν</a:t>
            </a:r>
            <a:endParaRPr lang="el-GR" dirty="0"/>
          </a:p>
        </p:txBody>
      </p:sp>
      <p:pic>
        <p:nvPicPr>
          <p:cNvPr id="6146" name="Picture 2" descr="παράγοντες που επηρεάζουν το βαρυτικό πεδίο της γης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6" y="1844824"/>
            <a:ext cx="4224894" cy="321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71600" y="5315070"/>
            <a:ext cx="322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Factors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affecting the Earth's Gravity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Field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Natural Resources Canada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 descr="animation της γης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03" y="2036464"/>
            <a:ext cx="3175050" cy="3175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88745" y="5291993"/>
            <a:ext cx="322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GRACE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globe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animation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Maddox2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82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4. Τον </a:t>
            </a:r>
            <a:r>
              <a:rPr lang="el-GR" dirty="0"/>
              <a:t>προσδιορισμό σημείων αναφοράς στη γήινη </a:t>
            </a:r>
            <a:r>
              <a:rPr lang="el-GR" dirty="0" smtClean="0"/>
              <a:t>επιφάνεια</a:t>
            </a:r>
            <a:endParaRPr lang="el-GR" dirty="0"/>
          </a:p>
        </p:txBody>
      </p:sp>
      <p:grpSp>
        <p:nvGrpSpPr>
          <p:cNvPr id="7" name="Group 6" descr="σημεία αναφοράς στη γήινη επιφάνεια"/>
          <p:cNvGrpSpPr/>
          <p:nvPr/>
        </p:nvGrpSpPr>
        <p:grpSpPr>
          <a:xfrm>
            <a:off x="611560" y="1268760"/>
            <a:ext cx="6099308" cy="4246731"/>
            <a:chOff x="1411143" y="1412775"/>
            <a:chExt cx="6099308" cy="4246731"/>
          </a:xfrm>
        </p:grpSpPr>
        <p:pic>
          <p:nvPicPr>
            <p:cNvPr id="2050" name="Picture 2" descr="σημεία αναφοράς στη γήινη επιφάνεια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143" y="1412775"/>
              <a:ext cx="6099308" cy="36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912625" y="5013175"/>
              <a:ext cx="3096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4"/>
                </a:rPr>
                <a:t>Geodetic reference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4"/>
                </a:rPr>
                <a:t>frames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,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© 2010 -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5"/>
                </a:rPr>
                <a:t>IAG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,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6"/>
                </a:rPr>
                <a:t>Global Geodetic Observing System - GGOS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. </a:t>
              </a:r>
            </a:p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All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rights reserved.</a:t>
              </a:r>
            </a:p>
          </p:txBody>
        </p:sp>
      </p:grpSp>
      <p:grpSp>
        <p:nvGrpSpPr>
          <p:cNvPr id="10" name="Group 9" descr="σημεία αναφοράς στη γήινη επιφάνεια"/>
          <p:cNvGrpSpPr/>
          <p:nvPr/>
        </p:nvGrpSpPr>
        <p:grpSpPr>
          <a:xfrm>
            <a:off x="1072876" y="1844824"/>
            <a:ext cx="5587355" cy="4241637"/>
            <a:chOff x="899592" y="1509735"/>
            <a:chExt cx="5760640" cy="4579439"/>
          </a:xfrm>
        </p:grpSpPr>
        <p:pic>
          <p:nvPicPr>
            <p:cNvPr id="3" name="Picture 2" descr="σημεία αναφοράς στη γήινη επιφάνεια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1509735"/>
              <a:ext cx="5760640" cy="407359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961143" y="5590742"/>
              <a:ext cx="3637538" cy="498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“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8"/>
                </a:rPr>
                <a:t>Global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8"/>
                </a:rPr>
                <a:t>plate motion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8"/>
                </a:rPr>
                <a:t>2008-04-</a:t>
              </a:r>
              <a:r>
                <a:rPr lang="el-G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8"/>
                </a:rPr>
                <a:t>17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”, </a:t>
              </a:r>
              <a:r>
                <a:rPr lang="el-G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από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 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9"/>
                </a:rPr>
                <a:t>Macaddct1984</a:t>
              </a:r>
              <a:r>
                <a:rPr lang="el-G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9"/>
                </a:rPr>
                <a:t> </a:t>
              </a:r>
              <a:r>
                <a:rPr lang="el-G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διαθέσιμο ως κοινό κτήμα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11" name="Group 10" descr="σημεία αναφοράς στη γήινη επιφάνεια"/>
          <p:cNvGrpSpPr/>
          <p:nvPr/>
        </p:nvGrpSpPr>
        <p:grpSpPr>
          <a:xfrm>
            <a:off x="1539626" y="2204863"/>
            <a:ext cx="7067905" cy="4494114"/>
            <a:chOff x="1539626" y="2204863"/>
            <a:chExt cx="7067905" cy="4494114"/>
          </a:xfrm>
        </p:grpSpPr>
        <p:pic>
          <p:nvPicPr>
            <p:cNvPr id="7171" name="Picture 3" descr="σημεία αναφοράς στη γήινη επιφάνεια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626" y="2204863"/>
              <a:ext cx="7067905" cy="3960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563887" y="6237312"/>
              <a:ext cx="30963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“</a:t>
              </a:r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11"/>
                </a:rPr>
                <a:t>REVEL-2000 (</a:t>
              </a:r>
              <a:r>
                <a:rPr lang="en-US" sz="12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11"/>
                </a:rPr>
                <a:t>global</a:t>
              </a:r>
              <a:r>
                <a:rPr lang="en-US" sz="12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)”, © Copyright 2001-2013</a:t>
              </a:r>
            </a:p>
            <a:p>
              <a:pPr algn="ctr"/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12"/>
                </a:rPr>
                <a:t>UNAVCO</a:t>
              </a:r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, </a:t>
              </a:r>
              <a:r>
                <a:rPr lang="en-US" sz="12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Inc</a:t>
              </a:r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. All </a:t>
              </a:r>
              <a:r>
                <a:rPr lang="en-US" sz="12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rights reserved.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324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  <a:latin typeface="+mn-lt"/>
              </a:rPr>
              <a:t>Σύγχρονος Ορισμός Της Γεωδαισίας</a:t>
            </a:r>
            <a:endParaRPr lang="el-GR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132856"/>
            <a:ext cx="2890664" cy="2520280"/>
          </a:xfrm>
        </p:spPr>
        <p:txBody>
          <a:bodyPr/>
          <a:lstStyle/>
          <a:p>
            <a:pPr marL="0" lvl="0" indent="0" fontAlgn="base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ΣΧΗΜΑ</a:t>
            </a:r>
          </a:p>
          <a:p>
            <a:pPr marL="0" lvl="0" indent="0" fontAlgn="base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ΜΕΓΕΘΟΣ</a:t>
            </a:r>
          </a:p>
          <a:p>
            <a:pPr marL="0" lvl="0" indent="0" fontAlgn="base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ΠΕΔΙΟ ΒΑΡΥΤΗΤΑΣ</a:t>
            </a:r>
          </a:p>
          <a:p>
            <a:pPr marL="0" lvl="0" indent="0" fontAlgn="base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ΣΗΜΕΙΑ ΑΝΑΦΟΡΑΣ</a:t>
            </a:r>
          </a:p>
        </p:txBody>
      </p:sp>
      <p:sp>
        <p:nvSpPr>
          <p:cNvPr id="6" name="Left-Right Arrow 5" descr="σχετίζεται"/>
          <p:cNvSpPr/>
          <p:nvPr/>
        </p:nvSpPr>
        <p:spPr>
          <a:xfrm>
            <a:off x="3347864" y="2514120"/>
            <a:ext cx="1872208" cy="1117707"/>
          </a:xfrm>
          <a:prstGeom prst="leftRightArrow">
            <a:avLst>
              <a:gd name="adj1" fmla="val 50000"/>
              <a:gd name="adj2" fmla="val 20251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004A8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2679851"/>
            <a:ext cx="3779912" cy="91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2000"/>
              </a:lnSpc>
            </a:pP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Διαχρονική μεταβολή</a:t>
            </a:r>
            <a:r>
              <a:rPr lang="en-US" sz="24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+mn-lt"/>
              </a:rPr>
              <a:t>τους και απεικόνιση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18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Θεμελιωτές Της Γεωδαισίας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8716" y="1916832"/>
            <a:ext cx="5194920" cy="1152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400" b="1" dirty="0"/>
              <a:t>ΕΡΑΤΟΣΘΕΝΗΣ</a:t>
            </a:r>
            <a:r>
              <a:rPr lang="el-GR" sz="2400" dirty="0"/>
              <a:t> 276 </a:t>
            </a:r>
            <a:r>
              <a:rPr lang="el-GR" sz="2400" dirty="0" err="1"/>
              <a:t>π.Χ.</a:t>
            </a:r>
            <a:r>
              <a:rPr lang="el-GR" sz="2400" dirty="0"/>
              <a:t> - 194 </a:t>
            </a:r>
            <a:r>
              <a:rPr lang="el-GR" sz="2400" dirty="0" err="1"/>
              <a:t>π.Χ.</a:t>
            </a:r>
            <a:r>
              <a:rPr lang="el-GR" sz="2400" dirty="0"/>
              <a:t> : Θεμελιωτής της γεωδαισίας σύμφωνα με το σημερινό </a:t>
            </a:r>
            <a:r>
              <a:rPr lang="el-GR" sz="2400" dirty="0" smtClean="0"/>
              <a:t>ορισμό.</a:t>
            </a: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3491880" y="3356992"/>
            <a:ext cx="5328592" cy="91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 smtClean="0">
                <a:latin typeface="+mn-lt"/>
              </a:rPr>
              <a:t>“</a:t>
            </a:r>
            <a:r>
              <a:rPr lang="el-GR" sz="2400" dirty="0" smtClean="0">
                <a:latin typeface="+mn-lt"/>
              </a:rPr>
              <a:t>Γεωγραφικά</a:t>
            </a:r>
            <a:r>
              <a:rPr lang="en-US" sz="2400" i="1" dirty="0" smtClean="0">
                <a:latin typeface="+mn-lt"/>
              </a:rPr>
              <a:t>”</a:t>
            </a:r>
            <a:r>
              <a:rPr lang="en-US" sz="2400" dirty="0" smtClean="0">
                <a:latin typeface="+mn-lt"/>
              </a:rPr>
              <a:t>: </a:t>
            </a:r>
            <a:r>
              <a:rPr lang="en-US" sz="2400" dirty="0">
                <a:latin typeface="+mn-lt"/>
              </a:rPr>
              <a:t>υπολογισμός της ακτίνας της Γης με μεγάλη ακρίβεια.</a:t>
            </a:r>
          </a:p>
        </p:txBody>
      </p:sp>
      <p:pic>
        <p:nvPicPr>
          <p:cNvPr id="8194" name="Picture 2" descr="Ερατοσθένη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2060847"/>
            <a:ext cx="2232248" cy="3170085"/>
          </a:xfrm>
          <a:prstGeom prst="rect">
            <a:avLst/>
          </a:prstGeom>
          <a:ln w="508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6551" y="5301208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Eratosthenes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Tomisti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90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Θεμελιωτές Της Γεωδαισίας </a:t>
            </a:r>
            <a:r>
              <a:rPr lang="el-GR" sz="3200" b="0" dirty="0" smtClean="0">
                <a:solidFill>
                  <a:prstClr val="black"/>
                </a:solidFill>
              </a:rPr>
              <a:t>(2 από 2)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5266928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/>
              <a:t>F. R. </a:t>
            </a:r>
            <a:r>
              <a:rPr lang="el-GR" sz="2400" b="1" dirty="0" err="1"/>
              <a:t>Helmert</a:t>
            </a:r>
            <a:r>
              <a:rPr lang="el-GR" sz="2400" b="1" dirty="0"/>
              <a:t> </a:t>
            </a:r>
            <a:r>
              <a:rPr lang="el-GR" sz="2400" dirty="0"/>
              <a:t>(1843 - 1917): “η επιστήμη των μετρήσεων και της απεικόνισης της γήινης επιφάνειας</a:t>
            </a:r>
            <a:r>
              <a:rPr lang="el-GR" sz="2400" dirty="0" smtClean="0"/>
              <a:t>”.</a:t>
            </a: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u="sng" dirty="0"/>
              <a:t>Έδωσε ένα σύντομο και περιεκτικό ορισμό της Γεωδαισίας</a:t>
            </a:r>
            <a:r>
              <a:rPr lang="el-GR" sz="2400" dirty="0"/>
              <a:t>: 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dirty="0"/>
              <a:t>εισάγει την κλίμακα σε σχέση με την έκταση, από τη μελέτη μιας μικρής έκτασης μέχρι και την προσέγγιση του σχήματος της </a:t>
            </a:r>
            <a:r>
              <a:rPr lang="el-GR" sz="2400" dirty="0" smtClean="0"/>
              <a:t>Γης.</a:t>
            </a:r>
            <a:endParaRPr lang="el-GR" sz="2400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1027" name="Picture 3" descr="Helme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04" y="1486146"/>
            <a:ext cx="2657168" cy="3029114"/>
          </a:xfrm>
          <a:prstGeom prst="rect">
            <a:avLst/>
          </a:prstGeom>
          <a:ln w="571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73672" y="4556289"/>
            <a:ext cx="3059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F-R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Helmert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 1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Carlo Denis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37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Προσδιορισμός Συντεταγμένων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032448"/>
          </a:xfrm>
        </p:spPr>
        <p:txBody>
          <a:bodyPr/>
          <a:lstStyle/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Που βρισκόμαστε,</a:t>
            </a:r>
            <a:endParaRPr lang="en-US" sz="2400" dirty="0"/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Που βρισκόμασταν,</a:t>
            </a:r>
            <a:endParaRPr lang="en-US" sz="2400" dirty="0"/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Που</a:t>
            </a:r>
            <a:r>
              <a:rPr lang="en-US" sz="2400" dirty="0" smtClean="0"/>
              <a:t> </a:t>
            </a:r>
            <a:r>
              <a:rPr lang="en-US" sz="2400" dirty="0"/>
              <a:t>θα </a:t>
            </a:r>
            <a:r>
              <a:rPr lang="el-GR" sz="2400" dirty="0" smtClean="0"/>
              <a:t>βρισκόμαστε</a:t>
            </a:r>
            <a:r>
              <a:rPr lang="en-US" sz="2400" dirty="0" smtClean="0"/>
              <a:t> </a:t>
            </a:r>
            <a:r>
              <a:rPr lang="en-US" sz="2400" dirty="0"/>
              <a:t>όταν φτάσουμε σε κάποιον </a:t>
            </a:r>
            <a:r>
              <a:rPr lang="en-US" sz="2400" dirty="0" smtClean="0"/>
              <a:t>προορισμό</a:t>
            </a:r>
            <a:r>
              <a:rPr lang="el-GR" sz="2400" dirty="0" smtClean="0"/>
              <a:t>,</a:t>
            </a:r>
            <a:endParaRPr lang="en-US" sz="2400" dirty="0"/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Άμεση εξάρτηση με την εγγενή ανάγκη του ανθρώπου </a:t>
            </a:r>
            <a:r>
              <a:rPr lang="en-US" sz="2400" dirty="0" err="1" smtClean="0"/>
              <a:t>γι</a:t>
            </a:r>
            <a:r>
              <a:rPr lang="en-US" sz="2400" dirty="0" smtClean="0"/>
              <a:t>α </a:t>
            </a:r>
            <a:r>
              <a:rPr lang="en-US" sz="2400" dirty="0"/>
              <a:t>αναζήτηση και </a:t>
            </a:r>
            <a:r>
              <a:rPr lang="en-US" sz="2400" dirty="0" smtClean="0"/>
              <a:t>εξερεύνηση</a:t>
            </a:r>
            <a:r>
              <a:rPr lang="el-GR" sz="2400" dirty="0" smtClean="0"/>
              <a:t>,</a:t>
            </a:r>
            <a:endParaRPr lang="en-US" sz="2400" dirty="0"/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Μεταφορές</a:t>
            </a:r>
            <a:r>
              <a:rPr lang="en-US" sz="2400" dirty="0" smtClean="0"/>
              <a:t> </a:t>
            </a:r>
            <a:r>
              <a:rPr lang="en-US" sz="2400" dirty="0"/>
              <a:t>- ενέργεια - περιβάλλον - δίκτυα κοινής ωφέλειας </a:t>
            </a:r>
            <a:r>
              <a:rPr lang="en-US" sz="2400" dirty="0" smtClean="0"/>
              <a:t>– επικοινωνίες</a:t>
            </a:r>
            <a:r>
              <a:rPr lang="el-GR" sz="2400" dirty="0" smtClean="0"/>
              <a:t>.</a:t>
            </a:r>
            <a:endParaRPr lang="en-US" sz="2400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119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prstClr val="black"/>
                </a:solidFill>
              </a:rPr>
              <a:t>Μαθηματική Τεκμηρίωση</a:t>
            </a:r>
            <a:br>
              <a:rPr lang="el-GR" dirty="0" smtClean="0">
                <a:solidFill>
                  <a:prstClr val="black"/>
                </a:solidFill>
              </a:rPr>
            </a:br>
            <a:r>
              <a:rPr lang="el-GR" sz="1000" dirty="0" smtClean="0">
                <a:solidFill>
                  <a:prstClr val="black"/>
                </a:solidFill>
                <a:latin typeface="MgOpen Cosmetica" charset="0"/>
              </a:rPr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2160240"/>
          </a:xfrm>
        </p:spPr>
        <p:txBody>
          <a:bodyPr>
            <a:normAutofit/>
          </a:bodyPr>
          <a:lstStyle/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Γεωδαισία</a:t>
            </a:r>
            <a:r>
              <a:rPr lang="en-US" sz="2400" dirty="0" smtClean="0"/>
              <a:t>: </a:t>
            </a:r>
            <a:r>
              <a:rPr lang="en-US" sz="2400" dirty="0"/>
              <a:t>πρόβλημα συνοριακών τιμών (boundary value problem</a:t>
            </a:r>
            <a:r>
              <a:rPr lang="en-US" sz="2400" dirty="0" smtClean="0"/>
              <a:t>)</a:t>
            </a:r>
            <a:r>
              <a:rPr lang="el-GR" sz="2400" dirty="0" smtClean="0"/>
              <a:t>,</a:t>
            </a:r>
            <a:endParaRPr lang="en-US" sz="2400" dirty="0"/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Ζητούμενο</a:t>
            </a:r>
            <a:r>
              <a:rPr lang="en-US" sz="2400" dirty="0" smtClean="0"/>
              <a:t>: </a:t>
            </a:r>
            <a:r>
              <a:rPr lang="en-US" sz="2400" dirty="0"/>
              <a:t>από </a:t>
            </a:r>
            <a:r>
              <a:rPr lang="el-GR" sz="2400" dirty="0" smtClean="0"/>
              <a:t>μετρήσεις στην επιφάνεια </a:t>
            </a:r>
            <a:r>
              <a:rPr lang="en-US" sz="2400" dirty="0" smtClean="0"/>
              <a:t>και </a:t>
            </a:r>
            <a:r>
              <a:rPr lang="en-US" sz="2400" dirty="0"/>
              <a:t>έξω από αυτήν να προσδιοριστεί το σχήμα και το μέγεθος της </a:t>
            </a:r>
            <a:r>
              <a:rPr lang="en-US" sz="2400" dirty="0" smtClean="0"/>
              <a:t>επιφάνειας</a:t>
            </a:r>
            <a:r>
              <a:rPr lang="el-GR" sz="2400" dirty="0" smtClean="0"/>
              <a:t>.</a:t>
            </a:r>
            <a:endParaRPr lang="en-US" sz="2400" dirty="0"/>
          </a:p>
          <a:p>
            <a:endParaRPr lang="el-GR" sz="2400" dirty="0"/>
          </a:p>
        </p:txBody>
      </p:sp>
      <p:sp>
        <p:nvSpPr>
          <p:cNvPr id="5" name="Rectangle 4"/>
          <p:cNvSpPr/>
          <p:nvPr/>
        </p:nvSpPr>
        <p:spPr>
          <a:xfrm>
            <a:off x="755576" y="3952204"/>
            <a:ext cx="3024336" cy="91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Γεωδαιτικό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πρόβλημα συνοριακών τιμών</a:t>
            </a:r>
          </a:p>
        </p:txBody>
      </p:sp>
      <p:cxnSp>
        <p:nvCxnSpPr>
          <p:cNvPr id="10" name="Straight Arrow Connector 9" descr="σχετίζεται"/>
          <p:cNvCxnSpPr>
            <a:stCxn id="5" idx="3"/>
          </p:cNvCxnSpPr>
          <p:nvPr/>
        </p:nvCxnSpPr>
        <p:spPr>
          <a:xfrm flipV="1">
            <a:off x="3779912" y="3861048"/>
            <a:ext cx="864096" cy="5509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716016" y="3516414"/>
            <a:ext cx="2687018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Γεωμετρικό (σχήμα)</a:t>
            </a:r>
            <a:endParaRPr lang="en-US" sz="2400" dirty="0">
              <a:latin typeface="+mn-lt"/>
            </a:endParaRPr>
          </a:p>
        </p:txBody>
      </p:sp>
      <p:cxnSp>
        <p:nvCxnSpPr>
          <p:cNvPr id="11" name="Straight Arrow Connector 10" descr="σχετίζεται"/>
          <p:cNvCxnSpPr>
            <a:stCxn id="5" idx="3"/>
            <a:endCxn id="7" idx="1"/>
          </p:cNvCxnSpPr>
          <p:nvPr/>
        </p:nvCxnSpPr>
        <p:spPr>
          <a:xfrm>
            <a:off x="3779912" y="4412010"/>
            <a:ext cx="936104" cy="110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716016" y="4170084"/>
            <a:ext cx="3522503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Φυσικό (πεδίο βαρύτητας)</a:t>
            </a:r>
            <a:endParaRPr lang="en-US" sz="2400" dirty="0">
              <a:latin typeface="+mn-lt"/>
            </a:endParaRPr>
          </a:p>
        </p:txBody>
      </p:sp>
      <p:cxnSp>
        <p:nvCxnSpPr>
          <p:cNvPr id="12" name="Straight Arrow Connector 11" descr="σχετίζεται"/>
          <p:cNvCxnSpPr>
            <a:stCxn id="5" idx="3"/>
          </p:cNvCxnSpPr>
          <p:nvPr/>
        </p:nvCxnSpPr>
        <p:spPr>
          <a:xfrm>
            <a:off x="3779912" y="4412010"/>
            <a:ext cx="888104" cy="7017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644008" y="4871815"/>
            <a:ext cx="4437818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Σύστημα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αναφοράς (περιστροφή)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44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088"/>
            <a:ext cx="8229600" cy="908720"/>
          </a:xfrm>
        </p:spPr>
        <p:txBody>
          <a:bodyPr/>
          <a:lstStyle/>
          <a:p>
            <a:r>
              <a:rPr lang="el-GR" dirty="0" smtClean="0"/>
              <a:t>Κλάδοι της Γεωδαισίας</a:t>
            </a:r>
            <a:endParaRPr lang="el-GR" dirty="0"/>
          </a:p>
        </p:txBody>
      </p:sp>
      <p:sp>
        <p:nvSpPr>
          <p:cNvPr id="5" name="AutoShape 1"/>
          <p:cNvSpPr>
            <a:spLocks noGrp="1" noChangeArrowheads="1"/>
          </p:cNvSpPr>
          <p:nvPr>
            <p:ph idx="1"/>
          </p:nvPr>
        </p:nvSpPr>
        <p:spPr bwMode="auto">
          <a:xfrm>
            <a:off x="2928400" y="2864146"/>
            <a:ext cx="2855152" cy="1872208"/>
          </a:xfrm>
          <a:prstGeom prst="diamond">
            <a:avLst/>
          </a:prstGeom>
          <a:solidFill>
            <a:srgbClr val="004A82"/>
          </a:solidFill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945" tIns="41473" rIns="82945" bIns="41473" anchor="ctr">
            <a:normAutofit/>
          </a:bodyPr>
          <a:lstStyle/>
          <a:p>
            <a:pPr marL="0" indent="0" algn="ctr">
              <a:buNone/>
            </a:pPr>
            <a:r>
              <a:rPr lang="el-GR" sz="2800" b="1" dirty="0" smtClean="0">
                <a:solidFill>
                  <a:schemeClr val="bg1"/>
                </a:solidFill>
              </a:rPr>
              <a:t>ΓΕΩΔΑΙΣΙΑ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12" name="Up-Down Arrow 11" descr="κλάδος της γεωδαισίας είναι "/>
          <p:cNvSpPr/>
          <p:nvPr/>
        </p:nvSpPr>
        <p:spPr>
          <a:xfrm>
            <a:off x="4277688" y="2350655"/>
            <a:ext cx="197768" cy="369331"/>
          </a:xfrm>
          <a:prstGeom prst="upDownArrow">
            <a:avLst/>
          </a:prstGeom>
          <a:solidFill>
            <a:srgbClr val="004A8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2649144" y="1150326"/>
            <a:ext cx="3377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el-GR" sz="2400" b="1" dirty="0">
                <a:solidFill>
                  <a:prstClr val="black"/>
                </a:solidFill>
                <a:latin typeface="+mn-lt"/>
              </a:rPr>
              <a:t>ΔΟΡΥΦΟΡΙΚΗ </a:t>
            </a:r>
            <a:r>
              <a:rPr lang="el-GR" sz="2400" dirty="0">
                <a:solidFill>
                  <a:prstClr val="black"/>
                </a:solidFill>
                <a:latin typeface="+mn-lt"/>
              </a:rPr>
              <a:t/>
            </a:r>
            <a:br>
              <a:rPr lang="el-GR" sz="2400" dirty="0">
                <a:solidFill>
                  <a:prstClr val="black"/>
                </a:solidFill>
                <a:latin typeface="+mn-lt"/>
              </a:rPr>
            </a:br>
            <a:r>
              <a:rPr lang="el-GR" sz="2400" dirty="0">
                <a:solidFill>
                  <a:prstClr val="black"/>
                </a:solidFill>
                <a:latin typeface="+mn-lt"/>
              </a:rPr>
              <a:t>(διαστημικές και δορυφορικές μέθοδοι</a:t>
            </a: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)</a:t>
            </a:r>
            <a:endParaRPr lang="el-GR" sz="2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4" name="Left-Right Arrow 13" descr="κλάδος της γεωδαισίας είναι "/>
          <p:cNvSpPr/>
          <p:nvPr/>
        </p:nvSpPr>
        <p:spPr>
          <a:xfrm>
            <a:off x="2195736" y="3696840"/>
            <a:ext cx="432048" cy="206820"/>
          </a:xfrm>
          <a:prstGeom prst="leftRightArrow">
            <a:avLst/>
          </a:prstGeom>
          <a:solidFill>
            <a:srgbClr val="004A8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110750" y="2719986"/>
            <a:ext cx="2483768" cy="2160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b="1" dirty="0">
                <a:latin typeface="+mn-lt"/>
              </a:rPr>
              <a:t>ΓΕΩΜΕΤΡΙΚΗ</a:t>
            </a:r>
          </a:p>
          <a:p>
            <a:pPr>
              <a:lnSpc>
                <a:spcPct val="112000"/>
              </a:lnSpc>
            </a:pPr>
            <a:r>
              <a:rPr lang="en-US" sz="2400" dirty="0" smtClean="0">
                <a:latin typeface="+mn-lt"/>
              </a:rPr>
              <a:t>(</a:t>
            </a:r>
            <a:r>
              <a:rPr lang="el-GR" sz="2400" dirty="0" smtClean="0">
                <a:latin typeface="+mn-lt"/>
              </a:rPr>
              <a:t>γεωμετρικές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μέθοδοι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και </a:t>
            </a:r>
            <a:r>
              <a:rPr lang="el-GR" sz="2400" dirty="0" smtClean="0">
                <a:latin typeface="+mn-lt"/>
              </a:rPr>
              <a:t>προσδιορισμός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συντεταγμένων</a:t>
            </a:r>
            <a:r>
              <a:rPr lang="en-US" sz="2400" dirty="0" smtClean="0">
                <a:latin typeface="+mn-lt"/>
              </a:rPr>
              <a:t>)</a:t>
            </a:r>
            <a:endParaRPr lang="en-US" sz="2400" dirty="0">
              <a:latin typeface="+mn-lt"/>
            </a:endParaRPr>
          </a:p>
        </p:txBody>
      </p:sp>
      <p:sp>
        <p:nvSpPr>
          <p:cNvPr id="13" name="Up-Down Arrow 12" descr="κλάδος της γεωδαισίας είναι "/>
          <p:cNvSpPr/>
          <p:nvPr/>
        </p:nvSpPr>
        <p:spPr>
          <a:xfrm>
            <a:off x="4238836" y="4931877"/>
            <a:ext cx="197768" cy="369331"/>
          </a:xfrm>
          <a:prstGeom prst="upDownArrow">
            <a:avLst/>
          </a:prstGeom>
          <a:solidFill>
            <a:srgbClr val="004A8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2411760" y="5301208"/>
            <a:ext cx="4032448" cy="133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400" b="1" dirty="0">
                <a:latin typeface="+mn-lt"/>
              </a:rPr>
              <a:t>(ΑΣΤΡΟΝΟΜΙΚΗ)</a:t>
            </a:r>
          </a:p>
          <a:p>
            <a:pPr algn="ctr">
              <a:lnSpc>
                <a:spcPct val="112000"/>
              </a:lnSpc>
            </a:pPr>
            <a:r>
              <a:rPr lang="en-US" sz="2400" b="1" dirty="0">
                <a:latin typeface="+mn-lt"/>
              </a:rPr>
              <a:t>ΓΕΩΔΑΙΤΙΚΗ ΑΣΤΡΟΝΟΜΙΑ</a:t>
            </a:r>
          </a:p>
          <a:p>
            <a:pPr algn="ctr">
              <a:lnSpc>
                <a:spcPct val="112000"/>
              </a:lnSpc>
            </a:pPr>
            <a:r>
              <a:rPr lang="en-US" sz="2400" dirty="0" smtClean="0">
                <a:latin typeface="+mn-lt"/>
              </a:rPr>
              <a:t>(</a:t>
            </a:r>
            <a:r>
              <a:rPr lang="el-GR" sz="2400" dirty="0" smtClean="0">
                <a:latin typeface="+mn-lt"/>
              </a:rPr>
              <a:t>Αστρονομικές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παρατηρήσεις</a:t>
            </a:r>
            <a:r>
              <a:rPr lang="en-US" sz="2400" dirty="0" smtClean="0">
                <a:latin typeface="+mn-lt"/>
              </a:rPr>
              <a:t>)</a:t>
            </a:r>
            <a:endParaRPr lang="en-US" sz="2400" dirty="0">
              <a:latin typeface="+mn-lt"/>
            </a:endParaRPr>
          </a:p>
        </p:txBody>
      </p:sp>
      <p:sp>
        <p:nvSpPr>
          <p:cNvPr id="15" name="Left-Right Arrow 14" descr="κλάδος της γεωδαισίας είναι "/>
          <p:cNvSpPr/>
          <p:nvPr/>
        </p:nvSpPr>
        <p:spPr>
          <a:xfrm>
            <a:off x="6012160" y="3696840"/>
            <a:ext cx="432048" cy="206820"/>
          </a:xfrm>
          <a:prstGeom prst="leftRightArrow">
            <a:avLst/>
          </a:prstGeom>
          <a:solidFill>
            <a:srgbClr val="004A8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6516216" y="2823396"/>
            <a:ext cx="2736304" cy="174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400" b="1" dirty="0">
                <a:latin typeface="+mn-lt"/>
              </a:rPr>
              <a:t>ΦΥΣΙΚΗ</a:t>
            </a:r>
          </a:p>
          <a:p>
            <a:pPr algn="ctr">
              <a:lnSpc>
                <a:spcPct val="112000"/>
              </a:lnSpc>
            </a:pPr>
            <a:r>
              <a:rPr lang="en-US" sz="2400" dirty="0" smtClean="0">
                <a:latin typeface="+mn-lt"/>
              </a:rPr>
              <a:t>(</a:t>
            </a:r>
            <a:r>
              <a:rPr lang="el-GR" sz="2400" dirty="0" smtClean="0">
                <a:latin typeface="+mn-lt"/>
              </a:rPr>
              <a:t>μελέτη του γήινου πεδίου βαρύτητας</a:t>
            </a:r>
            <a:r>
              <a:rPr lang="en-US" sz="2400" dirty="0" smtClean="0">
                <a:latin typeface="+mn-lt"/>
              </a:rPr>
              <a:t>- </a:t>
            </a:r>
            <a:r>
              <a:rPr lang="en-US" sz="2400" dirty="0">
                <a:latin typeface="+mn-lt"/>
              </a:rPr>
              <a:t>γεωειδές)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811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  <a:latin typeface="+mn-lt"/>
              </a:rPr>
              <a:t>Περιεχόμενα Του Μαθήματος </a:t>
            </a:r>
            <a:r>
              <a:rPr lang="el-GR" sz="3200" b="0" dirty="0" smtClean="0">
                <a:solidFill>
                  <a:prstClr val="black"/>
                </a:solidFill>
                <a:latin typeface="+mn-lt"/>
              </a:rPr>
              <a:t>(1</a:t>
            </a:r>
            <a:r>
              <a:rPr lang="en-US" sz="3200" b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3200" b="0" dirty="0" smtClean="0">
                <a:solidFill>
                  <a:prstClr val="black"/>
                </a:solidFill>
                <a:latin typeface="+mn-lt"/>
              </a:rPr>
              <a:t>από 3)</a:t>
            </a:r>
            <a:endParaRPr lang="el-GR" sz="3200" b="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1"/>
            <a:ext cx="4323880" cy="5328593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12000"/>
              </a:lnSpc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b="1" dirty="0" smtClean="0">
                <a:solidFill>
                  <a:prstClr val="black"/>
                </a:solidFill>
              </a:rPr>
              <a:t>1</a:t>
            </a:r>
            <a:r>
              <a:rPr lang="el-GR" sz="2400" b="1" baseline="30000" dirty="0" smtClean="0">
                <a:solidFill>
                  <a:prstClr val="black"/>
                </a:solidFill>
              </a:rPr>
              <a:t>η</a:t>
            </a:r>
            <a:r>
              <a:rPr lang="el-GR" sz="2400" b="1" dirty="0" smtClean="0">
                <a:solidFill>
                  <a:prstClr val="black"/>
                </a:solidFill>
              </a:rPr>
              <a:t> Ενότητα</a:t>
            </a:r>
            <a:endParaRPr lang="en-US" sz="2400" b="1" dirty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Ορισμός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της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Γεωδαισίας </a:t>
            </a:r>
            <a:r>
              <a:rPr lang="el-GR" sz="2400" dirty="0">
                <a:solidFill>
                  <a:prstClr val="black"/>
                </a:solidFill>
              </a:rPr>
              <a:t>.</a:t>
            </a:r>
            <a:endParaRPr lang="el-GR" sz="2400" dirty="0" smtClean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Συνδέσεις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των </a:t>
            </a:r>
            <a:r>
              <a:rPr lang="el-GR" sz="2400" dirty="0" err="1" smtClean="0">
                <a:solidFill>
                  <a:prstClr val="black"/>
                </a:solidFill>
              </a:rPr>
              <a:t>γεωεπιστημών</a:t>
            </a:r>
            <a:r>
              <a:rPr lang="el-GR" sz="2400" dirty="0" smtClean="0">
                <a:solidFill>
                  <a:prstClr val="black"/>
                </a:solidFill>
              </a:rPr>
              <a:t> ,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Γνωριμία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με τον πλα</a:t>
            </a:r>
            <a:r>
              <a:rPr lang="en-US" sz="2400" dirty="0" err="1">
                <a:solidFill>
                  <a:prstClr val="black"/>
                </a:solidFill>
              </a:rPr>
              <a:t>νήτη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Ιστορία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της </a:t>
            </a:r>
            <a:r>
              <a:rPr lang="en-US" sz="2400" dirty="0" err="1">
                <a:solidFill>
                  <a:prstClr val="black"/>
                </a:solidFill>
              </a:rPr>
              <a:t>Γεωδ</a:t>
            </a:r>
            <a:r>
              <a:rPr lang="en-US" sz="2400" dirty="0">
                <a:solidFill>
                  <a:prstClr val="black"/>
                </a:solidFill>
              </a:rPr>
              <a:t>αισίας 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Μονάδες μέτρησης ,</a:t>
            </a:r>
            <a:endParaRPr lang="el-GR" sz="2400" dirty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ts val="180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Διεθνής συνεργασία.</a:t>
            </a: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lnSpc>
                <a:spcPct val="112000"/>
              </a:lnSpc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b="1" dirty="0" smtClean="0">
                <a:solidFill>
                  <a:prstClr val="black"/>
                </a:solidFill>
              </a:rPr>
              <a:t>2</a:t>
            </a:r>
            <a:r>
              <a:rPr lang="el-GR" sz="2400" b="1" baseline="30000" dirty="0" smtClean="0">
                <a:solidFill>
                  <a:prstClr val="black"/>
                </a:solidFill>
              </a:rPr>
              <a:t>η</a:t>
            </a:r>
            <a:r>
              <a:rPr lang="el-GR" sz="2400" b="1" dirty="0" smtClean="0">
                <a:solidFill>
                  <a:prstClr val="black"/>
                </a:solidFill>
              </a:rPr>
              <a:t> Ενότητα</a:t>
            </a: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Μοντέλα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και επιφάνειες ανα</a:t>
            </a:r>
            <a:r>
              <a:rPr lang="en-US" sz="2400" dirty="0" err="1">
                <a:solidFill>
                  <a:prstClr val="black"/>
                </a:solidFill>
              </a:rPr>
              <a:t>φοράς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Συστήματα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αναφοράς χώρου και </a:t>
            </a:r>
            <a:r>
              <a:rPr lang="en-US" sz="2400" dirty="0" err="1">
                <a:solidFill>
                  <a:prstClr val="black"/>
                </a:solidFill>
              </a:rPr>
              <a:t>χρόνου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l-GR" sz="2400" dirty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Συντεταγμένες.</a:t>
            </a: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4499992" y="1196750"/>
            <a:ext cx="4647408" cy="5022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b="1" dirty="0" smtClean="0">
                <a:latin typeface="+mn-lt"/>
              </a:rPr>
              <a:t>3</a:t>
            </a:r>
            <a:r>
              <a:rPr lang="el-GR" sz="2200" b="1" baseline="30000" dirty="0" smtClean="0">
                <a:latin typeface="+mn-lt"/>
              </a:rPr>
              <a:t>η</a:t>
            </a:r>
            <a:r>
              <a:rPr lang="el-GR" sz="2200" b="1" dirty="0">
                <a:latin typeface="+mn-lt"/>
              </a:rPr>
              <a:t> </a:t>
            </a:r>
            <a:r>
              <a:rPr lang="el-GR" sz="2200" b="1" dirty="0" smtClean="0">
                <a:latin typeface="+mn-lt"/>
              </a:rPr>
              <a:t>Ενότητα</a:t>
            </a: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Γεωμετρία του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ελλειψοειδούς</a:t>
            </a:r>
            <a:r>
              <a:rPr lang="en-US" sz="2200" dirty="0">
                <a:latin typeface="+mn-lt"/>
              </a:rPr>
              <a:t> </a:t>
            </a:r>
            <a:r>
              <a:rPr lang="el-GR" sz="2200" dirty="0" smtClean="0">
                <a:latin typeface="+mn-lt"/>
              </a:rPr>
              <a:t>,</a:t>
            </a: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Θεμελιώδη </a:t>
            </a:r>
            <a:r>
              <a:rPr lang="en-US" sz="2200" dirty="0" err="1" smtClean="0">
                <a:latin typeface="+mn-lt"/>
              </a:rPr>
              <a:t>προβλήματα</a:t>
            </a:r>
            <a:r>
              <a:rPr lang="en-US" sz="2200" dirty="0" smtClean="0">
                <a:latin typeface="+mn-lt"/>
              </a:rPr>
              <a:t> </a:t>
            </a:r>
            <a:r>
              <a:rPr lang="el-GR" sz="2200" dirty="0" smtClean="0">
                <a:latin typeface="+mn-lt"/>
              </a:rPr>
              <a:t>στην</a:t>
            </a:r>
            <a:r>
              <a:rPr lang="en-US" sz="2200" dirty="0" smtClean="0">
                <a:latin typeface="+mn-lt"/>
              </a:rPr>
              <a:t> </a:t>
            </a:r>
            <a:r>
              <a:rPr lang="el-GR" sz="2200" dirty="0" smtClean="0">
                <a:latin typeface="+mn-lt"/>
              </a:rPr>
              <a:t>επιφάνεια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του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 smtClean="0">
                <a:latin typeface="+mn-lt"/>
              </a:rPr>
              <a:t>ελλειψοειδούς</a:t>
            </a:r>
            <a:r>
              <a:rPr lang="el-GR" sz="2200" dirty="0" smtClean="0">
                <a:latin typeface="+mn-lt"/>
              </a:rPr>
              <a:t>.</a:t>
            </a:r>
            <a:endParaRPr lang="en-US" sz="2200" dirty="0" smtClean="0">
              <a:latin typeface="+mn-lt"/>
            </a:endParaRPr>
          </a:p>
          <a:p>
            <a:pPr marL="342900" indent="-342900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latin typeface="+mn-lt"/>
            </a:endParaRPr>
          </a:p>
          <a:p>
            <a:pPr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b="1" dirty="0" smtClean="0">
                <a:latin typeface="+mn-lt"/>
              </a:rPr>
              <a:t>4</a:t>
            </a:r>
            <a:r>
              <a:rPr lang="el-GR" sz="2200" b="1" baseline="30000" dirty="0" smtClean="0">
                <a:latin typeface="+mn-lt"/>
              </a:rPr>
              <a:t>η</a:t>
            </a:r>
            <a:r>
              <a:rPr lang="el-GR" sz="2200" b="1" dirty="0" smtClean="0">
                <a:latin typeface="+mn-lt"/>
              </a:rPr>
              <a:t> Ενότητα</a:t>
            </a:r>
            <a:endParaRPr lang="en-US" sz="2200" b="1" dirty="0">
              <a:latin typeface="+mn-lt"/>
            </a:endParaRP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Γεωδαιτικό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DATUM </a:t>
            </a:r>
            <a:r>
              <a:rPr lang="el-GR" sz="2200" dirty="0" smtClean="0">
                <a:latin typeface="+mn-lt"/>
              </a:rPr>
              <a:t>,</a:t>
            </a:r>
            <a:endParaRPr lang="el-GR" sz="2200" dirty="0">
              <a:latin typeface="+mn-lt"/>
            </a:endParaRP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Ορισμός και υλοποίηση,</a:t>
            </a: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Προβολές</a:t>
            </a:r>
            <a:r>
              <a:rPr lang="en-US" sz="2200" dirty="0" smtClean="0">
                <a:latin typeface="+mn-lt"/>
              </a:rPr>
              <a:t> </a:t>
            </a:r>
            <a:r>
              <a:rPr lang="el-GR" sz="2200" dirty="0" smtClean="0">
                <a:latin typeface="+mn-lt"/>
              </a:rPr>
              <a:t>,</a:t>
            </a: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Αλλαγές προ</a:t>
            </a:r>
            <a:r>
              <a:rPr lang="en-US" sz="2200" dirty="0" smtClean="0">
                <a:latin typeface="+mn-lt"/>
              </a:rPr>
              <a:t>β</a:t>
            </a:r>
            <a:r>
              <a:rPr lang="el-GR" sz="2200" dirty="0" smtClean="0">
                <a:latin typeface="+mn-lt"/>
              </a:rPr>
              <a:t>ολικών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συστημάτων</a:t>
            </a:r>
            <a:r>
              <a:rPr lang="en-US" sz="2200" dirty="0">
                <a:latin typeface="+mn-lt"/>
              </a:rPr>
              <a:t> </a:t>
            </a:r>
            <a:r>
              <a:rPr lang="el-GR" sz="2200" dirty="0" smtClean="0">
                <a:latin typeface="+mn-lt"/>
              </a:rPr>
              <a:t>,</a:t>
            </a:r>
            <a:endParaRPr lang="el-GR" sz="2200" dirty="0">
              <a:latin typeface="+mn-lt"/>
            </a:endParaRP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Αναγωγές στο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προβολικό</a:t>
            </a:r>
          </a:p>
          <a:p>
            <a:pPr indent="355600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>
                <a:latin typeface="+mn-lt"/>
              </a:rPr>
              <a:t>ε</a:t>
            </a:r>
            <a:r>
              <a:rPr lang="el-GR" sz="2200" dirty="0" smtClean="0">
                <a:latin typeface="+mn-lt"/>
              </a:rPr>
              <a:t>πίπεδο,</a:t>
            </a: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Μετασχηματισμοί.</a:t>
            </a:r>
            <a:endParaRPr lang="en-US" sz="2200" dirty="0">
              <a:latin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99992" y="1412776"/>
            <a:ext cx="0" cy="46576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84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Γεωεπιστήμες</a:t>
            </a:r>
            <a:endParaRPr lang="el-GR" dirty="0"/>
          </a:p>
        </p:txBody>
      </p:sp>
      <p:sp>
        <p:nvSpPr>
          <p:cNvPr id="5" name="Oval 13"/>
          <p:cNvSpPr>
            <a:spLocks noGrp="1" noChangeArrowheads="1"/>
          </p:cNvSpPr>
          <p:nvPr>
            <p:ph idx="1"/>
          </p:nvPr>
        </p:nvSpPr>
        <p:spPr bwMode="auto">
          <a:xfrm>
            <a:off x="3023828" y="2199628"/>
            <a:ext cx="3096344" cy="1224136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82945" tIns="41473" rIns="82945" bIns="41473" anchor="ctr"/>
          <a:lstStyle/>
          <a:p>
            <a:pPr marL="0" indent="0" algn="ctr">
              <a:buNone/>
            </a:pPr>
            <a:r>
              <a:rPr lang="el-GR" b="1" dirty="0" smtClean="0">
                <a:solidFill>
                  <a:srgbClr val="004A82"/>
                </a:solidFill>
              </a:rPr>
              <a:t>ΓΕΩΕΠΙΣΤΗΜΕΣ</a:t>
            </a:r>
            <a:endParaRPr lang="el-GR" b="1" dirty="0">
              <a:solidFill>
                <a:srgbClr val="004A8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3638" y="103989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003E00"/>
                </a:solidFill>
                <a:latin typeface="+mn-lt"/>
              </a:rPr>
              <a:t>ΓΕΩΛΟΓΙΑ</a:t>
            </a:r>
            <a:endParaRPr lang="el-GR" sz="2400" b="1" dirty="0">
              <a:solidFill>
                <a:srgbClr val="003E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257329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003E00"/>
                </a:solidFill>
                <a:latin typeface="+mn-lt"/>
              </a:rPr>
              <a:t>ΓΕΩΦΥΣΙΚΗ</a:t>
            </a:r>
            <a:endParaRPr lang="el-GR" sz="2400" b="1" dirty="0">
              <a:solidFill>
                <a:srgbClr val="003E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7442" y="257329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003E00"/>
                </a:solidFill>
                <a:latin typeface="+mn-lt"/>
              </a:rPr>
              <a:t>ΓΕΩΔΥΝΑΜΙΚΗ</a:t>
            </a:r>
            <a:endParaRPr lang="el-GR" sz="2400" b="1" dirty="0">
              <a:solidFill>
                <a:srgbClr val="003E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2671" y="418773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820000"/>
                </a:solidFill>
                <a:latin typeface="+mn-lt"/>
              </a:rPr>
              <a:t>ΓΕΩΔΑΙΣΙΑ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</p:txBody>
      </p:sp>
      <p:cxnSp>
        <p:nvCxnSpPr>
          <p:cNvPr id="21" name="Straight Arrow Connector 20" descr="υποσύνολο είναι η"/>
          <p:cNvCxnSpPr/>
          <p:nvPr/>
        </p:nvCxnSpPr>
        <p:spPr>
          <a:xfrm flipH="1" flipV="1">
            <a:off x="2987529" y="4441055"/>
            <a:ext cx="825142" cy="1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92514" y="4154156"/>
            <a:ext cx="1695016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Αστρονομία</a:t>
            </a:r>
            <a:endParaRPr lang="en-US" sz="2400" dirty="0">
              <a:latin typeface="+mn-lt"/>
            </a:endParaRPr>
          </a:p>
        </p:txBody>
      </p:sp>
      <p:cxnSp>
        <p:nvCxnSpPr>
          <p:cNvPr id="28" name="Straight Arrow Connector 27" descr="σχετίζεται με το"/>
          <p:cNvCxnSpPr/>
          <p:nvPr/>
        </p:nvCxnSpPr>
        <p:spPr>
          <a:xfrm>
            <a:off x="4561568" y="4649400"/>
            <a:ext cx="1761" cy="29932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583668" y="4835295"/>
            <a:ext cx="5976664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Γεωμετρικό υπόβαθρο</a:t>
            </a:r>
            <a:r>
              <a:rPr lang="en-US" sz="2400" dirty="0" smtClean="0">
                <a:latin typeface="+mn-lt"/>
              </a:rPr>
              <a:t>- </a:t>
            </a:r>
            <a:r>
              <a:rPr lang="el-GR" sz="2400" dirty="0" smtClean="0">
                <a:latin typeface="+mn-lt"/>
              </a:rPr>
              <a:t>Σύστημα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αναφοράς</a:t>
            </a:r>
          </a:p>
        </p:txBody>
      </p:sp>
      <p:cxnSp>
        <p:nvCxnSpPr>
          <p:cNvPr id="31" name="Straight Arrow Connector 30"/>
          <p:cNvCxnSpPr>
            <a:stCxn id="15" idx="2"/>
            <a:endCxn id="16" idx="0"/>
          </p:cNvCxnSpPr>
          <p:nvPr/>
        </p:nvCxnSpPr>
        <p:spPr>
          <a:xfrm flipH="1">
            <a:off x="864246" y="5341267"/>
            <a:ext cx="3707754" cy="510104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" y="5851371"/>
            <a:ext cx="1728487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Τοπογραφία</a:t>
            </a:r>
            <a:endParaRPr lang="en-US" sz="2400" dirty="0">
              <a:latin typeface="+mn-lt"/>
            </a:endParaRPr>
          </a:p>
        </p:txBody>
      </p:sp>
      <p:cxnSp>
        <p:nvCxnSpPr>
          <p:cNvPr id="36" name="Straight Arrow Connector 35"/>
          <p:cNvCxnSpPr>
            <a:stCxn id="15" idx="2"/>
            <a:endCxn id="17" idx="0"/>
          </p:cNvCxnSpPr>
          <p:nvPr/>
        </p:nvCxnSpPr>
        <p:spPr>
          <a:xfrm flipH="1">
            <a:off x="2987531" y="5341267"/>
            <a:ext cx="1584469" cy="510104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047754" y="5851371"/>
            <a:ext cx="1879554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Χαρτογραφία</a:t>
            </a:r>
            <a:endParaRPr lang="en-US" sz="2400" dirty="0">
              <a:latin typeface="+mn-lt"/>
            </a:endParaRPr>
          </a:p>
        </p:txBody>
      </p:sp>
      <p:cxnSp>
        <p:nvCxnSpPr>
          <p:cNvPr id="38" name="Straight Arrow Connector 37"/>
          <p:cNvCxnSpPr>
            <a:stCxn id="15" idx="2"/>
            <a:endCxn id="18" idx="0"/>
          </p:cNvCxnSpPr>
          <p:nvPr/>
        </p:nvCxnSpPr>
        <p:spPr>
          <a:xfrm>
            <a:off x="4572000" y="5341267"/>
            <a:ext cx="803808" cy="510104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180224" y="5851371"/>
            <a:ext cx="2391167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Φωτογραμμετρία</a:t>
            </a:r>
            <a:endParaRPr lang="en-US" sz="2400" dirty="0">
              <a:latin typeface="+mn-lt"/>
            </a:endParaRPr>
          </a:p>
        </p:txBody>
      </p:sp>
      <p:cxnSp>
        <p:nvCxnSpPr>
          <p:cNvPr id="40" name="Straight Arrow Connector 39"/>
          <p:cNvCxnSpPr>
            <a:stCxn id="15" idx="2"/>
            <a:endCxn id="19" idx="0"/>
          </p:cNvCxnSpPr>
          <p:nvPr/>
        </p:nvCxnSpPr>
        <p:spPr>
          <a:xfrm>
            <a:off x="4572000" y="5341267"/>
            <a:ext cx="3320244" cy="510104"/>
          </a:xfrm>
          <a:prstGeom prst="straightConnector1">
            <a:avLst/>
          </a:prstGeom>
          <a:ln w="317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983854" y="5851371"/>
            <a:ext cx="1816779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err="1" smtClean="0">
                <a:latin typeface="+mn-lt"/>
              </a:rPr>
              <a:t>Τηλεσκόπιση</a:t>
            </a:r>
            <a:endParaRPr lang="en-US" sz="2400" dirty="0">
              <a:latin typeface="+mn-lt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6300192" y="2573292"/>
            <a:ext cx="627250" cy="46166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Right Arrow 29"/>
          <p:cNvSpPr/>
          <p:nvPr/>
        </p:nvSpPr>
        <p:spPr>
          <a:xfrm rot="10800000">
            <a:off x="2258332" y="2573292"/>
            <a:ext cx="627250" cy="46166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Right Arrow 31"/>
          <p:cNvSpPr/>
          <p:nvPr/>
        </p:nvSpPr>
        <p:spPr>
          <a:xfrm rot="16200000">
            <a:off x="4306097" y="1560175"/>
            <a:ext cx="627250" cy="46166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Right Arrow 32"/>
          <p:cNvSpPr/>
          <p:nvPr/>
        </p:nvSpPr>
        <p:spPr>
          <a:xfrm rot="5400000">
            <a:off x="4327137" y="3643278"/>
            <a:ext cx="627250" cy="46166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13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Γεωδαισία - Τοπογραφία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21304"/>
            <a:ext cx="4186808" cy="5040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400" b="1" dirty="0" smtClean="0"/>
              <a:t>ΓΕΩΔΑΙΣΙΑ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/>
              <a:t>Προσέγγιση και απεικόνιση του σχήματος της Γης,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/>
              <a:t>Σφαιρική ή ελλειψοειδής προσέγγιση,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/>
              <a:t>Επιδράσεις του πεδίου βαρύτητας,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/>
              <a:t>Υπολογισμοί υψηλής ακριβείας - ποσότητες ορίζονται με διπλή ακρίβεια,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/>
              <a:t>Γνώση ανώτερων Μαθηματικών και Φυσικής.</a:t>
            </a:r>
          </a:p>
          <a:p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4644008" y="1221304"/>
            <a:ext cx="3880133" cy="4228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b="1" dirty="0" smtClean="0">
                <a:latin typeface="+mn-lt"/>
              </a:rPr>
              <a:t> </a:t>
            </a:r>
            <a:r>
              <a:rPr lang="en-US" sz="2400" b="1" dirty="0" smtClean="0">
                <a:latin typeface="+mn-lt"/>
              </a:rPr>
              <a:t>ΤΟΠΟΓΡΑΦΙΑ</a:t>
            </a:r>
            <a:endParaRPr lang="el-GR" sz="2400" b="1" dirty="0" smtClean="0">
              <a:latin typeface="+mn-lt"/>
            </a:endParaRP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latin typeface="+mn-lt"/>
              </a:rPr>
              <a:t>Λεπτομερής αποτύπωση μικρών (10km</a:t>
            </a:r>
            <a:r>
              <a:rPr lang="el-GR" sz="2400" dirty="0" smtClean="0">
                <a:latin typeface="+mn-lt"/>
                <a:ea typeface="MgOpen Cosmetica" charset="0"/>
                <a:cs typeface="MgOpen Cosmetica" charset="0"/>
              </a:rPr>
              <a:t>×</a:t>
            </a:r>
            <a:r>
              <a:rPr lang="el-GR" sz="2400" dirty="0" smtClean="0">
                <a:latin typeface="+mn-lt"/>
              </a:rPr>
              <a:t>10km) εκτάσεων,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latin typeface="+mn-lt"/>
              </a:rPr>
              <a:t>Επίπεδη προσέγγιση,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latin typeface="+mn-lt"/>
              </a:rPr>
              <a:t>Αγνόηση των </a:t>
            </a:r>
            <a:r>
              <a:rPr lang="el-GR" sz="2400" dirty="0" err="1" smtClean="0">
                <a:latin typeface="+mn-lt"/>
              </a:rPr>
              <a:t>βαρυτικών</a:t>
            </a:r>
            <a:r>
              <a:rPr lang="el-GR" sz="2400" dirty="0" smtClean="0">
                <a:latin typeface="+mn-lt"/>
              </a:rPr>
              <a:t> επιδράσεων,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latin typeface="+mn-lt"/>
              </a:rPr>
              <a:t>Συνήθεις πρακτικές εφαρμογές και εργασίες.</a:t>
            </a:r>
          </a:p>
          <a:p>
            <a:pPr>
              <a:lnSpc>
                <a:spcPct val="112000"/>
              </a:lnSpc>
            </a:pPr>
            <a:endParaRPr lang="en-US" sz="2400" b="1" dirty="0"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34280" y="1366414"/>
            <a:ext cx="0" cy="46576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099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latin typeface="+mn-lt"/>
              </a:rPr>
              <a:t>Μονάδες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και </a:t>
            </a:r>
            <a:r>
              <a:rPr lang="el-GR" dirty="0" smtClean="0">
                <a:latin typeface="+mn-lt"/>
              </a:rPr>
              <a:t>τάξη</a:t>
            </a:r>
            <a:r>
              <a:rPr lang="en-US" dirty="0" smtClean="0">
                <a:latin typeface="+mn-lt"/>
              </a:rPr>
              <a:t> </a:t>
            </a:r>
            <a:r>
              <a:rPr lang="el-GR" dirty="0" smtClean="0">
                <a:latin typeface="+mn-lt"/>
              </a:rPr>
              <a:t>μεγέθους</a:t>
            </a:r>
            <a:r>
              <a:rPr lang="en-US" dirty="0" smtClean="0">
                <a:latin typeface="+mn-lt"/>
              </a:rPr>
              <a:t> </a:t>
            </a:r>
            <a:r>
              <a:rPr lang="el-GR" dirty="0" smtClean="0">
                <a:latin typeface="+mn-lt"/>
              </a:rPr>
              <a:t>γεωδαιτικών ποσοτήτων </a:t>
            </a:r>
            <a:r>
              <a:rPr lang="el-GR" sz="3200" b="0" dirty="0" smtClean="0">
                <a:latin typeface="+mn-lt"/>
              </a:rPr>
              <a:t>(1 από 4)</a:t>
            </a:r>
            <a:endParaRPr lang="el-GR" sz="3200" b="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965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400" b="1" dirty="0"/>
              <a:t>Απόσταση</a:t>
            </a:r>
            <a:r>
              <a:rPr lang="el-GR" sz="2400" dirty="0"/>
              <a:t>: μέτρο (m): το μήκος που διανύει το φως στο κενό σε χρονικό διάστημα 1/299792458 του </a:t>
            </a:r>
            <a:r>
              <a:rPr lang="el-GR" sz="2400" dirty="0" smtClean="0"/>
              <a:t>δευτερολέπτου,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400" b="1" dirty="0" smtClean="0"/>
              <a:t>Μάζα</a:t>
            </a:r>
            <a:r>
              <a:rPr lang="el-GR" sz="2400" dirty="0"/>
              <a:t>: χιλιόγραμμο (</a:t>
            </a:r>
            <a:r>
              <a:rPr lang="el-GR" sz="2400" dirty="0" err="1"/>
              <a:t>kgr</a:t>
            </a:r>
            <a:r>
              <a:rPr lang="el-GR" sz="2400" dirty="0"/>
              <a:t>): είναι </a:t>
            </a:r>
            <a:r>
              <a:rPr lang="el-GR" sz="2400" dirty="0" err="1"/>
              <a:t>ισό</a:t>
            </a:r>
            <a:r>
              <a:rPr lang="el-GR" sz="2400" dirty="0"/>
              <a:t> με τη μάζα του πρωτοτύπου κυλίνδρου </a:t>
            </a:r>
            <a:r>
              <a:rPr lang="el-GR" sz="2400" dirty="0" err="1"/>
              <a:t>απο</a:t>
            </a:r>
            <a:r>
              <a:rPr lang="el-GR" sz="2400" dirty="0"/>
              <a:t> ιριδιούχο λευκόχρυσο που φυλάσσεται στο Διεθνές Γραφείο Μέτρων και Σταθμών των </a:t>
            </a:r>
            <a:r>
              <a:rPr lang="el-GR" sz="2400" dirty="0" smtClean="0"/>
              <a:t>Σεβρών,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400" b="1" dirty="0" smtClean="0"/>
              <a:t>Χρόνος</a:t>
            </a:r>
            <a:r>
              <a:rPr lang="el-GR" sz="2400" dirty="0"/>
              <a:t>: δευτερόλεπτο (</a:t>
            </a:r>
            <a:r>
              <a:rPr lang="el-GR" sz="2400" dirty="0" err="1"/>
              <a:t>sec</a:t>
            </a:r>
            <a:r>
              <a:rPr lang="el-GR" sz="2400" dirty="0"/>
              <a:t>): είναι η διάρκεια 9192631770 περιόδων της ακτινοβολίας που αντιστοιχεί στη μετάβαση μεταξύ των δύο ανωτέρων επιπέδων της κατάστασης ελαχίστης ενέργειας του ατόμου του καισίου 133</a:t>
            </a:r>
            <a:r>
              <a:rPr lang="el-GR" sz="2400" dirty="0" smtClean="0"/>
              <a:t>.</a:t>
            </a: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21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Μονάδες</a:t>
            </a:r>
            <a:r>
              <a:rPr lang="en-US" dirty="0"/>
              <a:t> και </a:t>
            </a:r>
            <a:r>
              <a:rPr lang="el-GR" dirty="0"/>
              <a:t>τάξη</a:t>
            </a:r>
            <a:r>
              <a:rPr lang="en-US" dirty="0"/>
              <a:t> </a:t>
            </a:r>
            <a:r>
              <a:rPr lang="el-GR" dirty="0"/>
              <a:t>μεγέθους</a:t>
            </a:r>
            <a:r>
              <a:rPr lang="en-US" dirty="0"/>
              <a:t> </a:t>
            </a:r>
            <a:r>
              <a:rPr lang="el-GR" dirty="0"/>
              <a:t>γεωδαιτικών ποσοτήτων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707419"/>
              </p:ext>
            </p:extLst>
          </p:nvPr>
        </p:nvGraphicFramePr>
        <p:xfrm>
          <a:off x="107504" y="1196753"/>
          <a:ext cx="8928990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728192"/>
                <a:gridCol w="2304256"/>
                <a:gridCol w="1656184"/>
                <a:gridCol w="1944214"/>
              </a:tblGrid>
              <a:tr h="68816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u="none" dirty="0" smtClean="0"/>
                        <a:t>Μονάδα </a:t>
                      </a:r>
                      <a:r>
                        <a:rPr lang="en-US" sz="2000" u="none" dirty="0" err="1" smtClean="0"/>
                        <a:t>Sl</a:t>
                      </a:r>
                      <a:endParaRPr lang="el-GR" sz="2000" u="none" dirty="0" smtClean="0"/>
                    </a:p>
                    <a:p>
                      <a:endParaRPr lang="el-GR" sz="20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u="none" dirty="0" smtClean="0">
                          <a:latin typeface="+mn-lt"/>
                        </a:rPr>
                        <a:t>Μονάδα που χρησιμοποιείται</a:t>
                      </a:r>
                      <a:endParaRPr lang="el-GR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l-GR" sz="2000" dirty="0" smtClean="0"/>
                        <a:t>Τάξη</a:t>
                      </a:r>
                      <a:r>
                        <a:rPr lang="el-GR" sz="2000" baseline="0" dirty="0" smtClean="0"/>
                        <a:t> μεγέθους</a:t>
                      </a:r>
                      <a:endParaRPr lang="el-GR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62832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Απόσταση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m (</a:t>
                      </a:r>
                      <a:r>
                        <a:rPr lang="el-GR" sz="1800" b="1" dirty="0" smtClean="0">
                          <a:latin typeface="+mn-lt"/>
                        </a:rPr>
                        <a:t>μέτρο) 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+mn-lt"/>
                        </a:rPr>
                        <a:t>m (</a:t>
                      </a:r>
                      <a:r>
                        <a:rPr lang="el-GR" sz="1800" b="1" dirty="0" smtClean="0">
                          <a:latin typeface="+mn-lt"/>
                        </a:rPr>
                        <a:t>μέτρο)/ </a:t>
                      </a:r>
                      <a:r>
                        <a:rPr lang="en-US" sz="1800" b="1" dirty="0" smtClean="0">
                          <a:latin typeface="+mn-lt"/>
                        </a:rPr>
                        <a:t>Km </a:t>
                      </a:r>
                      <a:r>
                        <a:rPr lang="el-GR" sz="1800" b="1" dirty="0" smtClean="0">
                          <a:latin typeface="+mn-lt"/>
                        </a:rPr>
                        <a:t>χιλιόμετρο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latin typeface="+mn-lt"/>
                        </a:rPr>
                        <a:t>1738 </a:t>
                      </a:r>
                      <a:r>
                        <a:rPr lang="en-US" sz="1800" b="1" dirty="0" smtClean="0">
                          <a:latin typeface="+mn-lt"/>
                        </a:rPr>
                        <a:t>km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ακτίνα Σελήνης</a:t>
                      </a:r>
                      <a:endParaRPr lang="el-GR" b="1" dirty="0"/>
                    </a:p>
                  </a:txBody>
                  <a:tcPr/>
                </a:tc>
              </a:tr>
              <a:tr h="361845"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6378</a:t>
                      </a:r>
                      <a:r>
                        <a:rPr lang="en-US" sz="1800" b="1" dirty="0" smtClean="0">
                          <a:latin typeface="+mn-lt"/>
                        </a:rPr>
                        <a:t> km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ακτίνα Γης</a:t>
                      </a:r>
                      <a:endParaRPr lang="el-GR" b="1" dirty="0"/>
                    </a:p>
                  </a:txBody>
                  <a:tcPr/>
                </a:tc>
              </a:tr>
              <a:tr h="361845"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695000</a:t>
                      </a:r>
                      <a:r>
                        <a:rPr lang="en-US" sz="1800" b="1" dirty="0" smtClean="0">
                          <a:latin typeface="+mn-lt"/>
                        </a:rPr>
                        <a:t> km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ακτίνα Ήλιου</a:t>
                      </a:r>
                      <a:endParaRPr lang="el-GR" b="1" dirty="0"/>
                    </a:p>
                  </a:txBody>
                  <a:tcPr/>
                </a:tc>
              </a:tr>
              <a:tr h="628320"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40000</a:t>
                      </a:r>
                      <a:r>
                        <a:rPr lang="en-US" sz="1800" b="1" dirty="0" smtClean="0">
                          <a:latin typeface="+mn-lt"/>
                        </a:rPr>
                        <a:t> km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μήκος μεσημβρινού Γης</a:t>
                      </a:r>
                      <a:endParaRPr lang="el-GR" b="1" dirty="0"/>
                    </a:p>
                  </a:txBody>
                  <a:tcPr/>
                </a:tc>
              </a:tr>
              <a:tr h="361845"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3000 </a:t>
                      </a:r>
                      <a:r>
                        <a:rPr lang="en-US" sz="1800" b="1" dirty="0" smtClean="0">
                          <a:latin typeface="+mn-lt"/>
                        </a:rPr>
                        <a:t>km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ύψος Ολύμπου</a:t>
                      </a:r>
                      <a:endParaRPr lang="el-GR" b="1" dirty="0"/>
                    </a:p>
                  </a:txBody>
                  <a:tcPr/>
                </a:tc>
              </a:tr>
              <a:tr h="628320"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20000 </a:t>
                      </a:r>
                      <a:r>
                        <a:rPr lang="en-US" sz="1800" b="1" dirty="0" smtClean="0">
                          <a:latin typeface="+mn-lt"/>
                        </a:rPr>
                        <a:t>km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ύψος τροχιάς δορυφόρων </a:t>
                      </a:r>
                      <a:r>
                        <a:rPr lang="en-US" sz="1800" b="1" dirty="0" smtClean="0">
                          <a:latin typeface="+mn-lt"/>
                        </a:rPr>
                        <a:t>GPS</a:t>
                      </a:r>
                      <a:endParaRPr lang="el-GR" b="1" dirty="0"/>
                    </a:p>
                  </a:txBody>
                  <a:tcPr/>
                </a:tc>
              </a:tr>
              <a:tr h="628320">
                <a:tc>
                  <a:txBody>
                    <a:bodyPr/>
                    <a:lstStyle/>
                    <a:p>
                      <a:r>
                        <a:rPr lang="el-GR" b="1" dirty="0" smtClean="0"/>
                        <a:t>Μάζα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+mn-lt"/>
                        </a:rPr>
                        <a:t>Kgr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r>
                        <a:rPr lang="el-GR" sz="1800" b="1" dirty="0" smtClean="0">
                          <a:latin typeface="+mn-lt"/>
                        </a:rPr>
                        <a:t>(χιλιόγραμμο)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+mn-lt"/>
                        </a:rPr>
                        <a:t>Kgr</a:t>
                      </a:r>
                      <a:r>
                        <a:rPr lang="en-US" sz="1800" b="1" dirty="0" smtClean="0">
                          <a:latin typeface="+mn-lt"/>
                        </a:rPr>
                        <a:t> (</a:t>
                      </a:r>
                      <a:r>
                        <a:rPr lang="el-GR" sz="1800" b="1" dirty="0" err="1" smtClean="0">
                          <a:latin typeface="+mn-lt"/>
                        </a:rPr>
                        <a:t>χιλόγραμμο</a:t>
                      </a:r>
                      <a:r>
                        <a:rPr lang="el-GR" sz="1800" b="1" dirty="0" smtClean="0">
                          <a:latin typeface="+mn-lt"/>
                        </a:rPr>
                        <a:t>)/ </a:t>
                      </a:r>
                      <a:r>
                        <a:rPr lang="en-US" sz="1800" b="1" dirty="0" smtClean="0">
                          <a:latin typeface="+mn-lt"/>
                        </a:rPr>
                        <a:t>gr </a:t>
                      </a:r>
                      <a:r>
                        <a:rPr lang="el-GR" sz="1800" b="1" dirty="0" smtClean="0">
                          <a:latin typeface="+mn-lt"/>
                        </a:rPr>
                        <a:t>(γραμμάριο) = 10</a:t>
                      </a:r>
                      <a:r>
                        <a:rPr lang="el-GR" sz="1800" b="1" baseline="30000" dirty="0" smtClean="0">
                          <a:latin typeface="+mn-lt"/>
                        </a:rPr>
                        <a:t>-3 </a:t>
                      </a:r>
                      <a:endParaRPr lang="el-GR" sz="1800" b="1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6×10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24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r>
                        <a:rPr lang="en-US" sz="1800" b="1" dirty="0" err="1" smtClean="0">
                          <a:latin typeface="+mn-lt"/>
                        </a:rPr>
                        <a:t>kgr</a:t>
                      </a:r>
                      <a:endParaRPr lang="el-GR" sz="1800" b="1" dirty="0" smtClean="0">
                        <a:latin typeface="+mn-lt"/>
                      </a:endParaRPr>
                    </a:p>
                    <a:p>
                      <a:r>
                        <a:rPr lang="el-GR" sz="1800" b="1" dirty="0" smtClean="0">
                          <a:latin typeface="+mn-lt"/>
                        </a:rPr>
                        <a:t>7,4</a:t>
                      </a:r>
                      <a:r>
                        <a:rPr lang="en-US" sz="1800" b="1" dirty="0" smtClean="0">
                          <a:latin typeface="+mn-lt"/>
                        </a:rPr>
                        <a:t>×10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22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r>
                        <a:rPr lang="en-US" sz="1800" b="1" dirty="0" err="1" smtClean="0">
                          <a:latin typeface="+mn-lt"/>
                        </a:rPr>
                        <a:t>kgr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μάζα Γης</a:t>
                      </a:r>
                    </a:p>
                    <a:p>
                      <a:r>
                        <a:rPr lang="el-GR" sz="1800" b="1" dirty="0" smtClean="0">
                          <a:latin typeface="+mn-lt"/>
                        </a:rPr>
                        <a:t>μάζα Σελήνης</a:t>
                      </a:r>
                      <a:endParaRPr lang="el-GR" b="1" dirty="0"/>
                    </a:p>
                  </a:txBody>
                  <a:tcPr/>
                </a:tc>
              </a:tr>
              <a:tr h="897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latin typeface="+mn-lt"/>
                        </a:rPr>
                        <a:t>Χρόνος</a:t>
                      </a:r>
                    </a:p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Sec (</a:t>
                      </a:r>
                      <a:r>
                        <a:rPr lang="el-GR" sz="1800" b="1" dirty="0" smtClean="0">
                          <a:latin typeface="+mn-lt"/>
                        </a:rPr>
                        <a:t>δευτερόλεπτο)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Sec/</a:t>
                      </a:r>
                      <a:r>
                        <a:rPr lang="en-US" sz="1800" b="1" dirty="0" err="1" smtClean="0">
                          <a:latin typeface="+mn-lt"/>
                        </a:rPr>
                        <a:t>msec</a:t>
                      </a:r>
                      <a:r>
                        <a:rPr lang="en-US" sz="1800" b="1" dirty="0" smtClean="0">
                          <a:latin typeface="+mn-lt"/>
                        </a:rPr>
                        <a:t>=10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-3</a:t>
                      </a:r>
                    </a:p>
                    <a:p>
                      <a:r>
                        <a:rPr lang="en-US" sz="1800" b="1" dirty="0" smtClean="0">
                          <a:latin typeface="+mn-lt"/>
                        </a:rPr>
                        <a:t>Sec/min=60sec/</a:t>
                      </a:r>
                    </a:p>
                    <a:p>
                      <a:r>
                        <a:rPr lang="en-US" sz="1800" b="1" dirty="0" smtClean="0">
                          <a:latin typeface="+mn-lt"/>
                        </a:rPr>
                        <a:t>h=60min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0,07 sec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χρόνος </a:t>
                      </a:r>
                      <a:r>
                        <a:rPr lang="en-US" sz="1800" b="1" dirty="0" smtClean="0">
                          <a:latin typeface="+mn-lt"/>
                        </a:rPr>
                        <a:t>GPS</a:t>
                      </a:r>
                      <a:endParaRPr lang="el-G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14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Μονάδες</a:t>
            </a:r>
            <a:r>
              <a:rPr lang="en-US" dirty="0"/>
              <a:t> και </a:t>
            </a:r>
            <a:r>
              <a:rPr lang="el-GR" dirty="0"/>
              <a:t>τάξη</a:t>
            </a:r>
            <a:r>
              <a:rPr lang="en-US" dirty="0"/>
              <a:t> </a:t>
            </a:r>
            <a:r>
              <a:rPr lang="el-GR" dirty="0"/>
              <a:t>μεγέθους</a:t>
            </a:r>
            <a:r>
              <a:rPr lang="en-US" dirty="0"/>
              <a:t> </a:t>
            </a:r>
            <a:r>
              <a:rPr lang="el-GR" dirty="0"/>
              <a:t>γεωδαιτικών ποσοτήτων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329555"/>
              </p:ext>
            </p:extLst>
          </p:nvPr>
        </p:nvGraphicFramePr>
        <p:xfrm>
          <a:off x="107504" y="1700808"/>
          <a:ext cx="892899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728192"/>
                <a:gridCol w="2304256"/>
                <a:gridCol w="1656184"/>
                <a:gridCol w="1944214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u="none" dirty="0" smtClean="0"/>
                        <a:t>Μονάδα </a:t>
                      </a:r>
                      <a:r>
                        <a:rPr lang="en-US" sz="2000" b="1" u="none" dirty="0" err="1" smtClean="0"/>
                        <a:t>Sl</a:t>
                      </a:r>
                      <a:endParaRPr lang="el-GR" sz="2000" b="1" u="none" dirty="0" smtClean="0"/>
                    </a:p>
                    <a:p>
                      <a:endParaRPr lang="el-GR" sz="2000" b="1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u="none" dirty="0" smtClean="0">
                          <a:latin typeface="+mn-lt"/>
                        </a:rPr>
                        <a:t>Μονάδα που χρησιμοποιείται</a:t>
                      </a:r>
                      <a:endParaRPr lang="el-GR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l-GR" sz="2000" dirty="0" smtClean="0"/>
                        <a:t>Τάξη</a:t>
                      </a:r>
                      <a:r>
                        <a:rPr lang="el-GR" sz="2000" baseline="0" dirty="0" smtClean="0"/>
                        <a:t> μεγέθους</a:t>
                      </a:r>
                      <a:endParaRPr lang="el-GR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Γωνιακή μέτρηση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rad (</a:t>
                      </a:r>
                      <a:r>
                        <a:rPr lang="el-GR" sz="1800" b="1" dirty="0" smtClean="0">
                          <a:latin typeface="+mn-lt"/>
                        </a:rPr>
                        <a:t>ακτίνιο)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Μοίρα τόξου (⁰)= π/180 </a:t>
                      </a:r>
                      <a:r>
                        <a:rPr lang="en-US" sz="1800" b="1" dirty="0" smtClean="0">
                          <a:latin typeface="+mn-lt"/>
                        </a:rPr>
                        <a:t>rad=60</a:t>
                      </a:r>
                      <a:r>
                        <a:rPr lang="el-GR" sz="1800" b="1" dirty="0" smtClean="0">
                          <a:latin typeface="+mn-lt"/>
                        </a:rPr>
                        <a:t>΄</a:t>
                      </a:r>
                      <a:r>
                        <a:rPr lang="en-US" sz="1800" b="1" dirty="0" smtClean="0">
                          <a:latin typeface="+mn-lt"/>
                        </a:rPr>
                        <a:t>=3600</a:t>
                      </a:r>
                      <a:r>
                        <a:rPr lang="el-GR" sz="1800" b="1" dirty="0" err="1" smtClean="0">
                          <a:latin typeface="+mn-lt"/>
                        </a:rPr>
                        <a:t>΄΄</a:t>
                      </a:r>
                      <a:r>
                        <a:rPr lang="el-GR" sz="1800" b="1" dirty="0" smtClean="0">
                          <a:latin typeface="+mn-lt"/>
                        </a:rPr>
                        <a:t> </a:t>
                      </a:r>
                      <a:r>
                        <a:rPr lang="en-US" sz="1800" b="1" dirty="0" smtClean="0">
                          <a:latin typeface="+mn-lt"/>
                        </a:rPr>
                        <a:t>ǀ grad= </a:t>
                      </a:r>
                      <a:r>
                        <a:rPr lang="el-GR" sz="1800" b="1" dirty="0" smtClean="0">
                          <a:latin typeface="+mn-lt"/>
                        </a:rPr>
                        <a:t>π/200 </a:t>
                      </a:r>
                      <a:r>
                        <a:rPr lang="en-US" sz="1800" b="1" dirty="0" smtClean="0">
                          <a:latin typeface="+mn-lt"/>
                        </a:rPr>
                        <a:t>rad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+mn-lt"/>
                        </a:rPr>
                        <a:t>2</a:t>
                      </a:r>
                      <a:r>
                        <a:rPr lang="el-GR" sz="1800" b="1" dirty="0" smtClean="0">
                          <a:latin typeface="+mn-lt"/>
                        </a:rPr>
                        <a:t>π</a:t>
                      </a:r>
                      <a:r>
                        <a:rPr lang="en-US" sz="1800" b="1" dirty="0" smtClean="0">
                          <a:latin typeface="+mn-lt"/>
                        </a:rPr>
                        <a:t>R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περίμετρος κύκλου ακτίνας </a:t>
                      </a:r>
                      <a:r>
                        <a:rPr lang="en-US" sz="1800" b="1" dirty="0" smtClean="0">
                          <a:latin typeface="+mn-lt"/>
                        </a:rPr>
                        <a:t>R</a:t>
                      </a:r>
                      <a:endParaRPr lang="el-GR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π</a:t>
                      </a:r>
                      <a:r>
                        <a:rPr lang="en-US" sz="1800" b="1" dirty="0" smtClean="0">
                          <a:latin typeface="+mn-lt"/>
                        </a:rPr>
                        <a:t>R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εμβαδό κύκλου ακτίνας </a:t>
                      </a:r>
                      <a:r>
                        <a:rPr lang="en-US" sz="1800" b="1" dirty="0" smtClean="0">
                          <a:latin typeface="+mn-lt"/>
                        </a:rPr>
                        <a:t>R</a:t>
                      </a:r>
                      <a:endParaRPr lang="el-G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Γωνιακή ταχύτητα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rad/sec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rad/sec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7,292</a:t>
                      </a:r>
                      <a:r>
                        <a:rPr lang="el-GR" sz="1800" b="1" dirty="0" smtClean="0">
                          <a:latin typeface="+mn-lt"/>
                        </a:rPr>
                        <a:t>×</a:t>
                      </a:r>
                      <a:r>
                        <a:rPr lang="en-US" sz="1800" b="1" dirty="0" smtClean="0">
                          <a:latin typeface="+mn-lt"/>
                        </a:rPr>
                        <a:t>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-5 </a:t>
                      </a:r>
                      <a:endParaRPr lang="el-GR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ταχύτητα περιστροφής Γης</a:t>
                      </a:r>
                      <a:endParaRPr lang="el-G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Γραμμική ταχύτητα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m/sec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m/sec </a:t>
                      </a:r>
                      <a:r>
                        <a:rPr lang="en-US" sz="1800" b="1" dirty="0" smtClean="0">
                          <a:solidFill>
                            <a:prstClr val="black"/>
                          </a:solidFill>
                          <a:latin typeface="+mn-lt"/>
                        </a:rPr>
                        <a:t>ǀ km/h</a:t>
                      </a:r>
                    </a:p>
                    <a:p>
                      <a:r>
                        <a:rPr lang="en-US" sz="1800" b="1" dirty="0" smtClean="0">
                          <a:solidFill>
                            <a:prstClr val="black"/>
                          </a:solidFill>
                          <a:latin typeface="+mn-lt"/>
                        </a:rPr>
                        <a:t>10</a:t>
                      </a:r>
                      <a:r>
                        <a:rPr lang="en-US" sz="1800" b="1" baseline="30000" dirty="0" smtClean="0">
                          <a:solidFill>
                            <a:prstClr val="black"/>
                          </a:solidFill>
                          <a:latin typeface="+mn-lt"/>
                        </a:rPr>
                        <a:t>3</a:t>
                      </a:r>
                      <a:r>
                        <a:rPr lang="en-US" sz="1800" b="1" dirty="0" smtClean="0">
                          <a:solidFill>
                            <a:prstClr val="black"/>
                          </a:solidFill>
                          <a:latin typeface="+mn-lt"/>
                        </a:rPr>
                        <a:t>m/3600sec ǀ km/sec</a:t>
                      </a:r>
                    </a:p>
                    <a:p>
                      <a:r>
                        <a:rPr lang="en-US" sz="1800" b="1" dirty="0" smtClean="0">
                          <a:solidFill>
                            <a:prstClr val="black"/>
                          </a:solidFill>
                          <a:latin typeface="+mn-lt"/>
                        </a:rPr>
                        <a:t>=10</a:t>
                      </a:r>
                      <a:r>
                        <a:rPr lang="en-US" sz="1800" b="1" baseline="30000" dirty="0" smtClean="0">
                          <a:solidFill>
                            <a:prstClr val="black"/>
                          </a:solidFill>
                          <a:latin typeface="+mn-lt"/>
                        </a:rPr>
                        <a:t>3</a:t>
                      </a:r>
                      <a:r>
                        <a:rPr lang="en-US" sz="1800" b="1" dirty="0" smtClean="0">
                          <a:solidFill>
                            <a:prstClr val="black"/>
                          </a:solidFill>
                          <a:latin typeface="+mn-lt"/>
                        </a:rPr>
                        <a:t>m/sec 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299792,458 </a:t>
                      </a:r>
                      <a:r>
                        <a:rPr lang="en-US" sz="1800" b="1" dirty="0" smtClean="0">
                          <a:latin typeface="+mn-lt"/>
                        </a:rPr>
                        <a:t>km/sec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ταχύτητα του φωτός στο κενό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264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Μονάδες</a:t>
            </a:r>
            <a:r>
              <a:rPr lang="en-US" dirty="0"/>
              <a:t> και </a:t>
            </a:r>
            <a:r>
              <a:rPr lang="el-GR" dirty="0"/>
              <a:t>τάξη</a:t>
            </a:r>
            <a:r>
              <a:rPr lang="en-US" dirty="0"/>
              <a:t> </a:t>
            </a:r>
            <a:r>
              <a:rPr lang="el-GR" dirty="0"/>
              <a:t>μεγέθους</a:t>
            </a:r>
            <a:r>
              <a:rPr lang="en-US" dirty="0"/>
              <a:t> </a:t>
            </a:r>
            <a:r>
              <a:rPr lang="el-GR" dirty="0"/>
              <a:t>γεωδαιτικών ποσοτήτων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054019"/>
              </p:ext>
            </p:extLst>
          </p:nvPr>
        </p:nvGraphicFramePr>
        <p:xfrm>
          <a:off x="107504" y="1916832"/>
          <a:ext cx="892899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584176"/>
                <a:gridCol w="2304256"/>
                <a:gridCol w="1656184"/>
                <a:gridCol w="1944214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u="none" dirty="0" smtClean="0"/>
                        <a:t>Μονάδα </a:t>
                      </a:r>
                      <a:r>
                        <a:rPr lang="en-US" sz="2000" u="none" dirty="0" err="1" smtClean="0"/>
                        <a:t>Sl</a:t>
                      </a:r>
                      <a:endParaRPr lang="el-GR" sz="2000" u="none" dirty="0" smtClean="0"/>
                    </a:p>
                    <a:p>
                      <a:endParaRPr lang="el-GR" sz="20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u="none" dirty="0" smtClean="0">
                          <a:latin typeface="+mn-lt"/>
                        </a:rPr>
                        <a:t>Μονάδα που χρησιμοποιείται</a:t>
                      </a:r>
                      <a:endParaRPr lang="el-GR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l-GR" sz="2000" dirty="0" smtClean="0"/>
                        <a:t>Τάξη</a:t>
                      </a:r>
                      <a:r>
                        <a:rPr lang="el-GR" sz="2000" baseline="0" dirty="0" smtClean="0"/>
                        <a:t> μεγέθους</a:t>
                      </a:r>
                      <a:endParaRPr lang="el-GR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Πυκνότητα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+mn-lt"/>
                        </a:rPr>
                        <a:t>kgr</a:t>
                      </a:r>
                      <a:r>
                        <a:rPr lang="en-US" sz="1800" b="1" dirty="0" smtClean="0">
                          <a:latin typeface="+mn-lt"/>
                        </a:rPr>
                        <a:t>/m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endParaRPr lang="el-GR" sz="1800" b="1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err="1" smtClean="0">
                          <a:latin typeface="+mn-lt"/>
                        </a:rPr>
                        <a:t>gr</a:t>
                      </a:r>
                      <a:r>
                        <a:rPr lang="en-US" sz="1800" b="1" baseline="0" dirty="0" smtClean="0">
                          <a:latin typeface="+mn-lt"/>
                        </a:rPr>
                        <a:t>/cm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r>
                        <a:rPr lang="en-US" sz="1800" b="1" baseline="0" dirty="0" smtClean="0">
                          <a:latin typeface="+mn-lt"/>
                        </a:rPr>
                        <a:t>=</a:t>
                      </a:r>
                    </a:p>
                    <a:p>
                      <a:r>
                        <a:rPr lang="en-US" sz="1800" b="1" baseline="0" dirty="0" smtClean="0">
                          <a:latin typeface="+mn-lt"/>
                        </a:rPr>
                        <a:t>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-3</a:t>
                      </a:r>
                      <a:r>
                        <a:rPr lang="en-US" sz="1800" b="1" baseline="0" dirty="0" smtClean="0">
                          <a:latin typeface="+mn-lt"/>
                        </a:rPr>
                        <a:t>kgr/(10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-2</a:t>
                      </a:r>
                      <a:r>
                        <a:rPr lang="en-US" sz="1800" b="1" baseline="0" dirty="0" smtClean="0">
                          <a:latin typeface="+mn-lt"/>
                        </a:rPr>
                        <a:t>m)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r>
                        <a:rPr lang="en-US" sz="1800" b="1" dirty="0" smtClean="0">
                          <a:latin typeface="+mn-lt"/>
                        </a:rPr>
                        <a:t>= </a:t>
                      </a:r>
                    </a:p>
                    <a:p>
                      <a:r>
                        <a:rPr lang="en-US" sz="1800" b="1" dirty="0" smtClean="0">
                          <a:latin typeface="+mn-lt"/>
                        </a:rPr>
                        <a:t>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r>
                        <a:rPr lang="en-US" sz="1800" b="1" dirty="0" err="1" smtClean="0">
                          <a:latin typeface="+mn-lt"/>
                        </a:rPr>
                        <a:t>kgr</a:t>
                      </a:r>
                      <a:r>
                        <a:rPr lang="en-US" sz="1800" b="1" dirty="0" smtClean="0">
                          <a:latin typeface="+mn-lt"/>
                        </a:rPr>
                        <a:t>/m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endParaRPr lang="el-GR" sz="1800" b="1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+mn-lt"/>
                        </a:rPr>
                        <a:t>2,67 </a:t>
                      </a:r>
                      <a:r>
                        <a:rPr lang="en-US" sz="1800" b="1" dirty="0" err="1" smtClean="0">
                          <a:latin typeface="+mn-lt"/>
                        </a:rPr>
                        <a:t>gr</a:t>
                      </a:r>
                      <a:r>
                        <a:rPr lang="en-US" sz="1800" b="1" dirty="0" smtClean="0">
                          <a:latin typeface="+mn-lt"/>
                        </a:rPr>
                        <a:t>/cm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μέση πυκνότητα του γήινου φλοιού</a:t>
                      </a:r>
                      <a:endParaRPr lang="el-G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Επιτάχυνση βαρύτητας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m/sec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</a:t>
                      </a:r>
                      <a:endParaRPr lang="el-GR" sz="1800" b="1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+mn-lt"/>
                        </a:rPr>
                        <a:t>mGal</a:t>
                      </a:r>
                      <a:r>
                        <a:rPr lang="en-US" sz="1800" b="1" dirty="0" smtClean="0">
                          <a:latin typeface="+mn-lt"/>
                        </a:rPr>
                        <a:t> = 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-5 </a:t>
                      </a:r>
                      <a:r>
                        <a:rPr lang="en-US" sz="1800" b="1" dirty="0" smtClean="0">
                          <a:latin typeface="+mn-lt"/>
                        </a:rPr>
                        <a:t>m/sec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</a:t>
                      </a:r>
                      <a:endParaRPr lang="el-GR" sz="1800" b="1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9,78 m/sec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η επιτάχυνση της βαρύτητας στον ισημερινό</a:t>
                      </a:r>
                      <a:endParaRPr lang="el-G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Σταθερά παγκόσμιας έλξης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+mn-lt"/>
                        </a:rPr>
                        <a:t>m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r>
                        <a:rPr lang="en-US" sz="1800" b="1" dirty="0" smtClean="0">
                          <a:latin typeface="+mn-lt"/>
                        </a:rPr>
                        <a:t>/ (kgr×sec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</a:t>
                      </a:r>
                      <a:r>
                        <a:rPr lang="en-US" sz="1800" b="1" dirty="0" smtClean="0">
                          <a:latin typeface="+mn-lt"/>
                        </a:rPr>
                        <a:t>)</a:t>
                      </a:r>
                      <a:endParaRPr lang="el-GR" sz="1800" b="1" dirty="0" smtClean="0">
                        <a:latin typeface="+mn-lt"/>
                      </a:endParaRPr>
                    </a:p>
                    <a:p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6.67259x10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Αβεβαιότητα</a:t>
                      </a:r>
                      <a:r>
                        <a:rPr lang="en-US" sz="1800" b="1" dirty="0" smtClean="0">
                          <a:latin typeface="+mn-lt"/>
                        </a:rPr>
                        <a:t>: </a:t>
                      </a:r>
                    </a:p>
                    <a:p>
                      <a:r>
                        <a:rPr lang="en-US" sz="1800" b="1" dirty="0" smtClean="0">
                          <a:latin typeface="+mn-lt"/>
                        </a:rPr>
                        <a:t>± 0.00085x10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-11</a:t>
                      </a:r>
                      <a:endParaRPr lang="el-GR" sz="1800" b="1" baseline="30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08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Γνωριμία με τον πλανήτη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440" y="1028272"/>
            <a:ext cx="8229600" cy="2736304"/>
          </a:xfrm>
        </p:spPr>
        <p:txBody>
          <a:bodyPr/>
          <a:lstStyle/>
          <a:p>
            <a:pPr marL="0" lvl="0" indent="0">
              <a:buNone/>
            </a:pPr>
            <a:r>
              <a:rPr lang="el-GR" sz="2600" b="1" dirty="0">
                <a:solidFill>
                  <a:prstClr val="black"/>
                </a:solidFill>
              </a:rPr>
              <a:t>ΤΑΥΤΟΤΗΤΑ</a:t>
            </a:r>
          </a:p>
          <a:p>
            <a:pPr lvl="0"/>
            <a:r>
              <a:rPr lang="el-GR" sz="2400" dirty="0">
                <a:solidFill>
                  <a:prstClr val="black"/>
                </a:solidFill>
              </a:rPr>
              <a:t>3ος πλανήτης του ηλιακού </a:t>
            </a:r>
            <a:r>
              <a:rPr lang="el-GR" sz="2400" dirty="0" smtClean="0">
                <a:solidFill>
                  <a:prstClr val="black"/>
                </a:solidFill>
              </a:rPr>
              <a:t>συστήματος,</a:t>
            </a:r>
            <a:endParaRPr lang="el-GR" sz="2400" dirty="0">
              <a:solidFill>
                <a:prstClr val="black"/>
              </a:solidFill>
            </a:endParaRPr>
          </a:p>
          <a:p>
            <a:pPr lvl="0"/>
            <a:r>
              <a:rPr lang="el-GR" sz="2400" dirty="0">
                <a:solidFill>
                  <a:prstClr val="black"/>
                </a:solidFill>
              </a:rPr>
              <a:t>Ηλικία: 4,5 δισ. </a:t>
            </a:r>
            <a:r>
              <a:rPr lang="el-GR" sz="2400" dirty="0" smtClean="0">
                <a:solidFill>
                  <a:prstClr val="black"/>
                </a:solidFill>
              </a:rPr>
              <a:t>ετών,</a:t>
            </a:r>
            <a:endParaRPr lang="el-GR" sz="2400" dirty="0">
              <a:solidFill>
                <a:prstClr val="black"/>
              </a:solidFill>
            </a:endParaRPr>
          </a:p>
          <a:p>
            <a:pPr lvl="0"/>
            <a:r>
              <a:rPr lang="el-GR" sz="2400" dirty="0">
                <a:solidFill>
                  <a:prstClr val="black"/>
                </a:solidFill>
              </a:rPr>
              <a:t>71% της γήινης επιφάνειας καλύπτεται από </a:t>
            </a:r>
            <a:r>
              <a:rPr lang="el-GR" sz="2400" dirty="0" smtClean="0">
                <a:solidFill>
                  <a:prstClr val="black"/>
                </a:solidFill>
              </a:rPr>
              <a:t>νερό,</a:t>
            </a:r>
            <a:endParaRPr lang="el-GR" sz="2400" dirty="0">
              <a:solidFill>
                <a:prstClr val="black"/>
              </a:solidFill>
            </a:endParaRPr>
          </a:p>
          <a:p>
            <a:pPr lvl="0"/>
            <a:r>
              <a:rPr lang="el-GR" sz="2400" dirty="0">
                <a:solidFill>
                  <a:prstClr val="black"/>
                </a:solidFill>
              </a:rPr>
              <a:t>ΤΡΕΙΣ ΒΑΣΙΚΕΣ ΣΤΡΩΣΕΙΣ (βάσει της ταχύτητας διάδοσης των σεισμικών κυμάτων</a:t>
            </a:r>
            <a:r>
              <a:rPr lang="el-GR" sz="2400" dirty="0" smtClean="0">
                <a:solidFill>
                  <a:prstClr val="black"/>
                </a:solidFill>
              </a:rPr>
              <a:t>).</a:t>
            </a:r>
            <a:endParaRPr lang="el-GR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73291"/>
            <a:ext cx="4877165" cy="33530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9712" y="6264677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Earth-crust-cutaway-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english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Hel-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hama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212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16632"/>
            <a:ext cx="9144001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  <a:latin typeface="+mn-lt"/>
              </a:rPr>
              <a:t>Ενεργός πλανήτης</a:t>
            </a:r>
            <a:r>
              <a:rPr lang="en-US" dirty="0" smtClean="0">
                <a:solidFill>
                  <a:prstClr val="black"/>
                </a:solidFill>
                <a:latin typeface="+mn-lt"/>
              </a:rPr>
              <a:t>: </a:t>
            </a:r>
            <a:r>
              <a:rPr lang="el-GR" dirty="0" smtClean="0">
                <a:solidFill>
                  <a:prstClr val="black"/>
                </a:solidFill>
                <a:latin typeface="+mn-lt"/>
              </a:rPr>
              <a:t>Τεκτονικές Πλάκες</a:t>
            </a:r>
            <a:endParaRPr lang="el-GR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080120"/>
          </a:xfrm>
        </p:spPr>
        <p:txBody>
          <a:bodyPr/>
          <a:lstStyle/>
          <a:p>
            <a:pPr lvl="0">
              <a:lnSpc>
                <a:spcPct val="112000"/>
              </a:lnSpc>
            </a:pPr>
            <a:r>
              <a:rPr lang="en-US" sz="2400" dirty="0">
                <a:solidFill>
                  <a:prstClr val="black"/>
                </a:solidFill>
              </a:rPr>
              <a:t>ΓΕΩΔΑΙΤΙΚΕΣ ΠΑΡΑΤΗΡΗΣΕΙΣ ΚΙΝΗΣΗΣ ΤΕΚΤΟΝΙΚΩΝ ΠΛΑΚΩΝ</a:t>
            </a:r>
          </a:p>
          <a:p>
            <a:pPr lvl="0">
              <a:lnSpc>
                <a:spcPct val="112000"/>
              </a:lnSpc>
            </a:pPr>
            <a:r>
              <a:rPr lang="en-US" sz="2400" dirty="0">
                <a:solidFill>
                  <a:prstClr val="black"/>
                </a:solidFill>
              </a:rPr>
              <a:t>ΜΙΚΡΟΜΕΤΑΚΙΝΗΣΕΙΣ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4123"/>
            <a:ext cx="4497155" cy="28275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6165" y="5209925"/>
            <a:ext cx="3059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Map plate tectonics world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Avenue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75871" y="5202804"/>
            <a:ext cx="2727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Plate Tectonic Animation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 credits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Ocean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Drilling Stratigraphic Network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Picture 9" descr="reco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2492896"/>
            <a:ext cx="4464496" cy="26552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7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Επιφάνεια </a:t>
            </a:r>
            <a:r>
              <a:rPr lang="en-US" dirty="0" err="1" smtClean="0">
                <a:solidFill>
                  <a:prstClr val="black"/>
                </a:solidFill>
              </a:rPr>
              <a:t>Mohorovicic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(MOHO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40" y="1268760"/>
            <a:ext cx="2170364" cy="290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7658" y="4149080"/>
            <a:ext cx="295232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Andrija </a:t>
            </a:r>
            <a:r>
              <a:rPr lang="en-US" sz="2000" dirty="0" err="1">
                <a:solidFill>
                  <a:prstClr val="black"/>
                </a:solidFill>
                <a:latin typeface="+mn-lt"/>
              </a:rPr>
              <a:t>Mohorovi</a:t>
            </a:r>
            <a:r>
              <a:rPr lang="en-US" sz="2000" dirty="0" err="1">
                <a:solidFill>
                  <a:prstClr val="black"/>
                </a:solidFill>
                <a:latin typeface="+mn-lt"/>
                <a:ea typeface="MgOpen Cosmetica" charset="0"/>
                <a:cs typeface="MgOpen Cosmetica" charset="0"/>
              </a:rPr>
              <a:t>c</a:t>
            </a:r>
            <a:r>
              <a:rPr lang="en-US" sz="2000" dirty="0" err="1">
                <a:solidFill>
                  <a:prstClr val="black"/>
                </a:solidFill>
                <a:latin typeface="+mn-lt"/>
                <a:cs typeface="Arial" charset="0"/>
              </a:rPr>
              <a:t>ic</a:t>
            </a:r>
            <a:endParaRPr lang="en-US" sz="2000" dirty="0">
              <a:solidFill>
                <a:prstClr val="black"/>
              </a:solidFill>
              <a:latin typeface="+mn-lt"/>
              <a:cs typeface="Arial" charset="0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  <a:cs typeface="Arial" charset="0"/>
              </a:rPr>
              <a:t>1857 - 1936</a:t>
            </a:r>
          </a:p>
        </p:txBody>
      </p:sp>
      <p:sp>
        <p:nvSpPr>
          <p:cNvPr id="7" name="Rectangle 6"/>
          <p:cNvSpPr/>
          <p:nvPr/>
        </p:nvSpPr>
        <p:spPr>
          <a:xfrm>
            <a:off x="577658" y="5087480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Andrija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Mohorovicic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DIREKTOR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31641"/>
            <a:ext cx="456565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62537" y="5677717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Figure 66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online edition of In the Beginning: Compelling Evidence for Creation and the Flood,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Dr. Walt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Brown,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Copyright ©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Center for Scientific Creation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96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Σύσταση Γήινης ατμόσφαιρας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58009"/>
            <a:ext cx="3574603" cy="3870546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prstClr val="black"/>
                </a:solidFill>
              </a:rPr>
              <a:t>77% ΑΖΩΤΟ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prstClr val="black"/>
                </a:solidFill>
              </a:rPr>
              <a:t>21% ΟΞΥΓΟΝΟ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prstClr val="black"/>
                </a:solidFill>
              </a:rPr>
              <a:t>2% ΑΡΓΟ, ΔΙΟΞΕΙΔΙΟ ΤΟΥ </a:t>
            </a:r>
            <a:r>
              <a:rPr lang="en-US" sz="2400" dirty="0" smtClean="0">
                <a:solidFill>
                  <a:prstClr val="black"/>
                </a:solidFill>
              </a:rPr>
              <a:t>ΑΝΘΡΑΚΑ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 fontAlgn="base">
              <a:spcBef>
                <a:spcPts val="0"/>
              </a:spcBef>
              <a:buNone/>
            </a:pPr>
            <a:r>
              <a:rPr lang="el-GR" sz="2400" b="1" dirty="0" smtClean="0">
                <a:solidFill>
                  <a:prstClr val="black"/>
                </a:solidFill>
              </a:rPr>
              <a:t>ΚΥΚΛΟΣ </a:t>
            </a:r>
            <a:r>
              <a:rPr lang="el-GR" sz="2400" b="1" dirty="0">
                <a:solidFill>
                  <a:prstClr val="black"/>
                </a:solidFill>
              </a:rPr>
              <a:t>ΤΟΥ ΑΝΘΡΑΚΑ </a:t>
            </a:r>
          </a:p>
          <a:p>
            <a:pPr marL="0" lvl="0" indent="0" fontAlgn="base">
              <a:spcBef>
                <a:spcPts val="0"/>
              </a:spcBef>
              <a:buNone/>
            </a:pPr>
            <a:r>
              <a:rPr lang="el-GR" sz="2400" b="1" dirty="0">
                <a:solidFill>
                  <a:prstClr val="black"/>
                </a:solidFill>
              </a:rPr>
              <a:t>(</a:t>
            </a:r>
            <a:r>
              <a:rPr lang="el-GR" sz="2400" b="1" dirty="0" err="1">
                <a:solidFill>
                  <a:prstClr val="black"/>
                </a:solidFill>
              </a:rPr>
              <a:t>carbon</a:t>
            </a:r>
            <a:r>
              <a:rPr lang="el-GR" sz="2400" b="1" dirty="0">
                <a:solidFill>
                  <a:prstClr val="black"/>
                </a:solidFill>
              </a:rPr>
              <a:t> </a:t>
            </a:r>
            <a:r>
              <a:rPr lang="el-GR" sz="2400" b="1" dirty="0" err="1">
                <a:solidFill>
                  <a:prstClr val="black"/>
                </a:solidFill>
              </a:rPr>
              <a:t>cycle</a:t>
            </a:r>
            <a:r>
              <a:rPr lang="el-GR" sz="2400" b="1" dirty="0">
                <a:solidFill>
                  <a:prstClr val="black"/>
                </a:solidFill>
              </a:rPr>
              <a:t>)</a:t>
            </a:r>
            <a:r>
              <a:rPr lang="el-GR" sz="2400" dirty="0">
                <a:solidFill>
                  <a:prstClr val="black"/>
                </a:solidFill>
              </a:rPr>
              <a:t>: 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0" lvl="0" indent="0" fontAlgn="base">
              <a:spcBef>
                <a:spcPts val="1800"/>
              </a:spcBef>
              <a:spcAft>
                <a:spcPts val="1800"/>
              </a:spcAft>
              <a:buNone/>
            </a:pPr>
            <a:r>
              <a:rPr lang="el-GR" sz="2400" dirty="0" smtClean="0">
                <a:solidFill>
                  <a:prstClr val="black"/>
                </a:solidFill>
              </a:rPr>
              <a:t>ΣΥΝΕΧΗΣ </a:t>
            </a:r>
            <a:r>
              <a:rPr lang="el-GR" sz="2400" dirty="0">
                <a:solidFill>
                  <a:prstClr val="black"/>
                </a:solidFill>
              </a:rPr>
              <a:t>ΡΟΗ: ΣΤΑΘΕΡΗ ΘΕΡΜΟΚΡΑΣΙΑ </a:t>
            </a:r>
          </a:p>
          <a:p>
            <a:endParaRPr lang="el-GR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31" y="1439404"/>
            <a:ext cx="4906814" cy="37891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5374" y="5460861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Carbon cycle-cute diagram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Giac83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215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Του Μαθήματος </a:t>
            </a:r>
            <a:r>
              <a:rPr lang="el-GR" sz="3200" b="0" dirty="0" smtClean="0"/>
              <a:t>(2 από 3)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" y="1342391"/>
            <a:ext cx="4330824" cy="474028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2400" b="1" dirty="0"/>
              <a:t>5. Εισαγωγή στο πεδίο </a:t>
            </a:r>
            <a:r>
              <a:rPr lang="el-GR" sz="2400" b="1" dirty="0" smtClean="0"/>
              <a:t>βαρύτητας</a:t>
            </a:r>
            <a:endParaRPr lang="el-GR" sz="2400" b="1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 smtClean="0"/>
              <a:t>Γεωμετρία </a:t>
            </a:r>
            <a:r>
              <a:rPr lang="el-GR" sz="2400" dirty="0"/>
              <a:t>του </a:t>
            </a:r>
            <a:r>
              <a:rPr lang="el-GR" sz="2400" dirty="0" smtClean="0"/>
              <a:t>πεδίου,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/>
              <a:t>Αναπαράσταση του </a:t>
            </a:r>
            <a:r>
              <a:rPr lang="el-GR" sz="2400" dirty="0" smtClean="0"/>
              <a:t>πεδίου,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 smtClean="0"/>
              <a:t>Σφαιρική αρμονική ανάπτυξη,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 smtClean="0"/>
              <a:t>Γεωειδές.</a:t>
            </a:r>
            <a:endParaRPr lang="el-GR" sz="2400" dirty="0"/>
          </a:p>
          <a:p>
            <a:pPr marL="0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l-GR" sz="2400" b="1" dirty="0" smtClean="0"/>
              <a:t>6</a:t>
            </a:r>
            <a:r>
              <a:rPr lang="el-GR" sz="2400" b="1" dirty="0"/>
              <a:t>. Μετρήσεις στη </a:t>
            </a:r>
            <a:r>
              <a:rPr lang="el-GR" sz="2400" b="1" dirty="0" smtClean="0"/>
              <a:t>Γεωδαισία</a:t>
            </a:r>
            <a:endParaRPr lang="el-GR" sz="2400" b="1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 smtClean="0"/>
              <a:t>Δορυφορικές παρατηρήσεις,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/>
              <a:t>Γεωδαιτική </a:t>
            </a:r>
            <a:r>
              <a:rPr lang="el-GR" sz="2400" dirty="0" smtClean="0"/>
              <a:t>Αστρονομία, 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 err="1" smtClean="0"/>
              <a:t>Βαρυτημετρία</a:t>
            </a:r>
            <a:r>
              <a:rPr lang="el-GR" sz="2400" dirty="0"/>
              <a:t>,</a:t>
            </a:r>
            <a:endParaRPr lang="el-GR" sz="2400" dirty="0" smtClean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 smtClean="0"/>
              <a:t>Επίγειες γεωδαιτικές μετρήσεις.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4572000" y="1353012"/>
            <a:ext cx="4572000" cy="45858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l-GR" sz="2200" b="1" dirty="0">
                <a:latin typeface="+mn-lt"/>
              </a:rPr>
              <a:t>7. Μέθοδοι επίλυσης γεωδαιτικών μετρήσεων 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Προσδιορισμοί θέσης, 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Βαρύτητα, 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Υψομετρία,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Αναγωγές </a:t>
            </a:r>
            <a:r>
              <a:rPr lang="el-GR" sz="2200" dirty="0">
                <a:latin typeface="+mn-lt"/>
              </a:rPr>
              <a:t>στο </a:t>
            </a:r>
            <a:r>
              <a:rPr lang="el-GR" sz="2200" dirty="0" smtClean="0">
                <a:latin typeface="+mn-lt"/>
              </a:rPr>
              <a:t>ελλειψοειδές.</a:t>
            </a:r>
            <a:endParaRPr lang="el-GR" sz="2200" dirty="0">
              <a:latin typeface="+mn-lt"/>
            </a:endParaRPr>
          </a:p>
          <a:p>
            <a:pPr>
              <a:spcBef>
                <a:spcPts val="1800"/>
              </a:spcBef>
            </a:pPr>
            <a:r>
              <a:rPr lang="el-GR" sz="2200" b="1" dirty="0" smtClean="0">
                <a:latin typeface="+mn-lt"/>
              </a:rPr>
              <a:t>8</a:t>
            </a:r>
            <a:r>
              <a:rPr lang="el-GR" sz="2200" b="1" dirty="0">
                <a:latin typeface="+mn-lt"/>
              </a:rPr>
              <a:t>. Φυσική Γεωδαισία 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Προβλήματα </a:t>
            </a:r>
            <a:r>
              <a:rPr lang="el-GR" sz="2200" dirty="0">
                <a:latin typeface="+mn-lt"/>
              </a:rPr>
              <a:t>συνοριακών </a:t>
            </a:r>
            <a:r>
              <a:rPr lang="el-GR" sz="2200" dirty="0" smtClean="0">
                <a:latin typeface="+mn-lt"/>
              </a:rPr>
              <a:t>τιμών,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Αναγωγές </a:t>
            </a:r>
            <a:r>
              <a:rPr lang="el-GR" sz="2200" dirty="0">
                <a:latin typeface="+mn-lt"/>
              </a:rPr>
              <a:t>στο </a:t>
            </a:r>
            <a:r>
              <a:rPr lang="el-GR" sz="2200" dirty="0" smtClean="0">
                <a:latin typeface="+mn-lt"/>
              </a:rPr>
              <a:t>γεωειδές,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Μοντελοποίηση του πεδίου </a:t>
            </a:r>
            <a:r>
              <a:rPr lang="el-GR" sz="2200" dirty="0">
                <a:latin typeface="+mn-lt"/>
              </a:rPr>
              <a:t>γήινου πεδίου </a:t>
            </a:r>
            <a:r>
              <a:rPr lang="el-GR" sz="2200" dirty="0" smtClean="0">
                <a:latin typeface="+mn-lt"/>
              </a:rPr>
              <a:t>βαρύτητας.</a:t>
            </a:r>
            <a:endParaRPr lang="el-GR" sz="2200" dirty="0"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34862" y="1556792"/>
            <a:ext cx="0" cy="4248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59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Διαστρωμάτωση Γήινης ατμόσφαιρας</a:t>
            </a:r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25" y="963930"/>
            <a:ext cx="6213189" cy="469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27584" y="5373216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 smtClean="0"/>
              <a:t>14 – 18 </a:t>
            </a:r>
            <a:r>
              <a:rPr lang="en-US" sz="1000" dirty="0" smtClean="0"/>
              <a:t>km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115616" y="5085184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50 km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115616" y="4437112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90 km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3284984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50 - 1000 km</a:t>
            </a:r>
          </a:p>
          <a:p>
            <a:r>
              <a:rPr lang="el-GR" sz="1000" dirty="0" smtClean="0"/>
              <a:t>Ιονόσφαιρα</a:t>
            </a: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3275855" y="5756250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Layers of the atmosphere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The High Fin Sperm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Whale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11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Κινήσεις της Γης</a:t>
            </a: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323528" y="1196752"/>
            <a:ext cx="8407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l-GR" sz="2400" b="1" dirty="0">
                <a:solidFill>
                  <a:prstClr val="black"/>
                </a:solidFill>
                <a:latin typeface="+mn-lt"/>
              </a:rPr>
              <a:t>1.  </a:t>
            </a:r>
            <a:r>
              <a:rPr lang="el-GR" sz="2400" b="1" dirty="0" smtClean="0">
                <a:solidFill>
                  <a:prstClr val="black"/>
                </a:solidFill>
                <a:latin typeface="+mn-lt"/>
              </a:rPr>
              <a:t>Περιφορά γύρω από τον ήλιο.</a:t>
            </a:r>
          </a:p>
          <a:p>
            <a:pPr marL="0" lvl="0" indent="0">
              <a:buNone/>
            </a:pP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Εφαρμόζονται </a:t>
            </a:r>
            <a:r>
              <a:rPr lang="el-GR" sz="2400" dirty="0">
                <a:solidFill>
                  <a:prstClr val="black"/>
                </a:solidFill>
                <a:latin typeface="+mn-lt"/>
              </a:rPr>
              <a:t>οι νόμοι του </a:t>
            </a:r>
            <a:r>
              <a:rPr lang="el-GR" sz="2400" dirty="0" err="1">
                <a:solidFill>
                  <a:prstClr val="black"/>
                </a:solidFill>
                <a:latin typeface="+mn-lt"/>
              </a:rPr>
              <a:t>Kepler</a:t>
            </a:r>
            <a:r>
              <a:rPr lang="el-GR" sz="2400" dirty="0">
                <a:solidFill>
                  <a:prstClr val="black"/>
                </a:solidFill>
                <a:latin typeface="+mn-lt"/>
              </a:rPr>
              <a:t> για την κίνηση των </a:t>
            </a: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πλανητών.</a:t>
            </a:r>
            <a:endParaRPr lang="el-GR" sz="2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770319"/>
            <a:ext cx="5256584" cy="3683017"/>
          </a:xfrm>
        </p:spPr>
        <p:txBody>
          <a:bodyPr>
            <a:noAutofit/>
          </a:bodyPr>
          <a:lstStyle/>
          <a:p>
            <a:pPr marL="0" lvl="0" indent="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1ος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</a:rPr>
              <a:t>νόμος</a:t>
            </a:r>
          </a:p>
          <a:p>
            <a:pPr marL="0" lvl="0" indent="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Η </a:t>
            </a:r>
            <a:r>
              <a:rPr lang="el-GR" sz="2400" dirty="0" smtClean="0">
                <a:solidFill>
                  <a:prstClr val="black"/>
                </a:solidFill>
              </a:rPr>
              <a:t>Γη πραγματοποιεί </a:t>
            </a:r>
            <a:r>
              <a:rPr lang="el-GR" sz="2400" dirty="0" err="1" smtClean="0">
                <a:solidFill>
                  <a:prstClr val="black"/>
                </a:solidFill>
              </a:rPr>
              <a:t>ελλειπτ</a:t>
            </a:r>
            <a:r>
              <a:rPr lang="en-US" sz="2400" dirty="0" err="1" smtClean="0">
                <a:solidFill>
                  <a:prstClr val="black"/>
                </a:solidFill>
              </a:rPr>
              <a:t>ική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τροχιά, στη μία εστία της οποίας βρίσκεται ο </a:t>
            </a:r>
            <a:r>
              <a:rPr lang="en-US" sz="2400" dirty="0" smtClean="0">
                <a:solidFill>
                  <a:prstClr val="black"/>
                </a:solidFill>
              </a:rPr>
              <a:t>Ήλιος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</a:p>
          <a:p>
            <a:pPr marL="0" lvl="0" indent="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l-GR" sz="2400" b="1" dirty="0" smtClean="0">
                <a:solidFill>
                  <a:prstClr val="black"/>
                </a:solidFill>
              </a:rPr>
              <a:t>Περιήλιο</a:t>
            </a:r>
            <a:r>
              <a:rPr lang="el-GR" sz="2400" dirty="0" smtClean="0">
                <a:solidFill>
                  <a:prstClr val="black"/>
                </a:solidFill>
              </a:rPr>
              <a:t>: 3 Ιανουαρίου </a:t>
            </a:r>
            <a:r>
              <a:rPr lang="en-US" sz="2400" dirty="0" smtClean="0">
                <a:solidFill>
                  <a:prstClr val="black"/>
                </a:solidFill>
              </a:rPr>
              <a:t>(147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×10</a:t>
            </a:r>
            <a:r>
              <a:rPr lang="en-US" sz="2400" baseline="300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6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km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)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.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0" lvl="0" indent="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0" lvl="0" indent="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l-GR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Αφήλιο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: 4 Ιουνίου (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152×10</a:t>
            </a:r>
            <a:r>
              <a:rPr lang="en-US" sz="2400" baseline="300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6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km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)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.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endParaRPr lang="el-GR" sz="2400" dirty="0"/>
          </a:p>
        </p:txBody>
      </p:sp>
      <p:grpSp>
        <p:nvGrpSpPr>
          <p:cNvPr id="6" name="Ομάδα 5"/>
          <p:cNvGrpSpPr/>
          <p:nvPr/>
        </p:nvGrpSpPr>
        <p:grpSpPr>
          <a:xfrm>
            <a:off x="5508104" y="3506369"/>
            <a:ext cx="3366959" cy="2858045"/>
            <a:chOff x="5508104" y="3506369"/>
            <a:chExt cx="3366959" cy="28580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3798168"/>
              <a:ext cx="2790895" cy="1872208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6300192" y="5157192"/>
              <a:ext cx="0" cy="513184"/>
            </a:xfrm>
            <a:prstGeom prst="straightConnector1">
              <a:avLst/>
            </a:prstGeom>
            <a:ln>
              <a:solidFill>
                <a:srgbClr val="0036A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8410871" y="5157192"/>
              <a:ext cx="0" cy="592975"/>
            </a:xfrm>
            <a:prstGeom prst="straightConnector1">
              <a:avLst/>
            </a:prstGeom>
            <a:ln>
              <a:solidFill>
                <a:srgbClr val="0036A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084168" y="5656528"/>
              <a:ext cx="27908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+mn-lt"/>
                </a:rPr>
                <a:t>Tracks serving as the foci of ellipse</a:t>
              </a:r>
              <a:endParaRPr lang="el-GR" sz="2000" dirty="0">
                <a:solidFill>
                  <a:srgbClr val="0036A2"/>
                </a:solidFill>
                <a:latin typeface="+mn-lt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444208" y="3906479"/>
              <a:ext cx="432048" cy="458625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508104" y="3506369"/>
              <a:ext cx="2902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+mn-lt"/>
                </a:rPr>
                <a:t>Continuous loop of string</a:t>
              </a:r>
              <a:endParaRPr lang="el-GR" sz="2000" dirty="0">
                <a:solidFill>
                  <a:schemeClr val="accent2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725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prstClr val="black"/>
                </a:solidFill>
              </a:rPr>
              <a:t>Κινήσεις της Γης </a:t>
            </a:r>
            <a:r>
              <a:rPr lang="el-GR" sz="3200" b="0" dirty="0" smtClean="0">
                <a:solidFill>
                  <a:prstClr val="black"/>
                </a:solidFill>
              </a:rPr>
              <a:t>(συνέχεια)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618856" cy="482453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l-GR" sz="2400" b="1" dirty="0">
                <a:solidFill>
                  <a:schemeClr val="accent1">
                    <a:lumMod val="50000"/>
                  </a:schemeClr>
                </a:solidFill>
              </a:rPr>
              <a:t>2ος νόμος</a:t>
            </a:r>
          </a:p>
          <a:p>
            <a:pPr lvl="0">
              <a:spcAft>
                <a:spcPts val="1800"/>
              </a:spcAft>
            </a:pPr>
            <a:r>
              <a:rPr lang="el-GR" sz="2400" dirty="0">
                <a:solidFill>
                  <a:prstClr val="black"/>
                </a:solidFill>
              </a:rPr>
              <a:t>Η Γη διαγράφει σε ίσους χρόνους ίσα εμβαδά </a:t>
            </a:r>
            <a:r>
              <a:rPr lang="el-GR" sz="2400" dirty="0" smtClean="0">
                <a:solidFill>
                  <a:prstClr val="black"/>
                </a:solidFill>
              </a:rPr>
              <a:t>(ελλειπτικούς </a:t>
            </a:r>
            <a:r>
              <a:rPr lang="el-GR" sz="2400" dirty="0">
                <a:solidFill>
                  <a:prstClr val="black"/>
                </a:solidFill>
              </a:rPr>
              <a:t>τομείς) με εστία τον </a:t>
            </a:r>
            <a:r>
              <a:rPr lang="el-GR" sz="2400" dirty="0" smtClean="0">
                <a:solidFill>
                  <a:prstClr val="black"/>
                </a:solidFill>
              </a:rPr>
              <a:t>Ήλιο,</a:t>
            </a:r>
            <a:endParaRPr lang="el-GR" sz="2400" dirty="0">
              <a:solidFill>
                <a:prstClr val="black"/>
              </a:solidFill>
            </a:endParaRPr>
          </a:p>
          <a:p>
            <a:pPr lvl="0">
              <a:spcAft>
                <a:spcPts val="1800"/>
              </a:spcAft>
            </a:pPr>
            <a:r>
              <a:rPr lang="el-GR" sz="2400" dirty="0">
                <a:solidFill>
                  <a:prstClr val="black"/>
                </a:solidFill>
              </a:rPr>
              <a:t>Η μέση τροχιακή ταχύτητα περιφοράς γύρω από τον Ήλιο είναι </a:t>
            </a:r>
            <a:r>
              <a:rPr lang="el-GR" sz="2400" dirty="0" smtClean="0">
                <a:solidFill>
                  <a:prstClr val="black"/>
                </a:solidFill>
              </a:rPr>
              <a:t>107306 </a:t>
            </a:r>
            <a:r>
              <a:rPr lang="el-GR" sz="2400" dirty="0" err="1" smtClean="0">
                <a:solidFill>
                  <a:prstClr val="black"/>
                </a:solidFill>
              </a:rPr>
              <a:t>km</a:t>
            </a:r>
            <a:r>
              <a:rPr lang="el-GR" sz="2400" dirty="0" smtClean="0">
                <a:solidFill>
                  <a:prstClr val="black"/>
                </a:solidFill>
              </a:rPr>
              <a:t>/h.</a:t>
            </a:r>
            <a:endParaRPr lang="el-GR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817" y="1700808"/>
            <a:ext cx="1571535" cy="157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17" y="3645024"/>
            <a:ext cx="1448002" cy="1390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2698" y="5008877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The areas of all triangles are the same size -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Kepler’s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law of Equal Areas-</a:t>
            </a:r>
            <a:endParaRPr lang="el-GR" sz="20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262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Γεωμετρία της </a:t>
            </a:r>
            <a:r>
              <a:rPr lang="el-GR" smtClean="0">
                <a:solidFill>
                  <a:prstClr val="black"/>
                </a:solidFill>
              </a:rPr>
              <a:t>Γήινης τροχιάς</a:t>
            </a:r>
            <a:endParaRPr lang="el-G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5490829" cy="414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27783" y="5323287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AxialTiltObliquity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Dna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-webmaster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3717032"/>
            <a:ext cx="3078088" cy="174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2000"/>
              </a:lnSpc>
            </a:pP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Κλίση ισημερινού</a:t>
            </a:r>
          </a:p>
          <a:p>
            <a:pPr lvl="0">
              <a:lnSpc>
                <a:spcPct val="112000"/>
              </a:lnSpc>
            </a:pP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ως προς το τροχιακό </a:t>
            </a:r>
            <a:r>
              <a:rPr lang="en-US" sz="2400" dirty="0" smtClean="0">
                <a:solidFill>
                  <a:prstClr val="black"/>
                </a:solidFill>
                <a:latin typeface="+mn-lt"/>
              </a:rPr>
              <a:t>επίπ</a:t>
            </a:r>
            <a:r>
              <a:rPr lang="en-US" sz="2400" dirty="0" err="1" smtClean="0">
                <a:solidFill>
                  <a:prstClr val="black"/>
                </a:solidFill>
                <a:latin typeface="+mn-lt"/>
              </a:rPr>
              <a:t>εδο</a:t>
            </a:r>
            <a:r>
              <a:rPr lang="en-US" sz="2400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sz="2400" b="1" dirty="0">
                <a:solidFill>
                  <a:prstClr val="black"/>
                </a:solidFill>
                <a:latin typeface="+mn-lt"/>
              </a:rPr>
              <a:t>ΕΚΛΕΙΠΤΙΚΗ</a:t>
            </a:r>
          </a:p>
          <a:p>
            <a:pPr lvl="0">
              <a:lnSpc>
                <a:spcPct val="112000"/>
              </a:lnSpc>
            </a:pPr>
            <a:r>
              <a:rPr lang="en-US" sz="2400" dirty="0">
                <a:solidFill>
                  <a:prstClr val="black"/>
                </a:solidFill>
                <a:latin typeface="+mn-lt"/>
              </a:rPr>
              <a:t>23</a:t>
            </a:r>
            <a:r>
              <a:rPr lang="en-US" sz="2400" dirty="0">
                <a:solidFill>
                  <a:prstClr val="black"/>
                </a:solidFill>
                <a:latin typeface="+mn-lt"/>
                <a:ea typeface="MgOpen Cosmetica" charset="0"/>
                <a:cs typeface="MgOpen Cosmetica" charset="0"/>
              </a:rPr>
              <a:t>°27</a:t>
            </a:r>
            <a:r>
              <a:rPr lang="en-US" sz="2400" dirty="0" smtClean="0">
                <a:solidFill>
                  <a:prstClr val="black"/>
                </a:solidFill>
                <a:latin typeface="+mn-lt"/>
                <a:ea typeface="MgOpen Cosmetica" charset="0"/>
                <a:cs typeface="MgOpen Cosmetica" charset="0"/>
              </a:rPr>
              <a:t>`</a:t>
            </a:r>
            <a:r>
              <a:rPr lang="el-GR" sz="2400" dirty="0" smtClean="0">
                <a:solidFill>
                  <a:prstClr val="black"/>
                </a:solidFill>
                <a:latin typeface="+mn-lt"/>
                <a:ea typeface="MgOpen Cosmetica" charset="0"/>
                <a:cs typeface="MgOpen Cosmetica" charset="0"/>
              </a:rPr>
              <a:t>.</a:t>
            </a:r>
            <a:endParaRPr lang="en-US" sz="2400" dirty="0">
              <a:solidFill>
                <a:prstClr val="black"/>
              </a:solidFill>
              <a:latin typeface="+mn-lt"/>
              <a:ea typeface="MgOpen Cosmetica" charset="0"/>
              <a:cs typeface="MgOpen Cosm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0111" y="4077072"/>
            <a:ext cx="3563889" cy="174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2000"/>
              </a:lnSpc>
            </a:pPr>
            <a:r>
              <a:rPr lang="en-US" sz="2400" b="1" dirty="0">
                <a:solidFill>
                  <a:prstClr val="black"/>
                </a:solidFill>
                <a:latin typeface="+mn-lt"/>
              </a:rPr>
              <a:t>ΣΗΜΕΙΟ ΕΑΡΙΝΩΝ ΙΣΗΜΕΡΙΩΝ (γ)</a:t>
            </a:r>
            <a:r>
              <a:rPr lang="en-US" sz="2400" dirty="0">
                <a:solidFill>
                  <a:prstClr val="black"/>
                </a:solidFill>
                <a:latin typeface="+mn-lt"/>
              </a:rPr>
              <a:t>: </a:t>
            </a: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Το σημείο τομής ισημερινού με το τροχιακό επίπεδο.</a:t>
            </a:r>
            <a:endParaRPr lang="el-GR" sz="2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455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Περιστροφή της Γης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b="1" dirty="0" smtClean="0">
                <a:solidFill>
                  <a:prstClr val="black"/>
                </a:solidFill>
              </a:rPr>
              <a:t>Ηλιακή ημέρα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διάστημα μεταξύ δύο ηλιακών άνω μεσουρανήσεων πάνω από τον ίδιο τόπο (</a:t>
            </a:r>
            <a:r>
              <a:rPr lang="en-US" sz="2400" b="1" dirty="0">
                <a:solidFill>
                  <a:prstClr val="black"/>
                </a:solidFill>
              </a:rPr>
              <a:t>24h 4min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b="1" dirty="0" smtClean="0">
                <a:solidFill>
                  <a:prstClr val="black"/>
                </a:solidFill>
              </a:rPr>
              <a:t>Αστρική ημέρα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διάστημα μεταξύ δύο άνω μεσουρανήσεων του σημείου των εαρινών ισημεριών πάνω από τον ίδιο τόπο (</a:t>
            </a:r>
            <a:r>
              <a:rPr lang="en-US" sz="2400" b="1" dirty="0">
                <a:solidFill>
                  <a:prstClr val="black"/>
                </a:solidFill>
              </a:rPr>
              <a:t>23h 56min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Περίοδος περιστροφής σταθερή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έννοια του </a:t>
            </a:r>
            <a:r>
              <a:rPr lang="en-US" sz="2400" dirty="0" smtClean="0">
                <a:solidFill>
                  <a:prstClr val="black"/>
                </a:solidFill>
              </a:rPr>
              <a:t>χρόνου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</a:rPr>
              <a:t>Γωνιακή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ταχύτητα σχεδόν σταθερή: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ω=7,3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×10</a:t>
            </a:r>
            <a:r>
              <a:rPr lang="en-US" sz="2400" baseline="300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-5 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rad/sec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,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Οι μεταβολές </a:t>
            </a:r>
            <a:r>
              <a:rPr lang="en-US" sz="2400" dirty="0" err="1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στη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γωνιακή ταχύτητα περιστροφής σχετίζονται με </a:t>
            </a:r>
            <a:r>
              <a:rPr lang="en-US" sz="2400" b="1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περιοδικά φαινόμενα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(παλίρροιες), αλλά και </a:t>
            </a:r>
            <a:r>
              <a:rPr lang="en-US" sz="2400" b="1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μη περιοδικά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(γεωδυναμικά φαινόμενα, μεγάλοι σεισμοί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)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.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71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Επιμέρους κινήσεις 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Κίνηση του Πόλου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3102116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Γη: ανομοιογενές σώμα με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ένα σύνολο δυναμικών δράσεων στο εσωτερικό και εξωτερικό του: </a:t>
            </a:r>
            <a:r>
              <a:rPr lang="en-US" sz="2400" b="1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ΚΙΝΗΣΗ ΤΟΥ </a:t>
            </a:r>
            <a:r>
              <a:rPr lang="en-US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ΠΟΛΟΥ</a:t>
            </a:r>
            <a:r>
              <a:rPr lang="el-GR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,</a:t>
            </a:r>
            <a:endParaRPr lang="en-US" sz="2400" b="1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Η κίνηση περιγράφεται ως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προς ένα </a:t>
            </a:r>
            <a:r>
              <a:rPr lang="en-US" sz="2400" b="1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μέσο πόλο </a:t>
            </a:r>
            <a:r>
              <a:rPr lang="en-US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αναφοράς</a:t>
            </a:r>
            <a:r>
              <a:rPr lang="el-GR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,</a:t>
            </a:r>
            <a:endParaRPr lang="en-US" sz="2400" b="1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Η 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παρατήρηση της κίνησης του πόλου πραγματοποιείται σήμερα χρησιμοποιώντας </a:t>
            </a:r>
            <a:r>
              <a:rPr lang="el-GR" sz="2400" u="sng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αστρονομικές </a:t>
            </a:r>
            <a:r>
              <a:rPr lang="en-US" sz="2400" u="sng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ή </a:t>
            </a:r>
            <a:r>
              <a:rPr lang="en-US" sz="2400" u="sng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σύγχρονες διαστημικές μεθόδους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(π.χ., GPS, VLBI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)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.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408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Επιμέρους κινήσεις 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>
                <a:solidFill>
                  <a:prstClr val="black"/>
                </a:solidFill>
              </a:rPr>
              <a:t>Κίνηση του </a:t>
            </a:r>
            <a:r>
              <a:rPr lang="el-GR" dirty="0" smtClean="0">
                <a:solidFill>
                  <a:prstClr val="black"/>
                </a:solidFill>
              </a:rPr>
              <a:t>Πόλου </a:t>
            </a:r>
            <a:r>
              <a:rPr lang="en-US" sz="3200" b="0" dirty="0" smtClean="0">
                <a:solidFill>
                  <a:prstClr val="black"/>
                </a:solidFill>
              </a:rPr>
              <a:t>(</a:t>
            </a:r>
            <a:r>
              <a:rPr lang="el-GR" sz="3200" b="0" dirty="0" smtClean="0">
                <a:solidFill>
                  <a:prstClr val="black"/>
                </a:solidFill>
              </a:rPr>
              <a:t>συνέχεια)</a:t>
            </a:r>
            <a:endParaRPr lang="el-GR" sz="3200" b="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883150" cy="443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61047" y="5813231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NASA Jet Propulsion Laboratory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 Basics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 Spaceflight, Image courtesy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IERS Earth Orientation Center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17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Επιμέρους κινήσεις 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  <a:latin typeface="+mn-lt"/>
              </a:rPr>
              <a:t>Μετάπτωση </a:t>
            </a:r>
            <a:r>
              <a:rPr lang="el-GR" sz="3200" b="0" dirty="0" smtClean="0">
                <a:solidFill>
                  <a:prstClr val="black"/>
                </a:solidFill>
                <a:latin typeface="+mn-lt"/>
              </a:rPr>
              <a:t>(1 από 2)</a:t>
            </a:r>
            <a:endParaRPr lang="el-GR" sz="3200" b="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5040560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Η γήινη </a:t>
            </a:r>
            <a:r>
              <a:rPr lang="el-GR" sz="2400" dirty="0" err="1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επιπλάτυνση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σε συνδυασμό με τις έλξεις Ηλίου και Σελήνης οδηγεί σε επιπλέον κινήσεις: </a:t>
            </a:r>
            <a:r>
              <a:rPr lang="el-GR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μετάπτωση και </a:t>
            </a:r>
            <a:r>
              <a:rPr lang="el-GR" sz="2400" b="1" dirty="0" err="1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κλόνιση</a:t>
            </a:r>
            <a:r>
              <a:rPr lang="el-GR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Μετάπτωση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: μικρή γωνιακή μεταβολή του άξονα περιστροφής της Γης,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Αντίσταση της πεπλατυσμένης Γης σε κάθε δύναμη που προσπαθεί να μεταβάλλει τη γωνία κλίσης του άξονα της,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Εξαναγκασμός του άξονα περιστροφής: επιφάνεια κώνου στο χώρο. Περίοδος 26000 χρόνια,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u="sng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Κίνηση σβούρας</a:t>
            </a:r>
            <a:r>
              <a:rPr lang="el-GR" sz="2400" i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061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Επιμέρους κινήσεις 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Μετάπτωση </a:t>
            </a:r>
            <a:r>
              <a:rPr lang="el-GR" sz="3200" b="0" dirty="0" smtClean="0">
                <a:solidFill>
                  <a:prstClr val="black"/>
                </a:solidFill>
              </a:rPr>
              <a:t>(2 από 2)</a:t>
            </a:r>
            <a:endParaRPr lang="el-GR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21" y="1412776"/>
            <a:ext cx="6224555" cy="440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95835" y="6021288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Coppia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di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precessione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Zetazeti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062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Επιμέρους κινήσεις 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Μετάπτωση   (κίνηση σβούρας)</a:t>
            </a: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3095836" y="5733256"/>
            <a:ext cx="3132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2"/>
              </a:rPr>
              <a:t>Gyroscope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2"/>
              </a:rPr>
              <a:t>precession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LucasVB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/Gallery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" name="Picture 5" descr="Gyroscope_precessio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1628800"/>
            <a:ext cx="4032448" cy="40324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33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Του Μαθήματος </a:t>
            </a:r>
            <a:r>
              <a:rPr lang="el-GR" sz="3200" b="0" dirty="0" smtClean="0"/>
              <a:t>(3 από 3)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l-GR" sz="2200" b="1" dirty="0"/>
              <a:t>9. </a:t>
            </a:r>
            <a:r>
              <a:rPr lang="el-GR" sz="2400" b="1" dirty="0"/>
              <a:t>Γεωδαιτικά δίκτυα </a:t>
            </a:r>
            <a:endParaRPr lang="el-GR" sz="2400" b="1" dirty="0" smtClean="0"/>
          </a:p>
          <a:p>
            <a:pPr>
              <a:spcBef>
                <a:spcPts val="0"/>
              </a:spcBef>
            </a:pPr>
            <a:r>
              <a:rPr lang="el-GR" sz="2200" dirty="0"/>
              <a:t>Ε</a:t>
            </a:r>
            <a:r>
              <a:rPr lang="el-GR" sz="2200" dirty="0" smtClean="0"/>
              <a:t>ξισώσεις παρατηρήσεων,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l-GR" sz="2200" dirty="0" err="1" smtClean="0"/>
              <a:t>Συνόρθωση</a:t>
            </a:r>
            <a:r>
              <a:rPr lang="el-GR" sz="2200" dirty="0"/>
              <a:t>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l-GR" sz="2200" b="1" dirty="0" smtClean="0"/>
              <a:t>10</a:t>
            </a:r>
            <a:r>
              <a:rPr lang="el-GR" sz="2200" b="1" dirty="0"/>
              <a:t>. </a:t>
            </a:r>
            <a:r>
              <a:rPr lang="el-GR" sz="2400" b="1" dirty="0"/>
              <a:t>Ποιοτικός έλεγχος γεωδαιτικών δικτύων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l-GR" sz="2400" b="1" dirty="0" smtClean="0"/>
              <a:t>11</a:t>
            </a:r>
            <a:r>
              <a:rPr lang="el-GR" sz="2400" b="1" dirty="0"/>
              <a:t>. Σύγχρονες πρακτικές εφαρμογές και ασκήσεις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563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Επιμέρους κινήσεις 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 err="1" smtClean="0">
                <a:solidFill>
                  <a:prstClr val="black"/>
                </a:solidFill>
              </a:rPr>
              <a:t>Κλόνιση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584176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Η 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κίνηση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της μετάπτωσης δεν είναι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σταθερή: </a:t>
            </a:r>
            <a:r>
              <a:rPr lang="en-US" sz="2400" b="1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κλόνιση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Κυματοειδής τροχιά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Διόρθωση 1 </a:t>
            </a:r>
            <a:r>
              <a:rPr lang="en-US" sz="2400" dirty="0" err="1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arcsec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κάθε χρόνο</a:t>
            </a:r>
          </a:p>
          <a:p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07414"/>
            <a:ext cx="3425825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2475" y="5804142"/>
            <a:ext cx="34806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19-Year Nutation Cycles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Copyright ©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από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Pietro.org</a:t>
            </a:r>
            <a:endParaRPr lang="el-GR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740" y="2857727"/>
            <a:ext cx="221297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48063" y="5828634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6"/>
              </a:rPr>
              <a:t>Praezession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Urutseg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7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524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Αναδρομή στην ιστορία της Γεωδαισίας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2304256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Ανάλογα με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την επικρατούσα άποψη για το σχήμα της 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Γης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,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Ανάλογα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με την μορφή των μετρήσεων </a:t>
            </a:r>
            <a:r>
              <a:rPr lang="en-US" sz="2400" dirty="0" err="1">
                <a:solidFill>
                  <a:prstClr val="black"/>
                </a:solidFill>
                <a:ea typeface="MgOpen Cosmetica" charset="0"/>
                <a:cs typeface="MgOpen Cosmetica" charset="0"/>
              </a:rPr>
              <a:t>που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χ</a:t>
            </a:r>
            <a:r>
              <a:rPr lang="en-US" sz="2400" dirty="0" err="1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ρησιμοποιήθηκαν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,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Ανάλογα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με την ακρίβεια της αναπαράστασης της 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πραγματικότητας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.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1" y="4269421"/>
            <a:ext cx="18780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69421"/>
            <a:ext cx="841375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80779"/>
            <a:ext cx="10493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64072"/>
            <a:ext cx="12557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285" y="3397744"/>
            <a:ext cx="1907703" cy="19077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28284" y="5368451"/>
            <a:ext cx="1907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GRACE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globe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animation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Maddox2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05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1η </a:t>
            </a:r>
            <a:r>
              <a:rPr lang="el-GR" dirty="0" smtClean="0">
                <a:solidFill>
                  <a:prstClr val="black"/>
                </a:solidFill>
              </a:rPr>
              <a:t>Περίοδος: </a:t>
            </a:r>
            <a:r>
              <a:rPr lang="el-GR" dirty="0">
                <a:solidFill>
                  <a:prstClr val="black"/>
                </a:solidFill>
              </a:rPr>
              <a:t>Πριν από τον 7ο αιώνα </a:t>
            </a:r>
            <a:r>
              <a:rPr lang="el-GR" dirty="0" err="1">
                <a:solidFill>
                  <a:prstClr val="black"/>
                </a:solidFill>
              </a:rPr>
              <a:t>π.Χ</a:t>
            </a:r>
            <a:r>
              <a:rPr lang="el-GR" dirty="0" err="1" smtClean="0">
                <a:solidFill>
                  <a:prstClr val="black"/>
                </a:solidFill>
              </a:rPr>
              <a:t>.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484784"/>
            <a:ext cx="8507289" cy="2088232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Αρχαία Αίγυπτος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Τοπογραφικές γνώσεις για τον επακαθορισμό των ορίων των </a:t>
            </a:r>
            <a:r>
              <a:rPr lang="en-US" sz="2400" dirty="0" smtClean="0">
                <a:solidFill>
                  <a:prstClr val="black"/>
                </a:solidFill>
              </a:rPr>
              <a:t>χωραφιών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Γνώση περί της σφαιρικής προσέγγισης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της Γης: πυραμίδα Χέοπα: 1/120 της μοίρας </a:t>
            </a:r>
            <a:r>
              <a:rPr lang="en-US" sz="2400" dirty="0" smtClean="0">
                <a:solidFill>
                  <a:prstClr val="black"/>
                </a:solidFill>
              </a:rPr>
              <a:t>μεσημβρινού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spcBef>
                <a:spcPts val="1200"/>
              </a:spcBef>
            </a:pPr>
            <a:endParaRPr lang="el-G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274" y="3573016"/>
            <a:ext cx="3494087" cy="2451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69153" y="6093296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Kheops-Pyramid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A. Parrot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endParaRPr lang="el-G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92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  <a:latin typeface="+mn-lt"/>
              </a:rPr>
              <a:t>2η </a:t>
            </a:r>
            <a:r>
              <a:rPr lang="el-GR" dirty="0">
                <a:solidFill>
                  <a:prstClr val="black"/>
                </a:solidFill>
              </a:rPr>
              <a:t>Περίοδος </a:t>
            </a:r>
            <a:r>
              <a:rPr lang="el-GR" dirty="0" smtClean="0">
                <a:solidFill>
                  <a:prstClr val="black"/>
                </a:solidFill>
                <a:latin typeface="+mn-lt"/>
              </a:rPr>
              <a:t>: </a:t>
            </a:r>
            <a:br>
              <a:rPr lang="el-GR" dirty="0" smtClean="0">
                <a:solidFill>
                  <a:prstClr val="black"/>
                </a:solidFill>
                <a:latin typeface="+mn-lt"/>
              </a:rPr>
            </a:br>
            <a:r>
              <a:rPr lang="el-GR" dirty="0" smtClean="0">
                <a:solidFill>
                  <a:prstClr val="black"/>
                </a:solidFill>
                <a:latin typeface="+mn-lt"/>
              </a:rPr>
              <a:t>7ος </a:t>
            </a:r>
            <a:r>
              <a:rPr lang="el-GR" dirty="0">
                <a:solidFill>
                  <a:prstClr val="black"/>
                </a:solidFill>
                <a:latin typeface="+mn-lt"/>
              </a:rPr>
              <a:t>αιώνας </a:t>
            </a:r>
            <a:r>
              <a:rPr lang="el-GR" dirty="0" err="1">
                <a:solidFill>
                  <a:prstClr val="black"/>
                </a:solidFill>
                <a:latin typeface="+mn-lt"/>
              </a:rPr>
              <a:t>π.Χ.</a:t>
            </a:r>
            <a:r>
              <a:rPr lang="el-GR" dirty="0">
                <a:solidFill>
                  <a:prstClr val="black"/>
                </a:solidFill>
                <a:latin typeface="+mn-lt"/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  <a:latin typeface="+mn-lt"/>
              </a:rPr>
              <a:t>π.Χ</a:t>
            </a:r>
            <a:r>
              <a:rPr lang="el-GR" dirty="0" err="1" smtClean="0">
                <a:solidFill>
                  <a:prstClr val="black"/>
                </a:solidFill>
                <a:latin typeface="+mn-lt"/>
              </a:rPr>
              <a:t>.</a:t>
            </a:r>
            <a:r>
              <a:rPr lang="el-GR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  <a:latin typeface="+mn-lt"/>
              </a:rPr>
              <a:t>(1 από 13)</a:t>
            </a:r>
            <a:endParaRPr lang="el-GR" sz="2800" b="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363272" cy="5040560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Ελληνική περίοδος,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Αναγνώριση του σφαιρικού σχήματος της Γης,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Άξονας περιστροφής,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Κυκλικές κινήσεις αστέρων,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Πρώτες χαρτογραφήσεις γης και ουρανού,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Εισαγωγή των συντεταγμένων,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Πρώτη προσέγγιση του σχήματος και των διαστάσεων της Γης,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Χαρτογραφικές προβολές.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020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  <a:latin typeface="+mn-lt"/>
              </a:rPr>
              <a:t>2η </a:t>
            </a:r>
            <a:r>
              <a:rPr lang="el-GR" dirty="0">
                <a:solidFill>
                  <a:prstClr val="black"/>
                </a:solidFill>
              </a:rPr>
              <a:t>Περίοδος </a:t>
            </a:r>
            <a:r>
              <a:rPr lang="el-GR" dirty="0" smtClean="0">
                <a:solidFill>
                  <a:prstClr val="black"/>
                </a:solidFill>
                <a:latin typeface="+mn-lt"/>
              </a:rPr>
              <a:t>: </a:t>
            </a:r>
            <a:br>
              <a:rPr lang="el-GR" dirty="0" smtClean="0">
                <a:solidFill>
                  <a:prstClr val="black"/>
                </a:solidFill>
                <a:latin typeface="+mn-lt"/>
              </a:rPr>
            </a:br>
            <a:r>
              <a:rPr lang="el-GR" dirty="0" smtClean="0">
                <a:solidFill>
                  <a:prstClr val="black"/>
                </a:solidFill>
                <a:latin typeface="+mn-lt"/>
              </a:rPr>
              <a:t>7ος </a:t>
            </a:r>
            <a:r>
              <a:rPr lang="el-GR" dirty="0">
                <a:solidFill>
                  <a:prstClr val="black"/>
                </a:solidFill>
                <a:latin typeface="+mn-lt"/>
              </a:rPr>
              <a:t>αιώνας </a:t>
            </a:r>
            <a:r>
              <a:rPr lang="el-GR" dirty="0" err="1">
                <a:solidFill>
                  <a:prstClr val="black"/>
                </a:solidFill>
                <a:latin typeface="+mn-lt"/>
              </a:rPr>
              <a:t>π.Χ.</a:t>
            </a:r>
            <a:r>
              <a:rPr lang="el-GR" dirty="0">
                <a:solidFill>
                  <a:prstClr val="black"/>
                </a:solidFill>
                <a:latin typeface="+mn-lt"/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  <a:latin typeface="+mn-lt"/>
              </a:rPr>
              <a:t>π.Χ</a:t>
            </a:r>
            <a:r>
              <a:rPr lang="el-GR" dirty="0" err="1" smtClean="0">
                <a:solidFill>
                  <a:prstClr val="black"/>
                </a:solidFill>
                <a:latin typeface="+mn-lt"/>
              </a:rPr>
              <a:t>.</a:t>
            </a:r>
            <a:r>
              <a:rPr lang="el-GR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  <a:latin typeface="+mn-lt"/>
              </a:rPr>
              <a:t>(2 από 13)</a:t>
            </a:r>
            <a:endParaRPr lang="el-GR" sz="2800" b="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2708920"/>
            <a:ext cx="3466728" cy="1570199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Σφαιρική Γη,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Άξονας περιστροφής,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Ηλιακό ρολόι.</a:t>
            </a:r>
          </a:p>
          <a:p>
            <a:endParaRPr lang="el-G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4" y="1841281"/>
            <a:ext cx="2088232" cy="2784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7710" y="4634792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ΘΑΛΗΣ Ο ΜΙΛΗΣΙΟΣ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624 π.Χ – 546 π.Χ.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3754" y="5331588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Thales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Tomisti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58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(3 </a:t>
            </a:r>
            <a:r>
              <a:rPr lang="el-GR" sz="2800" b="0" dirty="0">
                <a:solidFill>
                  <a:prstClr val="black"/>
                </a:solidFill>
              </a:rPr>
              <a:t>από </a:t>
            </a:r>
            <a:r>
              <a:rPr lang="el-GR" sz="2800" b="0" dirty="0" smtClean="0">
                <a:solidFill>
                  <a:prstClr val="black"/>
                </a:solidFill>
              </a:rPr>
              <a:t>13)</a:t>
            </a:r>
            <a:endParaRPr lang="el-GR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99992" y="1699473"/>
            <a:ext cx="3610744" cy="2880320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Η Γη και τα άστρα διαγράφουν κυκλικές τροχιές γύρω από μία εστία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Πρώτη μέτρηση τόξου 1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° της γήινης σφαίρας</a:t>
            </a:r>
          </a:p>
          <a:p>
            <a:endParaRPr lang="el-GR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2349964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22954" y="4392751"/>
            <a:ext cx="2671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ΠΥΘΑΓΟΡΑΣ Ο ΣΑΜΙΟΣ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580 π.Χ – 490 π.Χ.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7564" y="5100637"/>
            <a:ext cx="2421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Pythagoras Bust Vatican Museum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Magnus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Manske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325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65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(4 </a:t>
            </a:r>
            <a:r>
              <a:rPr lang="el-GR" sz="2800" b="0" dirty="0">
                <a:solidFill>
                  <a:prstClr val="black"/>
                </a:solidFill>
              </a:rPr>
              <a:t>από </a:t>
            </a:r>
            <a:r>
              <a:rPr lang="el-GR" sz="2800" b="0" dirty="0" smtClean="0">
                <a:solidFill>
                  <a:prstClr val="black"/>
                </a:solidFill>
              </a:rPr>
              <a:t>13)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4" y="2314222"/>
            <a:ext cx="6048672" cy="2016224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400" dirty="0">
                <a:solidFill>
                  <a:prstClr val="black"/>
                </a:solidFill>
              </a:rPr>
              <a:t>Η </a:t>
            </a:r>
            <a:r>
              <a:rPr lang="el-GR" sz="2400" dirty="0" smtClean="0">
                <a:solidFill>
                  <a:prstClr val="black"/>
                </a:solidFill>
              </a:rPr>
              <a:t>Γη το κέντρο του σύμπαντος </a:t>
            </a:r>
            <a:r>
              <a:rPr lang="en-US" sz="2400" dirty="0" err="1" smtClean="0">
                <a:solidFill>
                  <a:prstClr val="black"/>
                </a:solidFill>
              </a:rPr>
              <a:t>σε</a:t>
            </a:r>
            <a:r>
              <a:rPr lang="en-US" sz="2400" dirty="0" smtClean="0">
                <a:solidFill>
                  <a:prstClr val="black"/>
                </a:solidFill>
              </a:rPr>
              <a:t> α</a:t>
            </a:r>
            <a:r>
              <a:rPr lang="en-US" sz="2400" dirty="0" err="1" smtClean="0">
                <a:solidFill>
                  <a:prstClr val="black"/>
                </a:solidFill>
              </a:rPr>
              <a:t>κινησί</a:t>
            </a:r>
            <a:r>
              <a:rPr lang="en-US" sz="2400" dirty="0" smtClean="0">
                <a:solidFill>
                  <a:prstClr val="black"/>
                </a:solidFill>
              </a:rPr>
              <a:t>α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Θεωρία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των αντιπόδων σημείων (σημεία με αντίθετη διεύθυνση της κατακορύφου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Αποδοχή της γήινης σφαιρικότητας.</a:t>
            </a:r>
          </a:p>
          <a:p>
            <a:endParaRPr lang="el-G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26" y="1844824"/>
            <a:ext cx="1865313" cy="2487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71084" y="4989698"/>
            <a:ext cx="22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Platon-2b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Magnus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Manske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05364" y="4332437"/>
            <a:ext cx="2160240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9pPr>
          </a:lstStyle>
          <a:p>
            <a:pPr algn="ctr" eaLnBrk="1"/>
            <a:r>
              <a:rPr lang="en-US" sz="2000" dirty="0">
                <a:solidFill>
                  <a:srgbClr val="000000"/>
                </a:solidFill>
                <a:latin typeface="+mn-lt"/>
              </a:rPr>
              <a:t>ΠΛΑΤΩΝ</a:t>
            </a:r>
          </a:p>
          <a:p>
            <a:pPr algn="ctr" eaLnBrk="1"/>
            <a:r>
              <a:rPr lang="en-US" sz="2000" dirty="0">
                <a:solidFill>
                  <a:srgbClr val="000000"/>
                </a:solidFill>
                <a:latin typeface="+mn-lt"/>
              </a:rPr>
              <a:t>428 π.Χ – 348 π.Χ.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97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(5 </a:t>
            </a:r>
            <a:r>
              <a:rPr lang="el-GR" sz="2800" b="0" dirty="0">
                <a:solidFill>
                  <a:prstClr val="black"/>
                </a:solidFill>
              </a:rPr>
              <a:t>από </a:t>
            </a:r>
            <a:r>
              <a:rPr lang="el-GR" sz="2800" b="0" dirty="0" smtClean="0">
                <a:solidFill>
                  <a:prstClr val="black"/>
                </a:solidFill>
              </a:rPr>
              <a:t>13)</a:t>
            </a:r>
            <a:endParaRPr lang="el-GR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707904" y="1786419"/>
            <a:ext cx="4752528" cy="2969046"/>
          </a:xfrm>
        </p:spPr>
        <p:txBody>
          <a:bodyPr>
            <a:no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Αποδοχή των θεωριών του Πλάτωνα,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Η μόνη ιδανική κίνηση στη φύση η κυκλική,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Πρώτες ιδέες της Ουράνιας Μηχανικής.</a:t>
            </a:r>
          </a:p>
          <a:p>
            <a:endParaRPr lang="el-GR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" y="1988840"/>
            <a:ext cx="1874994" cy="2564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00335" y="4553044"/>
            <a:ext cx="2304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ΑΡΙΣΤΟΤΕΛΗΣ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384 π.Χ – 322 π.Χ.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0159" y="5260930"/>
            <a:ext cx="3225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Aristotle Bust White Background Transparent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Jlorenz1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 2.5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775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(6 </a:t>
            </a:r>
            <a:r>
              <a:rPr lang="el-GR" sz="2800" b="0" dirty="0">
                <a:solidFill>
                  <a:prstClr val="black"/>
                </a:solidFill>
              </a:rPr>
              <a:t>από </a:t>
            </a:r>
            <a:r>
              <a:rPr lang="el-GR" sz="2800" b="0" dirty="0" smtClean="0">
                <a:solidFill>
                  <a:prstClr val="black"/>
                </a:solidFill>
              </a:rPr>
              <a:t>13)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1766719"/>
            <a:ext cx="4546848" cy="2592288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Ερμηνεία της κίνησης των αστέρων,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u="sng" dirty="0" smtClean="0">
                <a:solidFill>
                  <a:prstClr val="black"/>
                </a:solidFill>
              </a:rPr>
              <a:t>Ρόδο των Ανέμων</a:t>
            </a:r>
            <a:r>
              <a:rPr lang="el-GR" sz="2400" dirty="0" smtClean="0">
                <a:solidFill>
                  <a:prstClr val="black"/>
                </a:solidFill>
              </a:rPr>
              <a:t>: χάρτης 12 χαρακτηριστικών διευθύνσεων προσανατολισμένος στον ορίζοντα της Ρόδου.</a:t>
            </a:r>
          </a:p>
          <a:p>
            <a:endParaRPr lang="el-G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83" y="1772816"/>
            <a:ext cx="1769614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9054" y="4005064"/>
            <a:ext cx="2952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ΕΥΔΟΞΟΣ Ο ΚΝΙΔΙΟΣ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407π.Χ – 357 π.Χ.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4232" y="4742041"/>
            <a:ext cx="2421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Εύδοξος ο </a:t>
            </a:r>
            <a:r>
              <a:rPr lang="el-G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Κνίδιος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DimitriPapado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BY-NC-ND 3.0 GR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903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(7 </a:t>
            </a:r>
            <a:r>
              <a:rPr lang="el-GR" sz="2800" b="0" dirty="0">
                <a:solidFill>
                  <a:prstClr val="black"/>
                </a:solidFill>
              </a:rPr>
              <a:t>από </a:t>
            </a:r>
            <a:r>
              <a:rPr lang="el-GR" sz="2800" b="0" dirty="0" smtClean="0">
                <a:solidFill>
                  <a:prstClr val="black"/>
                </a:solidFill>
              </a:rPr>
              <a:t>13)</a:t>
            </a:r>
            <a:endParaRPr lang="el-GR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46424" y="1800847"/>
            <a:ext cx="5400600" cy="3384376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Καθιερώνει το σύστημα των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αξόνων </a:t>
            </a:r>
            <a:r>
              <a:rPr lang="en-US" sz="2400" dirty="0" err="1">
                <a:solidFill>
                  <a:prstClr val="black"/>
                </a:solidFill>
              </a:rPr>
              <a:t>ορθογωνίων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συντετ</a:t>
            </a:r>
            <a:r>
              <a:rPr lang="en-US" sz="2400" dirty="0" smtClean="0">
                <a:solidFill>
                  <a:prstClr val="black"/>
                </a:solidFill>
              </a:rPr>
              <a:t>αγμένων</a:t>
            </a:r>
            <a:r>
              <a:rPr lang="el-GR" sz="2400" dirty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Άξονας Ανατολής </a:t>
            </a:r>
            <a:r>
              <a:rPr lang="en-US" sz="2400" dirty="0" smtClean="0">
                <a:solidFill>
                  <a:prstClr val="black"/>
                </a:solidFill>
              </a:rPr>
              <a:t>- </a:t>
            </a:r>
            <a:r>
              <a:rPr lang="en-US" sz="2400" dirty="0">
                <a:solidFill>
                  <a:prstClr val="black"/>
                </a:solidFill>
              </a:rPr>
              <a:t>Δύσης: </a:t>
            </a:r>
            <a:r>
              <a:rPr lang="en-US" sz="2400" dirty="0" err="1">
                <a:solidFill>
                  <a:prstClr val="black"/>
                </a:solidFill>
              </a:rPr>
              <a:t>διεύθυνση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μηκών</a:t>
            </a:r>
            <a:r>
              <a:rPr lang="el-GR" sz="2400" dirty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Άξονας Βορράς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- Νότου: διεύθυνση </a:t>
            </a:r>
            <a:r>
              <a:rPr lang="en-US" sz="2400" dirty="0" err="1">
                <a:solidFill>
                  <a:prstClr val="black"/>
                </a:solidFill>
              </a:rPr>
              <a:t>των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πλα</a:t>
            </a:r>
            <a:r>
              <a:rPr lang="en-US" sz="2400" dirty="0" err="1" smtClean="0">
                <a:solidFill>
                  <a:prstClr val="black"/>
                </a:solidFill>
              </a:rPr>
              <a:t>τών</a:t>
            </a:r>
            <a:r>
              <a:rPr lang="el-GR" sz="2400" dirty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Γεωγραφικός </a:t>
            </a:r>
            <a:r>
              <a:rPr lang="el-GR" sz="2400" dirty="0" err="1" smtClean="0">
                <a:solidFill>
                  <a:prstClr val="black"/>
                </a:solidFill>
              </a:rPr>
              <a:t>κάνναβος</a:t>
            </a:r>
            <a:r>
              <a:rPr lang="el-GR" sz="2400" dirty="0">
                <a:solidFill>
                  <a:prstClr val="black"/>
                </a:solidFill>
              </a:rPr>
              <a:t>.</a:t>
            </a:r>
            <a:endParaRPr lang="el-G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32" y="2016753"/>
            <a:ext cx="3372409" cy="2818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7982" y="4831280"/>
            <a:ext cx="3106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ΔΙΚΑΙΑΡΧΟΣ Ο </a:t>
            </a: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ΜΕΣΣΗΝΙΟΣ</a:t>
            </a:r>
            <a:r>
              <a:rPr lang="el-GR" sz="20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350 </a:t>
            </a:r>
            <a:r>
              <a:rPr lang="en-US" sz="2000" dirty="0">
                <a:solidFill>
                  <a:prstClr val="black"/>
                </a:solidFill>
                <a:latin typeface="+mn-lt"/>
              </a:rPr>
              <a:t>π.Χ – 285 π.Χ</a:t>
            </a: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.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854" y="5539166"/>
            <a:ext cx="3576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«Από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τον Όμηρο στον Πτολεμαίο. Αναδρομή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στα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όργανα και στις μεθόδους της πρώτης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γεωμετρίας»,  Δ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</a:t>
            </a:r>
            <a:r>
              <a:rPr lang="el-G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Ρωσσικόπουλος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Τομέας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Γεωδαισίας και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Τοπογραφίας, ΑΠΘ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9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Μαθηματικό Υπόβαθρο</a:t>
            </a:r>
            <a:endParaRPr lang="el-GR" dirty="0"/>
          </a:p>
        </p:txBody>
      </p:sp>
      <p:sp>
        <p:nvSpPr>
          <p:cNvPr id="7" name="Oval 3"/>
          <p:cNvSpPr>
            <a:spLocks noGrp="1" noChangeArrowheads="1"/>
          </p:cNvSpPr>
          <p:nvPr>
            <p:ph idx="1"/>
          </p:nvPr>
        </p:nvSpPr>
        <p:spPr bwMode="auto">
          <a:xfrm>
            <a:off x="2483768" y="2600908"/>
            <a:ext cx="4176464" cy="1656184"/>
          </a:xfrm>
          <a:prstGeom prst="ellipse">
            <a:avLst/>
          </a:prstGeom>
          <a:solidFill>
            <a:srgbClr val="004A82"/>
          </a:solidFill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945" tIns="41473" rIns="82945" bIns="41473" anchor="ctr">
            <a:normAutofit/>
          </a:bodyPr>
          <a:lstStyle/>
          <a:p>
            <a:pPr marL="0" indent="0" algn="ctr">
              <a:buNone/>
            </a:pPr>
            <a:r>
              <a:rPr lang="el-GR" sz="2200" b="1" dirty="0" smtClean="0"/>
              <a:t>ΜΑΘΗΜΑΤΙΚΟ ΥΠΟΒΑΘΡΟ</a:t>
            </a:r>
            <a:endParaRPr lang="el-GR" sz="2200" b="1" dirty="0"/>
          </a:p>
        </p:txBody>
      </p:sp>
      <p:sp>
        <p:nvSpPr>
          <p:cNvPr id="6" name="Rectangle 5"/>
          <p:cNvSpPr/>
          <p:nvPr/>
        </p:nvSpPr>
        <p:spPr>
          <a:xfrm>
            <a:off x="5360" y="1978951"/>
            <a:ext cx="4543103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ΣΥΝΟΡΘΩΣΕΙΣ - ΘΕΩΡΙΑ ΣΦΑΛΜΑΤΩΝ</a:t>
            </a:r>
          </a:p>
        </p:txBody>
      </p:sp>
      <p:sp>
        <p:nvSpPr>
          <p:cNvPr id="8" name="Rectangle 7"/>
          <p:cNvSpPr/>
          <p:nvPr/>
        </p:nvSpPr>
        <p:spPr>
          <a:xfrm>
            <a:off x="5844393" y="2029983"/>
            <a:ext cx="2807179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ΔΙΑΦΟΡΙΚΕΣ ΕΞΙΣΩΣΕΙΣ</a:t>
            </a:r>
          </a:p>
        </p:txBody>
      </p:sp>
      <p:sp>
        <p:nvSpPr>
          <p:cNvPr id="9" name="Rectangle 8"/>
          <p:cNvSpPr/>
          <p:nvPr/>
        </p:nvSpPr>
        <p:spPr>
          <a:xfrm>
            <a:off x="7020271" y="3071100"/>
            <a:ext cx="2109873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ΤΡΙΓΩΝΟΜΕΤΡΙΑ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92377" y="4005064"/>
            <a:ext cx="2250937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ΘΕΩΡΙΑ ΠΙΝΑΚΩΝ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39952" y="4694112"/>
            <a:ext cx="2657522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ΑΡΜΟΝΙΚΗ ΑΝΑΛΥΣΗ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408" y="4240833"/>
            <a:ext cx="3881447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ΕΠΙΚΑΜΠΥΛΙΑ ΟΛΟΚΛΗΡΩΜΑΤΑ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3737" y="3098643"/>
            <a:ext cx="1523174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ΓΕΩΜΕΤΡΙΑ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33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(8 </a:t>
            </a:r>
            <a:r>
              <a:rPr lang="el-GR" sz="2800" b="0" dirty="0">
                <a:solidFill>
                  <a:prstClr val="black"/>
                </a:solidFill>
              </a:rPr>
              <a:t>από </a:t>
            </a:r>
            <a:r>
              <a:rPr lang="el-GR" sz="2800" b="0" dirty="0" smtClean="0">
                <a:solidFill>
                  <a:prstClr val="black"/>
                </a:solidFill>
              </a:rPr>
              <a:t>13)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615" y="1365315"/>
            <a:ext cx="5482952" cy="5040560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Πρώτος που αναφέρεται στην ηλιοκεντρική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θεωρί</a:t>
            </a:r>
            <a:r>
              <a:rPr lang="en-US" sz="2400" dirty="0" smtClean="0">
                <a:solidFill>
                  <a:prstClr val="black"/>
                </a:solidFill>
              </a:rPr>
              <a:t>α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Αρχιμήδης:</a:t>
            </a:r>
            <a:r>
              <a:rPr lang="el-GR" sz="2400" i="1" dirty="0" smtClean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“...Αλλά ο Αρίσταρχος έγραψε ένα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βιβλίο, που περιέχει ορισμένες προτάσεις, από τις οποίες συμπεραίνεται ότι ο πραγματικός κόσμος είναι πολύ μεγαλύτερος. </a:t>
            </a:r>
            <a:r>
              <a:rPr lang="el-GR" sz="2400" dirty="0" smtClean="0">
                <a:solidFill>
                  <a:prstClr val="black"/>
                </a:solidFill>
              </a:rPr>
              <a:t>Πιστεύεται ότι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οι απλανείς αστέρες και ο Ήλιος είναι ακίνητοι, ότι η Γη κινείται γύρω από τον Ήλιο σε κυκλική τροχιά, που στο κέντρο της βρίσκεται ο Ήλιος</a:t>
            </a:r>
            <a:r>
              <a:rPr lang="en-US" sz="2400" dirty="0" smtClean="0">
                <a:solidFill>
                  <a:prstClr val="black"/>
                </a:solidFill>
              </a:rPr>
              <a:t>...”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10792"/>
            <a:ext cx="1800200" cy="3201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-19175" y="4764207"/>
            <a:ext cx="2772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2000" dirty="0" smtClean="0">
                <a:solidFill>
                  <a:prstClr val="black"/>
                </a:solidFill>
                <a:latin typeface="+mn-lt"/>
              </a:rPr>
              <a:t>Αρίσταρχος </a:t>
            </a: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ο </a:t>
            </a:r>
            <a:r>
              <a:rPr lang="en-US" sz="2000" dirty="0">
                <a:solidFill>
                  <a:prstClr val="black"/>
                </a:solidFill>
                <a:latin typeface="+mn-lt"/>
              </a:rPr>
              <a:t>Σάμιος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320 π.Χ – 250 π.Χ.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7524" y="5486156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Aristarchos von Samos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Christian1985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069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(9 </a:t>
            </a:r>
            <a:r>
              <a:rPr lang="el-GR" sz="2800" b="0" dirty="0">
                <a:solidFill>
                  <a:prstClr val="black"/>
                </a:solidFill>
              </a:rPr>
              <a:t>από 13)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2011" y="1421116"/>
            <a:ext cx="5334829" cy="5040560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Πρώτη μέτρηση της ακτίνας </a:t>
            </a:r>
            <a:r>
              <a:rPr lang="en-US" sz="2400" dirty="0" err="1" smtClean="0">
                <a:solidFill>
                  <a:prstClr val="black"/>
                </a:solidFill>
              </a:rPr>
              <a:t>της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Γης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Στράβων</a:t>
            </a:r>
            <a:r>
              <a:rPr lang="en-US" sz="2400" dirty="0" smtClean="0">
                <a:solidFill>
                  <a:prstClr val="black"/>
                </a:solidFill>
              </a:rPr>
              <a:t>ας</a:t>
            </a:r>
            <a:r>
              <a:rPr lang="en-US" sz="2400" dirty="0">
                <a:solidFill>
                  <a:prstClr val="black"/>
                </a:solidFill>
              </a:rPr>
              <a:t>: "όντως δε κατ' Ερατοσθένη του ισημερινού κύκλου σταδίων μυριάδων πέντε και είκοσι και δισχιλίων" (252000 στάδια - 1 στάδιο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≈ 158 m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400" dirty="0">
                <a:solidFill>
                  <a:prstClr val="black"/>
                </a:solidFill>
              </a:rPr>
              <a:t>39891600 m </a:t>
            </a:r>
            <a:r>
              <a:rPr lang="el-GR" sz="2400" dirty="0" smtClean="0">
                <a:solidFill>
                  <a:prstClr val="black"/>
                </a:solidFill>
              </a:rPr>
              <a:t>περιφέρεια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R=περιφέρεια/(2π) = 6349 km ακτίνα της Γης (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≈1</a:t>
            </a:r>
            <a:r>
              <a:rPr lang="en-US" sz="2400" dirty="0">
                <a:solidFill>
                  <a:prstClr val="black"/>
                </a:solidFill>
              </a:rPr>
              <a:t>% μικρότερη από την πραγματική τιμη</a:t>
            </a:r>
            <a:r>
              <a:rPr lang="en-US" sz="2400" dirty="0" smtClean="0">
                <a:solidFill>
                  <a:prstClr val="black"/>
                </a:solidFill>
              </a:rPr>
              <a:t>!!!!!)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06" y="1632053"/>
            <a:ext cx="1774825" cy="2474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5626" y="4132053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ΕΡΑΤΟΣΘΕΝΗΣ Ο ΚΥΡΗΝΑΙΟΣ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276 π.Χ – 194 π.Χ.</a:t>
            </a:r>
          </a:p>
        </p:txBody>
      </p:sp>
      <p:sp>
        <p:nvSpPr>
          <p:cNvPr id="7" name="Rectangle 6"/>
          <p:cNvSpPr/>
          <p:nvPr/>
        </p:nvSpPr>
        <p:spPr>
          <a:xfrm>
            <a:off x="856106" y="4840686"/>
            <a:ext cx="2239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Eratosthenes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Tomisti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endParaRPr lang="el-G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76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" y="144016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(10 </a:t>
            </a:r>
            <a:r>
              <a:rPr lang="el-GR" sz="2800" b="0" dirty="0">
                <a:solidFill>
                  <a:prstClr val="black"/>
                </a:solidFill>
              </a:rPr>
              <a:t>από 13)</a:t>
            </a:r>
            <a:endParaRPr lang="el-GR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84637" y="1427584"/>
            <a:ext cx="7354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latin typeface="+mn-lt"/>
              </a:rPr>
              <a:t>Η ΜΕΤΡΗΣΗ ΤΟΥ ΕΡΑΤΟΣΘΕΝΗ</a:t>
            </a:r>
            <a:endParaRPr lang="el-GR" sz="24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02" y="2406442"/>
            <a:ext cx="4544060" cy="3181794"/>
          </a:xfrm>
        </p:spPr>
      </p:pic>
      <p:sp>
        <p:nvSpPr>
          <p:cNvPr id="6" name="TextBox 5"/>
          <p:cNvSpPr txBox="1"/>
          <p:nvPr/>
        </p:nvSpPr>
        <p:spPr>
          <a:xfrm>
            <a:off x="2710690" y="203420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Ένα κάθετο αντικείμενο αφήνει μία σκιά 7,2⁰</a:t>
            </a:r>
            <a:endParaRPr lang="el-GR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9082" y="2846106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Ακτίνες Ηλίου</a:t>
            </a:r>
            <a:endParaRPr lang="el-GR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8642" y="6148809"/>
            <a:ext cx="4447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Εκπαιδευτικές κοινότητες και </a:t>
            </a:r>
            <a:r>
              <a:rPr lang="el-G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ιστολόγια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Δημήτρης Ζαχαριάδης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endParaRPr lang="el-G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114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. Διδασκαλίες, Μέτρηση της περιμέτρου της Γης –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Ερατοσθένης</a:t>
            </a:r>
            <a:endParaRPr lang="el-GR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8642" y="5430778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Απόσταση Αλεξάνδρειας – </a:t>
            </a:r>
            <a:r>
              <a:rPr lang="el-GR" sz="2000" dirty="0" err="1" smtClean="0">
                <a:latin typeface="+mn-lt"/>
              </a:rPr>
              <a:t>Συήνης</a:t>
            </a:r>
            <a:r>
              <a:rPr lang="el-GR" sz="2000" dirty="0" smtClean="0">
                <a:latin typeface="+mn-lt"/>
              </a:rPr>
              <a:t> 5040 στάδια</a:t>
            </a:r>
            <a:endParaRPr lang="el-GR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8808" y="3286507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Αλεξάνδρεια</a:t>
            </a:r>
            <a:endParaRPr lang="el-GR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4298" y="4513412"/>
            <a:ext cx="631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prstClr val="black"/>
                </a:solidFill>
                <a:latin typeface="Calibri"/>
              </a:rPr>
              <a:t>7,2⁰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1594566" y="5230723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Κ</a:t>
            </a:r>
            <a:endParaRPr lang="el-GR" sz="2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3720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11 </a:t>
            </a:r>
            <a:r>
              <a:rPr lang="el-GR" sz="2800" b="0" dirty="0">
                <a:solidFill>
                  <a:prstClr val="black"/>
                </a:solidFill>
              </a:rPr>
              <a:t>από 13)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1484784"/>
            <a:ext cx="5482204" cy="4320480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Πατέρας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της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Αστρονομί</a:t>
            </a:r>
            <a:r>
              <a:rPr lang="en-US" sz="2400" dirty="0" smtClean="0">
                <a:solidFill>
                  <a:prstClr val="black"/>
                </a:solidFill>
              </a:rPr>
              <a:t>ας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Αστρονομικές μεθόδους για τον προσδιορισμό θέσεων στην επιφάνεια της Γης,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Παρατηρεί τη μετάπτωση των ισημεριών: Έκφραση του Νόμου της Παγκόσμιας Έλξης,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Μεσημβρινός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της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Ρόδου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Στερεογραφική και ορθογραφική χαρτογραφική προβολή.</a:t>
            </a:r>
            <a:endParaRPr lang="el-G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1" y="1641147"/>
            <a:ext cx="2047875" cy="2511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099" y="4164919"/>
            <a:ext cx="3024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ΙΠΠΑΡΧΟΣ Ο ΝΙΚΑΕΥΣ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190 π.Χ – 120 π.Χ.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0868" y="4856466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Hipparchos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Maksim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142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12 </a:t>
            </a:r>
            <a:r>
              <a:rPr lang="el-GR" sz="2800" b="0" dirty="0">
                <a:solidFill>
                  <a:prstClr val="black"/>
                </a:solidFill>
              </a:rPr>
              <a:t>από 13)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1412776"/>
            <a:ext cx="5436096" cy="2201968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Αστρολάβος Αντικυθήρων,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Ανακαλύφθηκε σε ναυάγιο κοντά στα Αντικύθηρα (1900 μ.Χ.),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Η κατασκευή του αποδίδεται στο</a:t>
            </a:r>
            <a:r>
              <a:rPr lang="el-GR" sz="2400" dirty="0">
                <a:solidFill>
                  <a:prstClr val="black"/>
                </a:solidFill>
              </a:rPr>
              <a:t>ν</a:t>
            </a:r>
            <a:r>
              <a:rPr lang="el-GR" sz="2400" dirty="0" smtClean="0">
                <a:solidFill>
                  <a:prstClr val="black"/>
                </a:solidFill>
              </a:rPr>
              <a:t> Ίππαρχο.</a:t>
            </a:r>
            <a:endParaRPr lang="el-G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1" y="1641147"/>
            <a:ext cx="2047875" cy="2511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5099" y="4164919"/>
            <a:ext cx="3024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ΙΠΠΑΡΧΟΣ Ο ΝΙΚΑΕΥΣ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190 π.Χ – 120 π.Χ.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0868" y="4856466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Hipparchos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Maksim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14744"/>
            <a:ext cx="3209801" cy="271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95937" y="6333704"/>
            <a:ext cx="3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NAMA Machine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d'Anticythère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Marsyas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238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13 </a:t>
            </a:r>
            <a:r>
              <a:rPr lang="el-GR" sz="2800" b="0" dirty="0">
                <a:solidFill>
                  <a:prstClr val="black"/>
                </a:solidFill>
              </a:rPr>
              <a:t>από 13)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642783"/>
            <a:ext cx="4680520" cy="3528461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Δεύτερη μέτρηση των διαστάσεων της σφαιρικής Γης,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Αστρονομικές παρατηρήσεις,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Τιμή ακτίνας μικρότερη από την πραγματική,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Σφάλματα μετρήσεων λόγω διάθλασης.</a:t>
            </a:r>
          </a:p>
          <a:p>
            <a:endParaRPr lang="el-G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37279"/>
            <a:ext cx="1865313" cy="2633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6348" y="4479016"/>
            <a:ext cx="3059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ΠΟΣΕΙΔΩΝΙΟΣ Ο ΑΠΑΜΕΥΣ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135 π.Χ – 51 π.Χ.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0100" y="5181891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Posidonio de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Apamea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Carlosblh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227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600" dirty="0">
                <a:solidFill>
                  <a:prstClr val="black"/>
                </a:solidFill>
              </a:rPr>
              <a:t>3η Περίοδος : 2ο αιώνας </a:t>
            </a:r>
            <a:r>
              <a:rPr lang="el-GR" sz="3600" dirty="0" err="1">
                <a:solidFill>
                  <a:prstClr val="black"/>
                </a:solidFill>
              </a:rPr>
              <a:t>π.Χ.</a:t>
            </a:r>
            <a:r>
              <a:rPr lang="el-GR" sz="3600" dirty="0">
                <a:solidFill>
                  <a:prstClr val="black"/>
                </a:solidFill>
              </a:rPr>
              <a:t> - 9ος αιώνας </a:t>
            </a:r>
            <a:r>
              <a:rPr lang="el-GR" sz="3600" dirty="0" err="1">
                <a:solidFill>
                  <a:prstClr val="black"/>
                </a:solidFill>
              </a:rPr>
              <a:t>μ.Χ</a:t>
            </a:r>
            <a:r>
              <a:rPr lang="el-GR" sz="3600" dirty="0" smtClean="0">
                <a:solidFill>
                  <a:prstClr val="black"/>
                </a:solidFill>
              </a:rPr>
              <a:t>.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186808" cy="4752528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8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Συμβολισμός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- Μυστικισμός της </a:t>
            </a:r>
            <a:r>
              <a:rPr lang="en-US" sz="2400" dirty="0" err="1">
                <a:solidFill>
                  <a:prstClr val="black"/>
                </a:solidFill>
              </a:rPr>
              <a:t>Χριστι</a:t>
            </a:r>
            <a:r>
              <a:rPr lang="en-US" sz="2400" dirty="0">
                <a:solidFill>
                  <a:prstClr val="black"/>
                </a:solidFill>
              </a:rPr>
              <a:t>ανικής </a:t>
            </a:r>
            <a:r>
              <a:rPr lang="en-US" sz="2400" dirty="0" smtClean="0">
                <a:solidFill>
                  <a:prstClr val="black"/>
                </a:solidFill>
              </a:rPr>
              <a:t>Θεολογίας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8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Αντίληψη ότι η Γη είναι επίπεδη!</a:t>
            </a:r>
          </a:p>
          <a:p>
            <a:pPr marL="391686" lvl="0" indent="-293764">
              <a:lnSpc>
                <a:spcPct val="112000"/>
              </a:lnSpc>
              <a:spcBef>
                <a:spcPts val="18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Χάρτες</a:t>
            </a:r>
            <a:r>
              <a:rPr lang="en-US" sz="2400" dirty="0" smtClean="0">
                <a:solidFill>
                  <a:prstClr val="black"/>
                </a:solidFill>
              </a:rPr>
              <a:t> Τ-Ο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8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Περίοδος των Αράβων,</a:t>
            </a:r>
          </a:p>
          <a:p>
            <a:pPr marL="391686" lvl="0" indent="-293764">
              <a:lnSpc>
                <a:spcPct val="112000"/>
              </a:lnSpc>
              <a:spcBef>
                <a:spcPts val="18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813 μ.Χ.: Χαλίφης Αλ-</a:t>
            </a:r>
            <a:r>
              <a:rPr lang="el-GR" sz="2400" dirty="0" err="1" smtClean="0">
                <a:solidFill>
                  <a:prstClr val="black"/>
                </a:solidFill>
              </a:rPr>
              <a:t>Μαμούν</a:t>
            </a:r>
            <a:r>
              <a:rPr lang="el-GR" sz="2400" dirty="0" smtClean="0">
                <a:solidFill>
                  <a:prstClr val="black"/>
                </a:solidFill>
              </a:rPr>
              <a:t>: μήκος γήινης περιμέτρου 39780 </a:t>
            </a:r>
            <a:r>
              <a:rPr lang="el-GR" sz="2400" dirty="0" err="1" smtClean="0">
                <a:solidFill>
                  <a:prstClr val="black"/>
                </a:solidFill>
              </a:rPr>
              <a:t>km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endParaRPr lang="el-G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2883256" cy="3165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220072" y="4666775"/>
            <a:ext cx="2856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T-O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Mappa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 mundi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Leinad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-Z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752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43" y="0"/>
            <a:ext cx="9144000" cy="764704"/>
          </a:xfrm>
        </p:spPr>
        <p:txBody>
          <a:bodyPr>
            <a:noAutofit/>
          </a:bodyPr>
          <a:lstStyle/>
          <a:p>
            <a:pPr algn="l"/>
            <a:r>
              <a:rPr lang="el-GR" sz="3300" dirty="0">
                <a:solidFill>
                  <a:prstClr val="black"/>
                </a:solidFill>
              </a:rPr>
              <a:t>4η </a:t>
            </a:r>
            <a:r>
              <a:rPr lang="el-GR" sz="3300" dirty="0" smtClean="0">
                <a:solidFill>
                  <a:prstClr val="black"/>
                </a:solidFill>
              </a:rPr>
              <a:t>Περίοδος : </a:t>
            </a:r>
            <a:r>
              <a:rPr lang="el-GR" sz="3300" dirty="0">
                <a:solidFill>
                  <a:prstClr val="black"/>
                </a:solidFill>
              </a:rPr>
              <a:t>10ος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- 14ος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 smtClean="0">
                <a:solidFill>
                  <a:prstClr val="black"/>
                </a:solidFill>
              </a:rPr>
              <a:t>.</a:t>
            </a:r>
            <a:endParaRPr lang="el-GR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2304256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Μεσαίωνας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Σκοταδισμός και συντέλεια του κόσμου!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Άραβες: συνέχεια του επιστημονικού τους έργου στα πανεπιστήμια της Μαυριτανίας (Ισπανία),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Ουράνια Σφαίρα της Βαλένθια - Κλεψύδρες μέτρησης χρόνου.</a:t>
            </a:r>
          </a:p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84" y="3536210"/>
            <a:ext cx="2034358" cy="273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36210"/>
            <a:ext cx="3281629" cy="2667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30399" y="6274625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Heraldic hourglass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Celtus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558" y="6267197"/>
            <a:ext cx="4457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Philipp Gottfried Schaudt Münchner Uhr Himmelsglobus Deutsches Museum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LepoRello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432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3700" dirty="0">
                <a:solidFill>
                  <a:prstClr val="black"/>
                </a:solidFill>
              </a:rPr>
              <a:t>5η </a:t>
            </a:r>
            <a:r>
              <a:rPr lang="el-GR" sz="3700" dirty="0" smtClean="0">
                <a:solidFill>
                  <a:prstClr val="black"/>
                </a:solidFill>
              </a:rPr>
              <a:t>Περίοδος : </a:t>
            </a:r>
            <a:r>
              <a:rPr lang="el-GR" sz="3700" dirty="0">
                <a:solidFill>
                  <a:prstClr val="black"/>
                </a:solidFill>
              </a:rPr>
              <a:t>15ος αιώνας </a:t>
            </a:r>
            <a:r>
              <a:rPr lang="el-GR" sz="3700" dirty="0" err="1">
                <a:solidFill>
                  <a:prstClr val="black"/>
                </a:solidFill>
              </a:rPr>
              <a:t>μ.Χ</a:t>
            </a:r>
            <a:r>
              <a:rPr lang="el-GR" sz="3700" dirty="0">
                <a:solidFill>
                  <a:prstClr val="black"/>
                </a:solidFill>
              </a:rPr>
              <a:t>. - 17ος αιώνας </a:t>
            </a:r>
            <a:r>
              <a:rPr lang="el-GR" sz="3700" dirty="0" err="1">
                <a:solidFill>
                  <a:prstClr val="black"/>
                </a:solidFill>
              </a:rPr>
              <a:t>μ.Χ</a:t>
            </a:r>
            <a:r>
              <a:rPr lang="el-GR" sz="3700" dirty="0" smtClean="0">
                <a:solidFill>
                  <a:prstClr val="black"/>
                </a:solidFill>
              </a:rPr>
              <a:t>.</a:t>
            </a:r>
            <a:r>
              <a:rPr lang="en-US" sz="3700" dirty="0" smtClean="0">
                <a:solidFill>
                  <a:prstClr val="black"/>
                </a:solidFill>
              </a:rPr>
              <a:t> </a:t>
            </a:r>
            <a:r>
              <a:rPr lang="en-US" sz="3100" b="0" dirty="0" smtClean="0">
                <a:solidFill>
                  <a:prstClr val="black"/>
                </a:solidFill>
              </a:rPr>
              <a:t>(1 </a:t>
            </a:r>
            <a:r>
              <a:rPr lang="el-GR" sz="3100" b="0" dirty="0" smtClean="0">
                <a:solidFill>
                  <a:prstClr val="black"/>
                </a:solidFill>
              </a:rPr>
              <a:t>από 6)</a:t>
            </a:r>
            <a:endParaRPr lang="el-GR" sz="31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1340768"/>
            <a:ext cx="4989240" cy="4415225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Τέταρτη μέτρηση των διαστάσεων της σφαιρικής Γης,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Μέτρηση του τόξου Παρίσι – Αμιένη,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Αστρονομικές παρατηρήσεις,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Ακτίνα γήινης σφαίρας 6340 </a:t>
            </a:r>
            <a:r>
              <a:rPr lang="el-GR" sz="2400" dirty="0" err="1" smtClean="0">
                <a:solidFill>
                  <a:prstClr val="black"/>
                </a:solidFill>
              </a:rPr>
              <a:t>km</a:t>
            </a:r>
            <a:r>
              <a:rPr lang="el-GR" sz="2400" dirty="0" smtClean="0">
                <a:solidFill>
                  <a:prstClr val="black"/>
                </a:solidFill>
              </a:rPr>
              <a:t> (</a:t>
            </a:r>
            <a:r>
              <a:rPr lang="el-GR" sz="2400" dirty="0" err="1" smtClean="0">
                <a:solidFill>
                  <a:prstClr val="black"/>
                </a:solidFill>
              </a:rPr>
              <a:t>Lalande</a:t>
            </a:r>
            <a:r>
              <a:rPr lang="el-GR" sz="2400" dirty="0" smtClean="0">
                <a:solidFill>
                  <a:prstClr val="black"/>
                </a:solidFill>
              </a:rPr>
              <a:t>).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9" y="1556791"/>
            <a:ext cx="2200582" cy="2562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7504" y="4128213"/>
            <a:ext cx="316835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Fernel ή </a:t>
            </a:r>
            <a:r>
              <a:rPr lang="en-US" sz="2000" dirty="0" err="1">
                <a:solidFill>
                  <a:prstClr val="black"/>
                </a:solidFill>
                <a:latin typeface="+mn-lt"/>
              </a:rPr>
              <a:t>Fernelius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1497 - 1558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389" y="4897072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Fernel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Colporteur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179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5η </a:t>
            </a:r>
            <a:r>
              <a:rPr lang="el-GR" sz="3300" dirty="0" smtClean="0">
                <a:solidFill>
                  <a:prstClr val="black"/>
                </a:solidFill>
              </a:rPr>
              <a:t>Περίοδος : </a:t>
            </a:r>
            <a:r>
              <a:rPr lang="el-GR" sz="3300" dirty="0">
                <a:solidFill>
                  <a:prstClr val="black"/>
                </a:solidFill>
              </a:rPr>
              <a:t>15ος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- 17ος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(2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96752"/>
            <a:ext cx="8075240" cy="1584176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Νέες θεωρίες 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2400" dirty="0" smtClean="0">
                <a:solidFill>
                  <a:prstClr val="black"/>
                </a:solidFill>
              </a:rPr>
              <a:t>Νόμοι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Kepler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για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την πλανητική </a:t>
            </a:r>
            <a:r>
              <a:rPr lang="en-US" sz="2400" dirty="0" err="1">
                <a:solidFill>
                  <a:prstClr val="black"/>
                </a:solidFill>
              </a:rPr>
              <a:t>κίνηση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Νέες πειραματικές μέθοδοι 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n-US" sz="2400" dirty="0">
                <a:solidFill>
                  <a:prstClr val="black"/>
                </a:solidFill>
              </a:rPr>
              <a:t>τηλεσκόπια, εκκρεμή, </a:t>
            </a:r>
            <a:r>
              <a:rPr lang="en-US" sz="2400" dirty="0" smtClean="0">
                <a:solidFill>
                  <a:prstClr val="black"/>
                </a:solidFill>
              </a:rPr>
              <a:t>χρονόμετρα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86" y="2708920"/>
            <a:ext cx="2169368" cy="2655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098042" y="5364875"/>
            <a:ext cx="2304256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Johannes  </a:t>
            </a:r>
            <a:r>
              <a:rPr lang="en-US" sz="2000" dirty="0" err="1">
                <a:solidFill>
                  <a:prstClr val="black"/>
                </a:solidFill>
                <a:latin typeface="+mn-lt"/>
              </a:rPr>
              <a:t>Kepler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1571 - 1630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2556" y="6054293"/>
            <a:ext cx="2377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Johannes Kepler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Stern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88" y="2708920"/>
            <a:ext cx="2108821" cy="2680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154126" y="5364875"/>
            <a:ext cx="178194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Galileo </a:t>
            </a:r>
            <a:r>
              <a:rPr lang="en-US" sz="2000" dirty="0" err="1">
                <a:solidFill>
                  <a:prstClr val="black"/>
                </a:solidFill>
                <a:latin typeface="+mn-lt"/>
              </a:rPr>
              <a:t>Galilei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1564 - 1642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46230" y="6027003"/>
            <a:ext cx="2397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Justus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Sustermans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 - Portrait of Galileo Galilei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Dmitry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Rozhkov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ως κοινό κτήμα</a:t>
            </a:r>
          </a:p>
          <a:p>
            <a:pPr algn="ctr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69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>
                <a:latin typeface="+mn-lt"/>
              </a:rPr>
              <a:t>Αναμενόμενα Αποτελέσματα</a:t>
            </a:r>
            <a:endParaRPr lang="el-GR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040560"/>
          </a:xfrm>
        </p:spPr>
        <p:txBody>
          <a:bodyPr>
            <a:normAutofit/>
          </a:bodyPr>
          <a:lstStyle/>
          <a:p>
            <a:pPr marL="457200" lvl="0" indent="-45720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Font typeface="+mj-lt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Κατανόηση των βασικών εννοιών της επιστήμης της Γεωδαισίας μέσα από την εξέταση των διαφορετικών τμημάτων της</a:t>
            </a:r>
            <a:r>
              <a:rPr lang="el-GR" sz="2400" dirty="0">
                <a:solidFill>
                  <a:prstClr val="black"/>
                </a:solidFill>
              </a:rPr>
              <a:t>,</a:t>
            </a:r>
            <a:r>
              <a:rPr lang="el-GR" sz="2400" dirty="0" smtClean="0">
                <a:solidFill>
                  <a:prstClr val="black"/>
                </a:solidFill>
              </a:rPr>
              <a:t> Δυνατότητα εκτέλεσης γεωδαιτικών εργασιών σε μεγάλες κλίμακες,</a:t>
            </a:r>
          </a:p>
          <a:p>
            <a:pPr marL="457200" lvl="0" indent="-45720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Font typeface="+mj-lt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Κατανόηση των βασικών συστημάτων αναφοράς στις σύγχρονες εργασίες,</a:t>
            </a:r>
          </a:p>
          <a:p>
            <a:pPr marL="457200" lvl="0" indent="-45720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Font typeface="+mj-lt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Αντιμετώπιση επίκαιρων τοπογραφικών και γεωδαιτικών προβλημάτων (π.χ., υψομετρία με GPS).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14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5η </a:t>
            </a:r>
            <a:r>
              <a:rPr lang="el-GR" sz="3300" dirty="0" smtClean="0">
                <a:solidFill>
                  <a:prstClr val="black"/>
                </a:solidFill>
              </a:rPr>
              <a:t>Περίοδος : </a:t>
            </a:r>
            <a:r>
              <a:rPr lang="el-GR" sz="3300" dirty="0">
                <a:solidFill>
                  <a:prstClr val="black"/>
                </a:solidFill>
              </a:rPr>
              <a:t>15ος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- 17ος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 smtClean="0">
                <a:solidFill>
                  <a:prstClr val="black"/>
                </a:solidFill>
              </a:rPr>
              <a:t>. </a:t>
            </a:r>
            <a:r>
              <a:rPr lang="el-GR" sz="2800" b="0" dirty="0" smtClean="0">
                <a:solidFill>
                  <a:prstClr val="black"/>
                </a:solidFill>
              </a:rPr>
              <a:t>(3 από 6)</a:t>
            </a:r>
            <a:endParaRPr lang="el-GR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393" y="1397480"/>
            <a:ext cx="5607079" cy="3037668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Τεκμηρίωση της ηλιοκεντρικής θεωρίας του Αρίσταρχου </a:t>
            </a:r>
            <a:r>
              <a:rPr lang="en-US" sz="2400" dirty="0" err="1" smtClean="0">
                <a:solidFill>
                  <a:prstClr val="black"/>
                </a:solidFill>
              </a:rPr>
              <a:t>με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α</a:t>
            </a:r>
            <a:r>
              <a:rPr lang="en-US" sz="2400" dirty="0" err="1">
                <a:solidFill>
                  <a:prstClr val="black"/>
                </a:solidFill>
              </a:rPr>
              <a:t>στρονομικές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παρα</a:t>
            </a:r>
            <a:r>
              <a:rPr lang="en-US" sz="2400" dirty="0" err="1" smtClean="0">
                <a:solidFill>
                  <a:prstClr val="black"/>
                </a:solidFill>
              </a:rPr>
              <a:t>τηρήσεις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Μόλις το 16ο αιώνα </a:t>
            </a:r>
            <a:r>
              <a:rPr lang="el-GR" sz="2400" dirty="0" err="1" smtClean="0">
                <a:solidFill>
                  <a:prstClr val="black"/>
                </a:solidFill>
              </a:rPr>
              <a:t>μ.Χ</a:t>
            </a:r>
            <a:r>
              <a:rPr lang="el-GR" sz="2400" dirty="0" smtClean="0">
                <a:solidFill>
                  <a:prstClr val="black"/>
                </a:solidFill>
              </a:rPr>
              <a:t>. γίνεται αποδεκτό αυτό </a:t>
            </a:r>
            <a:r>
              <a:rPr lang="en-US" sz="2400" dirty="0" smtClean="0">
                <a:solidFill>
                  <a:prstClr val="black"/>
                </a:solidFill>
              </a:rPr>
              <a:t>π</a:t>
            </a:r>
            <a:r>
              <a:rPr lang="en-US" sz="2400" dirty="0" err="1" smtClean="0">
                <a:solidFill>
                  <a:prstClr val="black"/>
                </a:solidFill>
              </a:rPr>
              <a:t>ου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είχε προταθεί ήδη από τον 3ο αιώνα π.Χ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spcBef>
                <a:spcPts val="1200"/>
              </a:spcBef>
            </a:pPr>
            <a:endParaRPr lang="el-G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1963306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7049" y="4077072"/>
            <a:ext cx="309634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 err="1">
                <a:solidFill>
                  <a:prstClr val="black"/>
                </a:solidFill>
                <a:latin typeface="+mn-lt"/>
              </a:rPr>
              <a:t>Nicolaus</a:t>
            </a:r>
            <a:r>
              <a:rPr lang="en-US" sz="2000" dirty="0">
                <a:solidFill>
                  <a:prstClr val="black"/>
                </a:solidFill>
                <a:latin typeface="+mn-lt"/>
              </a:rPr>
              <a:t> Copernicus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1473 - 1543</a:t>
            </a:r>
          </a:p>
        </p:txBody>
      </p:sp>
      <p:sp>
        <p:nvSpPr>
          <p:cNvPr id="7" name="Rectangle 6"/>
          <p:cNvSpPr/>
          <p:nvPr/>
        </p:nvSpPr>
        <p:spPr>
          <a:xfrm>
            <a:off x="261065" y="4810268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PSM V39 D156 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Nikolaus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 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Copernicus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 </a:t>
            </a:r>
          </a:p>
          <a:p>
            <a:pPr algn="ctr"/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Ineuw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9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5η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15ος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- 17ος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 smtClean="0">
                <a:solidFill>
                  <a:prstClr val="black"/>
                </a:solidFill>
              </a:rPr>
              <a:t>. </a:t>
            </a:r>
            <a:r>
              <a:rPr lang="el-GR" sz="2800" b="0" dirty="0" smtClean="0">
                <a:solidFill>
                  <a:prstClr val="black"/>
                </a:solidFill>
              </a:rPr>
              <a:t>(4 από 6)</a:t>
            </a:r>
            <a:endParaRPr lang="el-GR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872" y="1412776"/>
            <a:ext cx="5544616" cy="4082997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Νέα Γεωδαιτική εποχή με την εισαγωγή της μεθόδου του τριγωνισμού, της μέτρησης γωνιών και μηκών για τον προσδιορισμό συντεταγμένων,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1670: Πρώτη επιστημονική μέτρηση των διαστάσεων της Γης: τόξο μεσημβρινού 1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° = 111.212 </a:t>
            </a:r>
            <a:r>
              <a:rPr lang="el-GR" sz="2400" dirty="0" err="1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km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 (</a:t>
            </a:r>
            <a:r>
              <a:rPr lang="el-GR" sz="2400" dirty="0" err="1" smtClean="0">
                <a:solidFill>
                  <a:prstClr val="black"/>
                </a:solidFill>
              </a:rPr>
              <a:t>Picard</a:t>
            </a:r>
            <a:r>
              <a:rPr lang="el-GR" sz="2400" dirty="0" smtClean="0">
                <a:solidFill>
                  <a:prstClr val="black"/>
                </a:solidFill>
              </a:rPr>
              <a:t>),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Πρώτο κρατικό τριγωνομετρικό δίκτυο (Γαλλία - </a:t>
            </a:r>
            <a:r>
              <a:rPr lang="el-GR" sz="2400" dirty="0" err="1" smtClean="0">
                <a:solidFill>
                  <a:prstClr val="black"/>
                </a:solidFill>
              </a:rPr>
              <a:t>Grande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Carte</a:t>
            </a:r>
            <a:r>
              <a:rPr lang="el-GR" sz="2400" dirty="0" smtClean="0">
                <a:solidFill>
                  <a:prstClr val="black"/>
                </a:solidFill>
              </a:rPr>
              <a:t> de </a:t>
            </a:r>
            <a:r>
              <a:rPr lang="el-GR" sz="2400" dirty="0" err="1" smtClean="0">
                <a:solidFill>
                  <a:prstClr val="black"/>
                </a:solidFill>
              </a:rPr>
              <a:t>France</a:t>
            </a:r>
            <a:r>
              <a:rPr lang="el-GR" sz="2400" dirty="0" smtClean="0">
                <a:solidFill>
                  <a:prstClr val="black"/>
                </a:solidFill>
              </a:rPr>
              <a:t>).</a:t>
            </a:r>
            <a:endParaRPr lang="el-G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41" y="1589449"/>
            <a:ext cx="1944687" cy="2786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2844" y="4362272"/>
            <a:ext cx="252028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 err="1">
                <a:solidFill>
                  <a:prstClr val="black"/>
                </a:solidFill>
                <a:latin typeface="+mn-lt"/>
              </a:rPr>
              <a:t>Snellius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1580 - 1626</a:t>
            </a:r>
          </a:p>
        </p:txBody>
      </p:sp>
      <p:sp>
        <p:nvSpPr>
          <p:cNvPr id="7" name="Rectangle 6"/>
          <p:cNvSpPr/>
          <p:nvPr/>
        </p:nvSpPr>
        <p:spPr>
          <a:xfrm>
            <a:off x="716860" y="5144024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Willebrord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Snellius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Koot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05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5η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15ος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- 17ος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 smtClean="0">
                <a:solidFill>
                  <a:prstClr val="black"/>
                </a:solidFill>
              </a:rPr>
              <a:t>. </a:t>
            </a:r>
            <a:r>
              <a:rPr lang="el-GR" sz="2800" b="0" dirty="0" smtClean="0">
                <a:solidFill>
                  <a:prstClr val="black"/>
                </a:solidFill>
              </a:rPr>
              <a:t>(5 από 6)</a:t>
            </a:r>
            <a:endParaRPr lang="el-GR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1482267"/>
            <a:ext cx="4896544" cy="3096344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Πρώτες μετρήσεις τόξου μεσημβρινού σε διάφορα πλάτη,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Απόδειξη του ελλειψοειδούς σχήματος της Γης,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ΛΑΘΟΣ: ελλειψοειδές πεπλατυσμένο στο ισημερινό.</a:t>
            </a:r>
          </a:p>
          <a:p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2378663" cy="2815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48763" y="4372215"/>
            <a:ext cx="244827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Giovanni Cassini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1625 - 1712 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942" y="5263305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Jeand Cassini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Branor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384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100" y="116632"/>
            <a:ext cx="91641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5η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15ος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- 17ος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</a:t>
            </a:r>
            <a:r>
              <a:rPr lang="el-GR" sz="2800" b="0" dirty="0" smtClean="0">
                <a:solidFill>
                  <a:prstClr val="black"/>
                </a:solidFill>
              </a:rPr>
              <a:t>(6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1556792"/>
            <a:ext cx="5842992" cy="3672408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1687: Νόμος της Παγκόσμιας Έλξης: θεωρητική απόδειξη της ελλειψοειδούς προσέγγισης πεπλατυσμένης στους πόλους,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err="1" smtClean="0">
                <a:solidFill>
                  <a:prstClr val="black"/>
                </a:solidFill>
              </a:rPr>
              <a:t>Βαρυτημετρικές</a:t>
            </a:r>
            <a:r>
              <a:rPr lang="el-GR" sz="2400" dirty="0" smtClean="0">
                <a:solidFill>
                  <a:prstClr val="black"/>
                </a:solidFill>
              </a:rPr>
              <a:t>, αστρονομικές και γεωμετρικές παρατηρήσεις απέδειξαν τη θεωρία,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Γεωμετρική </a:t>
            </a:r>
            <a:r>
              <a:rPr lang="el-GR" sz="2400" dirty="0" err="1" smtClean="0">
                <a:solidFill>
                  <a:prstClr val="black"/>
                </a:solidFill>
              </a:rPr>
              <a:t>επιπλάτυνση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</a:p>
          <a:p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64088" y="5324793"/>
                <a:ext cx="144016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Cambria Math" pitchFamily="18" charset="0"/>
                    <a:ea typeface="Cambria Math" pitchFamily="18" charset="0"/>
                  </a:rPr>
                  <a:t>f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itchFamily="18" charset="0"/>
                            <a:ea typeface="Cambria Math" pitchFamily="18" charset="0"/>
                          </a:rPr>
                          <m:t>𝑎</m:t>
                        </m:r>
                        <m:r>
                          <a:rPr lang="en-US" sz="3200" b="0" i="1" smtClean="0">
                            <a:latin typeface="Cambria Math" pitchFamily="18" charset="0"/>
                            <a:ea typeface="Cambria Math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itchFamily="18" charset="0"/>
                            <a:ea typeface="Cambria Math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3200" b="0" i="1" smtClean="0">
                            <a:latin typeface="Cambria Math" pitchFamily="18" charset="0"/>
                            <a:ea typeface="Cambria Math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l-GR" sz="32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5324793"/>
                <a:ext cx="1440160" cy="810799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1017" b="-827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3" y="1700808"/>
            <a:ext cx="1944687" cy="2676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0050" y="4377333"/>
            <a:ext cx="280831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Sir Isaac Newton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1643 - 1727</a:t>
            </a:r>
          </a:p>
        </p:txBody>
      </p:sp>
      <p:sp>
        <p:nvSpPr>
          <p:cNvPr id="8" name="Rectangle 7"/>
          <p:cNvSpPr/>
          <p:nvPr/>
        </p:nvSpPr>
        <p:spPr>
          <a:xfrm>
            <a:off x="-5974" y="5143111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GodfreyKneller-IsaacNewton-1689”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</a:p>
          <a:p>
            <a:pPr algn="ctr"/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Thomas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Gun,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9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6η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18ος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- 19ος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 smtClean="0">
                <a:solidFill>
                  <a:prstClr val="black"/>
                </a:solidFill>
              </a:rPr>
              <a:t>.</a:t>
            </a:r>
            <a:r>
              <a:rPr lang="en-US" sz="3300" dirty="0" smtClean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(1 </a:t>
            </a:r>
            <a:r>
              <a:rPr lang="el-GR" sz="2800" b="0" dirty="0" smtClean="0">
                <a:solidFill>
                  <a:prstClr val="black"/>
                </a:solidFill>
              </a:rPr>
              <a:t>από 6)</a:t>
            </a:r>
            <a:endParaRPr lang="el-GR" sz="2800" b="0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3317660" y="1412548"/>
            <a:ext cx="5486400" cy="914400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 fontAlgn="auto">
              <a:lnSpc>
                <a:spcPct val="112000"/>
              </a:lnSpc>
              <a:spcAft>
                <a:spcPts val="0"/>
              </a:spcAft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l-GR" sz="2400" dirty="0" smtClean="0"/>
              <a:t>1738: γεωμετρική </a:t>
            </a:r>
            <a:r>
              <a:rPr lang="el-GR" sz="2400" dirty="0" err="1" smtClean="0"/>
              <a:t>επιπλάτυνση</a:t>
            </a:r>
            <a:r>
              <a:rPr lang="el-GR" sz="2400" dirty="0" smtClean="0"/>
              <a:t> από καθαρά δυναμικά μεγέθη,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564904"/>
            <a:ext cx="2951163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492896"/>
            <a:ext cx="14922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352530" y="3643847"/>
            <a:ext cx="5497850" cy="239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l-GR" sz="2400" dirty="0" smtClean="0">
                <a:solidFill>
                  <a:srgbClr val="000000"/>
                </a:solidFill>
                <a:latin typeface="+mn-lt"/>
              </a:rPr>
              <a:t>Η γεωμετρική </a:t>
            </a:r>
            <a:r>
              <a:rPr lang="el-GR" sz="2400" dirty="0" err="1" smtClean="0">
                <a:solidFill>
                  <a:srgbClr val="000000"/>
                </a:solidFill>
                <a:latin typeface="+mn-lt"/>
              </a:rPr>
              <a:t>επιπλάτυνση</a:t>
            </a:r>
            <a:r>
              <a:rPr lang="el-GR" sz="2400" dirty="0" smtClean="0">
                <a:solidFill>
                  <a:srgbClr val="000000"/>
                </a:solidFill>
                <a:latin typeface="+mn-lt"/>
              </a:rPr>
              <a:t> μπορεί να προκύψει από μετρήσεις βαρύτητας,</a:t>
            </a:r>
          </a:p>
          <a:p>
            <a:pPr eaLnBrk="1">
              <a:lnSpc>
                <a:spcPct val="112000"/>
              </a:lnSpc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l-GR" sz="2400" dirty="0" smtClean="0">
                <a:solidFill>
                  <a:srgbClr val="000000"/>
                </a:solidFill>
                <a:latin typeface="+mn-lt"/>
              </a:rPr>
              <a:t>Εισαγωγή του γήινου πεδίου βαρύτητας στον ορισμό.</a:t>
            </a:r>
            <a:endParaRPr lang="el-GR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7" y="1528765"/>
            <a:ext cx="2273051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9608" y="4337077"/>
            <a:ext cx="259228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Alexis </a:t>
            </a:r>
            <a:r>
              <a:rPr lang="en-US" sz="2000" dirty="0" err="1">
                <a:solidFill>
                  <a:prstClr val="black"/>
                </a:solidFill>
                <a:latin typeface="+mn-lt"/>
              </a:rPr>
              <a:t>Clairaut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1713 - 1765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88" y="5118829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Alexis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Clairault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”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Gdr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228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6η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18ος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- 19ος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2</a:t>
            </a:r>
            <a:r>
              <a:rPr lang="en-US" sz="2800" b="0" dirty="0" smtClean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2232248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Τριγωνισμοί Αννόβερο και Πρωσία,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Υπολογιστικές μέθοδοι στηριζόμενες στη </a:t>
            </a:r>
            <a:r>
              <a:rPr lang="el-GR" sz="2400" dirty="0" err="1" smtClean="0">
                <a:solidFill>
                  <a:prstClr val="black"/>
                </a:solidFill>
              </a:rPr>
              <a:t>συνόρθωση</a:t>
            </a:r>
            <a:r>
              <a:rPr lang="el-GR" sz="2400" dirty="0" smtClean="0">
                <a:solidFill>
                  <a:prstClr val="black"/>
                </a:solidFill>
              </a:rPr>
              <a:t> των παρατηρήσεων,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Πρώτη αμφισβήτηση της καταλληλότητας του ελλειψοειδούς μοντέλου.</a:t>
            </a:r>
          </a:p>
          <a:p>
            <a:endParaRPr lang="el-G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3328549"/>
            <a:ext cx="1872209" cy="2436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9671" y="5773456"/>
            <a:ext cx="2736305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Carl Friedrich Gauss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1777 - 1855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1660" y="6416869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Carl Friedrich Gauss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Bcrowell,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6691" y="3342156"/>
            <a:ext cx="1978284" cy="2439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35673" y="5795021"/>
            <a:ext cx="288032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Friedrich W. Bessel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1784 - 1846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44008" y="6421062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Friedrich Wilhelm Bessel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ArtMechanic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1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6η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18ος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- 19ος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3</a:t>
            </a:r>
            <a:r>
              <a:rPr lang="en-US" sz="2800" b="0" dirty="0" smtClean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8960" y="1340768"/>
            <a:ext cx="6275040" cy="5040560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i="1" dirty="0" smtClean="0">
                <a:solidFill>
                  <a:prstClr val="black"/>
                </a:solidFill>
              </a:rPr>
              <a:t>“...η απόκλιση μεταξύ της </a:t>
            </a:r>
            <a:r>
              <a:rPr lang="el-GR" sz="2400" i="1" dirty="0" err="1" smtClean="0">
                <a:solidFill>
                  <a:prstClr val="black"/>
                </a:solidFill>
              </a:rPr>
              <a:t>κατακορύφου</a:t>
            </a:r>
            <a:r>
              <a:rPr lang="el-GR" sz="2400" i="1" dirty="0" smtClean="0">
                <a:solidFill>
                  <a:prstClr val="black"/>
                </a:solidFill>
              </a:rPr>
              <a:t> (νήματος της στάθμης) που αναφέρονται οι φυσικές παρατηρήσεις και της καθέτου στο ελλειψοειδές μοντέλο δεν μπορεί να αγνοηθεί...”,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Ασυμφωνίες στις μετρήσεις τόξων για τον προσδιορισμό των παραμέτρων του ελλειψοειδούς,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Πρώτος διαχωρισμός της φυσικής επιφάνειας, της μαθηματικής επιφάνειας (γεωειδές) και της επιφάνειας αναφοράς που την προσεγγίζει (ελλειψοειδές).</a:t>
            </a:r>
          </a:p>
          <a:p>
            <a:endParaRPr lang="el-G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1919461" cy="2440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269" y="3997587"/>
            <a:ext cx="2662946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Pierre-Simon Laplace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1749 - 1827</a:t>
            </a:r>
          </a:p>
        </p:txBody>
      </p:sp>
      <p:sp>
        <p:nvSpPr>
          <p:cNvPr id="7" name="Rectangle 6"/>
          <p:cNvSpPr/>
          <p:nvPr/>
        </p:nvSpPr>
        <p:spPr>
          <a:xfrm>
            <a:off x="-120898" y="4779339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Pierre-Simon Laplace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Luestling,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328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6η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18ος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- 19ος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4</a:t>
            </a:r>
            <a:r>
              <a:rPr lang="en-US" sz="2800" b="0" dirty="0" smtClean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3744416"/>
          </a:xfrm>
        </p:spPr>
        <p:txBody>
          <a:bodyPr>
            <a:normAutofit lnSpcReduction="10000"/>
          </a:bodyPr>
          <a:lstStyle/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Οι αποκλίσεις της κατακόρυφου αντιμετωπίζονται ως τυχαία σφάλματα,</a:t>
            </a:r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Συνεχίζεται η μέτρηση των τόξων για τον υπολογισμό των παραμέτρων του ελλειψοειδούς,</a:t>
            </a:r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Εύρεση του “καλύτερα προσαρμοζόμενου” ελλειψοειδούς στο γεωειδές τοπικά,</a:t>
            </a:r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Σημεία αναφοράς που αποτελούν τη βάση των γεωδαιτικών εφαρμογών ακόμη και σήμερα.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63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6η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18ος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- 19ος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5</a:t>
            </a:r>
            <a:r>
              <a:rPr lang="en-US" sz="2800" b="0" dirty="0" smtClean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196752"/>
            <a:ext cx="5050904" cy="3888432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Πρώτος Γεωδαιτικός Συγγραφέας: “Μαθηματική και Φυσική Θεωρία της Γεωδαισίας” (1880),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Εισαγωγή των αποκλίσεων της κατακόρυφου στον υπολογισμό των παραμέτρων του ελλειψοειδούς μοντέλου.</a:t>
            </a:r>
          </a:p>
          <a:p>
            <a:pPr>
              <a:spcBef>
                <a:spcPts val="1200"/>
              </a:spcBef>
            </a:pPr>
            <a:endParaRPr lang="el-GR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98688"/>
            <a:ext cx="2160240" cy="2462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7524" y="3933056"/>
            <a:ext cx="324036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Friedrich R. </a:t>
            </a:r>
            <a:r>
              <a:rPr lang="en-US" sz="2000" dirty="0" err="1">
                <a:solidFill>
                  <a:prstClr val="black"/>
                </a:solidFill>
                <a:latin typeface="+mn-lt"/>
              </a:rPr>
              <a:t>Helmert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1843 - 1917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828" y="4667789"/>
            <a:ext cx="2587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F-R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Helmert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 1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Carlo Denis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367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6η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18ος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- 19ος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6</a:t>
            </a:r>
            <a:r>
              <a:rPr lang="en-US" sz="2800" b="0" dirty="0" smtClean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7745" y="1340768"/>
            <a:ext cx="4989240" cy="3744416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Πρώτη κλειστή σχέση για τον υπολογισμό του γεωειδούς από μετρήσεις βαρύτητας πάνω στην γήινη επιφάνεια,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Πρώτη λύση του </a:t>
            </a:r>
            <a:r>
              <a:rPr lang="el-GR" sz="2400" u="sng" dirty="0" smtClean="0">
                <a:solidFill>
                  <a:prstClr val="black"/>
                </a:solidFill>
              </a:rPr>
              <a:t>Γεωδαιτικού Προβλήματος Συνοριακών Τιμών </a:t>
            </a:r>
            <a:r>
              <a:rPr lang="el-GR" sz="2400" i="1" dirty="0" smtClean="0">
                <a:solidFill>
                  <a:prstClr val="black"/>
                </a:solidFill>
              </a:rPr>
              <a:t>(</a:t>
            </a:r>
            <a:r>
              <a:rPr lang="el-GR" sz="2400" i="1" dirty="0" err="1" smtClean="0">
                <a:solidFill>
                  <a:prstClr val="black"/>
                </a:solidFill>
              </a:rPr>
              <a:t>Geodetic</a:t>
            </a:r>
            <a:r>
              <a:rPr lang="el-GR" sz="2400" i="1" dirty="0" smtClean="0">
                <a:solidFill>
                  <a:prstClr val="black"/>
                </a:solidFill>
              </a:rPr>
              <a:t> </a:t>
            </a:r>
            <a:r>
              <a:rPr lang="el-GR" sz="2400" i="1" dirty="0" err="1" smtClean="0">
                <a:solidFill>
                  <a:prstClr val="black"/>
                </a:solidFill>
              </a:rPr>
              <a:t>Boundary</a:t>
            </a:r>
            <a:r>
              <a:rPr lang="el-GR" sz="2400" i="1" dirty="0" smtClean="0">
                <a:solidFill>
                  <a:prstClr val="black"/>
                </a:solidFill>
              </a:rPr>
              <a:t> </a:t>
            </a:r>
            <a:r>
              <a:rPr lang="el-GR" sz="2400" i="1" dirty="0" err="1" smtClean="0">
                <a:solidFill>
                  <a:prstClr val="black"/>
                </a:solidFill>
              </a:rPr>
              <a:t>Value</a:t>
            </a:r>
            <a:r>
              <a:rPr lang="el-GR" sz="2400" i="1" dirty="0" smtClean="0">
                <a:solidFill>
                  <a:prstClr val="black"/>
                </a:solidFill>
              </a:rPr>
              <a:t> </a:t>
            </a:r>
            <a:r>
              <a:rPr lang="el-GR" sz="2400" i="1" dirty="0" err="1" smtClean="0">
                <a:solidFill>
                  <a:prstClr val="black"/>
                </a:solidFill>
              </a:rPr>
              <a:t>Problem</a:t>
            </a:r>
            <a:r>
              <a:rPr lang="el-GR" sz="2400" i="1" dirty="0" smtClean="0">
                <a:solidFill>
                  <a:prstClr val="black"/>
                </a:solidFill>
              </a:rPr>
              <a:t>)</a:t>
            </a:r>
          </a:p>
          <a:p>
            <a:endParaRPr lang="el-GR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078386" cy="2753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4629" y="4355368"/>
            <a:ext cx="252028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George G. Stokes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1819 - 1903</a:t>
            </a:r>
          </a:p>
        </p:txBody>
      </p:sp>
      <p:sp>
        <p:nvSpPr>
          <p:cNvPr id="7" name="Rectangle 6"/>
          <p:cNvSpPr/>
          <p:nvPr/>
        </p:nvSpPr>
        <p:spPr>
          <a:xfrm>
            <a:off x="318605" y="5154244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George Gabriel Stokes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Magnus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Manske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71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Γεωδαισία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870" y="1268178"/>
            <a:ext cx="586408" cy="432048"/>
          </a:xfrm>
        </p:spPr>
        <p:txBody>
          <a:bodyPr anchor="ctr">
            <a:normAutofit fontScale="92500" lnSpcReduction="20000"/>
          </a:bodyPr>
          <a:lstStyle/>
          <a:p>
            <a:pPr marL="0" lvl="0" indent="0">
              <a:buNone/>
            </a:pPr>
            <a:r>
              <a:rPr lang="el-GR" sz="2800" b="1" dirty="0" smtClean="0">
                <a:solidFill>
                  <a:srgbClr val="004A82"/>
                </a:solidFill>
              </a:rPr>
              <a:t>ΓΗ</a:t>
            </a:r>
            <a:endParaRPr lang="el-GR" sz="2800" b="1" dirty="0">
              <a:solidFill>
                <a:srgbClr val="004A82"/>
              </a:solidFill>
            </a:endParaRPr>
          </a:p>
        </p:txBody>
      </p:sp>
      <p:sp>
        <p:nvSpPr>
          <p:cNvPr id="7" name="Right Arrow 6" descr="η γεωδαισία σχηματίζεται από τη λέξη γη"/>
          <p:cNvSpPr/>
          <p:nvPr/>
        </p:nvSpPr>
        <p:spPr>
          <a:xfrm>
            <a:off x="1995958" y="1357709"/>
            <a:ext cx="792088" cy="252986"/>
          </a:xfrm>
          <a:prstGeom prst="rightArrow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800"/>
          </a:p>
        </p:txBody>
      </p:sp>
      <p:sp>
        <p:nvSpPr>
          <p:cNvPr id="5" name="Rectangle 4"/>
          <p:cNvSpPr/>
          <p:nvPr/>
        </p:nvSpPr>
        <p:spPr>
          <a:xfrm>
            <a:off x="3019045" y="1196752"/>
            <a:ext cx="1754005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800" b="1" dirty="0" smtClean="0">
                <a:solidFill>
                  <a:srgbClr val="004A82"/>
                </a:solidFill>
                <a:latin typeface="+mn-lt"/>
              </a:rPr>
              <a:t>ΓΕΩ</a:t>
            </a:r>
            <a:r>
              <a:rPr lang="en-US" sz="2800" b="1" dirty="0" smtClean="0">
                <a:solidFill>
                  <a:srgbClr val="820000"/>
                </a:solidFill>
                <a:latin typeface="+mn-lt"/>
              </a:rPr>
              <a:t>ΔΑΙΣΙΑ</a:t>
            </a:r>
            <a:endParaRPr lang="en-US" sz="28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8" name="Right Arrow 7" descr="και τη λέξη δαιω"/>
          <p:cNvSpPr/>
          <p:nvPr/>
        </p:nvSpPr>
        <p:spPr>
          <a:xfrm rot="10800000">
            <a:off x="4923457" y="1357710"/>
            <a:ext cx="792088" cy="252986"/>
          </a:xfrm>
          <a:prstGeom prst="rightArrow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800"/>
          </a:p>
        </p:txBody>
      </p:sp>
      <p:sp>
        <p:nvSpPr>
          <p:cNvPr id="6" name="Rectangle 5"/>
          <p:cNvSpPr/>
          <p:nvPr/>
        </p:nvSpPr>
        <p:spPr>
          <a:xfrm>
            <a:off x="5956398" y="1196752"/>
            <a:ext cx="2307042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2000"/>
              </a:lnSpc>
            </a:pPr>
            <a:r>
              <a:rPr lang="en-US" sz="2800" b="1" dirty="0">
                <a:solidFill>
                  <a:srgbClr val="820000"/>
                </a:solidFill>
                <a:latin typeface="+mn-lt"/>
              </a:rPr>
              <a:t>ΔΑΙΩ (ΔΙΑΙΡΩ)</a:t>
            </a:r>
          </a:p>
        </p:txBody>
      </p:sp>
      <p:sp>
        <p:nvSpPr>
          <p:cNvPr id="9" name="Rectangle 8"/>
          <p:cNvSpPr/>
          <p:nvPr/>
        </p:nvSpPr>
        <p:spPr>
          <a:xfrm>
            <a:off x="3629021" y="2442136"/>
            <a:ext cx="5514979" cy="1402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l-GR" sz="2800" dirty="0" smtClean="0">
                <a:latin typeface="+mn-lt"/>
              </a:rPr>
              <a:t>Διαχωρίζω - μοιράζω τη γη</a:t>
            </a:r>
          </a:p>
          <a:p>
            <a:pPr lvl="0">
              <a:lnSpc>
                <a:spcPct val="112000"/>
              </a:lnSpc>
            </a:pPr>
            <a:r>
              <a:rPr lang="el-GR" sz="2400" b="1" dirty="0" smtClean="0">
                <a:solidFill>
                  <a:srgbClr val="820000"/>
                </a:solidFill>
                <a:latin typeface="+mn-lt"/>
              </a:rPr>
              <a:t>“Είναι η τέχνη και η επιστήμη των μετρήσεων για τη διανομή της γης...”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</p:txBody>
      </p:sp>
      <p:pic>
        <p:nvPicPr>
          <p:cNvPr id="2050" name="Picture 2" descr="αριστοτέλη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04" y="2080221"/>
            <a:ext cx="2073275" cy="2762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60" y="4863142"/>
            <a:ext cx="405986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000" dirty="0">
                <a:latin typeface="+mn-lt"/>
              </a:rPr>
              <a:t>ΑΡΙΣΤΟΤΕΛΗΣ  </a:t>
            </a:r>
          </a:p>
          <a:p>
            <a:pPr algn="ctr">
              <a:lnSpc>
                <a:spcPct val="112000"/>
              </a:lnSpc>
            </a:pPr>
            <a:r>
              <a:rPr lang="el-GR" sz="2000" dirty="0" err="1" smtClean="0">
                <a:latin typeface="+mn-lt"/>
              </a:rPr>
              <a:t>Στάγειρα</a:t>
            </a:r>
            <a:r>
              <a:rPr lang="el-GR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384π.Χ – Χαλκίδα </a:t>
            </a:r>
            <a:r>
              <a:rPr lang="en-US" sz="2000" dirty="0">
                <a:latin typeface="+mn-lt"/>
              </a:rPr>
              <a:t>322 π.Χ.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8573" y="5587537"/>
            <a:ext cx="2143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Aristoteles Louvre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Sting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BY-SA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2.5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95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800" dirty="0" smtClean="0">
                <a:solidFill>
                  <a:prstClr val="black"/>
                </a:solidFill>
              </a:rPr>
              <a:t>Σύγχρονη </a:t>
            </a:r>
            <a:r>
              <a:rPr lang="el-GR" sz="3800" dirty="0" smtClean="0">
                <a:solidFill>
                  <a:prstClr val="black"/>
                </a:solidFill>
              </a:rPr>
              <a:t>Γεωδαισία: </a:t>
            </a:r>
            <a:r>
              <a:rPr lang="el-GR" sz="3800" dirty="0">
                <a:solidFill>
                  <a:prstClr val="black"/>
                </a:solidFill>
              </a:rPr>
              <a:t>20ος - 21 αιώνας </a:t>
            </a:r>
            <a:r>
              <a:rPr lang="el-GR" sz="3800" dirty="0" err="1">
                <a:solidFill>
                  <a:prstClr val="black"/>
                </a:solidFill>
              </a:rPr>
              <a:t>μ.Χ</a:t>
            </a:r>
            <a:r>
              <a:rPr lang="el-GR" sz="3800" dirty="0" smtClean="0">
                <a:solidFill>
                  <a:prstClr val="black"/>
                </a:solidFill>
              </a:rPr>
              <a:t>. </a:t>
            </a:r>
            <a:r>
              <a:rPr lang="el-GR" sz="3200" b="0" dirty="0" smtClean="0">
                <a:solidFill>
                  <a:prstClr val="black"/>
                </a:solidFill>
              </a:rPr>
              <a:t>(1 από 2)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3960440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Νέες μετρητικές διαδικασίες: αύξηση της ακρίβειας, της ταχύτητας και τη διακριτικής ικανότητας,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Νέα ελλειψοειδή αναφοράς: </a:t>
            </a:r>
            <a:r>
              <a:rPr lang="el-GR" sz="2400" dirty="0" err="1" smtClean="0">
                <a:solidFill>
                  <a:prstClr val="black"/>
                </a:solidFill>
              </a:rPr>
              <a:t>Helmert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dirty="0" err="1" smtClean="0">
                <a:solidFill>
                  <a:prstClr val="black"/>
                </a:solidFill>
              </a:rPr>
              <a:t>Hayford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dirty="0" err="1" smtClean="0">
                <a:solidFill>
                  <a:prstClr val="black"/>
                </a:solidFill>
              </a:rPr>
              <a:t>Bessel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dirty="0" err="1" smtClean="0">
                <a:solidFill>
                  <a:prstClr val="black"/>
                </a:solidFill>
              </a:rPr>
              <a:t>Airy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dirty="0" err="1" smtClean="0">
                <a:solidFill>
                  <a:prstClr val="black"/>
                </a:solidFill>
              </a:rPr>
              <a:t>Krassowski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dirty="0" err="1" smtClean="0">
                <a:solidFill>
                  <a:prstClr val="black"/>
                </a:solidFill>
              </a:rPr>
              <a:t>Geodetic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Reference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System</a:t>
            </a:r>
            <a:r>
              <a:rPr lang="el-GR" sz="2400" dirty="0" smtClean="0">
                <a:solidFill>
                  <a:prstClr val="black"/>
                </a:solidFill>
              </a:rPr>
              <a:t> - GRS67, GRS80,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1950 - 1960: Ηλεκτρομαγνητική μέθοδος μέτρησης αποστάσεων,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1980: NAVSTAR - GPS: Ταχύτατος και ακριβής προσδιορισμός θέσης.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736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800" dirty="0">
                <a:solidFill>
                  <a:prstClr val="black"/>
                </a:solidFill>
              </a:rPr>
              <a:t>Σύγχρονη </a:t>
            </a:r>
            <a:r>
              <a:rPr lang="el-GR" sz="3800" dirty="0" smtClean="0">
                <a:solidFill>
                  <a:prstClr val="black"/>
                </a:solidFill>
              </a:rPr>
              <a:t>Γεωδαισία: </a:t>
            </a:r>
            <a:r>
              <a:rPr lang="el-GR" sz="3800" dirty="0">
                <a:solidFill>
                  <a:prstClr val="black"/>
                </a:solidFill>
              </a:rPr>
              <a:t>20ος - 21 αιώνας </a:t>
            </a:r>
            <a:r>
              <a:rPr lang="el-GR" sz="3800" dirty="0" err="1">
                <a:solidFill>
                  <a:prstClr val="black"/>
                </a:solidFill>
              </a:rPr>
              <a:t>μ.Χ</a:t>
            </a:r>
            <a:r>
              <a:rPr lang="el-GR" sz="3800" dirty="0">
                <a:solidFill>
                  <a:prstClr val="black"/>
                </a:solidFill>
              </a:rPr>
              <a:t>. </a:t>
            </a:r>
            <a:r>
              <a:rPr lang="el-GR" sz="3200" b="0" dirty="0" smtClean="0">
                <a:solidFill>
                  <a:prstClr val="black"/>
                </a:solidFill>
              </a:rPr>
              <a:t>(2 </a:t>
            </a:r>
            <a:r>
              <a:rPr lang="el-GR" sz="3200" b="0" dirty="0">
                <a:solidFill>
                  <a:prstClr val="black"/>
                </a:solidFill>
              </a:rPr>
              <a:t>από 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3960440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Σύγχρονες γεωδαιτικές αναζητήσεις: τρόποι σύνδεσης των κλασικών οριζόντιων και καθέτων δικτύων ελέγχου με τα συστήματα αναφοράς των δορυφορικών μεθόδων,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Γεωδαισία τεσσάρων διαστάσεων: </a:t>
            </a:r>
            <a:r>
              <a:rPr lang="el-GR" sz="2400" dirty="0" err="1" smtClean="0">
                <a:solidFill>
                  <a:prstClr val="black"/>
                </a:solidFill>
              </a:rPr>
              <a:t>μικρομετακινήσεις</a:t>
            </a:r>
            <a:r>
              <a:rPr lang="el-GR" sz="2400" dirty="0" smtClean="0">
                <a:solidFill>
                  <a:prstClr val="black"/>
                </a:solidFill>
              </a:rPr>
              <a:t> του στερεού φλοιού και μεταβολές στο πεδίο βαρύτητας,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Νέες δορυφορικές αποστολές: GRACE, CHAMP, GOCE, Galileo,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Μελέτη της μεταβολής της στάθμης των θαλασσών - </a:t>
            </a:r>
            <a:r>
              <a:rPr lang="el-GR" sz="2400" dirty="0" err="1" smtClean="0">
                <a:solidFill>
                  <a:prstClr val="black"/>
                </a:solidFill>
              </a:rPr>
              <a:t>Αλτιμετρία</a:t>
            </a:r>
            <a:r>
              <a:rPr lang="el-GR" sz="2400" dirty="0" smtClean="0">
                <a:solidFill>
                  <a:prstClr val="black"/>
                </a:solidFill>
              </a:rPr>
              <a:t>: </a:t>
            </a:r>
            <a:r>
              <a:rPr lang="el-GR" sz="2400" dirty="0" err="1" smtClean="0">
                <a:solidFill>
                  <a:prstClr val="black"/>
                </a:solidFill>
              </a:rPr>
              <a:t>Seasat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dirty="0" err="1" smtClean="0">
                <a:solidFill>
                  <a:prstClr val="black"/>
                </a:solidFill>
              </a:rPr>
              <a:t>Geosat</a:t>
            </a:r>
            <a:r>
              <a:rPr lang="el-GR" sz="2400" dirty="0" smtClean="0">
                <a:solidFill>
                  <a:prstClr val="black"/>
                </a:solidFill>
              </a:rPr>
              <a:t>, ERS1,2,Topex/Poseidon, Jason-1,2.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37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Γεωδαιτικές εργασίες στην Ελλάδα </a:t>
            </a:r>
            <a:br>
              <a:rPr lang="el-GR" dirty="0" smtClean="0">
                <a:solidFill>
                  <a:prstClr val="black"/>
                </a:solidFill>
              </a:rPr>
            </a:br>
            <a:r>
              <a:rPr lang="el-GR" sz="3200" b="0" dirty="0" smtClean="0">
                <a:solidFill>
                  <a:prstClr val="black"/>
                </a:solidFill>
              </a:rPr>
              <a:t>(1 από 3)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1889: Γεωγραφική Υπηρεσία Στρατού υπό τη διεύθυνση του κλιμακίου της Βιέννης (αντισυνταγματάρχης </a:t>
            </a:r>
            <a:r>
              <a:rPr lang="el-GR" sz="2400" dirty="0" err="1" smtClean="0">
                <a:solidFill>
                  <a:prstClr val="black"/>
                </a:solidFill>
              </a:rPr>
              <a:t>Hartl</a:t>
            </a:r>
            <a:r>
              <a:rPr lang="el-GR" sz="2400" dirty="0" smtClean="0">
                <a:solidFill>
                  <a:prstClr val="black"/>
                </a:solidFill>
              </a:rPr>
              <a:t>),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Αστρονομικές συντεταγμένες στο βάθρο του Αστεροσκοπείου Αθηνών,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Δίκτυα Α', Β', Γ' και Δ' τάξης εν μέσω Βαλκανικών και Παγκοσμίων Πολέμων,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1922: Σύνδεση με το ιταλικό δίκτυο μέσω Κέρκυρας,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1928: Σύνδεση με το δίκτυο της Γιουγκοσλαβίας,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1930 - 1934: Σύνδεση με τα Δωδεκάνησα και την Κρήτη.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46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Γεωδαιτικές εργασίες στην Ελλάδα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sz="3200" b="0" dirty="0" smtClean="0">
                <a:solidFill>
                  <a:prstClr val="black"/>
                </a:solidFill>
              </a:rPr>
              <a:t>(2 </a:t>
            </a:r>
            <a:r>
              <a:rPr lang="el-GR" sz="3200" b="0" dirty="0">
                <a:solidFill>
                  <a:prstClr val="black"/>
                </a:solidFill>
              </a:rPr>
              <a:t>από 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176464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1962: Συστηματική αναθεώρηση των εθνικών δικτύων,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1980: Πρώτη ενιαία </a:t>
            </a:r>
            <a:r>
              <a:rPr lang="el-GR" sz="2400" dirty="0" err="1" smtClean="0">
                <a:solidFill>
                  <a:prstClr val="black"/>
                </a:solidFill>
              </a:rPr>
              <a:t>συνόρθωση</a:t>
            </a:r>
            <a:r>
              <a:rPr lang="el-GR" sz="2400" dirty="0" smtClean="0">
                <a:solidFill>
                  <a:prstClr val="black"/>
                </a:solidFill>
              </a:rPr>
              <a:t> του δικτύου Α' τάξης - εξισώσεις συνθηκών - Εξισώσεις πλευρών και </a:t>
            </a:r>
            <a:r>
              <a:rPr lang="el-GR" sz="2400" dirty="0" err="1" smtClean="0">
                <a:solidFill>
                  <a:prstClr val="black"/>
                </a:solidFill>
              </a:rPr>
              <a:t>αζιμουθίων</a:t>
            </a:r>
            <a:r>
              <a:rPr lang="el-GR" sz="2400" dirty="0" smtClean="0">
                <a:solidFill>
                  <a:prstClr val="black"/>
                </a:solidFill>
              </a:rPr>
              <a:t> ως δεσμεύσεις,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1986: Αναθεώρηση της λύσης - μέθοδος εξισώσεων παρατηρήσεων. Βέλτιστη προσαρμογή του ελλειψοειδούς στο γεωειδές,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1988: 25702 σημεία όλων των τάξεων: 1 σημείο ανά 5 km</a:t>
            </a:r>
            <a:r>
              <a:rPr lang="el-GR" sz="2400" baseline="30000" dirty="0" smtClean="0">
                <a:solidFill>
                  <a:prstClr val="black"/>
                </a:solidFill>
              </a:rPr>
              <a:t>2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857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Γεωδαιτικές εργασίες στην Ελλάδα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sz="3200" b="0" dirty="0" smtClean="0">
                <a:solidFill>
                  <a:prstClr val="black"/>
                </a:solidFill>
              </a:rPr>
              <a:t>(3 από </a:t>
            </a:r>
            <a:r>
              <a:rPr lang="el-GR" sz="3200" b="0" dirty="0">
                <a:solidFill>
                  <a:prstClr val="black"/>
                </a:solidFill>
              </a:rPr>
              <a:t>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680520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1987: ΟΚΧΕ: Νέο Ελληνικό Γεωδαιτικό Σύστημα Αναφοράς (ΕΓΣΑ87),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Εθνικό Κτηματολόγιο: ΕΓΣΑ87,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ΕΓΣΑ87: Κλασικές παρατηρήσεις 30 χρόνων: αναζήτηση νέου, αξιόπιστου και τεχνολογικά συμβατού συστήματος,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Γεωειδές: Λύσεις </a:t>
            </a:r>
            <a:r>
              <a:rPr lang="el-GR" sz="2400" dirty="0" err="1" smtClean="0">
                <a:solidFill>
                  <a:prstClr val="black"/>
                </a:solidFill>
              </a:rPr>
              <a:t>αστρογεωδαιτικές</a:t>
            </a:r>
            <a:r>
              <a:rPr lang="el-GR" sz="2400" dirty="0" smtClean="0">
                <a:solidFill>
                  <a:prstClr val="black"/>
                </a:solidFill>
              </a:rPr>
              <a:t> (</a:t>
            </a:r>
            <a:r>
              <a:rPr lang="el-GR" sz="2400" dirty="0" err="1" smtClean="0">
                <a:solidFill>
                  <a:prstClr val="black"/>
                </a:solidFill>
              </a:rPr>
              <a:t>Balodimos</a:t>
            </a:r>
            <a:r>
              <a:rPr lang="el-GR" sz="2400" dirty="0" smtClean="0">
                <a:solidFill>
                  <a:prstClr val="black"/>
                </a:solidFill>
              </a:rPr>
              <a:t>, 1972), </a:t>
            </a:r>
            <a:r>
              <a:rPr lang="el-GR" sz="2400" dirty="0" err="1" smtClean="0">
                <a:solidFill>
                  <a:prstClr val="black"/>
                </a:solidFill>
              </a:rPr>
              <a:t>βαρυτημετρικές</a:t>
            </a:r>
            <a:r>
              <a:rPr lang="el-GR" sz="2400" dirty="0" smtClean="0">
                <a:solidFill>
                  <a:prstClr val="black"/>
                </a:solidFill>
              </a:rPr>
              <a:t> (</a:t>
            </a:r>
            <a:r>
              <a:rPr lang="el-GR" sz="2400" dirty="0" err="1" smtClean="0">
                <a:solidFill>
                  <a:prstClr val="black"/>
                </a:solidFill>
              </a:rPr>
              <a:t>Arabelos</a:t>
            </a:r>
            <a:r>
              <a:rPr lang="el-GR" sz="2400" dirty="0" smtClean="0">
                <a:solidFill>
                  <a:prstClr val="black"/>
                </a:solidFill>
              </a:rPr>
              <a:t>, 1980), γεωφυσικές (</a:t>
            </a:r>
            <a:r>
              <a:rPr lang="el-GR" sz="2400" dirty="0" err="1" smtClean="0">
                <a:solidFill>
                  <a:prstClr val="black"/>
                </a:solidFill>
              </a:rPr>
              <a:t>Doufexopoulou</a:t>
            </a:r>
            <a:r>
              <a:rPr lang="el-GR" sz="2400" dirty="0" smtClean="0">
                <a:solidFill>
                  <a:prstClr val="black"/>
                </a:solidFill>
              </a:rPr>
              <a:t>, 1985), συνδυασμού (</a:t>
            </a:r>
            <a:r>
              <a:rPr lang="el-GR" sz="2400" dirty="0" err="1" smtClean="0">
                <a:solidFill>
                  <a:prstClr val="black"/>
                </a:solidFill>
              </a:rPr>
              <a:t>Τζιαβός</a:t>
            </a:r>
            <a:r>
              <a:rPr lang="el-GR" sz="2400" dirty="0" smtClean="0">
                <a:solidFill>
                  <a:prstClr val="black"/>
                </a:solidFill>
              </a:rPr>
              <a:t>, 1984 / </a:t>
            </a:r>
            <a:r>
              <a:rPr lang="el-GR" sz="2400" dirty="0" err="1" smtClean="0">
                <a:solidFill>
                  <a:prstClr val="black"/>
                </a:solidFill>
              </a:rPr>
              <a:t>Arabelos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and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Tziavos</a:t>
            </a:r>
            <a:r>
              <a:rPr lang="el-GR" sz="2400" dirty="0" smtClean="0">
                <a:solidFill>
                  <a:prstClr val="black"/>
                </a:solidFill>
              </a:rPr>
              <a:t>, 1990 / </a:t>
            </a:r>
            <a:r>
              <a:rPr lang="el-GR" sz="2400" dirty="0" err="1" smtClean="0">
                <a:solidFill>
                  <a:prstClr val="black"/>
                </a:solidFill>
              </a:rPr>
              <a:t>Tziavos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and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Andritsanos</a:t>
            </a:r>
            <a:r>
              <a:rPr lang="el-GR" sz="2400" dirty="0" smtClean="0">
                <a:solidFill>
                  <a:prstClr val="black"/>
                </a:solidFill>
              </a:rPr>
              <a:t>, 1998/ </a:t>
            </a:r>
            <a:r>
              <a:rPr lang="el-GR" sz="2400" dirty="0" err="1" smtClean="0">
                <a:solidFill>
                  <a:prstClr val="black"/>
                </a:solidFill>
              </a:rPr>
              <a:t>Andritsanos</a:t>
            </a:r>
            <a:r>
              <a:rPr lang="el-GR" sz="2400" dirty="0" smtClean="0">
                <a:solidFill>
                  <a:prstClr val="black"/>
                </a:solidFill>
              </a:rPr>
              <a:t>, 2000).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82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Διεθνής Συνεργασία </a:t>
            </a:r>
            <a:r>
              <a:rPr lang="el-GR" dirty="0">
                <a:solidFill>
                  <a:prstClr val="black"/>
                </a:solidFill>
              </a:rPr>
              <a:t>στη Γεωδαισία </a:t>
            </a:r>
            <a:r>
              <a:rPr lang="el-GR" sz="2800" b="0" dirty="0" smtClean="0">
                <a:solidFill>
                  <a:prstClr val="black"/>
                </a:solidFill>
              </a:rPr>
              <a:t>(1 </a:t>
            </a:r>
            <a:r>
              <a:rPr lang="el-GR" sz="2800" b="0" dirty="0">
                <a:solidFill>
                  <a:prstClr val="black"/>
                </a:solidFill>
              </a:rPr>
              <a:t>από 4) </a:t>
            </a:r>
            <a:endParaRPr lang="el-GR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388843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l-GR" sz="2400" dirty="0"/>
              <a:t>1862: Κεντροευρωπαϊκή Ένωση </a:t>
            </a:r>
            <a:r>
              <a:rPr lang="el-GR" sz="2400" dirty="0" smtClean="0"/>
              <a:t>Τόξων,</a:t>
            </a:r>
            <a:endParaRPr lang="el-GR" sz="2400" dirty="0"/>
          </a:p>
          <a:p>
            <a:pPr>
              <a:spcBef>
                <a:spcPts val="1200"/>
              </a:spcBef>
            </a:pPr>
            <a:r>
              <a:rPr lang="el-GR" sz="2400" dirty="0"/>
              <a:t>1867: Ευρωπαϊκή Ένωση Τόξων (αποδοχή μετρικού συστήματος και ίδρυση Διεθνούς Γραφείου Μέτρων και Σταθμών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1200"/>
              </a:spcBef>
            </a:pPr>
            <a:r>
              <a:rPr lang="el-GR" sz="2400" dirty="0"/>
              <a:t>1886: Διεθνής Ένωση Γεωδαισίας (</a:t>
            </a:r>
            <a:r>
              <a:rPr lang="en-US" sz="2400" dirty="0"/>
              <a:t>International Association of Geodesy - IAG</a:t>
            </a:r>
            <a:r>
              <a:rPr lang="en-US" sz="2400" dirty="0" smtClean="0"/>
              <a:t>)</a:t>
            </a:r>
            <a:r>
              <a:rPr lang="el-GR" sz="2400" dirty="0" smtClean="0"/>
              <a:t>,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1919: </a:t>
            </a:r>
            <a:r>
              <a:rPr lang="el-GR" sz="2400" dirty="0"/>
              <a:t>Διεθνής Ένωση Γεωδαισία και Γεωφυσικής (</a:t>
            </a:r>
            <a:r>
              <a:rPr lang="en-US" sz="2400" dirty="0"/>
              <a:t>International Union of Geodesy and Geodynamics - IUGG</a:t>
            </a:r>
            <a:r>
              <a:rPr lang="en-US" sz="2400" dirty="0" smtClean="0"/>
              <a:t>)</a:t>
            </a:r>
            <a:r>
              <a:rPr lang="el-GR" sz="2400" dirty="0" smtClean="0"/>
              <a:t>.</a:t>
            </a:r>
            <a:endParaRPr lang="en-US" sz="2400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389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Διεθνής Συνεργασία στη Γεωδαισία </a:t>
            </a:r>
            <a:r>
              <a:rPr lang="el-GR" sz="2800" b="0" dirty="0" smtClean="0">
                <a:solidFill>
                  <a:prstClr val="black"/>
                </a:solidFill>
              </a:rPr>
              <a:t>(2 </a:t>
            </a:r>
            <a:r>
              <a:rPr lang="el-GR" sz="2800" b="0" dirty="0">
                <a:solidFill>
                  <a:prstClr val="black"/>
                </a:solidFill>
              </a:rPr>
              <a:t>από 4)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3148" y="1029297"/>
            <a:ext cx="5400600" cy="432048"/>
          </a:xfrm>
          <a:gradFill>
            <a:gsLst>
              <a:gs pos="0">
                <a:schemeClr val="tx1">
                  <a:lumMod val="75000"/>
                  <a:lumOff val="2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 smtClean="0"/>
              <a:t>International Council for Science</a:t>
            </a:r>
            <a:endParaRPr lang="el-GR" sz="24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465766" y="1461345"/>
            <a:ext cx="360040" cy="33301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23528" y="1794360"/>
            <a:ext cx="2790310" cy="2042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95 </a:t>
            </a:r>
            <a:r>
              <a:rPr lang="en-US" sz="2400" dirty="0">
                <a:solidFill>
                  <a:schemeClr val="tx1"/>
                </a:solidFill>
              </a:rPr>
              <a:t>Academies or research Councils (members)</a:t>
            </a:r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490991" y="1483841"/>
            <a:ext cx="0" cy="42364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275856" y="1911374"/>
            <a:ext cx="2430270" cy="1808584"/>
          </a:xfrm>
          <a:prstGeom prst="ellips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25 Scientific Unions (members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l-GR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139910" y="1506658"/>
            <a:ext cx="502320" cy="33301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902316" y="1839673"/>
            <a:ext cx="2898322" cy="20818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28 Scientific Associates (non- </a:t>
            </a:r>
            <a:r>
              <a:rPr lang="en-US" sz="2400" dirty="0" smtClean="0">
                <a:solidFill>
                  <a:schemeClr val="tx1"/>
                </a:solidFill>
              </a:rPr>
              <a:t>members)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3625644" y="373598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Among them</a:t>
            </a:r>
            <a:endParaRPr lang="el-GR" sz="2400" dirty="0">
              <a:latin typeface="+mn-lt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473883" y="4187611"/>
            <a:ext cx="0" cy="1932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016065" y="4380880"/>
            <a:ext cx="915635" cy="461665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/>
              <a:t>IUGG </a:t>
            </a:r>
            <a:endParaRPr lang="el-GR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854587" y="4842545"/>
            <a:ext cx="72728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IUGG (International Union for Geodesy and Geophysics)</a:t>
            </a:r>
            <a:endParaRPr lang="el-GR" sz="2400" dirty="0">
              <a:latin typeface="+mn-lt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403648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78625" y="5595617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IAGA</a:t>
            </a:r>
            <a:endParaRPr lang="el-GR" sz="2400" dirty="0">
              <a:latin typeface="+mn-lt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245508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52354" y="559561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IASPEI</a:t>
            </a:r>
            <a:endParaRPr lang="el-GR" sz="2400" dirty="0">
              <a:latin typeface="+mn-lt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362475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58419" y="559561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AIVCEI</a:t>
            </a:r>
            <a:endParaRPr lang="el-GR" sz="2400" dirty="0">
              <a:latin typeface="+mn-lt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478599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65098" y="5595614"/>
            <a:ext cx="651785" cy="461665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IAG</a:t>
            </a:r>
            <a:endParaRPr lang="el-GR" sz="2400" dirty="0">
              <a:latin typeface="+mn-lt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490990" y="6067368"/>
            <a:ext cx="0" cy="3049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611693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80738" y="5595613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IAMAS</a:t>
            </a:r>
            <a:endParaRPr lang="el-GR" sz="2400" dirty="0">
              <a:latin typeface="+mn-lt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557693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60858" y="5595612"/>
            <a:ext cx="828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IAHS</a:t>
            </a:r>
            <a:endParaRPr lang="el-GR" sz="2400" dirty="0">
              <a:latin typeface="+mn-lt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682955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01777" y="5605703"/>
            <a:ext cx="118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IAPSO</a:t>
            </a:r>
            <a:endParaRPr lang="el-GR" sz="24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96725" y="6372281"/>
            <a:ext cx="478853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International Association of Geodesy</a:t>
            </a:r>
            <a:endParaRPr lang="el-GR" sz="2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60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Διεθνής Συνεργασία στη Γεωδαισία </a:t>
            </a:r>
            <a:r>
              <a:rPr lang="el-GR" sz="2800" b="0" dirty="0" smtClean="0">
                <a:solidFill>
                  <a:prstClr val="black"/>
                </a:solidFill>
              </a:rPr>
              <a:t>(3 </a:t>
            </a:r>
            <a:r>
              <a:rPr lang="el-GR" sz="2800" b="0" dirty="0">
                <a:solidFill>
                  <a:prstClr val="black"/>
                </a:solidFill>
              </a:rPr>
              <a:t>από 4) </a:t>
            </a:r>
            <a:endParaRPr lang="el-GR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614564" cy="93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75656" y="2924726"/>
            <a:ext cx="6724919" cy="472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400" dirty="0" smtClean="0">
                <a:solidFill>
                  <a:prstClr val="black"/>
                </a:solidFill>
                <a:latin typeface="MgOpen Cosmetica" charset="0"/>
                <a:hlinkClick r:id="rId3"/>
              </a:rPr>
              <a:t>International Union of Geodesy and Geophysics</a:t>
            </a:r>
            <a:endParaRPr lang="en-US" sz="2400" dirty="0">
              <a:solidFill>
                <a:prstClr val="black"/>
              </a:solidFill>
              <a:latin typeface="MgOpen Cosmetica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59" y="3861048"/>
            <a:ext cx="8208912" cy="84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46379" y="4869160"/>
            <a:ext cx="5183471" cy="472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400" dirty="0" smtClean="0">
                <a:solidFill>
                  <a:prstClr val="black"/>
                </a:solidFill>
                <a:latin typeface="MgOpen Cosmetica" charset="0"/>
                <a:hlinkClick r:id="rId5"/>
              </a:rPr>
              <a:t>International Association of Geodesy</a:t>
            </a:r>
            <a:endParaRPr lang="en-US" sz="2400" dirty="0">
              <a:solidFill>
                <a:prstClr val="black"/>
              </a:solidFill>
              <a:latin typeface="MgOpen Cosm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240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onut 39"/>
          <p:cNvSpPr/>
          <p:nvPr/>
        </p:nvSpPr>
        <p:spPr>
          <a:xfrm>
            <a:off x="1996879" y="1268760"/>
            <a:ext cx="4621499" cy="4387099"/>
          </a:xfrm>
          <a:prstGeom prst="don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8" y="4908588"/>
            <a:ext cx="6699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570" y="3454979"/>
            <a:ext cx="692260" cy="69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Διεθνής Συνεργασία στη Γεωδαισία </a:t>
            </a:r>
            <a:r>
              <a:rPr lang="el-GR" sz="2800" b="0" dirty="0" smtClean="0">
                <a:solidFill>
                  <a:prstClr val="black"/>
                </a:solidFill>
              </a:rPr>
              <a:t>(4 </a:t>
            </a:r>
            <a:r>
              <a:rPr lang="el-GR" sz="2800" b="0" dirty="0">
                <a:solidFill>
                  <a:prstClr val="black"/>
                </a:solidFill>
              </a:rPr>
              <a:t>από 4) </a:t>
            </a:r>
            <a:endParaRPr lang="el-GR" dirty="0"/>
          </a:p>
        </p:txBody>
      </p:sp>
      <p:cxnSp>
        <p:nvCxnSpPr>
          <p:cNvPr id="159" name="Straight Connector 158"/>
          <p:cNvCxnSpPr/>
          <p:nvPr/>
        </p:nvCxnSpPr>
        <p:spPr>
          <a:xfrm>
            <a:off x="2447976" y="2207713"/>
            <a:ext cx="1883807" cy="1247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7150" y="1593509"/>
            <a:ext cx="2160240" cy="1112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Section 1:</a:t>
            </a:r>
            <a:r>
              <a:rPr lang="el-GR" sz="2000" dirty="0" smtClean="0"/>
              <a:t> </a:t>
            </a:r>
            <a:r>
              <a:rPr lang="en-US" sz="2000" dirty="0"/>
              <a:t>P</a:t>
            </a:r>
            <a:r>
              <a:rPr lang="en-US" sz="2000" dirty="0" smtClean="0"/>
              <a:t>ositioning and Reference Frames</a:t>
            </a:r>
            <a:endParaRPr lang="el-G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021" y="1661117"/>
            <a:ext cx="4635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0" name="Straight Connector 159"/>
          <p:cNvCxnSpPr/>
          <p:nvPr/>
        </p:nvCxnSpPr>
        <p:spPr>
          <a:xfrm flipH="1">
            <a:off x="4336962" y="2207713"/>
            <a:ext cx="1850069" cy="1247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Content Placeholder 2"/>
          <p:cNvSpPr txBox="1">
            <a:spLocks/>
          </p:cNvSpPr>
          <p:nvPr/>
        </p:nvSpPr>
        <p:spPr>
          <a:xfrm>
            <a:off x="4992872" y="2821097"/>
            <a:ext cx="1613066" cy="11128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800" dirty="0" smtClean="0"/>
              <a:t>Section 3: Determination of the Gravity Field</a:t>
            </a:r>
            <a:endParaRPr lang="el-GR" sz="1800" dirty="0"/>
          </a:p>
        </p:txBody>
      </p:sp>
      <p:cxnSp>
        <p:nvCxnSpPr>
          <p:cNvPr id="137" name="Straight Connector 136"/>
          <p:cNvCxnSpPr/>
          <p:nvPr/>
        </p:nvCxnSpPr>
        <p:spPr>
          <a:xfrm flipV="1">
            <a:off x="6369652" y="2144453"/>
            <a:ext cx="632718" cy="3071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6894018" y="1661117"/>
            <a:ext cx="1507265" cy="6142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l-GR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133" y="1082054"/>
            <a:ext cx="6223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0" name="Straight Connector 139"/>
          <p:cNvCxnSpPr>
            <a:endCxn id="83" idx="2"/>
          </p:cNvCxnSpPr>
          <p:nvPr/>
        </p:nvCxnSpPr>
        <p:spPr>
          <a:xfrm flipV="1">
            <a:off x="6528923" y="2835595"/>
            <a:ext cx="861201" cy="1028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7390124" y="2544170"/>
            <a:ext cx="1507265" cy="5828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l-GR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2084594"/>
            <a:ext cx="622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0" name="Straight Connector 109"/>
          <p:cNvCxnSpPr/>
          <p:nvPr/>
        </p:nvCxnSpPr>
        <p:spPr>
          <a:xfrm flipH="1" flipV="1">
            <a:off x="4355425" y="3454981"/>
            <a:ext cx="2104752" cy="6895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355420" y="4191948"/>
            <a:ext cx="1682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Section 5: Geodynamics</a:t>
            </a:r>
            <a:endParaRPr lang="el-GR" sz="2000" dirty="0">
              <a:latin typeface="+mn-lt"/>
            </a:endParaRPr>
          </a:p>
        </p:txBody>
      </p:sp>
      <p:cxnSp>
        <p:nvCxnSpPr>
          <p:cNvPr id="131" name="Straight Connector 130"/>
          <p:cNvCxnSpPr/>
          <p:nvPr/>
        </p:nvCxnSpPr>
        <p:spPr>
          <a:xfrm>
            <a:off x="6372200" y="4434853"/>
            <a:ext cx="886609" cy="1720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/>
          <p:nvPr/>
        </p:nvSpPr>
        <p:spPr>
          <a:xfrm>
            <a:off x="7132890" y="4147069"/>
            <a:ext cx="1436042" cy="5755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l-GR" dirty="0"/>
          </a:p>
        </p:txBody>
      </p:sp>
      <p:cxnSp>
        <p:nvCxnSpPr>
          <p:cNvPr id="127" name="Straight Connector 126"/>
          <p:cNvCxnSpPr>
            <a:endCxn id="85" idx="1"/>
          </p:cNvCxnSpPr>
          <p:nvPr/>
        </p:nvCxnSpPr>
        <p:spPr>
          <a:xfrm>
            <a:off x="6201623" y="4722637"/>
            <a:ext cx="968777" cy="4269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6932342" y="5067224"/>
            <a:ext cx="1625562" cy="5624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G</a:t>
            </a:r>
            <a:endParaRPr lang="el-GR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648" y="4597438"/>
            <a:ext cx="6223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6" name="Straight Connector 125"/>
          <p:cNvCxnSpPr/>
          <p:nvPr/>
        </p:nvCxnSpPr>
        <p:spPr>
          <a:xfrm>
            <a:off x="5705645" y="5185606"/>
            <a:ext cx="268864" cy="358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5410337" y="5544539"/>
            <a:ext cx="1582573" cy="6234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H</a:t>
            </a:r>
            <a:endParaRPr lang="el-GR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88" y="5751810"/>
            <a:ext cx="723956" cy="54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4" name="Straight Connector 123"/>
          <p:cNvCxnSpPr>
            <a:endCxn id="87" idx="0"/>
          </p:cNvCxnSpPr>
          <p:nvPr/>
        </p:nvCxnSpPr>
        <p:spPr>
          <a:xfrm>
            <a:off x="4519689" y="5645601"/>
            <a:ext cx="73287" cy="212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3881155" y="5858020"/>
            <a:ext cx="1423641" cy="6199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I</a:t>
            </a:r>
            <a:endParaRPr lang="el-G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43" y="6330940"/>
            <a:ext cx="62230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2" name="Straight Connector 111"/>
          <p:cNvCxnSpPr>
            <a:stCxn id="89" idx="4"/>
          </p:cNvCxnSpPr>
          <p:nvPr/>
        </p:nvCxnSpPr>
        <p:spPr>
          <a:xfrm flipV="1">
            <a:off x="4287270" y="3462309"/>
            <a:ext cx="44513" cy="219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843252" y="4191948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Section 4: Theory and Methods</a:t>
            </a:r>
            <a:endParaRPr lang="el-GR" sz="2000" dirty="0">
              <a:latin typeface="+mn-lt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 flipV="1">
            <a:off x="2275396" y="3454979"/>
            <a:ext cx="2032232" cy="1097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2080955" y="2840880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Section 2: Advanced Space Geodesy</a:t>
            </a:r>
            <a:endParaRPr lang="el-GR" sz="2000" dirty="0">
              <a:latin typeface="+mn-lt"/>
            </a:endParaRPr>
          </a:p>
        </p:txBody>
      </p:sp>
      <p:cxnSp>
        <p:nvCxnSpPr>
          <p:cNvPr id="117" name="Straight Connector 116"/>
          <p:cNvCxnSpPr>
            <a:stCxn id="73" idx="6"/>
          </p:cNvCxnSpPr>
          <p:nvPr/>
        </p:nvCxnSpPr>
        <p:spPr>
          <a:xfrm>
            <a:off x="1619672" y="2606926"/>
            <a:ext cx="456756" cy="2286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113786" y="2275361"/>
            <a:ext cx="1505886" cy="6631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l-G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1" y="1527653"/>
            <a:ext cx="6223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Oval 73"/>
          <p:cNvSpPr/>
          <p:nvPr/>
        </p:nvSpPr>
        <p:spPr>
          <a:xfrm>
            <a:off x="39114" y="3501401"/>
            <a:ext cx="1530582" cy="6458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l-G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" y="3036291"/>
            <a:ext cx="498541" cy="46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0" name="Straight Connector 119"/>
          <p:cNvCxnSpPr/>
          <p:nvPr/>
        </p:nvCxnSpPr>
        <p:spPr>
          <a:xfrm flipV="1">
            <a:off x="1624094" y="4191948"/>
            <a:ext cx="456861" cy="1381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349737" y="4273506"/>
            <a:ext cx="1527724" cy="6668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l-GR" dirty="0"/>
          </a:p>
        </p:txBody>
      </p:sp>
      <p:sp>
        <p:nvSpPr>
          <p:cNvPr id="143" name="TextBox 142"/>
          <p:cNvSpPr txBox="1"/>
          <p:nvPr/>
        </p:nvSpPr>
        <p:spPr>
          <a:xfrm>
            <a:off x="48908" y="5633236"/>
            <a:ext cx="2507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Special Study Groups</a:t>
            </a:r>
            <a:endParaRPr lang="el-GR" sz="2000" dirty="0">
              <a:latin typeface="+mn-lt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2447976" y="5745162"/>
            <a:ext cx="216449" cy="229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4" name="TextBox 153"/>
          <p:cNvSpPr txBox="1"/>
          <p:nvPr/>
        </p:nvSpPr>
        <p:spPr>
          <a:xfrm>
            <a:off x="48908" y="6087915"/>
            <a:ext cx="1834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Commissions</a:t>
            </a:r>
            <a:endParaRPr lang="el-GR" sz="2000" dirty="0">
              <a:latin typeface="+mn-lt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2447975" y="6171727"/>
            <a:ext cx="216449" cy="2295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8" name="Straight Connector 87"/>
          <p:cNvCxnSpPr/>
          <p:nvPr/>
        </p:nvCxnSpPr>
        <p:spPr>
          <a:xfrm flipV="1">
            <a:off x="1553463" y="3824320"/>
            <a:ext cx="443416" cy="7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1996880" y="1268760"/>
            <a:ext cx="4580780" cy="4387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377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Περίληψη </a:t>
            </a:r>
            <a:r>
              <a:rPr lang="el-GR" dirty="0">
                <a:solidFill>
                  <a:prstClr val="black"/>
                </a:solidFill>
              </a:rPr>
              <a:t>- </a:t>
            </a:r>
            <a:r>
              <a:rPr lang="el-GR" dirty="0" smtClean="0">
                <a:solidFill>
                  <a:prstClr val="black"/>
                </a:solidFill>
              </a:rPr>
              <a:t>Συμπεράσματα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l-GR" sz="2600" dirty="0" smtClean="0">
                <a:solidFill>
                  <a:prstClr val="black"/>
                </a:solidFill>
              </a:rPr>
              <a:t>Ορισμός </a:t>
            </a:r>
            <a:r>
              <a:rPr lang="el-GR" sz="2600" dirty="0">
                <a:solidFill>
                  <a:prstClr val="black"/>
                </a:solidFill>
              </a:rPr>
              <a:t>της </a:t>
            </a:r>
            <a:r>
              <a:rPr lang="el-GR" sz="2600" dirty="0" smtClean="0">
                <a:solidFill>
                  <a:prstClr val="black"/>
                </a:solidFill>
              </a:rPr>
              <a:t>Γεωδαισίας,</a:t>
            </a:r>
            <a:endParaRPr lang="el-GR" sz="2600" dirty="0">
              <a:solidFill>
                <a:prstClr val="black"/>
              </a:solidFill>
            </a:endParaRP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l-GR" sz="2600" dirty="0" smtClean="0">
                <a:solidFill>
                  <a:prstClr val="black"/>
                </a:solidFill>
              </a:rPr>
              <a:t>Σύνδεση </a:t>
            </a:r>
            <a:r>
              <a:rPr lang="el-GR" sz="2600" dirty="0">
                <a:solidFill>
                  <a:prstClr val="black"/>
                </a:solidFill>
              </a:rPr>
              <a:t>με τις </a:t>
            </a:r>
            <a:r>
              <a:rPr lang="el-GR" sz="2600" dirty="0" err="1">
                <a:solidFill>
                  <a:prstClr val="black"/>
                </a:solidFill>
              </a:rPr>
              <a:t>Γεωεπιστήμες</a:t>
            </a:r>
            <a:r>
              <a:rPr lang="el-GR" sz="2600" dirty="0">
                <a:solidFill>
                  <a:prstClr val="black"/>
                </a:solidFill>
              </a:rPr>
              <a:t> και τις ανθρώπινες </a:t>
            </a:r>
            <a:r>
              <a:rPr lang="el-GR" sz="2600" dirty="0" smtClean="0">
                <a:solidFill>
                  <a:prstClr val="black"/>
                </a:solidFill>
              </a:rPr>
              <a:t>δραστηριότητες,</a:t>
            </a:r>
            <a:endParaRPr lang="el-GR" sz="2600" dirty="0">
              <a:solidFill>
                <a:prstClr val="black"/>
              </a:solidFill>
            </a:endParaRP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l-GR" sz="2600" dirty="0" smtClean="0">
                <a:solidFill>
                  <a:prstClr val="black"/>
                </a:solidFill>
              </a:rPr>
              <a:t>Ο </a:t>
            </a:r>
            <a:r>
              <a:rPr lang="el-GR" sz="2600" dirty="0">
                <a:solidFill>
                  <a:prstClr val="black"/>
                </a:solidFill>
              </a:rPr>
              <a:t>πλανήτης από την ατμόσφαιρα ως τον </a:t>
            </a:r>
            <a:r>
              <a:rPr lang="el-GR" sz="2600" dirty="0" smtClean="0">
                <a:solidFill>
                  <a:prstClr val="black"/>
                </a:solidFill>
              </a:rPr>
              <a:t>πυρήνα,</a:t>
            </a:r>
            <a:endParaRPr lang="el-GR" sz="2600" dirty="0">
              <a:solidFill>
                <a:prstClr val="black"/>
              </a:solidFill>
            </a:endParaRP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l-GR" sz="2600" dirty="0" smtClean="0">
                <a:solidFill>
                  <a:prstClr val="black"/>
                </a:solidFill>
              </a:rPr>
              <a:t>Οι </a:t>
            </a:r>
            <a:r>
              <a:rPr lang="el-GR" sz="2600" dirty="0">
                <a:solidFill>
                  <a:prstClr val="black"/>
                </a:solidFill>
              </a:rPr>
              <a:t>κινήσεις του </a:t>
            </a:r>
            <a:r>
              <a:rPr lang="el-GR" sz="2600" dirty="0" smtClean="0">
                <a:solidFill>
                  <a:prstClr val="black"/>
                </a:solidFill>
              </a:rPr>
              <a:t>πλανήτη,</a:t>
            </a:r>
            <a:endParaRPr lang="el-GR" sz="2600" dirty="0">
              <a:solidFill>
                <a:prstClr val="black"/>
              </a:solidFill>
            </a:endParaRP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l-GR" sz="2600" dirty="0" smtClean="0">
                <a:solidFill>
                  <a:prstClr val="black"/>
                </a:solidFill>
              </a:rPr>
              <a:t>Ιστορική </a:t>
            </a:r>
            <a:r>
              <a:rPr lang="el-GR" sz="2600" dirty="0">
                <a:solidFill>
                  <a:prstClr val="black"/>
                </a:solidFill>
              </a:rPr>
              <a:t>αναδρομή στη </a:t>
            </a:r>
            <a:r>
              <a:rPr lang="el-GR" sz="2600" dirty="0" smtClean="0">
                <a:solidFill>
                  <a:prstClr val="black"/>
                </a:solidFill>
              </a:rPr>
              <a:t>Γεωδαισία,</a:t>
            </a:r>
            <a:endParaRPr lang="el-GR" sz="2600" dirty="0">
              <a:solidFill>
                <a:prstClr val="black"/>
              </a:solidFill>
            </a:endParaRP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l-GR" sz="2600" dirty="0" smtClean="0">
                <a:solidFill>
                  <a:prstClr val="black"/>
                </a:solidFill>
              </a:rPr>
              <a:t>Διεθνής </a:t>
            </a:r>
            <a:r>
              <a:rPr lang="el-GR" sz="2600" dirty="0">
                <a:solidFill>
                  <a:prstClr val="black"/>
                </a:solidFill>
              </a:rPr>
              <a:t>Συνεργασία στη </a:t>
            </a:r>
            <a:r>
              <a:rPr lang="el-GR" sz="2600" dirty="0" smtClean="0">
                <a:solidFill>
                  <a:prstClr val="black"/>
                </a:solidFill>
              </a:rPr>
              <a:t>Γεωδαισία.</a:t>
            </a:r>
            <a:endParaRPr lang="el-GR" sz="26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64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Γεωδαισία </a:t>
            </a:r>
            <a:r>
              <a:rPr lang="el-GR" sz="3200" b="0" dirty="0" smtClean="0"/>
              <a:t>(συνέχεια)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6480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Η </a:t>
            </a:r>
            <a:r>
              <a:rPr lang="el-GR" sz="2400" dirty="0" smtClean="0"/>
              <a:t>ελληνική λέξη χρησιμοποιείται ως</a:t>
            </a:r>
            <a:r>
              <a:rPr lang="en-US" sz="2400" dirty="0" smtClean="0"/>
              <a:t> </a:t>
            </a:r>
            <a:r>
              <a:rPr lang="en-US" sz="2400" dirty="0"/>
              <a:t>διεθνής όρος</a:t>
            </a:r>
          </a:p>
          <a:p>
            <a:pPr algn="ctr"/>
            <a:endParaRPr lang="el-GR" dirty="0"/>
          </a:p>
        </p:txBody>
      </p:sp>
      <p:grpSp>
        <p:nvGrpSpPr>
          <p:cNvPr id="10" name="Group 9" descr="διεθνής όρος "/>
          <p:cNvGrpSpPr/>
          <p:nvPr/>
        </p:nvGrpSpPr>
        <p:grpSpPr>
          <a:xfrm>
            <a:off x="1763688" y="2501918"/>
            <a:ext cx="4968552" cy="2735141"/>
            <a:chOff x="1105565" y="2348880"/>
            <a:chExt cx="4275041" cy="2735141"/>
          </a:xfrm>
        </p:grpSpPr>
        <p:sp>
          <p:nvSpPr>
            <p:cNvPr id="5" name="Rectangle 4"/>
            <p:cNvSpPr/>
            <p:nvPr/>
          </p:nvSpPr>
          <p:spPr>
            <a:xfrm>
              <a:off x="1105565" y="3194012"/>
              <a:ext cx="1613967" cy="5749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5725" lvl="1">
                <a:lnSpc>
                  <a:spcPct val="112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</a:tabLst>
              </a:pPr>
              <a:r>
                <a:rPr lang="en-US" sz="2800" b="1" dirty="0">
                  <a:latin typeface="+mn-lt"/>
                </a:rPr>
                <a:t>ΓΕΩΔΑΙΣΙΑ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 flipV="1">
              <a:off x="2719532" y="2610490"/>
              <a:ext cx="988372" cy="8709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3707904" y="2348880"/>
              <a:ext cx="15457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+mn-lt"/>
                </a:rPr>
                <a:t>GEODESY</a:t>
              </a:r>
              <a:endParaRPr lang="el-GR" sz="2800" dirty="0">
                <a:latin typeface="+mn-lt"/>
              </a:endParaRPr>
            </a:p>
          </p:txBody>
        </p:sp>
        <p:cxnSp>
          <p:nvCxnSpPr>
            <p:cNvPr id="12" name="Straight Arrow Connector 11"/>
            <p:cNvCxnSpPr>
              <a:stCxn id="5" idx="3"/>
              <a:endCxn id="7" idx="1"/>
            </p:cNvCxnSpPr>
            <p:nvPr/>
          </p:nvCxnSpPr>
          <p:spPr>
            <a:xfrm flipV="1">
              <a:off x="2719532" y="3286469"/>
              <a:ext cx="988372" cy="1949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3707904" y="2999018"/>
              <a:ext cx="1639038" cy="5749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</a:pPr>
              <a:r>
                <a:rPr lang="en-US" sz="2800" dirty="0">
                  <a:solidFill>
                    <a:prstClr val="black"/>
                  </a:solidFill>
                  <a:latin typeface="+mn-lt"/>
                </a:rPr>
                <a:t>GEODESIE</a:t>
              </a:r>
            </a:p>
          </p:txBody>
        </p:sp>
        <p:cxnSp>
          <p:nvCxnSpPr>
            <p:cNvPr id="14" name="Straight Arrow Connector 13"/>
            <p:cNvCxnSpPr>
              <a:stCxn id="5" idx="3"/>
              <a:endCxn id="8" idx="1"/>
            </p:cNvCxnSpPr>
            <p:nvPr/>
          </p:nvCxnSpPr>
          <p:spPr>
            <a:xfrm>
              <a:off x="2719532" y="3481463"/>
              <a:ext cx="988372" cy="52873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707904" y="3722747"/>
              <a:ext cx="1670970" cy="5749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</a:pPr>
              <a:r>
                <a:rPr lang="en-US" sz="2800" dirty="0">
                  <a:solidFill>
                    <a:prstClr val="black"/>
                  </a:solidFill>
                  <a:latin typeface="+mn-lt"/>
                </a:rPr>
                <a:t>GEODASIE</a:t>
              </a:r>
            </a:p>
          </p:txBody>
        </p:sp>
        <p:cxnSp>
          <p:nvCxnSpPr>
            <p:cNvPr id="13" name="Straight Arrow Connector 12"/>
            <p:cNvCxnSpPr>
              <a:stCxn id="5" idx="3"/>
              <a:endCxn id="9" idx="1"/>
            </p:cNvCxnSpPr>
            <p:nvPr/>
          </p:nvCxnSpPr>
          <p:spPr>
            <a:xfrm>
              <a:off x="2719532" y="3481463"/>
              <a:ext cx="988372" cy="13151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707904" y="4509120"/>
              <a:ext cx="1672702" cy="5749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</a:pPr>
              <a:r>
                <a:rPr lang="en-US" sz="2800" dirty="0">
                  <a:solidFill>
                    <a:prstClr val="black"/>
                  </a:solidFill>
                  <a:latin typeface="+mn-lt"/>
                </a:rPr>
                <a:t>GEODESIA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43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9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Επιστημονικά γεωδαιτικά περιοδικά </a:t>
            </a:r>
            <a:br>
              <a:rPr lang="el-GR" dirty="0" smtClean="0">
                <a:solidFill>
                  <a:prstClr val="black"/>
                </a:solidFill>
              </a:rPr>
            </a:br>
            <a:r>
              <a:rPr lang="el-GR" dirty="0" smtClean="0">
                <a:solidFill>
                  <a:prstClr val="black"/>
                </a:solidFill>
              </a:rPr>
              <a:t>και αναφορές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328592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Journal of </a:t>
            </a:r>
            <a:r>
              <a:rPr lang="en-US" sz="2400" dirty="0" smtClean="0">
                <a:solidFill>
                  <a:prstClr val="black"/>
                </a:solidFill>
              </a:rPr>
              <a:t>Geodesy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Proceedings of </a:t>
            </a:r>
            <a:r>
              <a:rPr lang="en-US" sz="2400" dirty="0" smtClean="0">
                <a:solidFill>
                  <a:prstClr val="black"/>
                </a:solidFill>
              </a:rPr>
              <a:t>IAG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Geophysical Journal </a:t>
            </a:r>
            <a:r>
              <a:rPr lang="en-US" sz="2400" dirty="0" smtClean="0">
                <a:solidFill>
                  <a:prstClr val="black"/>
                </a:solidFill>
              </a:rPr>
              <a:t>International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Journal of Geophysical </a:t>
            </a:r>
            <a:r>
              <a:rPr lang="en-US" sz="2400" dirty="0" smtClean="0">
                <a:solidFill>
                  <a:prstClr val="black"/>
                </a:solidFill>
              </a:rPr>
              <a:t>Research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Physics and Chemistry of the </a:t>
            </a:r>
            <a:r>
              <a:rPr lang="en-US" sz="2400" dirty="0" smtClean="0">
                <a:solidFill>
                  <a:prstClr val="black"/>
                </a:solidFill>
              </a:rPr>
              <a:t>Earth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EOS </a:t>
            </a:r>
            <a:r>
              <a:rPr lang="en-US" sz="2400" dirty="0" smtClean="0">
                <a:solidFill>
                  <a:prstClr val="black"/>
                </a:solidFill>
              </a:rPr>
              <a:t>transactions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IGS Reports, IERS </a:t>
            </a:r>
            <a:r>
              <a:rPr lang="en-US" sz="2400" dirty="0" smtClean="0">
                <a:solidFill>
                  <a:prstClr val="black"/>
                </a:solidFill>
              </a:rPr>
              <a:t>Reports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OSU </a:t>
            </a:r>
            <a:r>
              <a:rPr lang="en-US" sz="2400" dirty="0" smtClean="0">
                <a:solidFill>
                  <a:prstClr val="black"/>
                </a:solidFill>
              </a:rPr>
              <a:t>Reports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Finnish Geodetic Inst. </a:t>
            </a:r>
            <a:r>
              <a:rPr lang="en-US" sz="2400" dirty="0" smtClean="0">
                <a:solidFill>
                  <a:prstClr val="black"/>
                </a:solidFill>
              </a:rPr>
              <a:t>Reports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NASA Goddard Flight Center Technical </a:t>
            </a:r>
            <a:r>
              <a:rPr lang="en-US" sz="2400" dirty="0" smtClean="0">
                <a:solidFill>
                  <a:prstClr val="black"/>
                </a:solidFill>
              </a:rPr>
              <a:t>Notes</a:t>
            </a:r>
            <a:r>
              <a:rPr lang="el-GR" sz="240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26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686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112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Βασίλης Δ. </a:t>
            </a:r>
            <a:r>
              <a:rPr lang="el-GR" sz="2000" dirty="0" err="1"/>
              <a:t>Ανδριτσάνος</a:t>
            </a:r>
            <a:endParaRPr lang="el-GR" sz="2000" dirty="0"/>
          </a:p>
          <a:p>
            <a:pPr marL="0" indent="0">
              <a:spcBef>
                <a:spcPts val="0"/>
              </a:spcBef>
              <a:buNone/>
            </a:pPr>
            <a:r>
              <a:rPr lang="el-GR" sz="2000" dirty="0" smtClean="0"/>
              <a:t>2014. </a:t>
            </a:r>
            <a:r>
              <a:rPr lang="el-GR" sz="2000" dirty="0"/>
              <a:t>Βασίλης Δ. </a:t>
            </a:r>
            <a:r>
              <a:rPr lang="el-GR" sz="2000" dirty="0" err="1" smtClean="0"/>
              <a:t>Ανδριτσάνος</a:t>
            </a:r>
            <a:r>
              <a:rPr lang="el-GR" sz="2000" dirty="0" smtClean="0"/>
              <a:t>. «Γεωδαισία. </a:t>
            </a:r>
            <a:r>
              <a:rPr lang="el-GR" sz="2000" smtClean="0"/>
              <a:t>Ενότητα 1: </a:t>
            </a:r>
            <a:r>
              <a:rPr lang="el-GR" sz="2000" dirty="0" smtClean="0"/>
              <a:t>Ορισμός και Ιστορία της Γεωδαισίας».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0003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latin typeface="+mn-lt"/>
              </a:rPr>
              <a:t>αδειοδόχο</a:t>
            </a:r>
            <a:endParaRPr lang="el-GR" dirty="0">
              <a:latin typeface="+mn-lt"/>
            </a:endParaRP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 err="1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</a:t>
            </a:r>
            <a:r>
              <a:rPr lang="el-GR" dirty="0" err="1">
                <a:latin typeface="+mn-lt"/>
              </a:rPr>
              <a:t>αδειοδόχο</a:t>
            </a:r>
            <a:r>
              <a:rPr lang="el-GR" dirty="0">
                <a:latin typeface="+mn-lt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07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84</a:t>
            </a:fld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62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514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Αθήνας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6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168" y="332656"/>
            <a:ext cx="9144000" cy="908720"/>
          </a:xfrm>
        </p:spPr>
        <p:txBody>
          <a:bodyPr>
            <a:noAutofit/>
          </a:bodyPr>
          <a:lstStyle/>
          <a:p>
            <a:pPr lvl="0">
              <a:lnSpc>
                <a:spcPct val="112000"/>
              </a:lnSpc>
              <a:spcBef>
                <a:spcPct val="2000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l-GR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Τί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πραγματεύεται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η επιστήμη της Γεωδαισίας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;</a:t>
            </a:r>
            <a:endParaRPr lang="el-GR" dirty="0">
              <a:latin typeface="+mn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7504" y="1714501"/>
            <a:ext cx="9372600" cy="99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2400" dirty="0">
                <a:latin typeface="+mn-lt"/>
              </a:rPr>
              <a:t>Η </a:t>
            </a:r>
            <a:r>
              <a:rPr lang="el-GR" sz="2400" dirty="0" smtClean="0">
                <a:latin typeface="+mn-lt"/>
              </a:rPr>
              <a:t>Γεωδαισία αναφέρεται στη θεωρητική μελέτη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και στην πρα</a:t>
            </a:r>
            <a:r>
              <a:rPr lang="en-US" sz="2400" dirty="0" err="1">
                <a:latin typeface="+mn-lt"/>
              </a:rPr>
              <a:t>κτική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εφ</a:t>
            </a:r>
            <a:r>
              <a:rPr lang="en-US" sz="2400" dirty="0" smtClean="0">
                <a:latin typeface="+mn-lt"/>
              </a:rPr>
              <a:t>αρμογή:</a:t>
            </a:r>
            <a:endParaRPr lang="en-US" sz="2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708921"/>
            <a:ext cx="8748464" cy="2592288"/>
          </a:xfrm>
        </p:spPr>
        <p:txBody>
          <a:bodyPr>
            <a:normAutofit/>
          </a:bodyPr>
          <a:lstStyle/>
          <a:p>
            <a:pPr marL="457200" lvl="0" indent="-457200" fontAlgn="base">
              <a:lnSpc>
                <a:spcPct val="112000"/>
              </a:lnSpc>
              <a:spcBef>
                <a:spcPct val="0"/>
              </a:spcBef>
              <a:spcAft>
                <a:spcPts val="1200"/>
              </a:spcAft>
              <a:buAutoNum type="arabicPeriod"/>
            </a:pPr>
            <a:r>
              <a:rPr lang="el-GR" sz="2400" dirty="0" smtClean="0">
                <a:solidFill>
                  <a:prstClr val="black"/>
                </a:solidFill>
              </a:rPr>
              <a:t>Το σχήμα της Γης (μορφή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l-GR" sz="2400" dirty="0" smtClean="0"/>
              <a:t>Το μέγεθος της Γης (διαστάσεις),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l-GR" sz="2400" dirty="0" smtClean="0">
                <a:solidFill>
                  <a:prstClr val="black"/>
                </a:solidFill>
                <a:ea typeface="+mj-ea"/>
                <a:cs typeface="+mj-cs"/>
              </a:rPr>
              <a:t>Το γήινο πεδίο βαρύτητας στην επιφάνεια και έξω από αυτήν,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l-GR" sz="2400" dirty="0" smtClean="0"/>
              <a:t>Τον προσδιορισμό σημείων αναφοράς στη γήινη επιφάνεια.</a:t>
            </a: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274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c9d0438326b84bd4acf7bb73289fbb698881fc4"/>
  <p:tag name="ISPRING_RESOURCE_PATHS_HASH_PRESENTER" val="2a551a851ded9862b1fbd3d8ace33be9b3908c"/>
</p:tagLst>
</file>

<file path=ppt/theme/theme1.xml><?xml version="1.0" encoding="utf-8"?>
<a:theme xmlns:a="http://schemas.openxmlformats.org/drawingml/2006/main" name="OC_template_updated">
  <a:themeElements>
    <a:clrScheme name="Custom 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5078</TotalTime>
  <Words>4727</Words>
  <Application>Microsoft Office PowerPoint</Application>
  <PresentationFormat>On-screen Show (4:3)</PresentationFormat>
  <Paragraphs>802</Paragraphs>
  <Slides>87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OC_template_updated</vt:lpstr>
      <vt:lpstr>Γεωδαισία</vt:lpstr>
      <vt:lpstr>Περιεχόμενα Του Μαθήματος (1 από 3)</vt:lpstr>
      <vt:lpstr>Περιεχόμενα Του Μαθήματος (2 από 3)</vt:lpstr>
      <vt:lpstr>Περιεχόμενα Του Μαθήματος (3 από 3)</vt:lpstr>
      <vt:lpstr>Μαθηματικό Υπόβαθρο</vt:lpstr>
      <vt:lpstr>Αναμενόμενα Αποτελέσματα</vt:lpstr>
      <vt:lpstr>Γεωδαισία</vt:lpstr>
      <vt:lpstr>Γεωδαισία (συνέχεια)</vt:lpstr>
      <vt:lpstr>Τί πραγματεύεται η επιστήμη της Γεωδαισίας;</vt:lpstr>
      <vt:lpstr>1. Το σχήμα της Γης (μορφή)</vt:lpstr>
      <vt:lpstr>2. Το μέγεθος της Γης (διαστάσεις)</vt:lpstr>
      <vt:lpstr>3. Το γήινο πεδίο βαρύτητας στην επιφάνεια και έξω από αυτήν</vt:lpstr>
      <vt:lpstr>4. Τον προσδιορισμό σημείων αναφοράς στη γήινη επιφάνεια</vt:lpstr>
      <vt:lpstr>Σύγχρονος Ορισμός Της Γεωδαισίας</vt:lpstr>
      <vt:lpstr>Θεμελιωτές Της Γεωδαισίας (1 από 2)</vt:lpstr>
      <vt:lpstr>Θεμελιωτές Της Γεωδαισίας (2 από 2)</vt:lpstr>
      <vt:lpstr>Προσδιορισμός Συντεταγμένων</vt:lpstr>
      <vt:lpstr>Μαθηματική Τεκμηρίωση  </vt:lpstr>
      <vt:lpstr>Κλάδοι της Γεωδαισίας</vt:lpstr>
      <vt:lpstr>Γεωεπιστήμες</vt:lpstr>
      <vt:lpstr>Γεωδαισία - Τοπογραφία</vt:lpstr>
      <vt:lpstr>Μονάδες και τάξη μεγέθους γεωδαιτικών ποσοτήτων (1 από 4)</vt:lpstr>
      <vt:lpstr>Μονάδες και τάξη μεγέθους γεωδαιτικών ποσοτήτων (2 από 4)</vt:lpstr>
      <vt:lpstr>Μονάδες και τάξη μεγέθους γεωδαιτικών ποσοτήτων (3 από 4)</vt:lpstr>
      <vt:lpstr>Μονάδες και τάξη μεγέθους γεωδαιτικών ποσοτήτων (4 από 4)</vt:lpstr>
      <vt:lpstr>Γνωριμία με τον πλανήτη</vt:lpstr>
      <vt:lpstr>Ενεργός πλανήτης: Τεκτονικές Πλάκες</vt:lpstr>
      <vt:lpstr>Επιφάνεια Mohorovicic (MOHO)</vt:lpstr>
      <vt:lpstr>Σύσταση Γήινης ατμόσφαιρας</vt:lpstr>
      <vt:lpstr>Διαστρωμάτωση Γήινης ατμόσφαιρας</vt:lpstr>
      <vt:lpstr>Κινήσεις της Γης</vt:lpstr>
      <vt:lpstr>Κινήσεις της Γης (συνέχεια)</vt:lpstr>
      <vt:lpstr>Γεωμετρία της Γήινης τροχιάς</vt:lpstr>
      <vt:lpstr>Περιστροφή της Γης</vt:lpstr>
      <vt:lpstr>Επιμέρους κινήσεις : Κίνηση του Πόλου</vt:lpstr>
      <vt:lpstr>Επιμέρους κινήσεις : Κίνηση του Πόλου (συνέχεια)</vt:lpstr>
      <vt:lpstr>Επιμέρους κινήσεις : Μετάπτωση (1 από 2)</vt:lpstr>
      <vt:lpstr>Επιμέρους κινήσεις : Μετάπτωση (2 από 2)</vt:lpstr>
      <vt:lpstr>Επιμέρους κινήσεις : Μετάπτωση   (κίνηση σβούρας)</vt:lpstr>
      <vt:lpstr>Επιμέρους κινήσεις : Κλόνιση</vt:lpstr>
      <vt:lpstr>Αναδρομή στην ιστορία της Γεωδαισίας</vt:lpstr>
      <vt:lpstr>1η Περίοδος: Πριν από τον 7ο αιώνα π.Χ.</vt:lpstr>
      <vt:lpstr>2η Περίοδος :  7ος αιώνας π.Χ. - 2ος αιώνας π.Χ. (1 από 13)</vt:lpstr>
      <vt:lpstr>2η Περίοδος :  7ος αιώνας π.Χ. - 2ος αιώνας π.Χ. (2 από 13)</vt:lpstr>
      <vt:lpstr>2η Περίοδος :  7ος αιώνας π.Χ. - 2ος αιώνας π.Χ. (3 από 13)</vt:lpstr>
      <vt:lpstr>2η Περίοδος :  7ος αιώνας π.Χ. - 2ος αιώνας π.Χ. (4 από 13)</vt:lpstr>
      <vt:lpstr>2η Περίοδος :  7ος αιώνας π.Χ. - 2ος αιώνας π.Χ. (5 από 13)</vt:lpstr>
      <vt:lpstr>2η Περίοδος :  7ος αιώνας π.Χ. - 2ος αιώνας π.Χ. (6 από 13)</vt:lpstr>
      <vt:lpstr>2η Περίοδος :  7ος αιώνας π.Χ. - 2ος αιώνας π.Χ. (7 από 13)</vt:lpstr>
      <vt:lpstr>2η Περίοδος :  7ος αιώνας π.Χ. - 2ος αιώνας π.Χ. (8 από 13)</vt:lpstr>
      <vt:lpstr>2η Περίοδος :  7ος αιώνας π.Χ. - 2ος αιώνας π.Χ. (9 από 13)</vt:lpstr>
      <vt:lpstr>2η Περίοδος :  7ος αιώνας π.Χ. - 2ος αιώνας π.Χ. (10 από 13)</vt:lpstr>
      <vt:lpstr>2η Περίοδος :  7ος αιώνας π.Χ. - 2ος αιώνας π.Χ. (11 από 13)</vt:lpstr>
      <vt:lpstr>2η Περίοδος :  7ος αιώνας π.Χ. - 2ος αιώνας π.Χ. (12 από 13)</vt:lpstr>
      <vt:lpstr>2η Περίοδος :  7ος αιώνας π.Χ. - 2ος αιώνας π.Χ. (13 από 13)</vt:lpstr>
      <vt:lpstr>3η Περίοδος : 2ο αιώνας π.Χ. - 9ος αιώνας μ.Χ.</vt:lpstr>
      <vt:lpstr>4η Περίοδος : 10ος αιώνας μ.Χ. - 14ος αιώνας μ.Χ.</vt:lpstr>
      <vt:lpstr>5η Περίοδος : 15ος αιώνας μ.Χ. - 17ος αιώνας μ.Χ. (1 από 6)</vt:lpstr>
      <vt:lpstr>5η Περίοδος : 15ος αιώνας μ.Χ. - 17ος αιώνας μ.Χ. (2 από 6)</vt:lpstr>
      <vt:lpstr>5η Περίοδος : 15ος αιώνας μ.Χ. - 17ος αιώνας μ.Χ. (3 από 6)</vt:lpstr>
      <vt:lpstr>5η Περίοδος: 15ος αιώνας μ.Χ. - 17ος αιώνας μ.Χ. (4 από 6)</vt:lpstr>
      <vt:lpstr>5η Περίοδος: 15ος αιώνας μ.Χ. - 17ος αιώνας μ.Χ. (5 από 6)</vt:lpstr>
      <vt:lpstr>5η Περίοδος: 15ος αιώνας μ.Χ. - 17ος αιώνας μ.Χ. (6 από 6)</vt:lpstr>
      <vt:lpstr>6η Περίοδος: 18ος αιώνας μ.Χ. - 19ος αιώνας μ.Χ. (1 από 6)</vt:lpstr>
      <vt:lpstr>6η Περίοδος: 18ος αιώνας μ.Χ. - 19ος αιώνας μ.Χ. (2 από 6)</vt:lpstr>
      <vt:lpstr>6η Περίοδος: 18ος αιώνας μ.Χ. - 19ος αιώνας μ.Χ. (3 από 6)</vt:lpstr>
      <vt:lpstr>6η Περίοδος: 18ος αιώνας μ.Χ. - 19ος αιώνας μ.Χ. (4 από 6)</vt:lpstr>
      <vt:lpstr>6η Περίοδος: 18ος αιώνας μ.Χ. - 19ος αιώνας μ.Χ. (5 από 6)</vt:lpstr>
      <vt:lpstr>6η Περίοδος: 18ος αιώνας μ.Χ. - 19ος αιώνας μ.Χ. (6 από 6)</vt:lpstr>
      <vt:lpstr>Σύγχρονη Γεωδαισία: 20ος - 21 αιώνας μ.Χ. (1 από 2)</vt:lpstr>
      <vt:lpstr>Σύγχρονη Γεωδαισία: 20ος - 21 αιώνας μ.Χ. (2 από 2)</vt:lpstr>
      <vt:lpstr>Γεωδαιτικές εργασίες στην Ελλάδα  (1 από 3)</vt:lpstr>
      <vt:lpstr>Γεωδαιτικές εργασίες στην Ελλάδα  (2 από 3)</vt:lpstr>
      <vt:lpstr>Γεωδαιτικές εργασίες στην Ελλάδα  (3 από 3)</vt:lpstr>
      <vt:lpstr>Διεθνής Συνεργασία στη Γεωδαισία (1 από 4) </vt:lpstr>
      <vt:lpstr>Διεθνής Συνεργασία στη Γεωδαισία (2 από 4) </vt:lpstr>
      <vt:lpstr>Διεθνής Συνεργασία στη Γεωδαισία (3 από 4) </vt:lpstr>
      <vt:lpstr>Διεθνής Συνεργασία στη Γεωδαισία (4 από 4) </vt:lpstr>
      <vt:lpstr>Περίληψη - Συμπεράσματα</vt:lpstr>
      <vt:lpstr>Επιστημονικά γεωδαιτικά περιοδικά  και αναφορές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Τίτλος Μαθήματος</dc:title>
  <dc:creator>opencourses@teiath.gr</dc:creator>
  <cp:lastModifiedBy>alex</cp:lastModifiedBy>
  <cp:revision>218</cp:revision>
  <dcterms:created xsi:type="dcterms:W3CDTF">2013-04-12T12:17:38Z</dcterms:created>
  <dcterms:modified xsi:type="dcterms:W3CDTF">2015-04-08T09:32:50Z</dcterms:modified>
</cp:coreProperties>
</file>